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CB1BE5-FD06-47F7-9A70-F8B29E58A7A3}" v="3" dt="2026-10-23T08:35:02.6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6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KH, Shaista (BARTS HEALTH NHS TRUST)" userId="6f6d9c65-8bce-40e1-8dfc-875fa46ee86e" providerId="ADAL" clId="{5AB37002-C112-4A23-A430-0B9BF7BAD8EA}"/>
    <pc:docChg chg="undo custSel modSld">
      <pc:chgData name="SHAIKH, Shaista (BARTS HEALTH NHS TRUST)" userId="6f6d9c65-8bce-40e1-8dfc-875fa46ee86e" providerId="ADAL" clId="{5AB37002-C112-4A23-A430-0B9BF7BAD8EA}" dt="2026-10-23T08:35:55.965" v="529" actId="14100"/>
      <pc:docMkLst>
        <pc:docMk/>
      </pc:docMkLst>
      <pc:sldChg chg="modSp mod">
        <pc:chgData name="SHAIKH, Shaista (BARTS HEALTH NHS TRUST)" userId="6f6d9c65-8bce-40e1-8dfc-875fa46ee86e" providerId="ADAL" clId="{5AB37002-C112-4A23-A430-0B9BF7BAD8EA}" dt="2026-10-23T08:35:55.965" v="529" actId="14100"/>
        <pc:sldMkLst>
          <pc:docMk/>
          <pc:sldMk cId="0" sldId="256"/>
        </pc:sldMkLst>
        <pc:spChg chg="mod">
          <ac:chgData name="SHAIKH, Shaista (BARTS HEALTH NHS TRUST)" userId="6f6d9c65-8bce-40e1-8dfc-875fa46ee86e" providerId="ADAL" clId="{5AB37002-C112-4A23-A430-0B9BF7BAD8EA}" dt="2026-10-20T08:00:54.078" v="330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SHAIKH, Shaista (BARTS HEALTH NHS TRUST)" userId="6f6d9c65-8bce-40e1-8dfc-875fa46ee86e" providerId="ADAL" clId="{5AB37002-C112-4A23-A430-0B9BF7BAD8EA}" dt="2026-09-25T10:07:59.022" v="113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SHAIKH, Shaista (BARTS HEALTH NHS TRUST)" userId="6f6d9c65-8bce-40e1-8dfc-875fa46ee86e" providerId="ADAL" clId="{5AB37002-C112-4A23-A430-0B9BF7BAD8EA}" dt="2026-10-23T08:35:43.865" v="527" actId="14100"/>
          <ac:spMkLst>
            <pc:docMk/>
            <pc:sldMk cId="0" sldId="256"/>
            <ac:spMk id="6" creationId="{00000000-0000-0000-0000-000000000000}"/>
          </ac:spMkLst>
        </pc:spChg>
        <pc:spChg chg="mod">
          <ac:chgData name="SHAIKH, Shaista (BARTS HEALTH NHS TRUST)" userId="6f6d9c65-8bce-40e1-8dfc-875fa46ee86e" providerId="ADAL" clId="{5AB37002-C112-4A23-A430-0B9BF7BAD8EA}" dt="2026-10-23T08:35:50.961" v="528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SHAIKH, Shaista (BARTS HEALTH NHS TRUST)" userId="6f6d9c65-8bce-40e1-8dfc-875fa46ee86e" providerId="ADAL" clId="{5AB37002-C112-4A23-A430-0B9BF7BAD8EA}" dt="2026-10-23T08:35:55.965" v="529" actId="14100"/>
          <ac:spMkLst>
            <pc:docMk/>
            <pc:sldMk cId="0" sldId="256"/>
            <ac:spMk id="8" creationId="{00000000-0000-0000-0000-000000000000}"/>
          </ac:spMkLst>
        </pc:spChg>
        <pc:spChg chg="mod">
          <ac:chgData name="SHAIKH, Shaista (BARTS HEALTH NHS TRUST)" userId="6f6d9c65-8bce-40e1-8dfc-875fa46ee86e" providerId="ADAL" clId="{5AB37002-C112-4A23-A430-0B9BF7BAD8EA}" dt="2026-10-23T08:23:54.145" v="443" actId="14100"/>
          <ac:spMkLst>
            <pc:docMk/>
            <pc:sldMk cId="0" sldId="256"/>
            <ac:spMk id="10" creationId="{00000000-0000-0000-0000-000000000000}"/>
          </ac:spMkLst>
        </pc:spChg>
        <pc:spChg chg="mod">
          <ac:chgData name="SHAIKH, Shaista (BARTS HEALTH NHS TRUST)" userId="6f6d9c65-8bce-40e1-8dfc-875fa46ee86e" providerId="ADAL" clId="{5AB37002-C112-4A23-A430-0B9BF7BAD8EA}" dt="2026-09-25T10:08:22.149" v="117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SHAIKH, Shaista (BARTS HEALTH NHS TRUST)" userId="6f6d9c65-8bce-40e1-8dfc-875fa46ee86e" providerId="ADAL" clId="{5AB37002-C112-4A23-A430-0B9BF7BAD8EA}" dt="2026-09-25T10:08:18.120" v="116" actId="1076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499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artshealth.nhs.uk/download.cfm?doc=docm93jijm4n25675.pdf&amp;ver=502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6032" y="18288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B3B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Oct </a:t>
            </a:r>
            <a:r>
              <a:rPr lang="en-US" sz="1800" b="1" dirty="0">
                <a:solidFill>
                  <a:srgbClr val="0B3B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700784" y="155822"/>
            <a:ext cx="8321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0B3B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Minute Briefing for Specialist Advice</a:t>
            </a:r>
            <a:endParaRPr lang="en-US" sz="3000" dirty="0"/>
          </a:p>
        </p:txBody>
      </p:sp>
      <p:pic>
        <p:nvPicPr>
          <p:cNvPr id="5" name="Image 0" descr="/mnt/data/workslides/logo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18288"/>
            <a:ext cx="1572768" cy="932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72865" y="896112"/>
            <a:ext cx="11814048" cy="3455177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0B3B96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7" name="Text 4"/>
          <p:cNvSpPr/>
          <p:nvPr/>
        </p:nvSpPr>
        <p:spPr>
          <a:xfrm>
            <a:off x="329184" y="954519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0B3B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Point of Access (A&amp;R) service update: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329184" y="1289304"/>
            <a:ext cx="11201400" cy="30128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26/10/2026</a:t>
            </a:r>
          </a:p>
          <a:p>
            <a:r>
              <a:rPr lang="en-GB" sz="11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Immunology RLH</a:t>
            </a: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Advice &amp; Refer Immunology (RLH) - Barts Health NHS Trust - R1H</a:t>
            </a:r>
          </a:p>
          <a:p>
            <a:r>
              <a:rPr lang="en-GB" sz="11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Breast Family History SBH</a:t>
            </a: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Advice &amp; Refer Breast Family History - (SBH) - Barts Health NHS Trust - R1H</a:t>
            </a:r>
          </a:p>
          <a:p>
            <a:r>
              <a:rPr lang="en-GB" sz="11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Colorectal Surgery - RLH</a:t>
            </a: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Advice &amp; Refer - Colorectal Surgery - (RLH) - Barts Health NHS Trust - R1H</a:t>
            </a:r>
          </a:p>
          <a:p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1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02/11/2026</a:t>
            </a:r>
          </a:p>
          <a:p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 Management – SBH	Advice &amp; Refer Pain Management (SBH) - Barts Health NHS Trust - R1H</a:t>
            </a:r>
          </a:p>
          <a:p>
            <a:endParaRPr lang="en-GB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1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30/11/2026</a:t>
            </a:r>
          </a:p>
          <a:p>
            <a:r>
              <a:rPr lang="en-GB" sz="1100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Dermatology WXH</a:t>
            </a:r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Advice &amp; Refer Dermatology - Whipps Cross - Barts Health NHS Trust - R1H</a:t>
            </a:r>
          </a:p>
          <a:p>
            <a:r>
              <a:rPr lang="en-GB" sz="1100" u="sng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Paeds</a:t>
            </a:r>
            <a:r>
              <a:rPr lang="en-GB" sz="1100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Dermatology WXH</a:t>
            </a:r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Advice &amp; Refer Paediatric Dermatology - Whipps Cross - Barts Health NHS Trust - R1H</a:t>
            </a:r>
          </a:p>
          <a:p>
            <a:endParaRPr lang="en-GB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1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Reminder (shared in earlier briefing)</a:t>
            </a:r>
          </a:p>
          <a:p>
            <a:r>
              <a:rPr lang="en-GB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30/10/2026</a:t>
            </a:r>
          </a:p>
          <a:p>
            <a:r>
              <a:rPr lang="en-GB" sz="1100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Colorectal -NUH</a:t>
            </a:r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Advice &amp; Refer Colorectal - NUH - Barts Health NHS Trust - R1H</a:t>
            </a:r>
          </a:p>
          <a:p>
            <a:r>
              <a:rPr lang="en-GB" sz="1100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 Surgery – NUH</a:t>
            </a:r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en-GB" sz="1100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 Surgery Gallstones – NUH</a:t>
            </a:r>
            <a:r>
              <a:rPr lang="en-GB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	Advice &amp; Refer General Surgery Gallstones - NUH - Barts Health NHS Trust - R1H</a:t>
            </a:r>
          </a:p>
          <a:p>
            <a:endParaRPr lang="en-GB" sz="11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98120" y="4433211"/>
            <a:ext cx="11795760" cy="2090557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9184" y="4526182"/>
            <a:ext cx="2286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reminder: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237744" y="4712276"/>
            <a:ext cx="11109960" cy="17305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selecting advice and refer services, ensure you select the request type 'advice' before making a referral. This will ensure you see the correct services available in your area.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submitting the request, please give permission to the provider to convert to a referral where appropriate.</a:t>
            </a:r>
            <a:endParaRPr lang="en-US" sz="1400" dirty="0"/>
          </a:p>
          <a:p>
            <a:pPr marL="285750" lvl="0" indent="-28575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need any help, including guidance on what to do if an A&amp;G request has not been answered, please refer to the </a:t>
            </a:r>
            <a:r>
              <a:rPr lang="en-GB" sz="1400" b="1" u="sng" kern="0" dirty="0">
                <a:solidFill>
                  <a:schemeClr val="bg1">
                    <a:lumMod val="95000"/>
                  </a:schemeClr>
                </a:solidFill>
                <a:latin typeface="Calibri"/>
                <a:ea typeface="ＭＳ Ｐゴシック" pitchFamily="-65" charset="-12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A&amp;G handbook</a:t>
            </a:r>
            <a:r>
              <a:rPr lang="en-GB" sz="1400" b="1" kern="0" dirty="0">
                <a:solidFill>
                  <a:schemeClr val="bg1">
                    <a:lumMod val="95000"/>
                  </a:schemeClr>
                </a:solidFill>
                <a:latin typeface="Calibri"/>
                <a:ea typeface="ＭＳ Ｐゴシック" pitchFamily="-65" charset="-128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respond to any queries from secondary care promptly for the patient's benefit and remember to close the request afterwards.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ensure A&amp;R is being used for clinical queries and referrals, not for </a:t>
            </a: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or pathology queries.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29184" y="6388552"/>
            <a:ext cx="11064240" cy="488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05E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information on which specialties have switched to A&amp;R please refer to the </a:t>
            </a:r>
            <a:r>
              <a:rPr lang="en-US" sz="1400" b="1" dirty="0">
                <a:solidFill>
                  <a:srgbClr val="005EB8"/>
                </a:solidFill>
                <a:uFill>
                  <a:solidFill>
                    <a:srgbClr val="005EB8"/>
                  </a:solidFill>
                </a:uFill>
                <a:latin typeface="Arial" pitchFamily="34" charset="0"/>
                <a:ea typeface="Arial" pitchFamily="34" charset="-122"/>
                <a:cs typeface="Arial" pitchFamily="34" charset="-120"/>
              </a:rPr>
              <a:t>Barts Health website</a:t>
            </a:r>
            <a:r>
              <a:rPr lang="en-US" sz="1150" b="1" dirty="0">
                <a:solidFill>
                  <a:srgbClr val="005E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Flow_SignoffStatus xmlns="0ebb5ee9-2d03-48aa-b37d-84f763cbd030" xsi:nil="true"/>
    <lcf76f155ced4ddcb4097134ff3c332f xmlns="0ebb5ee9-2d03-48aa-b37d-84f763cbd030">
      <Terms xmlns="http://schemas.microsoft.com/office/infopath/2007/PartnerControls"/>
    </lcf76f155ced4ddcb4097134ff3c332f>
    <TaxCatchAll xmlns="0d871ac9-43fd-4d83-b56c-1d9e175091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B923F9B057C946AA8C3C07E0D88299" ma:contentTypeVersion="22" ma:contentTypeDescription="Create a new document." ma:contentTypeScope="" ma:versionID="1c02f34cbcbe0d86b13c2874d1c6411c">
  <xsd:schema xmlns:xsd="http://www.w3.org/2001/XMLSchema" xmlns:xs="http://www.w3.org/2001/XMLSchema" xmlns:p="http://schemas.microsoft.com/office/2006/metadata/properties" xmlns:ns1="http://schemas.microsoft.com/sharepoint/v3" xmlns:ns2="0ebb5ee9-2d03-48aa-b37d-84f763cbd030" xmlns:ns3="0d871ac9-43fd-4d83-b56c-1d9e17509108" targetNamespace="http://schemas.microsoft.com/office/2006/metadata/properties" ma:root="true" ma:fieldsID="dab463818e075e2a5b6ba7bb4ae147f9" ns1:_="" ns2:_="" ns3:_="">
    <xsd:import namespace="http://schemas.microsoft.com/sharepoint/v3"/>
    <xsd:import namespace="0ebb5ee9-2d03-48aa-b37d-84f763cbd030"/>
    <xsd:import namespace="0d871ac9-43fd-4d83-b56c-1d9e17509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bb5ee9-2d03-48aa-b37d-84f763cbd0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7" nillable="true" ma:displayName="Sign-off status" ma:internalName="Sign_x002d_off_x0020_status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871ac9-43fd-4d83-b56c-1d9e1750910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1c1db81-abec-4f04-b380-7f6052164afb}" ma:internalName="TaxCatchAll" ma:showField="CatchAllData" ma:web="0d871ac9-43fd-4d83-b56c-1d9e17509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D16AB9-B133-41B4-8E67-EC3B2560D066}">
  <ds:schemaRefs>
    <ds:schemaRef ds:uri="0d871ac9-43fd-4d83-b56c-1d9e17509108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0ebb5ee9-2d03-48aa-b37d-84f763cbd030"/>
    <ds:schemaRef ds:uri="http://schemas.openxmlformats.org/package/2006/metadata/core-properties"/>
    <ds:schemaRef ds:uri="http://schemas.microsoft.com/sharepoint/v3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F593181-1A84-49AC-93D1-CA9D351BA6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3F1BA5-4628-4103-8F8A-B3AEC9C9FEA0}">
  <ds:schemaRefs>
    <ds:schemaRef ds:uri="0d871ac9-43fd-4d83-b56c-1d9e17509108"/>
    <ds:schemaRef ds:uri="0ebb5ee9-2d03-48aa-b37d-84f763cbd0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341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Minute Briefing for Specialist Advice</dc:title>
  <dc:subject>Single Point of Access service updates</dc:subject>
  <dc:creator>OpenAI</dc:creator>
  <cp:lastModifiedBy>SHAIKH, Shaista (BARTS HEALTH NHS TRUST)</cp:lastModifiedBy>
  <cp:revision>2</cp:revision>
  <dcterms:created xsi:type="dcterms:W3CDTF">2026-03-19T20:43:38Z</dcterms:created>
  <dcterms:modified xsi:type="dcterms:W3CDTF">2026-10-23T08:36:03Z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0x010100C4B923F9B057C946AA8C3C07E0D88299</vt:lpwstr>
  </property>
  <property fmtid="{D5CDD505-2E9C-101B-9397-08002B2CF9AE}" pid="3" name="MediaServiceImageTags">
    <vt:lpwstr/>
  </property>
</Properties>
</file>