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72" r:id="rId5"/>
  </p:sldMasterIdLst>
  <p:notesMasterIdLst>
    <p:notesMasterId r:id="rId13"/>
  </p:notesMasterIdLst>
  <p:sldIdLst>
    <p:sldId id="256" r:id="rId6"/>
    <p:sldId id="4160" r:id="rId7"/>
    <p:sldId id="4164" r:id="rId8"/>
    <p:sldId id="4170" r:id="rId9"/>
    <p:sldId id="278" r:id="rId10"/>
    <p:sldId id="4176" r:id="rId11"/>
    <p:sldId id="417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BB5"/>
    <a:srgbClr val="44546A"/>
    <a:srgbClr val="00A697"/>
    <a:srgbClr val="FFBA6B"/>
    <a:srgbClr val="F6B7D7"/>
    <a:srgbClr val="C4C4E1"/>
    <a:srgbClr val="949CD0"/>
    <a:srgbClr val="00E1FF"/>
    <a:srgbClr val="491D70"/>
    <a:srgbClr val="916E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D6EBFB-6F65-3B51-7542-51BED285F34A}" v="29" dt="2025-12-17T13:14:00.618"/>
    <p1510:client id="{286798C5-E7EA-2FE9-DE71-5F6C6811BBB9}" v="200" dt="2025-12-17T10:51:23.943"/>
    <p1510:client id="{767604C3-A34A-4941-88EF-F504693A64F9}" v="17" dt="2025-12-17T12:52:24.107"/>
    <p1510:client id="{AB81FBE6-51C3-2E64-E4F1-66A4CCC82090}" v="66" dt="2025-12-17T14:33:13.0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55"/>
    <p:restoredTop sz="94694"/>
  </p:normalViewPr>
  <p:slideViewPr>
    <p:cSldViewPr snapToGrid="0" snapToObjects="1">
      <p:cViewPr varScale="1">
        <p:scale>
          <a:sx n="147" d="100"/>
          <a:sy n="147" d="100"/>
        </p:scale>
        <p:origin x="361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540BB-6675-C842-9D8B-3CEDB1544FE6}" type="datetimeFigureOut">
              <a:rPr lang="en-GB" smtClean="0"/>
              <a:t>03/08/2026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7657AF-AD50-D043-B9B9-A3CD3C91A06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3622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7657AF-AD50-D043-B9B9-A3CD3C91A06A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3124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CCE6E-D461-767C-055F-4CCFD0A57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56CB3B-B864-2181-766D-085B84A3C4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9C98EF-C9B3-7D93-7CC5-C68F06022D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801471-D7B8-431E-D53D-CFB528837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D02333-20C3-4F6B-8459-7467EE53B436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1141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8835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A5E36-152D-49D1-B460-798D7E6179A5}" type="datetimeFigureOut">
              <a:rPr lang="en-GB" smtClean="0"/>
              <a:t>03/08/2026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181DC-AFB1-453D-B065-2B3BDA80003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9189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A5E36-152D-49D1-B460-798D7E6179A5}" type="datetimeFigureOut">
              <a:rPr lang="en-GB" smtClean="0"/>
              <a:t>03/08/2026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181DC-AFB1-453D-B065-2B3BDA80003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52690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A5E36-152D-49D1-B460-798D7E6179A5}" type="datetimeFigureOut">
              <a:rPr lang="en-GB" smtClean="0"/>
              <a:t>03/08/2026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181DC-AFB1-453D-B065-2B3BDA80003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31728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A5E36-152D-49D1-B460-798D7E6179A5}" type="datetimeFigureOut">
              <a:rPr lang="en-GB" smtClean="0"/>
              <a:t>03/08/2026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181DC-AFB1-453D-B065-2B3BDA80003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25260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A5E36-152D-49D1-B460-798D7E6179A5}" type="datetimeFigureOut">
              <a:rPr lang="en-GB" smtClean="0"/>
              <a:t>03/08/2026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181DC-AFB1-453D-B065-2B3BDA80003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9377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A5E36-152D-49D1-B460-798D7E6179A5}" type="datetimeFigureOut">
              <a:rPr lang="en-GB" smtClean="0"/>
              <a:t>03/08/2026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181DC-AFB1-453D-B065-2B3BDA80003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7466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A5E36-152D-49D1-B460-798D7E6179A5}" type="datetimeFigureOut">
              <a:rPr lang="en-GB" smtClean="0"/>
              <a:t>03/08/2026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181DC-AFB1-453D-B065-2B3BDA80003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27108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A5E36-152D-49D1-B460-798D7E6179A5}" type="datetimeFigureOut">
              <a:rPr lang="en-GB" smtClean="0"/>
              <a:t>03/08/2026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181DC-AFB1-453D-B065-2B3BDA80003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98408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A5E36-152D-49D1-B460-798D7E6179A5}" type="datetimeFigureOut">
              <a:rPr lang="en-GB" smtClean="0"/>
              <a:t>03/08/2026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181DC-AFB1-453D-B065-2B3BDA80003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57808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A5E36-152D-49D1-B460-798D7E6179A5}" type="datetimeFigureOut">
              <a:rPr lang="en-GB" smtClean="0"/>
              <a:t>03/08/2026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181DC-AFB1-453D-B065-2B3BDA80003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3456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9046015-B411-2F42-A9E8-DE501FD9BDD9}"/>
              </a:ext>
            </a:extLst>
          </p:cNvPr>
          <p:cNvSpPr/>
          <p:nvPr userDrawn="1"/>
        </p:nvSpPr>
        <p:spPr>
          <a:xfrm>
            <a:off x="0" y="-8306"/>
            <a:ext cx="12192000" cy="6654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241C34-95B4-224F-8A7E-CAA9248877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0513" y="-15275"/>
            <a:ext cx="10217954" cy="67245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400" b="1">
                <a:solidFill>
                  <a:srgbClr val="00E1F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B9343-C294-C64E-87D5-038B5DE6E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453" y="1008075"/>
            <a:ext cx="11115908" cy="4898963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>
              <a:lnSpc>
                <a:spcPct val="11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A365D03-664F-B643-AFE0-5213DE45FBE0}"/>
              </a:ext>
            </a:extLst>
          </p:cNvPr>
          <p:cNvCxnSpPr>
            <a:cxnSpLocks/>
          </p:cNvCxnSpPr>
          <p:nvPr userDrawn="1"/>
        </p:nvCxnSpPr>
        <p:spPr>
          <a:xfrm flipH="1">
            <a:off x="6665976" y="6054734"/>
            <a:ext cx="5553457" cy="80326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CC87C3B-AB10-C142-80B7-697016D7EEFA}"/>
              </a:ext>
            </a:extLst>
          </p:cNvPr>
          <p:cNvCxnSpPr>
            <a:cxnSpLocks/>
          </p:cNvCxnSpPr>
          <p:nvPr userDrawn="1"/>
        </p:nvCxnSpPr>
        <p:spPr>
          <a:xfrm flipH="1">
            <a:off x="1856232" y="6502591"/>
            <a:ext cx="10342210" cy="355409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6A2B8C9-AFA5-E148-9411-999EBB9E61BB}"/>
              </a:ext>
            </a:extLst>
          </p:cNvPr>
          <p:cNvCxnSpPr>
            <a:cxnSpLocks/>
          </p:cNvCxnSpPr>
          <p:nvPr userDrawn="1"/>
        </p:nvCxnSpPr>
        <p:spPr>
          <a:xfrm flipH="1">
            <a:off x="5477256" y="6326507"/>
            <a:ext cx="6722374" cy="531493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60733475-990F-8E4E-8564-7013C528B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21095" y="-40504"/>
            <a:ext cx="1544461" cy="770869"/>
          </a:xfrm>
          <a:prstGeom prst="rect">
            <a:avLst/>
          </a:prstGeom>
        </p:spPr>
      </p:pic>
      <p:sp>
        <p:nvSpPr>
          <p:cNvPr id="16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414453" y="6421814"/>
            <a:ext cx="1145678" cy="34166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/>
            </a:lvl1pPr>
          </a:lstStyle>
          <a:p>
            <a:pPr lvl="0"/>
            <a:fld id="{748EE78D-4556-4CEE-9162-7723683F968C}" type="slidenum">
              <a:rPr lang="en-US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0391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9046015-B411-2F42-A9E8-DE501FD9BDD9}"/>
              </a:ext>
            </a:extLst>
          </p:cNvPr>
          <p:cNvSpPr/>
          <p:nvPr userDrawn="1"/>
        </p:nvSpPr>
        <p:spPr>
          <a:xfrm>
            <a:off x="0" y="-8306"/>
            <a:ext cx="12192000" cy="6654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241C34-95B4-224F-8A7E-CAA9248877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0513" y="-15275"/>
            <a:ext cx="10217954" cy="67245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400" b="1">
                <a:solidFill>
                  <a:srgbClr val="00E1F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B9343-C294-C64E-87D5-038B5DE6E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453" y="1008075"/>
            <a:ext cx="5516447" cy="4898963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>
              <a:lnSpc>
                <a:spcPct val="11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7EED410-179A-B042-BB4B-BEDD0F504C6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13414" y="1008075"/>
            <a:ext cx="5516447" cy="4898963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>
              <a:lnSpc>
                <a:spcPct val="11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37D214E-BDA1-9C40-B4A0-17B7B22784F9}"/>
              </a:ext>
            </a:extLst>
          </p:cNvPr>
          <p:cNvCxnSpPr>
            <a:cxnSpLocks/>
          </p:cNvCxnSpPr>
          <p:nvPr userDrawn="1"/>
        </p:nvCxnSpPr>
        <p:spPr>
          <a:xfrm flipH="1">
            <a:off x="6665976" y="6054734"/>
            <a:ext cx="5553457" cy="80326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07537A1-368B-F04D-906E-F6CD20CF2976}"/>
              </a:ext>
            </a:extLst>
          </p:cNvPr>
          <p:cNvCxnSpPr>
            <a:cxnSpLocks/>
          </p:cNvCxnSpPr>
          <p:nvPr userDrawn="1"/>
        </p:nvCxnSpPr>
        <p:spPr>
          <a:xfrm flipH="1">
            <a:off x="1856232" y="6502591"/>
            <a:ext cx="10342210" cy="355409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5FEA4C5-C2EC-F848-AF71-49A358677456}"/>
              </a:ext>
            </a:extLst>
          </p:cNvPr>
          <p:cNvCxnSpPr>
            <a:cxnSpLocks/>
          </p:cNvCxnSpPr>
          <p:nvPr userDrawn="1"/>
        </p:nvCxnSpPr>
        <p:spPr>
          <a:xfrm flipH="1">
            <a:off x="5477256" y="6326507"/>
            <a:ext cx="6722374" cy="531493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60733475-990F-8E4E-8564-7013C528B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21095" y="-40504"/>
            <a:ext cx="1544461" cy="770869"/>
          </a:xfrm>
          <a:prstGeom prst="rect">
            <a:avLst/>
          </a:prstGeom>
        </p:spPr>
      </p:pic>
      <p:sp>
        <p:nvSpPr>
          <p:cNvPr id="11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414453" y="6421814"/>
            <a:ext cx="1145678" cy="34166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/>
            </a:lvl1pPr>
          </a:lstStyle>
          <a:p>
            <a:pPr lvl="0"/>
            <a:fld id="{748EE78D-4556-4CEE-9162-7723683F968C}" type="slidenum">
              <a:rPr lang="en-US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9226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4DF5C8F-0785-C348-9DF5-79056E1B19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961217" y="1008063"/>
            <a:ext cx="3200400" cy="4898963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046015-B411-2F42-A9E8-DE501FD9BDD9}"/>
              </a:ext>
            </a:extLst>
          </p:cNvPr>
          <p:cNvSpPr/>
          <p:nvPr userDrawn="1"/>
        </p:nvSpPr>
        <p:spPr>
          <a:xfrm>
            <a:off x="0" y="-8306"/>
            <a:ext cx="12192000" cy="6654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241C34-95B4-224F-8A7E-CAA9248877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0513" y="-15275"/>
            <a:ext cx="10217954" cy="67245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400" b="1">
                <a:solidFill>
                  <a:srgbClr val="00E1F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B9343-C294-C64E-87D5-038B5DE6E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453" y="1008075"/>
            <a:ext cx="8234247" cy="4898963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>
              <a:lnSpc>
                <a:spcPct val="11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1CC5B5E-C2D4-6A44-89DF-AC366D7439F2}"/>
              </a:ext>
            </a:extLst>
          </p:cNvPr>
          <p:cNvCxnSpPr>
            <a:cxnSpLocks/>
          </p:cNvCxnSpPr>
          <p:nvPr userDrawn="1"/>
        </p:nvCxnSpPr>
        <p:spPr>
          <a:xfrm flipH="1">
            <a:off x="6665976" y="6054734"/>
            <a:ext cx="5553457" cy="80326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02553B7-77C5-9F4F-8814-A888B9238FEF}"/>
              </a:ext>
            </a:extLst>
          </p:cNvPr>
          <p:cNvCxnSpPr>
            <a:cxnSpLocks/>
          </p:cNvCxnSpPr>
          <p:nvPr userDrawn="1"/>
        </p:nvCxnSpPr>
        <p:spPr>
          <a:xfrm flipH="1">
            <a:off x="1856232" y="6502591"/>
            <a:ext cx="10342210" cy="355409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13E4930-080C-F447-A931-7BB13FD65DCD}"/>
              </a:ext>
            </a:extLst>
          </p:cNvPr>
          <p:cNvCxnSpPr>
            <a:cxnSpLocks/>
          </p:cNvCxnSpPr>
          <p:nvPr userDrawn="1"/>
        </p:nvCxnSpPr>
        <p:spPr>
          <a:xfrm flipH="1">
            <a:off x="5477256" y="6326507"/>
            <a:ext cx="6722374" cy="531493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60733475-990F-8E4E-8564-7013C528B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21095" y="-40504"/>
            <a:ext cx="1544461" cy="770869"/>
          </a:xfrm>
          <a:prstGeom prst="rect">
            <a:avLst/>
          </a:prstGeom>
        </p:spPr>
      </p:pic>
      <p:sp>
        <p:nvSpPr>
          <p:cNvPr id="11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414453" y="6421814"/>
            <a:ext cx="1145678" cy="34166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/>
            </a:lvl1pPr>
          </a:lstStyle>
          <a:p>
            <a:pPr lvl="0"/>
            <a:fld id="{748EE78D-4556-4CEE-9162-7723683F968C}" type="slidenum">
              <a:rPr lang="en-US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4866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9046015-B411-2F42-A9E8-DE501FD9BDD9}"/>
              </a:ext>
            </a:extLst>
          </p:cNvPr>
          <p:cNvSpPr/>
          <p:nvPr userDrawn="1"/>
        </p:nvSpPr>
        <p:spPr>
          <a:xfrm>
            <a:off x="0" y="-8306"/>
            <a:ext cx="12192000" cy="6654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241C34-95B4-224F-8A7E-CAA9248877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0513" y="-15275"/>
            <a:ext cx="10217954" cy="67245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400" b="1">
                <a:solidFill>
                  <a:srgbClr val="00E1F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B9343-C294-C64E-87D5-038B5DE6E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453" y="1008075"/>
            <a:ext cx="8716847" cy="4898963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>
              <a:lnSpc>
                <a:spcPct val="11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63CF2FF9-7199-1B4C-A1E3-7B7B7E3444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466578" y="1022854"/>
            <a:ext cx="2310969" cy="2312369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F8FC2BDB-075F-444A-B979-A6526F85D6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466578" y="3582590"/>
            <a:ext cx="2310969" cy="2312369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0999DA-1F4C-444F-8A61-00D55C607B9E}"/>
              </a:ext>
            </a:extLst>
          </p:cNvPr>
          <p:cNvCxnSpPr>
            <a:cxnSpLocks/>
          </p:cNvCxnSpPr>
          <p:nvPr userDrawn="1"/>
        </p:nvCxnSpPr>
        <p:spPr>
          <a:xfrm flipH="1">
            <a:off x="6665976" y="6054734"/>
            <a:ext cx="5553457" cy="80326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F6CFE6E-D726-F74D-8A7B-710103D09831}"/>
              </a:ext>
            </a:extLst>
          </p:cNvPr>
          <p:cNvCxnSpPr>
            <a:cxnSpLocks/>
          </p:cNvCxnSpPr>
          <p:nvPr userDrawn="1"/>
        </p:nvCxnSpPr>
        <p:spPr>
          <a:xfrm flipH="1">
            <a:off x="1856232" y="6502591"/>
            <a:ext cx="10342210" cy="355409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DBF4CC3-6B7B-E046-B103-8699FBA66A6B}"/>
              </a:ext>
            </a:extLst>
          </p:cNvPr>
          <p:cNvCxnSpPr>
            <a:cxnSpLocks/>
          </p:cNvCxnSpPr>
          <p:nvPr userDrawn="1"/>
        </p:nvCxnSpPr>
        <p:spPr>
          <a:xfrm flipH="1">
            <a:off x="5477256" y="6326507"/>
            <a:ext cx="6722374" cy="531493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60733475-990F-8E4E-8564-7013C528B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21095" y="-40504"/>
            <a:ext cx="1544461" cy="770869"/>
          </a:xfrm>
          <a:prstGeom prst="rect">
            <a:avLst/>
          </a:prstGeom>
        </p:spPr>
      </p:pic>
      <p:sp>
        <p:nvSpPr>
          <p:cNvPr id="18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414453" y="6421814"/>
            <a:ext cx="1145678" cy="34166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/>
            </a:lvl1pPr>
          </a:lstStyle>
          <a:p>
            <a:pPr lvl="0"/>
            <a:fld id="{748EE78D-4556-4CEE-9162-7723683F968C}" type="slidenum">
              <a:rPr lang="en-US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1865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19DF60A-5D69-FB46-8CF0-2FAC225E44AC}"/>
              </a:ext>
            </a:extLst>
          </p:cNvPr>
          <p:cNvSpPr/>
          <p:nvPr userDrawn="1"/>
        </p:nvSpPr>
        <p:spPr>
          <a:xfrm>
            <a:off x="-19030" y="1"/>
            <a:ext cx="1221103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7F853A-2B50-E343-A9CF-CFE33C315C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0602"/>
            <a:ext cx="6754192" cy="16002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5180833-849D-F24A-A163-3049EE208767}"/>
              </a:ext>
            </a:extLst>
          </p:cNvPr>
          <p:cNvCxnSpPr>
            <a:cxnSpLocks/>
          </p:cNvCxnSpPr>
          <p:nvPr userDrawn="1"/>
        </p:nvCxnSpPr>
        <p:spPr>
          <a:xfrm flipH="1">
            <a:off x="19030" y="4809065"/>
            <a:ext cx="12192000" cy="204893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2B24AC3-919B-1E45-A64F-357469C7B7C9}"/>
              </a:ext>
            </a:extLst>
          </p:cNvPr>
          <p:cNvCxnSpPr>
            <a:cxnSpLocks/>
          </p:cNvCxnSpPr>
          <p:nvPr userDrawn="1"/>
        </p:nvCxnSpPr>
        <p:spPr>
          <a:xfrm flipH="1">
            <a:off x="19030" y="5833532"/>
            <a:ext cx="12192000" cy="193766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DA71A4E-F73E-5E4F-84DD-E1A61F76BFAB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419302"/>
            <a:ext cx="12213695" cy="1007643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0F294E-581D-304F-A0CB-F1A7BFC776A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88" y="1884363"/>
            <a:ext cx="10437812" cy="327025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bg1"/>
              </a:buClr>
              <a:buFont typeface="System Font"/>
              <a:buChar char="▸"/>
              <a:defRPr sz="2400" b="1">
                <a:solidFill>
                  <a:srgbClr val="00E1FF"/>
                </a:solidFill>
              </a:defRPr>
            </a:lvl1pPr>
            <a:lvl2pPr marL="685800" indent="-228600">
              <a:buClr>
                <a:schemeClr val="bg1"/>
              </a:buClr>
              <a:buFont typeface="System Font"/>
              <a:buChar char="▸"/>
              <a:defRPr sz="2000" b="1">
                <a:solidFill>
                  <a:srgbClr val="00E1FF"/>
                </a:solidFill>
              </a:defRPr>
            </a:lvl2pPr>
            <a:lvl3pPr marL="1143000" indent="-228600">
              <a:buClr>
                <a:schemeClr val="bg1"/>
              </a:buClr>
              <a:buFont typeface="System Font"/>
              <a:buChar char="▸"/>
              <a:defRPr sz="1800" b="1">
                <a:solidFill>
                  <a:srgbClr val="00E1FF"/>
                </a:solidFill>
              </a:defRPr>
            </a:lvl3pPr>
            <a:lvl4pPr marL="1600200" indent="-228600">
              <a:buClr>
                <a:schemeClr val="bg1"/>
              </a:buClr>
              <a:buFont typeface="System Font"/>
              <a:buChar char="▸"/>
              <a:defRPr sz="1600" b="1">
                <a:solidFill>
                  <a:srgbClr val="00E1FF"/>
                </a:solidFill>
              </a:defRPr>
            </a:lvl4pPr>
            <a:lvl5pPr marL="2057400" indent="-228600">
              <a:buClr>
                <a:schemeClr val="bg1"/>
              </a:buClr>
              <a:buFont typeface="System Font"/>
              <a:buChar char="▸"/>
              <a:defRPr sz="1400" b="1">
                <a:solidFill>
                  <a:srgbClr val="00E1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0733475-990F-8E4E-8564-7013C528B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21095" y="-40504"/>
            <a:ext cx="1544461" cy="770869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10521095" y="6421814"/>
            <a:ext cx="1145678" cy="34166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fld id="{748EE78D-4556-4CEE-9162-7723683F968C}" type="slidenum">
              <a:rPr lang="en-US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2670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19DF60A-5D69-FB46-8CF0-2FAC225E44AC}"/>
              </a:ext>
            </a:extLst>
          </p:cNvPr>
          <p:cNvSpPr/>
          <p:nvPr userDrawn="1"/>
        </p:nvSpPr>
        <p:spPr>
          <a:xfrm>
            <a:off x="-19030" y="1"/>
            <a:ext cx="1221103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7F853A-2B50-E343-A9CF-CFE33C315C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64216"/>
            <a:ext cx="6754192" cy="16002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5180833-849D-F24A-A163-3049EE208767}"/>
              </a:ext>
            </a:extLst>
          </p:cNvPr>
          <p:cNvCxnSpPr>
            <a:cxnSpLocks/>
          </p:cNvCxnSpPr>
          <p:nvPr userDrawn="1"/>
        </p:nvCxnSpPr>
        <p:spPr>
          <a:xfrm flipH="1">
            <a:off x="19030" y="4809065"/>
            <a:ext cx="12192000" cy="2048934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2B24AC3-919B-1E45-A64F-357469C7B7C9}"/>
              </a:ext>
            </a:extLst>
          </p:cNvPr>
          <p:cNvCxnSpPr>
            <a:cxnSpLocks/>
          </p:cNvCxnSpPr>
          <p:nvPr userDrawn="1"/>
        </p:nvCxnSpPr>
        <p:spPr>
          <a:xfrm flipH="1">
            <a:off x="19030" y="5833532"/>
            <a:ext cx="12192000" cy="193766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DA71A4E-F73E-5E4F-84DD-E1A61F76BFAB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419302"/>
            <a:ext cx="12213695" cy="1007643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60733475-990F-8E4E-8564-7013C528B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21095" y="-40504"/>
            <a:ext cx="1544461" cy="770869"/>
          </a:xfrm>
          <a:prstGeom prst="rect">
            <a:avLst/>
          </a:prstGeom>
        </p:spPr>
      </p:pic>
      <p:sp>
        <p:nvSpPr>
          <p:cNvPr id="15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10521095" y="6421814"/>
            <a:ext cx="1145678" cy="34166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fld id="{748EE78D-4556-4CEE-9162-7723683F968C}" type="slidenum">
              <a:rPr lang="en-US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1703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F853A-2B50-E343-A9CF-CFE33C315C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64216"/>
            <a:ext cx="6754192" cy="16002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5180833-849D-F24A-A163-3049EE208767}"/>
              </a:ext>
            </a:extLst>
          </p:cNvPr>
          <p:cNvCxnSpPr>
            <a:cxnSpLocks/>
          </p:cNvCxnSpPr>
          <p:nvPr userDrawn="1"/>
        </p:nvCxnSpPr>
        <p:spPr>
          <a:xfrm flipH="1">
            <a:off x="19030" y="4809065"/>
            <a:ext cx="12192000" cy="204893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2B24AC3-919B-1E45-A64F-357469C7B7C9}"/>
              </a:ext>
            </a:extLst>
          </p:cNvPr>
          <p:cNvCxnSpPr>
            <a:cxnSpLocks/>
          </p:cNvCxnSpPr>
          <p:nvPr userDrawn="1"/>
        </p:nvCxnSpPr>
        <p:spPr>
          <a:xfrm flipH="1">
            <a:off x="19030" y="5833532"/>
            <a:ext cx="12192000" cy="193766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DA71A4E-F73E-5E4F-84DD-E1A61F76BFAB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419302"/>
            <a:ext cx="12213695" cy="1007643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8E0201F7-2FF2-5747-A5FF-EEC8530D0C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21095" y="-40504"/>
            <a:ext cx="1544462" cy="770869"/>
          </a:xfrm>
          <a:prstGeom prst="rect">
            <a:avLst/>
          </a:prstGeom>
        </p:spPr>
      </p:pic>
      <p:sp>
        <p:nvSpPr>
          <p:cNvPr id="13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10521095" y="6421814"/>
            <a:ext cx="1145678" cy="34166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/>
            </a:lvl1pPr>
          </a:lstStyle>
          <a:p>
            <a:pPr lvl="0"/>
            <a:fld id="{748EE78D-4556-4CEE-9162-7723683F968C}" type="slidenum">
              <a:rPr lang="en-US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6883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A5E36-152D-49D1-B460-798D7E6179A5}" type="datetimeFigureOut">
              <a:rPr lang="en-GB" smtClean="0"/>
              <a:t>03/08/2026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181DC-AFB1-453D-B065-2B3BDA80003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0275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2729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9" r:id="rId3"/>
    <p:sldLayoutId id="2147483670" r:id="rId4"/>
    <p:sldLayoutId id="2147483671" r:id="rId5"/>
    <p:sldLayoutId id="2147483656" r:id="rId6"/>
    <p:sldLayoutId id="2147483662" r:id="rId7"/>
    <p:sldLayoutId id="2147483663" r:id="rId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3A5E36-152D-49D1-B460-798D7E6179A5}" type="datetimeFigureOut">
              <a:rPr lang="en-GB" smtClean="0"/>
              <a:t>03/08/2026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181DC-AFB1-453D-B065-2B3BDA80003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1556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large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EED2D38B-6375-8749-AA7B-C1FD0A9A94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Freeform 14">
            <a:extLst>
              <a:ext uri="{FF2B5EF4-FFF2-40B4-BE49-F238E27FC236}">
                <a16:creationId xmlns:a16="http://schemas.microsoft.com/office/drawing/2014/main" id="{1B9406D1-E8FB-A646-B25B-FB0609E8464C}"/>
              </a:ext>
            </a:extLst>
          </p:cNvPr>
          <p:cNvSpPr/>
          <p:nvPr/>
        </p:nvSpPr>
        <p:spPr>
          <a:xfrm rot="282977" flipH="1">
            <a:off x="-188586" y="3741454"/>
            <a:ext cx="12470237" cy="3610829"/>
          </a:xfrm>
          <a:custGeom>
            <a:avLst/>
            <a:gdLst>
              <a:gd name="connsiteX0" fmla="*/ 12470237 w 12470237"/>
              <a:gd name="connsiteY0" fmla="*/ 0 h 3610829"/>
              <a:gd name="connsiteX1" fmla="*/ 12172340 w 12470237"/>
              <a:gd name="connsiteY1" fmla="*/ 3610829 h 3610829"/>
              <a:gd name="connsiteX2" fmla="*/ 0 w 12470237"/>
              <a:gd name="connsiteY2" fmla="*/ 2606597 h 3610829"/>
              <a:gd name="connsiteX3" fmla="*/ 215047 w 12470237"/>
              <a:gd name="connsiteY3" fmla="*/ 0 h 3610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470237" h="3610829">
                <a:moveTo>
                  <a:pt x="12470237" y="0"/>
                </a:moveTo>
                <a:lnTo>
                  <a:pt x="12172340" y="3610829"/>
                </a:lnTo>
                <a:lnTo>
                  <a:pt x="0" y="2606597"/>
                </a:lnTo>
                <a:lnTo>
                  <a:pt x="215047" y="0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55000"/>
                </a:schemeClr>
              </a:gs>
              <a:gs pos="99000">
                <a:schemeClr val="accent3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B49067-C0DE-0A48-AC00-F13327B94BA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44799" y="3962400"/>
            <a:ext cx="10502172" cy="1548801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Arial"/>
                <a:cs typeface="Arial"/>
              </a:rPr>
              <a:t>Pan-London Medication Authorisation and Administration (MAAR) Chart</a:t>
            </a:r>
            <a:br>
              <a:rPr lang="en-GB" sz="2800" b="1" dirty="0">
                <a:latin typeface="Arial" panose="020B0604020202020204" pitchFamily="34" charset="0"/>
              </a:rPr>
            </a:br>
            <a:br>
              <a:rPr lang="en-GB" sz="2800" b="0" i="0" dirty="0">
                <a:effectLst/>
                <a:latin typeface="Arial" panose="020B0604020202020204" pitchFamily="34" charset="0"/>
              </a:rPr>
            </a:br>
            <a:r>
              <a:rPr lang="en-US" sz="2400" b="1" i="0" dirty="0">
                <a:solidFill>
                  <a:schemeClr val="bg1"/>
                </a:solidFill>
                <a:effectLst/>
                <a:latin typeface="Arial"/>
                <a:cs typeface="Arial"/>
              </a:rPr>
              <a:t>Discovery</a:t>
            </a:r>
            <a:r>
              <a:rPr lang="en-US" sz="2400" b="1" dirty="0">
                <a:solidFill>
                  <a:schemeClr val="bg1"/>
                </a:solidFill>
                <a:latin typeface="Arial"/>
                <a:cs typeface="Arial"/>
              </a:rPr>
              <a:t> Findings – </a:t>
            </a:r>
            <a:r>
              <a:rPr lang="en-US" sz="2400" b="1" dirty="0" err="1">
                <a:solidFill>
                  <a:schemeClr val="bg1"/>
                </a:solidFill>
                <a:latin typeface="Arial"/>
                <a:cs typeface="Arial"/>
              </a:rPr>
              <a:t>Standardisation</a:t>
            </a:r>
            <a:r>
              <a:rPr lang="en-US" sz="2400" b="1" dirty="0">
                <a:solidFill>
                  <a:schemeClr val="bg1"/>
                </a:solidFill>
                <a:latin typeface="Arial"/>
                <a:cs typeface="Arial"/>
              </a:rPr>
              <a:t> of prescribing sentences</a:t>
            </a:r>
            <a:br>
              <a:rPr lang="en-GB" sz="2800" b="0" i="0" dirty="0">
                <a:effectLst/>
                <a:latin typeface="Arial" panose="020B0604020202020204" pitchFamily="34" charset="0"/>
              </a:rPr>
            </a:br>
            <a:endParaRPr lang="en-GB" sz="4000" b="1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C90255-805A-884B-95EE-956F10446BD4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94267" y="5758543"/>
            <a:ext cx="4690533" cy="561717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/>
          <a:p>
            <a:pPr marL="0" indent="0">
              <a:buNone/>
            </a:pPr>
            <a:r>
              <a:rPr lang="en-GB" sz="1400" dirty="0">
                <a:solidFill>
                  <a:schemeClr val="bg1"/>
                </a:solidFill>
              </a:rPr>
              <a:t>Katherine Buxton, Debbie Frost</a:t>
            </a:r>
          </a:p>
          <a:p>
            <a:pPr marL="0" indent="0">
              <a:buNone/>
            </a:pPr>
            <a:r>
              <a:rPr lang="en-GB" sz="1400" dirty="0">
                <a:solidFill>
                  <a:schemeClr val="bg1"/>
                </a:solidFill>
              </a:rPr>
              <a:t>January 2026</a:t>
            </a:r>
            <a:endParaRPr lang="en-GB" sz="1400" dirty="0">
              <a:solidFill>
                <a:schemeClr val="bg1"/>
              </a:solidFill>
              <a:cs typeface="Arial"/>
            </a:endParaRPr>
          </a:p>
        </p:txBody>
      </p:sp>
      <p:pic>
        <p:nvPicPr>
          <p:cNvPr id="17" name="Picture 16" descr="A close up of a sign&#10;&#10;Description automatically generated">
            <a:extLst>
              <a:ext uri="{FF2B5EF4-FFF2-40B4-BE49-F238E27FC236}">
                <a16:creationId xmlns:a16="http://schemas.microsoft.com/office/drawing/2014/main" id="{BA0181E8-F30B-B041-AC75-C158CE0F0F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99" y="120371"/>
            <a:ext cx="3467708" cy="1730796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FB46F2C-5F68-D14B-8BA5-665C21DF0158}"/>
              </a:ext>
            </a:extLst>
          </p:cNvPr>
          <p:cNvCxnSpPr/>
          <p:nvPr/>
        </p:nvCxnSpPr>
        <p:spPr>
          <a:xfrm>
            <a:off x="0" y="2624668"/>
            <a:ext cx="12192000" cy="2048934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A382BED-5DBC-0947-BFA4-346CD7DA9F80}"/>
              </a:ext>
            </a:extLst>
          </p:cNvPr>
          <p:cNvCxnSpPr>
            <a:cxnSpLocks/>
          </p:cNvCxnSpPr>
          <p:nvPr/>
        </p:nvCxnSpPr>
        <p:spPr>
          <a:xfrm>
            <a:off x="0" y="3649135"/>
            <a:ext cx="12192000" cy="193766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5A0CF1A-B57E-4549-BE8D-9267F6DC03DA}"/>
              </a:ext>
            </a:extLst>
          </p:cNvPr>
          <p:cNvCxnSpPr>
            <a:cxnSpLocks/>
            <a:stCxn id="15" idx="0"/>
            <a:endCxn id="15" idx="3"/>
          </p:cNvCxnSpPr>
          <p:nvPr/>
        </p:nvCxnSpPr>
        <p:spPr>
          <a:xfrm>
            <a:off x="-19030" y="3234905"/>
            <a:ext cx="12213695" cy="1007643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4D74896B-F736-3612-642A-C6DE26BA42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97293" y="486531"/>
            <a:ext cx="1966134" cy="599670"/>
          </a:xfrm>
          <a:prstGeom prst="rect">
            <a:avLst/>
          </a:prstGeom>
        </p:spPr>
      </p:pic>
      <p:pic>
        <p:nvPicPr>
          <p:cNvPr id="7" name="Picture 6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2E37155D-8203-2C44-5856-E733024632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98370" y="492576"/>
            <a:ext cx="2809082" cy="59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189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5D93E-3FDD-4DD5-9993-9935E5D25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4A9D59-71FA-8F0B-9F26-6CF2801DC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453" y="1008075"/>
            <a:ext cx="11115908" cy="5131468"/>
          </a:xfrm>
        </p:spPr>
        <p:txBody>
          <a:bodyPr lIns="91440" tIns="45720" rIns="91440" bIns="45720" anchor="t">
            <a:noAutofit/>
          </a:bodyPr>
          <a:lstStyle/>
          <a:p>
            <a:pPr marL="0" indent="0">
              <a:buNone/>
            </a:pPr>
            <a:r>
              <a:rPr lang="en-GB" b="1" dirty="0">
                <a:solidFill>
                  <a:schemeClr val="accent2"/>
                </a:solidFill>
              </a:rPr>
              <a:t>The Medication Authorisation and Administration (MAAR) Chart is a standardised tool used across London for authorising and documenting the administration of injectable symptom-control medications in the community (e.g., at a patient’s home). Its primary purpose is to enhance safe, consistent and accessible symptom control for patients approaching end of life, especially when oral medication is no longer effective or feasible. </a:t>
            </a:r>
          </a:p>
          <a:p>
            <a:pPr marL="0" indent="0">
              <a:buNone/>
            </a:pPr>
            <a:endParaRPr lang="en-GB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GB" b="1" dirty="0"/>
              <a:t>Local Medical Committees (LMCs) across London have explicitly flagged that producing MAAR charts creates unnecessary administrative workload for GPs, as there is no legal requirement for them. 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dirty="0"/>
              <a:t>A pan-London Task and Finish Group was set-up to identify a suitable solution to the authorisation and administration of end-of-life medication to ensure that patients get the care that they need, whilst also balancing the pressures on GPs working within the current system. A preferred solution has been identified via the Universal Care Plan and Better Meds. This solution was approved by London Clinical Executive Group in November 2025 to proceed.</a:t>
            </a:r>
            <a:endParaRPr lang="en-GB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GB" dirty="0"/>
              <a:t> </a:t>
            </a:r>
            <a:endParaRPr lang="en-GB" dirty="0">
              <a:cs typeface="Arial"/>
            </a:endParaRPr>
          </a:p>
          <a:p>
            <a:pPr marL="0" indent="0">
              <a:buNone/>
            </a:pPr>
            <a:r>
              <a:rPr lang="en-GB" b="1" dirty="0"/>
              <a:t> 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7BC365-0A82-CAFD-7E98-F1648417E8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621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1DC02-432B-A0EB-0D24-2EF087F63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5D33B-D646-509A-3849-0D6C3CFAD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Problem Description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AEC17BE-88DA-CD78-A279-106E9B69BB81}"/>
              </a:ext>
            </a:extLst>
          </p:cNvPr>
          <p:cNvSpPr/>
          <p:nvPr/>
        </p:nvSpPr>
        <p:spPr>
          <a:xfrm>
            <a:off x="4166184" y="879913"/>
            <a:ext cx="7622439" cy="105459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4546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>
                <a:solidFill>
                  <a:schemeClr val="tx1"/>
                </a:solidFill>
                <a:cs typeface="Arial"/>
              </a:rPr>
              <a:t>Whilst the preferred solution via UCP &amp; Better Meds is being resourced and implemented, community nurses have implemented, at very short notice, transcribing policies &amp; protocols to allow them to produce MAAR charts in the interim.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C82EBCA-40EC-BA74-6616-49839E4E6419}"/>
              </a:ext>
            </a:extLst>
          </p:cNvPr>
          <p:cNvSpPr/>
          <p:nvPr/>
        </p:nvSpPr>
        <p:spPr>
          <a:xfrm>
            <a:off x="4166184" y="2236725"/>
            <a:ext cx="7622440" cy="119227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>
                <a:solidFill>
                  <a:schemeClr val="tx1"/>
                </a:solidFill>
                <a:cs typeface="Arial"/>
              </a:rPr>
              <a:t>Transcribing is known to be a high-risk task and when introduced at pace this risk is increased.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9212CBD-3BDC-6256-9420-84C1D7ED6284}"/>
              </a:ext>
            </a:extLst>
          </p:cNvPr>
          <p:cNvSpPr/>
          <p:nvPr/>
        </p:nvSpPr>
        <p:spPr>
          <a:xfrm>
            <a:off x="4166185" y="3764882"/>
            <a:ext cx="7622439" cy="119227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>
                <a:solidFill>
                  <a:schemeClr val="tx1"/>
                </a:solidFill>
                <a:cs typeface="Arial"/>
              </a:rPr>
              <a:t>To support risk reduction, we have consulted with regional leads to develop standardised prescribing sentences which will be recommended for use / to be built into digital prescribing solutions where possible. This will ensure consistency and familiarity with the way in which these drugs are prescribed across the London system.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6C2EFA5-FC6B-4152-1B88-721C6E19B94C}"/>
              </a:ext>
            </a:extLst>
          </p:cNvPr>
          <p:cNvSpPr/>
          <p:nvPr/>
        </p:nvSpPr>
        <p:spPr>
          <a:xfrm>
            <a:off x="4166184" y="5219127"/>
            <a:ext cx="7622439" cy="1114901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>
                <a:solidFill>
                  <a:schemeClr val="tx1"/>
                </a:solidFill>
                <a:cs typeface="Arial"/>
              </a:rPr>
              <a:t>The doses are omitted from the prescribing sentences to ensure we continue to individualise prescriptions for our patients. The prescribing sentences should be used alongside existing local guidelines.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4A37843-0FC8-8268-D25B-96D9713E6A9B}"/>
              </a:ext>
            </a:extLst>
          </p:cNvPr>
          <p:cNvGrpSpPr/>
          <p:nvPr/>
        </p:nvGrpSpPr>
        <p:grpSpPr>
          <a:xfrm>
            <a:off x="1" y="1407209"/>
            <a:ext cx="3439886" cy="4765079"/>
            <a:chOff x="0" y="1028245"/>
            <a:chExt cx="3889451" cy="503849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FF17EAE-AD0F-C220-675A-B39027918C65}"/>
                </a:ext>
              </a:extLst>
            </p:cNvPr>
            <p:cNvGrpSpPr/>
            <p:nvPr/>
          </p:nvGrpSpPr>
          <p:grpSpPr>
            <a:xfrm>
              <a:off x="0" y="1028245"/>
              <a:ext cx="3889451" cy="5038491"/>
              <a:chOff x="0" y="1057350"/>
              <a:chExt cx="4432691" cy="5352741"/>
            </a:xfrm>
          </p:grpSpPr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75F6FA15-1710-4EBA-B6EE-FF27C954FFD0}"/>
                  </a:ext>
                </a:extLst>
              </p:cNvPr>
              <p:cNvGrpSpPr/>
              <p:nvPr/>
            </p:nvGrpSpPr>
            <p:grpSpPr>
              <a:xfrm>
                <a:off x="0" y="1057350"/>
                <a:ext cx="4432691" cy="5352741"/>
                <a:chOff x="1" y="3282101"/>
                <a:chExt cx="7657153" cy="9678551"/>
              </a:xfrm>
            </p:grpSpPr>
            <p:sp>
              <p:nvSpPr>
                <p:cNvPr id="57" name="Freeform 2">
                  <a:extLst>
                    <a:ext uri="{FF2B5EF4-FFF2-40B4-BE49-F238E27FC236}">
                      <a16:creationId xmlns:a16="http://schemas.microsoft.com/office/drawing/2014/main" id="{28FB167B-CEE9-E3E7-13C5-14A0D12173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" y="3282101"/>
                  <a:ext cx="6239975" cy="3174915"/>
                </a:xfrm>
                <a:custGeom>
                  <a:avLst/>
                  <a:gdLst>
                    <a:gd name="T0" fmla="*/ 4545 w 5010"/>
                    <a:gd name="T1" fmla="*/ 742 h 2548"/>
                    <a:gd name="T2" fmla="*/ 2262 w 5010"/>
                    <a:gd name="T3" fmla="*/ 0 h 2548"/>
                    <a:gd name="T4" fmla="*/ 0 w 5010"/>
                    <a:gd name="T5" fmla="*/ 0 h 2548"/>
                    <a:gd name="T6" fmla="*/ 0 w 5010"/>
                    <a:gd name="T7" fmla="*/ 1993 h 2548"/>
                    <a:gd name="T8" fmla="*/ 2262 w 5010"/>
                    <a:gd name="T9" fmla="*/ 1993 h 2548"/>
                    <a:gd name="T10" fmla="*/ 3374 w 5010"/>
                    <a:gd name="T11" fmla="*/ 2354 h 2548"/>
                    <a:gd name="T12" fmla="*/ 3600 w 5010"/>
                    <a:gd name="T13" fmla="*/ 2547 h 2548"/>
                    <a:gd name="T14" fmla="*/ 5009 w 5010"/>
                    <a:gd name="T15" fmla="*/ 1138 h 2548"/>
                    <a:gd name="T16" fmla="*/ 4545 w 5010"/>
                    <a:gd name="T17" fmla="*/ 742 h 25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010" h="2548">
                      <a:moveTo>
                        <a:pt x="4545" y="742"/>
                      </a:moveTo>
                      <a:cubicBezTo>
                        <a:pt x="3905" y="276"/>
                        <a:pt x="3116" y="0"/>
                        <a:pt x="2262" y="0"/>
                      </a:cubicBezTo>
                      <a:lnTo>
                        <a:pt x="0" y="0"/>
                      </a:lnTo>
                      <a:lnTo>
                        <a:pt x="0" y="1993"/>
                      </a:lnTo>
                      <a:lnTo>
                        <a:pt x="2262" y="1993"/>
                      </a:lnTo>
                      <a:cubicBezTo>
                        <a:pt x="2678" y="1993"/>
                        <a:pt x="3062" y="2127"/>
                        <a:pt x="3374" y="2354"/>
                      </a:cubicBezTo>
                      <a:cubicBezTo>
                        <a:pt x="3454" y="2412"/>
                        <a:pt x="3530" y="2477"/>
                        <a:pt x="3600" y="2547"/>
                      </a:cubicBezTo>
                      <a:lnTo>
                        <a:pt x="5009" y="1138"/>
                      </a:lnTo>
                      <a:cubicBezTo>
                        <a:pt x="4865" y="994"/>
                        <a:pt x="4710" y="861"/>
                        <a:pt x="4545" y="742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DM Sans" pitchFamily="2" charset="77"/>
                  </a:endParaRPr>
                </a:p>
              </p:txBody>
            </p:sp>
            <p:sp>
              <p:nvSpPr>
                <p:cNvPr id="58" name="Freeform 3">
                  <a:extLst>
                    <a:ext uri="{FF2B5EF4-FFF2-40B4-BE49-F238E27FC236}">
                      <a16:creationId xmlns:a16="http://schemas.microsoft.com/office/drawing/2014/main" id="{81CE903E-52CA-6BCF-8262-390DBDA519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" y="9785736"/>
                  <a:ext cx="6239975" cy="3174916"/>
                </a:xfrm>
                <a:custGeom>
                  <a:avLst/>
                  <a:gdLst>
                    <a:gd name="T0" fmla="*/ 3600 w 5010"/>
                    <a:gd name="T1" fmla="*/ 0 h 2548"/>
                    <a:gd name="T2" fmla="*/ 3374 w 5010"/>
                    <a:gd name="T3" fmla="*/ 193 h 2548"/>
                    <a:gd name="T4" fmla="*/ 2262 w 5010"/>
                    <a:gd name="T5" fmla="*/ 554 h 2548"/>
                    <a:gd name="T6" fmla="*/ 0 w 5010"/>
                    <a:gd name="T7" fmla="*/ 554 h 2548"/>
                    <a:gd name="T8" fmla="*/ 0 w 5010"/>
                    <a:gd name="T9" fmla="*/ 2547 h 2548"/>
                    <a:gd name="T10" fmla="*/ 2262 w 5010"/>
                    <a:gd name="T11" fmla="*/ 2547 h 2548"/>
                    <a:gd name="T12" fmla="*/ 4545 w 5010"/>
                    <a:gd name="T13" fmla="*/ 1806 h 2548"/>
                    <a:gd name="T14" fmla="*/ 5009 w 5010"/>
                    <a:gd name="T15" fmla="*/ 1409 h 2548"/>
                    <a:gd name="T16" fmla="*/ 3600 w 5010"/>
                    <a:gd name="T17" fmla="*/ 0 h 25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010" h="2548">
                      <a:moveTo>
                        <a:pt x="3600" y="0"/>
                      </a:moveTo>
                      <a:cubicBezTo>
                        <a:pt x="3530" y="71"/>
                        <a:pt x="3454" y="135"/>
                        <a:pt x="3374" y="193"/>
                      </a:cubicBezTo>
                      <a:cubicBezTo>
                        <a:pt x="3062" y="420"/>
                        <a:pt x="2678" y="554"/>
                        <a:pt x="2262" y="554"/>
                      </a:cubicBezTo>
                      <a:lnTo>
                        <a:pt x="0" y="554"/>
                      </a:lnTo>
                      <a:lnTo>
                        <a:pt x="0" y="2547"/>
                      </a:lnTo>
                      <a:lnTo>
                        <a:pt x="2262" y="2547"/>
                      </a:lnTo>
                      <a:cubicBezTo>
                        <a:pt x="3116" y="2547"/>
                        <a:pt x="3905" y="2272"/>
                        <a:pt x="4545" y="1806"/>
                      </a:cubicBezTo>
                      <a:cubicBezTo>
                        <a:pt x="4710" y="1686"/>
                        <a:pt x="4865" y="1553"/>
                        <a:pt x="5009" y="1409"/>
                      </a:cubicBezTo>
                      <a:lnTo>
                        <a:pt x="3600" y="0"/>
                      </a:ln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DM Sans" pitchFamily="2" charset="77"/>
                  </a:endParaRPr>
                </a:p>
              </p:txBody>
            </p:sp>
            <p:sp>
              <p:nvSpPr>
                <p:cNvPr id="59" name="Freeform 78">
                  <a:extLst>
                    <a:ext uri="{FF2B5EF4-FFF2-40B4-BE49-F238E27FC236}">
                      <a16:creationId xmlns:a16="http://schemas.microsoft.com/office/drawing/2014/main" id="{2BC8EB9E-FCAD-9D3E-D77F-7BF86A0F47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82237" y="8121375"/>
                  <a:ext cx="3174917" cy="3422100"/>
                </a:xfrm>
                <a:custGeom>
                  <a:avLst/>
                  <a:gdLst>
                    <a:gd name="T0" fmla="*/ 461 w 2547"/>
                    <a:gd name="T1" fmla="*/ 585 h 2747"/>
                    <a:gd name="T2" fmla="*/ 0 w 2547"/>
                    <a:gd name="T3" fmla="*/ 1337 h 2747"/>
                    <a:gd name="T4" fmla="*/ 1409 w 2547"/>
                    <a:gd name="T5" fmla="*/ 2746 h 2747"/>
                    <a:gd name="T6" fmla="*/ 2357 w 2547"/>
                    <a:gd name="T7" fmla="*/ 1201 h 2747"/>
                    <a:gd name="T8" fmla="*/ 2546 w 2547"/>
                    <a:gd name="T9" fmla="*/ 0 h 2747"/>
                    <a:gd name="T10" fmla="*/ 554 w 2547"/>
                    <a:gd name="T11" fmla="*/ 0 h 2747"/>
                    <a:gd name="T12" fmla="*/ 461 w 2547"/>
                    <a:gd name="T13" fmla="*/ 585 h 27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547" h="2747">
                      <a:moveTo>
                        <a:pt x="461" y="585"/>
                      </a:moveTo>
                      <a:cubicBezTo>
                        <a:pt x="369" y="872"/>
                        <a:pt x="208" y="1129"/>
                        <a:pt x="0" y="1337"/>
                      </a:cubicBezTo>
                      <a:lnTo>
                        <a:pt x="1409" y="2746"/>
                      </a:lnTo>
                      <a:cubicBezTo>
                        <a:pt x="1837" y="2318"/>
                        <a:pt x="2166" y="1791"/>
                        <a:pt x="2357" y="1201"/>
                      </a:cubicBezTo>
                      <a:cubicBezTo>
                        <a:pt x="2480" y="822"/>
                        <a:pt x="2546" y="419"/>
                        <a:pt x="2546" y="0"/>
                      </a:cubicBezTo>
                      <a:lnTo>
                        <a:pt x="554" y="0"/>
                      </a:lnTo>
                      <a:cubicBezTo>
                        <a:pt x="554" y="204"/>
                        <a:pt x="521" y="400"/>
                        <a:pt x="461" y="585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DM Sans" pitchFamily="2" charset="77"/>
                  </a:endParaRPr>
                </a:p>
              </p:txBody>
            </p:sp>
            <p:sp>
              <p:nvSpPr>
                <p:cNvPr id="60" name="Freeform 79">
                  <a:extLst>
                    <a:ext uri="{FF2B5EF4-FFF2-40B4-BE49-F238E27FC236}">
                      <a16:creationId xmlns:a16="http://schemas.microsoft.com/office/drawing/2014/main" id="{B053C91C-5A0A-F75D-4C85-66AEA96CE45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82237" y="4699277"/>
                  <a:ext cx="3174917" cy="3422097"/>
                </a:xfrm>
                <a:custGeom>
                  <a:avLst/>
                  <a:gdLst>
                    <a:gd name="T0" fmla="*/ 1409 w 2547"/>
                    <a:gd name="T1" fmla="*/ 0 h 2747"/>
                    <a:gd name="T2" fmla="*/ 0 w 2547"/>
                    <a:gd name="T3" fmla="*/ 1409 h 2747"/>
                    <a:gd name="T4" fmla="*/ 461 w 2547"/>
                    <a:gd name="T5" fmla="*/ 2162 h 2747"/>
                    <a:gd name="T6" fmla="*/ 554 w 2547"/>
                    <a:gd name="T7" fmla="*/ 2746 h 2747"/>
                    <a:gd name="T8" fmla="*/ 2546 w 2547"/>
                    <a:gd name="T9" fmla="*/ 2746 h 2747"/>
                    <a:gd name="T10" fmla="*/ 2357 w 2547"/>
                    <a:gd name="T11" fmla="*/ 1545 h 2747"/>
                    <a:gd name="T12" fmla="*/ 1409 w 2547"/>
                    <a:gd name="T13" fmla="*/ 0 h 27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547" h="2747">
                      <a:moveTo>
                        <a:pt x="1409" y="0"/>
                      </a:moveTo>
                      <a:lnTo>
                        <a:pt x="0" y="1409"/>
                      </a:lnTo>
                      <a:cubicBezTo>
                        <a:pt x="208" y="1618"/>
                        <a:pt x="369" y="1874"/>
                        <a:pt x="461" y="2162"/>
                      </a:cubicBezTo>
                      <a:cubicBezTo>
                        <a:pt x="521" y="2346"/>
                        <a:pt x="554" y="2542"/>
                        <a:pt x="554" y="2746"/>
                      </a:cubicBezTo>
                      <a:lnTo>
                        <a:pt x="2546" y="2746"/>
                      </a:lnTo>
                      <a:cubicBezTo>
                        <a:pt x="2546" y="2327"/>
                        <a:pt x="2480" y="1924"/>
                        <a:pt x="2357" y="1545"/>
                      </a:cubicBezTo>
                      <a:cubicBezTo>
                        <a:pt x="2166" y="956"/>
                        <a:pt x="1837" y="428"/>
                        <a:pt x="1409" y="0"/>
                      </a:cubicBezTo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txBody>
                <a:bodyPr wrap="none" anchor="ctr"/>
                <a:lstStyle/>
                <a:p>
                  <a:endParaRPr lang="en-US" dirty="0">
                    <a:latin typeface="DM Sans" pitchFamily="2" charset="77"/>
                  </a:endParaRPr>
                </a:p>
              </p:txBody>
            </p:sp>
          </p:grpSp>
          <p:pic>
            <p:nvPicPr>
              <p:cNvPr id="132" name="Graphic 131" descr="Lightbulb and gear">
                <a:extLst>
                  <a:ext uri="{FF2B5EF4-FFF2-40B4-BE49-F238E27FC236}">
                    <a16:creationId xmlns:a16="http://schemas.microsoft.com/office/drawing/2014/main" id="{9DA7CBE6-0153-A4AF-1F4C-AA28F2910C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658829" y="5207317"/>
                <a:ext cx="1054920" cy="959173"/>
              </a:xfrm>
              <a:prstGeom prst="rect">
                <a:avLst/>
              </a:prstGeom>
            </p:spPr>
          </p:pic>
        </p:grpSp>
        <p:pic>
          <p:nvPicPr>
            <p:cNvPr id="11" name="Graphic 10" descr="Document with solid fill">
              <a:extLst>
                <a:ext uri="{FF2B5EF4-FFF2-40B4-BE49-F238E27FC236}">
                  <a16:creationId xmlns:a16="http://schemas.microsoft.com/office/drawing/2014/main" id="{28FFE86D-7FF5-6847-B6E6-3B1D2F68DBC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763485" y="1444230"/>
              <a:ext cx="796779" cy="796779"/>
            </a:xfrm>
            <a:prstGeom prst="rect">
              <a:avLst/>
            </a:prstGeom>
          </p:spPr>
        </p:pic>
        <p:pic>
          <p:nvPicPr>
            <p:cNvPr id="12" name="Graphic 11" descr="Warning with solid fill">
              <a:extLst>
                <a:ext uri="{FF2B5EF4-FFF2-40B4-BE49-F238E27FC236}">
                  <a16:creationId xmlns:a16="http://schemas.microsoft.com/office/drawing/2014/main" id="{50B6E42B-45A3-57EB-C9C0-9F45292CF09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732314" y="2438171"/>
              <a:ext cx="836270" cy="760781"/>
            </a:xfrm>
            <a:prstGeom prst="rect">
              <a:avLst/>
            </a:prstGeom>
          </p:spPr>
        </p:pic>
        <p:pic>
          <p:nvPicPr>
            <p:cNvPr id="14" name="Graphic 13" descr="Clock with solid fill">
              <a:extLst>
                <a:ext uri="{FF2B5EF4-FFF2-40B4-BE49-F238E27FC236}">
                  <a16:creationId xmlns:a16="http://schemas.microsoft.com/office/drawing/2014/main" id="{A0CCF63C-A291-1D97-F79E-BFEB62B1A37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665805" y="3820283"/>
              <a:ext cx="914400" cy="914400"/>
            </a:xfrm>
            <a:prstGeom prst="rect">
              <a:avLst/>
            </a:prstGeom>
          </p:spPr>
        </p:pic>
      </p:grp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2C6D9F25-14F5-1715-5308-747EFFC79080}"/>
              </a:ext>
            </a:extLst>
          </p:cNvPr>
          <p:cNvCxnSpPr>
            <a:cxnSpLocks/>
            <a:stCxn id="57" idx="0"/>
            <a:endCxn id="6" idx="1"/>
          </p:cNvCxnSpPr>
          <p:nvPr/>
        </p:nvCxnSpPr>
        <p:spPr>
          <a:xfrm flipV="1">
            <a:off x="2543056" y="1407210"/>
            <a:ext cx="1623128" cy="455193"/>
          </a:xfrm>
          <a:prstGeom prst="bentConnector3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5CCE2B12-C0F3-DBE0-B404-772122880118}"/>
              </a:ext>
            </a:extLst>
          </p:cNvPr>
          <p:cNvCxnSpPr>
            <a:cxnSpLocks/>
            <a:stCxn id="60" idx="5"/>
            <a:endCxn id="7" idx="1"/>
          </p:cNvCxnSpPr>
          <p:nvPr/>
        </p:nvCxnSpPr>
        <p:spPr>
          <a:xfrm flipV="1">
            <a:off x="3333489" y="2832863"/>
            <a:ext cx="832695" cy="219663"/>
          </a:xfrm>
          <a:prstGeom prst="bentConnector3">
            <a:avLst/>
          </a:prstGeom>
          <a:ln w="19050" cap="flat" cmpd="sng" algn="ctr">
            <a:solidFill>
              <a:schemeClr val="accent2">
                <a:lumMod val="7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BCF3FCBE-9CFF-E723-D744-78DAB94C3E6D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3007021" y="4361020"/>
            <a:ext cx="1159164" cy="542955"/>
          </a:xfrm>
          <a:prstGeom prst="bentConnector3">
            <a:avLst/>
          </a:prstGeom>
          <a:ln w="19050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B05593BA-0809-C6D3-2175-D18F6CFBBA0F}"/>
              </a:ext>
            </a:extLst>
          </p:cNvPr>
          <p:cNvCxnSpPr>
            <a:cxnSpLocks/>
            <a:endCxn id="9" idx="1"/>
          </p:cNvCxnSpPr>
          <p:nvPr/>
        </p:nvCxnSpPr>
        <p:spPr>
          <a:xfrm flipV="1">
            <a:off x="1559652" y="5776578"/>
            <a:ext cx="2606532" cy="134737"/>
          </a:xfrm>
          <a:prstGeom prst="bentConnector3">
            <a:avLst/>
          </a:prstGeom>
          <a:ln w="19050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46" name="Graphic 45" descr="Badge Question Mark with solid fill">
            <a:extLst>
              <a:ext uri="{FF2B5EF4-FFF2-40B4-BE49-F238E27FC236}">
                <a16:creationId xmlns:a16="http://schemas.microsoft.com/office/drawing/2014/main" id="{3C4A00C6-BB44-0972-FBF9-8DE7929525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7918" y="2976109"/>
            <a:ext cx="1481605" cy="1481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218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4FD91-28D8-E57C-D169-DAF78479B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000" dirty="0"/>
              <a:t>Recommended standardised prescribing sentences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3232B8-C290-8962-3D01-3D7697A54E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Purpose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6523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0455D-0CAC-7228-18BF-D805019F6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Recommended standardised prescribing sentences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F72E9-5444-C2A7-5F56-0D0433C64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453" y="1008075"/>
            <a:ext cx="11353004" cy="5413738"/>
          </a:xfrm>
        </p:spPr>
        <p:txBody>
          <a:bodyPr lIns="91440" tIns="45720" rIns="91440" bIns="45720" anchor="t">
            <a:normAutofit fontScale="85000" lnSpcReduction="10000"/>
          </a:bodyPr>
          <a:lstStyle/>
          <a:p>
            <a:pPr fontAlgn="base"/>
            <a:r>
              <a:rPr lang="en-GB" sz="1700" dirty="0"/>
              <a:t>PRN - Morphine Sulphate, for pain and breathlessness, </a:t>
            </a:r>
            <a:r>
              <a:rPr lang="en-GB" sz="1700" dirty="0" err="1"/>
              <a:t>xxxx</a:t>
            </a:r>
            <a:r>
              <a:rPr lang="en-GB" sz="1700" dirty="0"/>
              <a:t>, </a:t>
            </a:r>
            <a:r>
              <a:rPr lang="en-GB" sz="1700" dirty="0" err="1"/>
              <a:t>sc</a:t>
            </a:r>
            <a:r>
              <a:rPr lang="en-GB" sz="1700" dirty="0"/>
              <a:t>, 1-2hrly PRN, up to a maximum of </a:t>
            </a:r>
            <a:r>
              <a:rPr lang="en-GB" sz="1700" dirty="0" err="1"/>
              <a:t>xxxx</a:t>
            </a:r>
            <a:r>
              <a:rPr lang="en-GB" sz="1700" dirty="0"/>
              <a:t> in a 24 hour period.   </a:t>
            </a:r>
          </a:p>
          <a:p>
            <a:pPr fontAlgn="base"/>
            <a:r>
              <a:rPr lang="en-GB" dirty="0"/>
              <a:t>Syringe pump</a:t>
            </a:r>
            <a:r>
              <a:rPr lang="en-GB" sz="1700" dirty="0"/>
              <a:t> - Morphine Sulphate, for pain and breathlessness, </a:t>
            </a:r>
            <a:r>
              <a:rPr lang="en-GB" sz="1700" dirty="0" err="1"/>
              <a:t>xxxx</a:t>
            </a:r>
            <a:r>
              <a:rPr lang="en-GB" sz="1700" dirty="0"/>
              <a:t>, </a:t>
            </a:r>
            <a:r>
              <a:rPr lang="en-GB" sz="1700" dirty="0" err="1"/>
              <a:t>sc</a:t>
            </a:r>
            <a:r>
              <a:rPr lang="en-GB" sz="1700" dirty="0"/>
              <a:t>, over 24 hours delivered via continuous subcutaneous infusion </a:t>
            </a:r>
          </a:p>
          <a:p>
            <a:pPr marL="0" indent="0" fontAlgn="base">
              <a:buNone/>
            </a:pPr>
            <a:endParaRPr lang="en-GB" sz="1700" dirty="0"/>
          </a:p>
          <a:p>
            <a:pPr fontAlgn="base"/>
            <a:r>
              <a:rPr lang="en-GB" sz="1700" dirty="0"/>
              <a:t>PRN - Oxycodone, for pain and breathlessness, </a:t>
            </a:r>
            <a:r>
              <a:rPr lang="en-GB" sz="1700" dirty="0" err="1"/>
              <a:t>xxxx</a:t>
            </a:r>
            <a:r>
              <a:rPr lang="en-GB" sz="1700" dirty="0"/>
              <a:t>, </a:t>
            </a:r>
            <a:r>
              <a:rPr lang="en-GB" sz="1700" dirty="0" err="1"/>
              <a:t>sc</a:t>
            </a:r>
            <a:r>
              <a:rPr lang="en-GB" sz="1700" dirty="0"/>
              <a:t>, 1-2hrly PRN, up to a maximum of </a:t>
            </a:r>
            <a:r>
              <a:rPr lang="en-GB" sz="1700" dirty="0" err="1"/>
              <a:t>xxxx</a:t>
            </a:r>
            <a:r>
              <a:rPr lang="en-GB" sz="1700" dirty="0"/>
              <a:t> in a 24 hour period.  </a:t>
            </a:r>
          </a:p>
          <a:p>
            <a:pPr fontAlgn="base"/>
            <a:r>
              <a:rPr lang="en-GB" dirty="0"/>
              <a:t>Syringe pump</a:t>
            </a:r>
            <a:r>
              <a:rPr lang="en-GB" sz="1700" dirty="0"/>
              <a:t> - Oxycodone, for pain and breathlessness, </a:t>
            </a:r>
            <a:r>
              <a:rPr lang="en-GB" sz="1700" dirty="0" err="1"/>
              <a:t>xxxx</a:t>
            </a:r>
            <a:r>
              <a:rPr lang="en-GB" sz="1700" dirty="0"/>
              <a:t>, </a:t>
            </a:r>
            <a:r>
              <a:rPr lang="en-GB" sz="1700" dirty="0" err="1"/>
              <a:t>sc</a:t>
            </a:r>
            <a:r>
              <a:rPr lang="en-GB" sz="1700" dirty="0"/>
              <a:t>, over 24 hours delivered via continuous subcutaneous infusion </a:t>
            </a:r>
          </a:p>
          <a:p>
            <a:pPr marL="0" indent="0" fontAlgn="base">
              <a:buNone/>
            </a:pPr>
            <a:endParaRPr lang="en-GB" sz="1700" dirty="0"/>
          </a:p>
          <a:p>
            <a:pPr fontAlgn="base"/>
            <a:r>
              <a:rPr lang="en-GB" sz="1800" dirty="0"/>
              <a:t>Syringe pump</a:t>
            </a:r>
            <a:r>
              <a:rPr lang="en-GB" sz="1700" dirty="0"/>
              <a:t> - Alfentanil, for pain and breathlessness, </a:t>
            </a:r>
            <a:r>
              <a:rPr lang="en-GB" sz="1700" dirty="0" err="1"/>
              <a:t>xxxx</a:t>
            </a:r>
            <a:r>
              <a:rPr lang="en-GB" sz="1700" dirty="0"/>
              <a:t>, </a:t>
            </a:r>
            <a:r>
              <a:rPr lang="en-GB" sz="1700" dirty="0" err="1"/>
              <a:t>sc</a:t>
            </a:r>
            <a:r>
              <a:rPr lang="en-GB" sz="1700" dirty="0"/>
              <a:t>, over 24 hours delivered via continuous subcutaneous infusion </a:t>
            </a:r>
          </a:p>
          <a:p>
            <a:pPr marL="0" indent="0" fontAlgn="base">
              <a:buNone/>
            </a:pPr>
            <a:endParaRPr lang="en-GB" sz="1700" dirty="0"/>
          </a:p>
          <a:p>
            <a:pPr fontAlgn="base"/>
            <a:r>
              <a:rPr lang="en-GB" sz="1700" dirty="0"/>
              <a:t>PRN - </a:t>
            </a:r>
            <a:r>
              <a:rPr lang="en-GB" sz="1700" dirty="0" err="1"/>
              <a:t>Glycopyrronium</a:t>
            </a:r>
            <a:r>
              <a:rPr lang="en-GB" sz="1700" dirty="0"/>
              <a:t>, for respiratory secretions, </a:t>
            </a:r>
            <a:r>
              <a:rPr lang="en-GB" sz="1700" dirty="0" err="1"/>
              <a:t>xxxx</a:t>
            </a:r>
            <a:r>
              <a:rPr lang="en-GB" sz="1700" dirty="0"/>
              <a:t>, </a:t>
            </a:r>
            <a:r>
              <a:rPr lang="en-GB" sz="1700" dirty="0" err="1"/>
              <a:t>sc</a:t>
            </a:r>
            <a:r>
              <a:rPr lang="en-GB" sz="1700" dirty="0"/>
              <a:t>, 1-4hrly PRN, up to a maximum of </a:t>
            </a:r>
            <a:r>
              <a:rPr lang="en-GB" sz="1700" dirty="0" err="1"/>
              <a:t>xxxx</a:t>
            </a:r>
            <a:r>
              <a:rPr lang="en-GB" sz="1700" dirty="0"/>
              <a:t> in a 24 hour period​ </a:t>
            </a:r>
          </a:p>
          <a:p>
            <a:pPr fontAlgn="base"/>
            <a:r>
              <a:rPr lang="en-GB" sz="1800" dirty="0"/>
              <a:t>Syringe pump</a:t>
            </a:r>
            <a:r>
              <a:rPr lang="en-GB" sz="1700" dirty="0"/>
              <a:t> - </a:t>
            </a:r>
            <a:r>
              <a:rPr lang="en-GB" sz="1700" dirty="0" err="1"/>
              <a:t>Glycopyrronium</a:t>
            </a:r>
            <a:r>
              <a:rPr lang="en-GB" sz="1700" dirty="0"/>
              <a:t>, for respiratory secretions, </a:t>
            </a:r>
            <a:r>
              <a:rPr lang="en-GB" sz="1700" dirty="0" err="1"/>
              <a:t>xxxx</a:t>
            </a:r>
            <a:r>
              <a:rPr lang="en-GB" sz="1700" dirty="0"/>
              <a:t>, </a:t>
            </a:r>
            <a:r>
              <a:rPr lang="en-GB" sz="1700" dirty="0" err="1"/>
              <a:t>sc</a:t>
            </a:r>
            <a:r>
              <a:rPr lang="en-GB" sz="1700" dirty="0"/>
              <a:t>, over 24 hours delivered via continuous subcutaneous infusion </a:t>
            </a:r>
          </a:p>
          <a:p>
            <a:pPr marL="0" indent="0" fontAlgn="base">
              <a:buNone/>
            </a:pPr>
            <a:endParaRPr lang="en-GB" sz="1700" dirty="0"/>
          </a:p>
          <a:p>
            <a:pPr fontAlgn="base"/>
            <a:r>
              <a:rPr lang="en-GB" sz="1700" dirty="0"/>
              <a:t>PRN - Hyoscine </a:t>
            </a:r>
            <a:r>
              <a:rPr lang="en-GB" sz="1700" dirty="0" err="1"/>
              <a:t>Butylbromide</a:t>
            </a:r>
            <a:r>
              <a:rPr lang="en-GB" sz="1700" dirty="0"/>
              <a:t>, for respiratory secretions, </a:t>
            </a:r>
            <a:r>
              <a:rPr lang="en-GB" sz="1700" dirty="0" err="1"/>
              <a:t>xxxx</a:t>
            </a:r>
            <a:r>
              <a:rPr lang="en-GB" sz="1700" dirty="0"/>
              <a:t>, </a:t>
            </a:r>
            <a:r>
              <a:rPr lang="en-GB" sz="1700" dirty="0" err="1"/>
              <a:t>sc</a:t>
            </a:r>
            <a:r>
              <a:rPr lang="en-GB" sz="1700" dirty="0"/>
              <a:t>, 1-2hrly PRN, up to a maximum of </a:t>
            </a:r>
            <a:r>
              <a:rPr lang="en-GB" sz="1700" dirty="0" err="1"/>
              <a:t>xxxx</a:t>
            </a:r>
            <a:r>
              <a:rPr lang="en-GB" sz="1700" dirty="0"/>
              <a:t> in a 24 hour period​ </a:t>
            </a:r>
          </a:p>
          <a:p>
            <a:pPr fontAlgn="base"/>
            <a:r>
              <a:rPr lang="en-GB" sz="1800" dirty="0"/>
              <a:t>Syringe pump</a:t>
            </a:r>
            <a:r>
              <a:rPr lang="en-GB" sz="1700" dirty="0"/>
              <a:t> - Hyoscine </a:t>
            </a:r>
            <a:r>
              <a:rPr lang="en-GB" sz="1700" dirty="0" err="1"/>
              <a:t>Butylbromide</a:t>
            </a:r>
            <a:r>
              <a:rPr lang="en-GB" sz="1700" dirty="0"/>
              <a:t>, for respiratory secretions, </a:t>
            </a:r>
            <a:r>
              <a:rPr lang="en-GB" sz="1700" dirty="0" err="1"/>
              <a:t>xxxx</a:t>
            </a:r>
            <a:r>
              <a:rPr lang="en-GB" sz="1700" dirty="0"/>
              <a:t>, </a:t>
            </a:r>
            <a:r>
              <a:rPr lang="en-GB" sz="1700" dirty="0" err="1"/>
              <a:t>sc</a:t>
            </a:r>
            <a:r>
              <a:rPr lang="en-GB" sz="1700" dirty="0"/>
              <a:t>, over 24 hours delivered via continuous subcutaneous infusion  </a:t>
            </a:r>
          </a:p>
          <a:p>
            <a:pPr marL="0" indent="0" fontAlgn="base">
              <a:buNone/>
            </a:pP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1059B2-17FB-8C0C-8E67-C5DAA3587D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4318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CD356-0D88-1E35-808B-AB9E3E3CB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4B5D9-CC22-3DE8-93E8-44D85F899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Recommended standardised prescribing sentences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7D8FBF-AD28-7AD4-AAC0-05BD3615B0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453" y="1008075"/>
            <a:ext cx="11331233" cy="5413738"/>
          </a:xfrm>
        </p:spPr>
        <p:txBody>
          <a:bodyPr lIns="91440" tIns="45720" rIns="91440" bIns="45720" anchor="t">
            <a:normAutofit fontScale="92500"/>
          </a:bodyPr>
          <a:lstStyle/>
          <a:p>
            <a:pPr fontAlgn="base"/>
            <a:r>
              <a:rPr lang="en-GB" dirty="0"/>
              <a:t>PRN - Haloperidol, for nausea &amp; vomiting, </a:t>
            </a:r>
            <a:r>
              <a:rPr lang="en-GB" dirty="0" err="1"/>
              <a:t>xxxx</a:t>
            </a:r>
            <a:r>
              <a:rPr lang="en-GB" dirty="0"/>
              <a:t>, </a:t>
            </a:r>
            <a:r>
              <a:rPr lang="en-GB" dirty="0" err="1"/>
              <a:t>sc</a:t>
            </a:r>
            <a:r>
              <a:rPr lang="en-GB" dirty="0"/>
              <a:t>, 4-6hrly PRN, up to a maximum of </a:t>
            </a:r>
            <a:r>
              <a:rPr lang="en-GB" dirty="0" err="1"/>
              <a:t>xxxx</a:t>
            </a:r>
            <a:r>
              <a:rPr lang="en-GB" dirty="0"/>
              <a:t> in a 24 hour period   </a:t>
            </a:r>
          </a:p>
          <a:p>
            <a:pPr fontAlgn="base"/>
            <a:r>
              <a:rPr lang="en-GB" dirty="0"/>
              <a:t>Syringe pump - Haloperidol, for nausea &amp; vomiting, </a:t>
            </a:r>
            <a:r>
              <a:rPr lang="en-GB" dirty="0" err="1"/>
              <a:t>xxxx</a:t>
            </a:r>
            <a:r>
              <a:rPr lang="en-GB" dirty="0"/>
              <a:t>, </a:t>
            </a:r>
            <a:r>
              <a:rPr lang="en-GB" dirty="0" err="1"/>
              <a:t>sc</a:t>
            </a:r>
            <a:r>
              <a:rPr lang="en-GB" dirty="0"/>
              <a:t>, over 24 hours delivered via continuous subcutaneous infusion</a:t>
            </a:r>
          </a:p>
          <a:p>
            <a:pPr marL="0" indent="0" fontAlgn="base">
              <a:buNone/>
            </a:pPr>
            <a:endParaRPr lang="en-GB" dirty="0"/>
          </a:p>
          <a:p>
            <a:pPr fontAlgn="base"/>
            <a:r>
              <a:rPr lang="en-GB" dirty="0"/>
              <a:t>PRN - Cyclizine, for nausea &amp; vomiting, </a:t>
            </a:r>
            <a:r>
              <a:rPr lang="en-GB" dirty="0" err="1"/>
              <a:t>xxxx</a:t>
            </a:r>
            <a:r>
              <a:rPr lang="en-GB" dirty="0"/>
              <a:t>, </a:t>
            </a:r>
            <a:r>
              <a:rPr lang="en-GB" dirty="0" err="1"/>
              <a:t>sc</a:t>
            </a:r>
            <a:r>
              <a:rPr lang="en-GB" dirty="0"/>
              <a:t>, 8 </a:t>
            </a:r>
            <a:r>
              <a:rPr lang="en-GB" dirty="0" err="1"/>
              <a:t>hrly</a:t>
            </a:r>
            <a:r>
              <a:rPr lang="en-GB" dirty="0"/>
              <a:t> PRN, up to a maximum of </a:t>
            </a:r>
            <a:r>
              <a:rPr lang="en-GB" dirty="0" err="1"/>
              <a:t>xxxx</a:t>
            </a:r>
            <a:r>
              <a:rPr lang="en-GB" dirty="0"/>
              <a:t> in a 24 hour period​ </a:t>
            </a:r>
          </a:p>
          <a:p>
            <a:pPr fontAlgn="base"/>
            <a:r>
              <a:rPr lang="en-GB" dirty="0"/>
              <a:t>Syringe pump - Cyclizine, for nausea &amp; vomiting, </a:t>
            </a:r>
            <a:r>
              <a:rPr lang="en-GB" dirty="0" err="1"/>
              <a:t>xxxx</a:t>
            </a:r>
            <a:r>
              <a:rPr lang="en-GB" dirty="0"/>
              <a:t>, </a:t>
            </a:r>
            <a:r>
              <a:rPr lang="en-GB" dirty="0" err="1"/>
              <a:t>sc</a:t>
            </a:r>
            <a:r>
              <a:rPr lang="en-GB" dirty="0"/>
              <a:t>, over 24 hours delivered via continuous subcutaneous infusion </a:t>
            </a:r>
          </a:p>
          <a:p>
            <a:pPr marL="0" indent="0" fontAlgn="base">
              <a:buNone/>
            </a:pPr>
            <a:endParaRPr lang="en-GB" dirty="0"/>
          </a:p>
          <a:p>
            <a:pPr fontAlgn="base"/>
            <a:r>
              <a:rPr lang="en-GB" dirty="0"/>
              <a:t>PRN - Levomepromazine, for nausea &amp; vomiting, </a:t>
            </a:r>
            <a:r>
              <a:rPr lang="en-GB" err="1"/>
              <a:t>xxxx</a:t>
            </a:r>
            <a:r>
              <a:rPr lang="en-GB" dirty="0"/>
              <a:t>, </a:t>
            </a:r>
            <a:r>
              <a:rPr lang="en-GB" err="1"/>
              <a:t>sc</a:t>
            </a:r>
            <a:r>
              <a:rPr lang="en-GB" dirty="0"/>
              <a:t>, 1-2hrly PRN, up to a maximum dose of </a:t>
            </a:r>
            <a:r>
              <a:rPr lang="en-GB" err="1"/>
              <a:t>xxxx</a:t>
            </a:r>
            <a:r>
              <a:rPr lang="en-GB" dirty="0"/>
              <a:t> in a 24 hour period ​ </a:t>
            </a:r>
          </a:p>
          <a:p>
            <a:pPr fontAlgn="base"/>
            <a:r>
              <a:rPr lang="en-GB" dirty="0"/>
              <a:t>Syringe pump - Levomepromazine, for nausea &amp; vomiting, </a:t>
            </a:r>
            <a:r>
              <a:rPr lang="en-GB" dirty="0" err="1"/>
              <a:t>xxxx</a:t>
            </a:r>
            <a:r>
              <a:rPr lang="en-GB" dirty="0"/>
              <a:t>, </a:t>
            </a:r>
            <a:r>
              <a:rPr lang="en-GB" dirty="0" err="1"/>
              <a:t>sc</a:t>
            </a:r>
            <a:r>
              <a:rPr lang="en-GB" dirty="0"/>
              <a:t>, over 24 hours delivered via continuous subcutaneous infusion </a:t>
            </a:r>
          </a:p>
          <a:p>
            <a:pPr marL="0" indent="0" fontAlgn="base">
              <a:buNone/>
            </a:pPr>
            <a:endParaRPr lang="en-GB" dirty="0"/>
          </a:p>
          <a:p>
            <a:pPr fontAlgn="base"/>
            <a:r>
              <a:rPr lang="en-GB" dirty="0"/>
              <a:t>PRN - Metoclopramide, for nausea &amp; vomiting, </a:t>
            </a:r>
            <a:r>
              <a:rPr lang="en-GB" dirty="0" err="1"/>
              <a:t>xxxx</a:t>
            </a:r>
            <a:r>
              <a:rPr lang="en-GB" dirty="0"/>
              <a:t>, </a:t>
            </a:r>
            <a:r>
              <a:rPr lang="en-GB" dirty="0" err="1"/>
              <a:t>sc</a:t>
            </a:r>
            <a:r>
              <a:rPr lang="en-GB" dirty="0"/>
              <a:t>, 8hrly PRN, up to a maximum dose of </a:t>
            </a:r>
            <a:r>
              <a:rPr lang="en-GB" dirty="0" err="1"/>
              <a:t>xxxx</a:t>
            </a:r>
            <a:r>
              <a:rPr lang="en-GB" dirty="0"/>
              <a:t> in a 24 hour period ​ </a:t>
            </a:r>
          </a:p>
          <a:p>
            <a:pPr fontAlgn="base"/>
            <a:r>
              <a:rPr lang="en-GB" dirty="0"/>
              <a:t>Syringe pump - Metoclopramide, for nausea &amp; vomiting, </a:t>
            </a:r>
            <a:r>
              <a:rPr lang="en-GB" dirty="0" err="1"/>
              <a:t>xxxx</a:t>
            </a:r>
            <a:r>
              <a:rPr lang="en-GB" dirty="0"/>
              <a:t>, </a:t>
            </a:r>
            <a:r>
              <a:rPr lang="en-GB" dirty="0" err="1"/>
              <a:t>sc</a:t>
            </a:r>
            <a:r>
              <a:rPr lang="en-GB" dirty="0"/>
              <a:t>, over 24 hours delivered via continuous subcutaneous infusion </a:t>
            </a:r>
          </a:p>
          <a:p>
            <a:pPr marL="0" indent="0" fontAlgn="base">
              <a:buNone/>
            </a:pPr>
            <a:endParaRPr lang="en-GB" dirty="0"/>
          </a:p>
          <a:p>
            <a:pPr fontAlgn="base"/>
            <a:r>
              <a:rPr lang="en-GB" dirty="0"/>
              <a:t>PRN - Midazolam, for terminal agitation/distress, </a:t>
            </a:r>
            <a:r>
              <a:rPr lang="en-GB" dirty="0" err="1"/>
              <a:t>xxxx</a:t>
            </a:r>
            <a:r>
              <a:rPr lang="en-GB" dirty="0"/>
              <a:t>, </a:t>
            </a:r>
            <a:r>
              <a:rPr lang="en-GB" dirty="0" err="1"/>
              <a:t>sc</a:t>
            </a:r>
            <a:r>
              <a:rPr lang="en-GB" dirty="0"/>
              <a:t>, 1-2hrly PRN, up to a maximum of </a:t>
            </a:r>
            <a:r>
              <a:rPr lang="en-GB" dirty="0" err="1"/>
              <a:t>xxxx</a:t>
            </a:r>
            <a:r>
              <a:rPr lang="en-GB" dirty="0"/>
              <a:t> in a 24 hour period   </a:t>
            </a:r>
          </a:p>
          <a:p>
            <a:pPr fontAlgn="base"/>
            <a:r>
              <a:rPr lang="en-GB" dirty="0"/>
              <a:t>Syringe pump - Midazolam, for terminal agitation/distress, </a:t>
            </a:r>
            <a:r>
              <a:rPr lang="en-GB" dirty="0" err="1"/>
              <a:t>xxxx</a:t>
            </a:r>
            <a:r>
              <a:rPr lang="en-GB" dirty="0"/>
              <a:t>, </a:t>
            </a:r>
            <a:r>
              <a:rPr lang="en-GB" dirty="0" err="1"/>
              <a:t>sc</a:t>
            </a:r>
            <a:r>
              <a:rPr lang="en-GB" dirty="0"/>
              <a:t>, over 24 hours delivered via continuous subcutaneous infusion 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7CC30C-7A85-8359-1388-43BF49C216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0488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44735-8CAF-0B04-F966-0035C9AEA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A2259-23E6-B8C4-725B-76B9646AE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steps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9BBA70-446B-E8BF-1D85-AF9794F688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CF9F65B-A245-917B-DA97-627A0EAE68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>
                <a:solidFill>
                  <a:schemeClr val="accent2"/>
                </a:solidFill>
              </a:rPr>
              <a:t>Next steps include:</a:t>
            </a:r>
          </a:p>
          <a:p>
            <a:r>
              <a:rPr lang="en-GB" dirty="0"/>
              <a:t>Working with clinical leads to incorporate the standardised sentences into clinical practice</a:t>
            </a:r>
            <a:endParaRPr lang="en-GB">
              <a:cs typeface="Arial"/>
            </a:endParaRPr>
          </a:p>
          <a:p>
            <a:r>
              <a:rPr lang="en-GB" dirty="0">
                <a:cs typeface="Arial" panose="020B0604020202020204"/>
              </a:rPr>
              <a:t>Working with digital leads to build the standardised sentences into EMIS and </a:t>
            </a:r>
            <a:r>
              <a:rPr lang="en-GB" dirty="0" err="1">
                <a:cs typeface="Arial" panose="020B0604020202020204"/>
              </a:rPr>
              <a:t>SystmOne</a:t>
            </a:r>
          </a:p>
          <a:p>
            <a:r>
              <a:rPr lang="en-GB" dirty="0">
                <a:cs typeface="Arial" panose="020B0604020202020204"/>
              </a:rPr>
              <a:t>Recirculate local prescribing guidelines within locality areas as required</a:t>
            </a:r>
          </a:p>
          <a:p>
            <a:endParaRPr lang="en-GB" dirty="0">
              <a:cs typeface="Arial" panose="020B0604020202020204"/>
            </a:endParaRPr>
          </a:p>
          <a:p>
            <a:endParaRPr lang="en-GB" dirty="0">
              <a:highlight>
                <a:srgbClr val="FFFF00"/>
              </a:highlight>
              <a:cs typeface="Arial" panose="020B0604020202020204"/>
            </a:endParaRPr>
          </a:p>
          <a:p>
            <a:endParaRPr lang="en-GB" dirty="0"/>
          </a:p>
          <a:p>
            <a:endParaRPr lang="en-GB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0959589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ne Londo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15564"/>
      </a:accent1>
      <a:accent2>
        <a:srgbClr val="00ADC3"/>
      </a:accent2>
      <a:accent3>
        <a:srgbClr val="00A697"/>
      </a:accent3>
      <a:accent4>
        <a:srgbClr val="B01F73"/>
      </a:accent4>
      <a:accent5>
        <a:srgbClr val="7D2756"/>
      </a:accent5>
      <a:accent6>
        <a:srgbClr val="77787B"/>
      </a:accent6>
      <a:hlink>
        <a:srgbClr val="4297C1"/>
      </a:hlink>
      <a:folHlink>
        <a:srgbClr val="9D025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3569846d-3f8b-41c8-820d-2ff9739a3570">
      <Terms xmlns="http://schemas.microsoft.com/office/infopath/2007/PartnerControls"/>
    </lcf76f155ced4ddcb4097134ff3c332f>
    <TaxCatchAll xmlns="bc5f7bc9-01bf-408b-9c3e-f1a9958c1e1c" xsi:nil="true"/>
    <DocumentOwner xmlns="3569846d-3f8b-41c8-820d-2ff9739a3570">
      <UserInfo>
        <DisplayName/>
        <AccountId xsi:nil="true"/>
        <AccountType/>
      </UserInfo>
    </DocumentOwner>
    <Context xmlns="3569846d-3f8b-41c8-820d-2ff9739a3570" xsi:nil="true"/>
    <_Flow_SignoffStatus xmlns="3569846d-3f8b-41c8-820d-2ff9739a357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A3DC5ABB010A3409C1B0BC61D57ADCA" ma:contentTypeVersion="21" ma:contentTypeDescription="Create a new document." ma:contentTypeScope="" ma:versionID="e2fca8d48e06018283a53d57192ed990">
  <xsd:schema xmlns:xsd="http://www.w3.org/2001/XMLSchema" xmlns:xs="http://www.w3.org/2001/XMLSchema" xmlns:p="http://schemas.microsoft.com/office/2006/metadata/properties" xmlns:ns1="http://schemas.microsoft.com/sharepoint/v3" xmlns:ns2="3569846d-3f8b-41c8-820d-2ff9739a3570" xmlns:ns3="bc5f7bc9-01bf-408b-9c3e-f1a9958c1e1c" targetNamespace="http://schemas.microsoft.com/office/2006/metadata/properties" ma:root="true" ma:fieldsID="04a64702e1a4f3d0637482f3f5cc58cc" ns1:_="" ns2:_="" ns3:_="">
    <xsd:import namespace="http://schemas.microsoft.com/sharepoint/v3"/>
    <xsd:import namespace="3569846d-3f8b-41c8-820d-2ff9739a3570"/>
    <xsd:import namespace="bc5f7bc9-01bf-408b-9c3e-f1a9958c1e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_Flow_SignoffStatus" minOccurs="0"/>
                <xsd:element ref="ns2:DocumentOwner" minOccurs="0"/>
                <xsd:element ref="ns2:Context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69846d-3f8b-41c8-820d-2ff9739a35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Flow_SignoffStatus" ma:index="22" nillable="true" ma:displayName="Sign-off status" ma:internalName="Sign_x002d_off_x0020_status">
      <xsd:simpleType>
        <xsd:restriction base="dms:Text"/>
      </xsd:simpleType>
    </xsd:element>
    <xsd:element name="DocumentOwner" ma:index="23" nillable="true" ma:displayName="Document Owner" ma:format="Dropdown" ma:list="UserInfo" ma:SharePointGroup="0" ma:internalName="Document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text" ma:index="24" nillable="true" ma:displayName="Context" ma:format="Dropdown" ma:internalName="Context">
      <xsd:simpleType>
        <xsd:restriction base="dms:Text">
          <xsd:maxLength value="255"/>
        </xsd:restriction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7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5f7bc9-01bf-408b-9c3e-f1a9958c1e1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412fe2ea-da89-4a5f-8144-cdef18776a3a}" ma:internalName="TaxCatchAll" ma:showField="CatchAllData" ma:web="bc5f7bc9-01bf-408b-9c3e-f1a9958c1e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37F6431-9756-4C11-B439-A65F8F416C25}">
  <ds:schemaRefs>
    <ds:schemaRef ds:uri="http://www.w3.org/XML/1998/namespace"/>
    <ds:schemaRef ds:uri="http://purl.org/dc/elements/1.1/"/>
    <ds:schemaRef ds:uri="fef81fd8-4fea-4b8a-9805-e784a25dee0c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terms/"/>
    <ds:schemaRef ds:uri="cdb2d77d-1c8f-41fd-88aa-5c12a79b323e"/>
    <ds:schemaRef ds:uri="http://schemas.microsoft.com/sharepoint/v3"/>
    <ds:schemaRef ds:uri="http://purl.org/dc/dcmitype/"/>
    <ds:schemaRef ds:uri="3569846d-3f8b-41c8-820d-2ff9739a3570"/>
    <ds:schemaRef ds:uri="bc5f7bc9-01bf-408b-9c3e-f1a9958c1e1c"/>
  </ds:schemaRefs>
</ds:datastoreItem>
</file>

<file path=customXml/itemProps2.xml><?xml version="1.0" encoding="utf-8"?>
<ds:datastoreItem xmlns:ds="http://schemas.openxmlformats.org/officeDocument/2006/customXml" ds:itemID="{4D14A238-9A3B-4022-96EA-4D2ABEBA92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569846d-3f8b-41c8-820d-2ff9739a3570"/>
    <ds:schemaRef ds:uri="bc5f7bc9-01bf-408b-9c3e-f1a9958c1e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D5124F2-9133-46D3-9B3E-C0B1EB1F5DEE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2524</TotalTime>
  <Words>862</Words>
  <Application>Microsoft Office PowerPoint</Application>
  <PresentationFormat>Widescreen</PresentationFormat>
  <Paragraphs>57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Office Theme</vt:lpstr>
      <vt:lpstr>Custom Design</vt:lpstr>
      <vt:lpstr>Pan-London Medication Authorisation and Administration (MAAR) Chart  Discovery Findings – Standardisation of prescribing sentences </vt:lpstr>
      <vt:lpstr>Background</vt:lpstr>
      <vt:lpstr>Problem Description </vt:lpstr>
      <vt:lpstr>Recommended standardised prescribing sentences</vt:lpstr>
      <vt:lpstr>Recommended standardised prescribing sentences</vt:lpstr>
      <vt:lpstr>Recommended standardised prescribing sentences</vt:lpstr>
      <vt:lpstr>Next steps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 Hilton</dc:creator>
  <cp:lastModifiedBy>SANDHU, Bobby (NHS NORTH EAST LONDON ICB - A3A8R)</cp:lastModifiedBy>
  <cp:revision>117</cp:revision>
  <dcterms:created xsi:type="dcterms:W3CDTF">2019-03-01T09:40:02Z</dcterms:created>
  <dcterms:modified xsi:type="dcterms:W3CDTF">2026-08-03T13:59:18Z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0x010100FA3DC5ABB010A3409C1B0BC61D57ADCA</vt:lpwstr>
  </property>
  <property fmtid="{D5CDD505-2E9C-101B-9397-08002B2CF9AE}" pid="3" name="MediaServiceImageTags">
    <vt:lpwstr/>
  </property>
</Properties>
</file>