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23FD05-8BAB-4F9A-49D0-AD0F1FC784C8}" v="48" dt="2026-07-10T06:49:06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2E8DB-3F13-47C9-B44D-B4DDBF8E1A55}" type="datetimeFigureOut">
              <a:t>09/07/2026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B5A20-AF0C-44ED-B3A9-398637961B8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8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Source content converted from: Vaccinations Year-round pathway COVID guidance - Final.pdf, attached by user.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0"/>
            <a:ext cx="11686032" cy="201168"/>
          </a:xfrm>
          <a:prstGeom prst="rect">
            <a:avLst/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60120" y="1481328"/>
            <a:ext cx="9784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31F20"/>
                </a:solidFill>
              </a:rPr>
              <a:t>COVID-19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960120" y="1938528"/>
            <a:ext cx="9784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31F20"/>
                </a:solidFill>
              </a:rPr>
              <a:t>vaccination year-round pathway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960120" y="2395728"/>
            <a:ext cx="9784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31F20"/>
                </a:solidFill>
              </a:rPr>
              <a:t>Guidance Final</a:t>
            </a:r>
            <a:endParaRPr lang="en-US" sz="3100" dirty="0"/>
          </a:p>
        </p:txBody>
      </p:sp>
      <p:sp>
        <p:nvSpPr>
          <p:cNvPr id="7" name="Text 5"/>
          <p:cNvSpPr/>
          <p:nvPr/>
        </p:nvSpPr>
        <p:spPr>
          <a:xfrm>
            <a:off x="996696" y="31546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25563"/>
                </a:solidFill>
              </a:rPr>
              <a:t>24/06/2026 V0.6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60120" y="4023360"/>
            <a:ext cx="5394960" cy="685800"/>
          </a:xfrm>
          <a:prstGeom prst="roundRect">
            <a:avLst>
              <a:gd name="adj" fmla="val 8000"/>
            </a:avLst>
          </a:prstGeom>
          <a:solidFill>
            <a:srgbClr val="E8F1FA"/>
          </a:solidFill>
          <a:ln w="12700">
            <a:solidFill>
              <a:srgbClr val="D2E5F3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Eligibility guidance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10607040" cy="685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1800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Year-round access will be available from Wednesday 1 July 2026 for people who need COVID-19 vaccination outside seasonal campaigns.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176272"/>
            <a:ext cx="10607040" cy="685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1800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Certain individuals might be considered for vaccination regardless of the time of year, in line with the clinical guidance in the Green Book chapter.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3127248"/>
            <a:ext cx="10607040" cy="685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1800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 clinical assessment will determine whether they are recommended for a dose of COVID-19 vaccine outside of a seasonal programme.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4572000"/>
            <a:ext cx="10515600" cy="777240"/>
          </a:xfrm>
          <a:prstGeom prst="roundRect">
            <a:avLst>
              <a:gd name="adj" fmla="val 7059"/>
            </a:avLst>
          </a:prstGeom>
          <a:solidFill>
            <a:srgbClr val="E8F1FA"/>
          </a:solidFill>
          <a:ln w="12700">
            <a:solidFill>
              <a:srgbClr val="D2E5F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4818888"/>
            <a:ext cx="9966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50" b="1" dirty="0">
                <a:solidFill>
                  <a:srgbClr val="003087"/>
                </a:solidFill>
              </a:rPr>
              <a:t>Please refer to </a:t>
            </a:r>
            <a:r>
              <a:rPr lang="en-US" sz="1350" b="1" err="1">
                <a:solidFill>
                  <a:srgbClr val="003087"/>
                </a:solidFill>
              </a:rPr>
              <a:t>separte</a:t>
            </a:r>
            <a:r>
              <a:rPr lang="en-US" sz="1350" b="1" dirty="0">
                <a:solidFill>
                  <a:srgbClr val="003087"/>
                </a:solidFill>
              </a:rPr>
              <a:t> </a:t>
            </a:r>
            <a:r>
              <a:rPr lang="en-US" sz="1350" b="1" err="1">
                <a:solidFill>
                  <a:srgbClr val="003087"/>
                </a:solidFill>
              </a:rPr>
              <a:t>powerpoint</a:t>
            </a:r>
            <a:r>
              <a:rPr lang="en-US" sz="1350" b="1">
                <a:solidFill>
                  <a:srgbClr val="003087"/>
                </a:solidFill>
              </a:rPr>
              <a:t> attached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mechanism and access pathways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Shape 4"/>
          <p:cNvSpPr/>
          <p:nvPr/>
        </p:nvSpPr>
        <p:spPr>
          <a:xfrm>
            <a:off x="658368" y="1097280"/>
            <a:ext cx="5394960" cy="4389120"/>
          </a:xfrm>
          <a:prstGeom prst="roundRect">
            <a:avLst>
              <a:gd name="adj" fmla="val 1250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13816" y="1243584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Legal mechanism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59536" y="1600200"/>
            <a:ext cx="4992624" cy="37947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PSD required: year-round doses need an individual prescription / Patient Specific Direction.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There are no nationally developed legal mechanisms for administration of year-round COVID doses.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Severe allergy: follow Green Book advice; specialist advice and/or hospital-supervised vaccination may be needed.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36208" y="1097280"/>
            <a:ext cx="5394960" cy="4389120"/>
          </a:xfrm>
          <a:prstGeom prst="roundRect">
            <a:avLst>
              <a:gd name="adj" fmla="val 1250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91656" y="1243584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Access pathways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37376" y="1600200"/>
            <a:ext cx="4992624" cy="37947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Local route: ICBs are responsible for maintaining pathways so eligible people can access vaccination all year.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Specialists and GPs should direct people to local vaccination services.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Contact the ICB for support with home visits, severe allergy pathways or other access support.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Booking routes: there is no access through the National Booking Service or by phoning 119.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pathway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Text 4"/>
          <p:cNvSpPr/>
          <p:nvPr/>
        </p:nvSpPr>
        <p:spPr>
          <a:xfrm>
            <a:off x="777240" y="1143000"/>
            <a:ext cx="10607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231F20"/>
                </a:solidFill>
              </a:rPr>
              <a:t>Local ICBs manage access and referrals. The national team signposts people who need help accessing their local pathway to their ICB.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77240" y="251460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86968" y="266090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issue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23544" y="301752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 contacts relevant customer contact centres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794760" y="2999232"/>
            <a:ext cx="502920" cy="384048"/>
          </a:xfrm>
          <a:prstGeom prst="rightArrow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26280" y="251460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36008" y="266090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Signpost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72584" y="301752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team provides local ICB contact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7543800" y="2999232"/>
            <a:ext cx="502920" cy="384048"/>
          </a:xfrm>
          <a:prstGeom prst="rightArrow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75320" y="251460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85048" y="266090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Resolve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421624" y="301752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ICB contacts individual for onward resolution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pathway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Shape 4"/>
          <p:cNvSpPr/>
          <p:nvPr/>
        </p:nvSpPr>
        <p:spPr>
          <a:xfrm>
            <a:off x="777240" y="1024128"/>
            <a:ext cx="3017520" cy="411480"/>
          </a:xfrm>
          <a:prstGeom prst="roundRect">
            <a:avLst>
              <a:gd name="adj" fmla="val 8889"/>
            </a:avLst>
          </a:prstGeom>
          <a:solidFill>
            <a:srgbClr val="FFF200"/>
          </a:solidFill>
          <a:ln w="12700">
            <a:solidFill>
              <a:srgbClr val="D6C8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1133856"/>
            <a:ext cx="2651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31F20"/>
                </a:solidFill>
              </a:rPr>
              <a:t>FOR COMPLETION BY ICB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1664208"/>
            <a:ext cx="10652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231F20"/>
                </a:solidFill>
              </a:rPr>
              <a:t>ICB-led pathways should be in place so eligible people can receive COVID-19 vaccination. Clinicians confirm Green Book eligibility and refer to the appropriate local vaccination service. Pathways should confirm referral route, accessible service, allocation route and escalation contacts.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777240" y="2578608"/>
            <a:ext cx="10332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b="1" dirty="0">
                <a:solidFill>
                  <a:srgbClr val="003087"/>
                </a:solidFill>
              </a:rPr>
              <a:t>Please refer to pathway attached separ</a:t>
            </a:r>
            <a:r>
              <a:rPr lang="en-US" sz="1500" b="1">
                <a:solidFill>
                  <a:srgbClr val="003087"/>
                </a:solidFill>
              </a:rPr>
              <a:t>ately 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77240" y="315468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86968" y="330098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 &amp; refer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23544" y="365760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Clinician confirms eligibility; refers via ICB route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794760" y="3639312"/>
            <a:ext cx="502920" cy="384048"/>
          </a:xfrm>
          <a:prstGeom prst="rightArrow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26280" y="315468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36008" y="330098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Allocate &amp; support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672584" y="365760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ICB confirms pathway, allocation and support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543800" y="3639312"/>
            <a:ext cx="502920" cy="384048"/>
          </a:xfrm>
          <a:prstGeom prst="rightArrow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275320" y="3154680"/>
            <a:ext cx="2788920" cy="1417320"/>
          </a:xfrm>
          <a:prstGeom prst="roundRect">
            <a:avLst>
              <a:gd name="adj" fmla="val 5161"/>
            </a:avLst>
          </a:prstGeom>
          <a:solidFill>
            <a:srgbClr val="003087"/>
          </a:solidFill>
          <a:ln w="12700">
            <a:solidFill>
              <a:srgbClr val="00308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85048" y="3300984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&amp; vaccinate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21624" y="3657600"/>
            <a:ext cx="2496312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Provider orders after stocktake; vaccinates and records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ICB responsibilities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Shape 4"/>
          <p:cNvSpPr/>
          <p:nvPr/>
        </p:nvSpPr>
        <p:spPr>
          <a:xfrm>
            <a:off x="658368" y="1051560"/>
            <a:ext cx="5394960" cy="4800600"/>
          </a:xfrm>
          <a:prstGeom prst="roundRect">
            <a:avLst>
              <a:gd name="adj" fmla="val 1143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13816" y="1197864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ICB public-facing website checklist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59536" y="1554480"/>
            <a:ext cx="4992624" cy="42062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Available local vaccination sites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How to access the local pathway, including defined referral routes and when to use ICB contacts for additional support (home visits / severe allergy pathways)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Escalation contacts (email and phone) for access issues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236208" y="1051560"/>
            <a:ext cx="5394960" cy="4800600"/>
          </a:xfrm>
          <a:prstGeom prst="roundRect">
            <a:avLst>
              <a:gd name="adj" fmla="val 1143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91656" y="1197864"/>
            <a:ext cx="50840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ICB system-facing checklist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37376" y="1554480"/>
            <a:ext cx="4992624" cy="42062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The completed local year-round pathway guidance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Vaccine allocation process before providers place orders on the FDP Supply Dashboard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Escalation contacts and routine update channels, including FDP / ordering or vaccine-supply questions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Links to the COVID-19 Chapter of the Green Book and bulletin updates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5EB8"/>
          </a:solidFill>
          <a:ln w="12700">
            <a:solidFill>
              <a:srgbClr val="005E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8404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31F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Vaccine Supply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11384280" y="25603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255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502920" y="656539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60" dirty="0">
                <a:solidFill>
                  <a:srgbClr val="425563"/>
                </a:solidFill>
              </a:rPr>
              <a:t>COVID-19 vaccination year-round pathway guidance | 24/06/2026 V0.6</a:t>
            </a:r>
            <a:endParaRPr lang="en-US" sz="760" dirty="0"/>
          </a:p>
        </p:txBody>
      </p:sp>
      <p:sp>
        <p:nvSpPr>
          <p:cNvPr id="6" name="Shape 4"/>
          <p:cNvSpPr/>
          <p:nvPr/>
        </p:nvSpPr>
        <p:spPr>
          <a:xfrm>
            <a:off x="658368" y="960120"/>
            <a:ext cx="5486400" cy="5212080"/>
          </a:xfrm>
          <a:prstGeom prst="roundRect">
            <a:avLst>
              <a:gd name="adj" fmla="val 1053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13816" y="1106424"/>
            <a:ext cx="51755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Ordering process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59536" y="1463040"/>
            <a:ext cx="5084064" cy="46177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Local pathways should support clinically indicated vaccination; orders should match confirmed activity only.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Step 1: request an allocation on the FDP supply dashboard. Your ICB will assess and approve based upon planned activity.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Step 2: once the allocation request is approved, place the order on the FDP supply dashboard.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For FDP or supply questions, contact your ICB or use guidance.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355080" y="960120"/>
            <a:ext cx="5166360" cy="1965960"/>
          </a:xfrm>
          <a:prstGeom prst="roundRect">
            <a:avLst>
              <a:gd name="adj" fmla="val 2791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10528" y="1106424"/>
            <a:ext cx="4855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Stock management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556248" y="1463040"/>
            <a:ext cx="4764024" cy="13716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Complete stocktake within previous 7 days unless a first-order, or zero-stock exception applies and update wastage.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355080" y="3154680"/>
            <a:ext cx="5166360" cy="3017520"/>
          </a:xfrm>
          <a:prstGeom prst="roundRect">
            <a:avLst>
              <a:gd name="adj" fmla="val 1818"/>
            </a:avLst>
          </a:prstGeom>
          <a:solidFill>
            <a:srgbClr val="E8F1FA"/>
          </a:solidFill>
          <a:ln w="12700">
            <a:solidFill>
              <a:srgbClr val="D2E5F3">
                <a:alpha val="9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10528" y="3300984"/>
            <a:ext cx="4855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3087"/>
                </a:solidFill>
              </a:rPr>
              <a:t>Available vaccines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556248" y="3657600"/>
            <a:ext cx="4764024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r>
              <a:rPr lang="en-US" sz="1250" dirty="0">
                <a:solidFill>
                  <a:srgbClr val="231F20"/>
                </a:solidFill>
              </a:rPr>
              <a:t>Comirnaty 30 LP.8.1 ages 12 and over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Comirnaty 10 LP.8.1 age 5-11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Comirnaty 3 LP.8.1 age 6 months-4 years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Use remaining viable stock from spring 2026 first.</a:t>
            </a:r>
            <a:endParaRPr lang="en-US" sz="1250" dirty="0"/>
          </a:p>
          <a:p>
            <a:r>
              <a:rPr lang="en-US" sz="1250" dirty="0">
                <a:solidFill>
                  <a:srgbClr val="231F20"/>
                </a:solidFill>
              </a:rPr>
              <a:t>Combined Needle &amp; Syringe (CNS) sets and Patient Information Leaflets (PIL) are supplied automatically.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NHS North East London ICB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vaccination year-round pathway Guidance Final</dc:title>
  <dc:subject>COVID-19 vaccination year-round pathway guidance</dc:subject>
  <dc:creator>GOKANI, Amita (NHS NORTH EAST LONDON ICB - A3A8R)</dc:creator>
  <cp:lastModifiedBy>GOKANI, Amita (NHS NORTH EAST LONDON ICB - A3A8R)</cp:lastModifiedBy>
  <cp:revision>11</cp:revision>
  <dcterms:created xsi:type="dcterms:W3CDTF">2026-07-10T06:33:51Z</dcterms:created>
  <dcterms:modified xsi:type="dcterms:W3CDTF">2026-07-10T06:50:21Z</dcterms:modified>
</cp:coreProperties>
</file>