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sldIdLst>
    <p:sldId id="258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14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6A710AF4-5794-364D-B2A2-7C79A149F8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0" y="1"/>
            <a:ext cx="12192000" cy="685799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61807583-4662-D24D-B83C-59637447440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37419" y="1553501"/>
            <a:ext cx="8257494" cy="2667937"/>
          </a:xfrm>
        </p:spPr>
        <p:txBody>
          <a:bodyPr lIns="0" tIns="0" rIns="0" bIns="0" anchor="b">
            <a:normAutofit/>
          </a:bodyPr>
          <a:lstStyle>
            <a:lvl1pPr algn="l"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presentation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BA3E4B4-9958-BF44-B9D5-43B2409D5AB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37419" y="4672082"/>
            <a:ext cx="8257494" cy="1104897"/>
          </a:xfrm>
        </p:spPr>
        <p:txBody>
          <a:bodyPr lIns="0" tIns="0" rIns="0" bIns="0">
            <a:normAutofit/>
          </a:bodyPr>
          <a:lstStyle>
            <a:lvl1pPr marL="0" indent="0" algn="l">
              <a:buNone/>
              <a:defRPr sz="2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presentation subtitle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C9EEA930-263A-CB4D-A212-A936C70EA948}"/>
              </a:ext>
            </a:extLst>
          </p:cNvPr>
          <p:cNvCxnSpPr>
            <a:cxnSpLocks/>
          </p:cNvCxnSpPr>
          <p:nvPr userDrawn="1"/>
        </p:nvCxnSpPr>
        <p:spPr>
          <a:xfrm>
            <a:off x="737419" y="4448969"/>
            <a:ext cx="8257494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5007B704-E14E-3A87-D669-D0CE6B59729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223490" y="5986033"/>
            <a:ext cx="8078725" cy="857908"/>
          </a:xfrm>
        </p:spPr>
        <p:txBody>
          <a:bodyPr lIns="0" tIns="0" rIns="0" bIns="0" anchor="ctr">
            <a:normAutofit/>
          </a:bodyPr>
          <a:lstStyle>
            <a:lvl1pPr marL="0" indent="0" algn="r">
              <a:buNone/>
              <a:defRPr sz="2400">
                <a:solidFill>
                  <a:schemeClr val="bg1"/>
                </a:solidFill>
              </a:defRPr>
            </a:lvl1pPr>
            <a:lvl2pPr algn="r">
              <a:defRPr>
                <a:solidFill>
                  <a:schemeClr val="bg1"/>
                </a:solidFill>
              </a:defRPr>
            </a:lvl2pPr>
            <a:lvl3pPr algn="r">
              <a:defRPr>
                <a:solidFill>
                  <a:schemeClr val="bg1"/>
                </a:solidFill>
              </a:defRPr>
            </a:lvl3pPr>
            <a:lvl4pPr algn="r">
              <a:defRPr>
                <a:solidFill>
                  <a:schemeClr val="bg1"/>
                </a:solidFill>
              </a:defRPr>
            </a:lvl4pPr>
            <a:lvl5pPr algn="r"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GB"/>
              <a:t>Click to add name of place based partnership (if required)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77574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5083C0-2BE1-884D-B665-83AD712967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DCAEFB-E782-714F-B467-B8AF336281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5">
            <a:extLst>
              <a:ext uri="{FF2B5EF4-FFF2-40B4-BE49-F238E27FC236}">
                <a16:creationId xmlns:a16="http://schemas.microsoft.com/office/drawing/2014/main" id="{D0750659-E725-4B74-04FA-2B74A35DE245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316426" y="6455206"/>
            <a:ext cx="6985790" cy="365125"/>
          </a:xfrm>
        </p:spPr>
        <p:txBody>
          <a:bodyPr lIns="0" tIns="0" rIns="0" bIns="0" anchor="ctr">
            <a:normAutofit/>
          </a:bodyPr>
          <a:lstStyle>
            <a:lvl1pPr marL="0" indent="0" algn="r">
              <a:buNone/>
              <a:defRPr lang="en-GB" sz="1100" smtClean="0">
                <a:effectLst/>
              </a:defRPr>
            </a:lvl1pPr>
            <a:lvl2pPr algn="r">
              <a:defRPr>
                <a:solidFill>
                  <a:schemeClr val="bg1"/>
                </a:solidFill>
              </a:defRPr>
            </a:lvl2pPr>
            <a:lvl3pPr algn="r">
              <a:defRPr>
                <a:solidFill>
                  <a:schemeClr val="bg1"/>
                </a:solidFill>
              </a:defRPr>
            </a:lvl3pPr>
            <a:lvl4pPr algn="r">
              <a:defRPr>
                <a:solidFill>
                  <a:schemeClr val="bg1"/>
                </a:solidFill>
              </a:defRPr>
            </a:lvl4pPr>
            <a:lvl5pPr algn="r">
              <a:defRPr>
                <a:solidFill>
                  <a:schemeClr val="bg1"/>
                </a:solidFill>
              </a:defRPr>
            </a:lvl5pPr>
          </a:lstStyle>
          <a:p>
            <a:r>
              <a:rPr lang="en-GB" sz="1100">
                <a:solidFill>
                  <a:srgbClr val="FFFF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Click to add name of place based partnership (if required)</a:t>
            </a:r>
            <a:endParaRPr lang="en-GB" sz="110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E87ECD-225B-8144-826E-A903AE9A1D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FC03C-1AA6-4349-8A54-8712A94068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61487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B27220BA-A5FC-6344-8A9A-0A1B48EFE6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61807583-4662-D24D-B83C-59637447440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669774" y="2723322"/>
            <a:ext cx="8736496" cy="1458360"/>
          </a:xfrm>
        </p:spPr>
        <p:txBody>
          <a:bodyPr lIns="0" tIns="0" rIns="0" bIns="0" anchor="b">
            <a:normAutofit/>
          </a:bodyPr>
          <a:lstStyle>
            <a:lvl1pPr algn="ctr"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GB"/>
              <a:t>Click to edit chapter title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BA3E4B4-9958-BF44-B9D5-43B2409D5AB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669774" y="4395065"/>
            <a:ext cx="8736496" cy="1104897"/>
          </a:xfrm>
        </p:spPr>
        <p:txBody>
          <a:bodyPr lIns="0" tIns="0" rIns="0" bIns="0">
            <a:normAutofit/>
          </a:bodyPr>
          <a:lstStyle>
            <a:lvl1pPr marL="0" indent="0" algn="ctr">
              <a:buNone/>
              <a:defRPr sz="2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chapter subtitle</a:t>
            </a:r>
            <a:endParaRPr lang="en-US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909671AE-4B0C-17BB-CE95-2D7D4C028EEF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223490" y="5986033"/>
            <a:ext cx="8078725" cy="857908"/>
          </a:xfrm>
        </p:spPr>
        <p:txBody>
          <a:bodyPr lIns="0" tIns="0" rIns="0" bIns="0" anchor="ctr">
            <a:normAutofit/>
          </a:bodyPr>
          <a:lstStyle>
            <a:lvl1pPr marL="0" indent="0" algn="r">
              <a:buNone/>
              <a:defRPr sz="2400">
                <a:solidFill>
                  <a:schemeClr val="bg1"/>
                </a:solidFill>
              </a:defRPr>
            </a:lvl1pPr>
            <a:lvl2pPr algn="r">
              <a:defRPr>
                <a:solidFill>
                  <a:schemeClr val="bg1"/>
                </a:solidFill>
              </a:defRPr>
            </a:lvl2pPr>
            <a:lvl3pPr algn="r">
              <a:defRPr>
                <a:solidFill>
                  <a:schemeClr val="bg1"/>
                </a:solidFill>
              </a:defRPr>
            </a:lvl3pPr>
            <a:lvl4pPr algn="r">
              <a:defRPr>
                <a:solidFill>
                  <a:schemeClr val="bg1"/>
                </a:solidFill>
              </a:defRPr>
            </a:lvl4pPr>
            <a:lvl5pPr algn="r"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GB"/>
              <a:t>Click to add name of place based partnership (if required)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66613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5CC4EB08-0A20-2048-B986-D240D4E134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rcRect/>
          <a:stretch/>
        </p:blipFill>
        <p:spPr>
          <a:xfrm>
            <a:off x="0" y="1"/>
            <a:ext cx="12192000" cy="6857999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DF59C6C-7E42-0748-9A62-A4D4E733A7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60B1692-D5F2-FC4D-A2CB-C67BFCCBB1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34466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23C810-055E-8846-BAD4-F5E946A135E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45520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fld id="{3ECFC03C-1AA6-4349-8A54-8712A94068C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20438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4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 spc="-1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spcAft>
          <a:spcPts val="600"/>
        </a:spcAft>
        <a:buClr>
          <a:schemeClr val="tx1"/>
        </a:buClr>
        <a:buFont typeface="Arial" panose="020B0604020202020204" pitchFamily="34" charset="0"/>
        <a:buChar char="•"/>
        <a:defRPr sz="2800" kern="1200">
          <a:solidFill>
            <a:srgbClr val="000000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Clr>
          <a:schemeClr val="tx1"/>
        </a:buClr>
        <a:buFont typeface="Arial" panose="020B0604020202020204" pitchFamily="34" charset="0"/>
        <a:buChar char="•"/>
        <a:defRPr sz="2400" kern="12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Clr>
          <a:schemeClr val="tx1"/>
        </a:buClr>
        <a:buFont typeface="Arial" panose="020B0604020202020204" pitchFamily="34" charset="0"/>
        <a:buChar char="•"/>
        <a:defRPr sz="2000" kern="12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Clr>
          <a:schemeClr val="tx1"/>
        </a:buClr>
        <a:buFont typeface="Arial" panose="020B0604020202020204" pitchFamily="34" charset="0"/>
        <a:buChar char="•"/>
        <a:defRPr sz="1800" kern="12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Clr>
          <a:schemeClr val="tx1"/>
        </a:buClr>
        <a:buFont typeface="Arial" panose="020B0604020202020204" pitchFamily="34" charset="0"/>
        <a:buChar char="•"/>
        <a:defRPr sz="1800" kern="12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assets.publishing.service.gov.uk/media/66e7fbf624c4f1826d81bb32/Greenbook-chapter-14a-20240916.pdf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gbr01.safelinks.protection.outlook.com/?url=https%3A%2F%2Ffuture.nhs.uk%2Fvaccsandscreening%2Fview%3FobjectId%3D169885765&amp;data=05%7C02%7Cthea.maxwell4%40nhs.net%7C96caa587382541f7735208dc9cf8cea5%7C37c354b285b047f5b22207b48d774ee3%7C0%7C0%7C638557839656812613%7CUnknown%7CTWFpbGZsb3d8eyJWIjoiMC4wLjAwMDAiLCJQIjoiV2luMzIiLCJBTiI6Ik1haWwiLCJXVCI6Mn0%3D%7C0%7C%7C%7C&amp;sdata=Z%2FSNg53lJBavniiEFf7nobFuh79bVrk1kFhOHLyfA8Y%3D&amp;reserved=0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mailto:sk.covidvaccinations@nhs.net" TargetMode="External"/><Relationship Id="rId2" Type="http://schemas.openxmlformats.org/officeDocument/2006/relationships/hyperlink" Target="mailto:woodgrange.noreply@nhs.net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mailto:Shazia.khan6@nhs.net" TargetMode="External"/><Relationship Id="rId4" Type="http://schemas.openxmlformats.org/officeDocument/2006/relationships/hyperlink" Target="mailto:&#8211;sham.aziz@nhs.net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B1EBB3-0630-A61C-A434-A748FEB267D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Inter-seasonal Vaccination Offer for Newly Immunosuppressed individuals </a:t>
            </a:r>
            <a:br>
              <a:rPr lang="en-GB" dirty="0"/>
            </a:b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B177DA8-8FF0-EE0B-BB99-E06E36689CF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20F1F2D-ED66-3E89-65DF-47E2DD60D59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62371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A30019-E05F-A1E9-7652-CBBEDB3A77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COVID-19 Vaccination of Newly Immunosuppressed during the inter-seasonal period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D29E87-7082-8978-1309-5E81771295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71BC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People aged 6 months and over who have a health condition or are receiving treatment that severely weakens their immune system (</a:t>
            </a:r>
            <a:r>
              <a:rPr lang="en-GB" sz="15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Tables</a:t>
            </a:r>
            <a:r>
              <a:rPr kumimoji="0" lang="en-GB" sz="1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sz="15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kumimoji="0" lang="en-GB" sz="1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and 4 of the </a:t>
            </a:r>
            <a:r>
              <a:rPr lang="en-GB" sz="1500" dirty="0">
                <a:hlinkClick r:id="rId2"/>
              </a:rPr>
              <a:t>Greenbook chapter 14a</a:t>
            </a:r>
            <a:r>
              <a:rPr kumimoji="0" lang="en-GB" sz="1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 may be considered for a COVID-19 vaccine, regardless of the time of year. Stem cell and CAR-T therapy: Check the Green Book for the latest advice on dosing schedules for this patient group.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71BC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GB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71BC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COVID-19 vaccine will continue to be available for the newly immunosuppressed in the inter-seasonal period (the period between 01st</a:t>
            </a:r>
            <a:r>
              <a:rPr lang="en-GB" sz="15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July</a:t>
            </a:r>
            <a:r>
              <a:rPr kumimoji="0" lang="en-GB" sz="1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2026 and the commencement of the </a:t>
            </a:r>
            <a:r>
              <a:rPr lang="en-GB" sz="15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Autumn/Winter 2026 campaign</a:t>
            </a:r>
            <a:r>
              <a:rPr kumimoji="0" lang="en-GB" sz="1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).  This will be delivered at 4 sites across NEL.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71BC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GB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71BC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Specialist clinicians managing the care of patients commencing immunosuppressive treatment will identify newly severely immunosuppressed and determine whether they require a COVID-19 vaccination during the inter-seasonal period.  Individuals that require immunisation will be provided with a letter which must be taken to the vaccination appointment.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71BC"/>
              </a:buClr>
              <a:buSzTx/>
              <a:buFont typeface="Arial" panose="020B0604020202020204" pitchFamily="34" charset="0"/>
              <a:buNone/>
              <a:tabLst/>
              <a:defRPr/>
            </a:pPr>
            <a:endParaRPr kumimoji="0" lang="en-GB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lvl="0">
              <a:lnSpc>
                <a:spcPct val="90000"/>
              </a:lnSpc>
              <a:spcAft>
                <a:spcPts val="0"/>
              </a:spcAft>
              <a:buClr>
                <a:srgbClr val="0071BC"/>
              </a:buClr>
              <a:defRPr/>
            </a:pPr>
            <a:r>
              <a:rPr kumimoji="0" lang="en-GB" sz="1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The vaccines in use are </a:t>
            </a:r>
            <a:r>
              <a:rPr lang="en-GB" sz="15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Spikevax LP.8.1,Sanofi Nuvaxovid JN.1, Comirnaty 30 LP.8.1</a:t>
            </a:r>
            <a:r>
              <a:rPr kumimoji="0" lang="en-GB" sz="1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  They will be administered via a Patient Specific Direction (PSD) and will require a prescriber (e.g. a Doctor or NMP) to assess and prescribe the COVID-19 vaccines.  There are no National Protocols (NP) or Patient Group Directions (PGD) to cover this period.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71BC"/>
              </a:buClr>
              <a:buSzTx/>
              <a:buFont typeface="Arial" panose="020B0604020202020204" pitchFamily="34" charset="0"/>
              <a:buNone/>
              <a:tabLst/>
              <a:defRPr/>
            </a:pPr>
            <a:endParaRPr kumimoji="0" lang="en-GB" sz="15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ea typeface="PMingLiU" panose="02020500000000000000" pitchFamily="18" charset="-120"/>
              <a:cs typeface="Arial" panose="020B0604020202020204" pitchFamily="34" charset="0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71BC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PMingLiU" panose="02020500000000000000" pitchFamily="18" charset="-120"/>
                <a:cs typeface="Arial" panose="020B0604020202020204" pitchFamily="34" charset="0"/>
              </a:rPr>
              <a:t>This final slide of this document lists the vaccination sites in North East London that will provide COVID-19 vaccine. Anyone requiring immunisation should be referred to these sites.</a:t>
            </a:r>
          </a:p>
          <a:p>
            <a:endParaRPr lang="en-GB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0FB5E5A-4F30-8F34-9A4C-92C284874BC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77907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C0B1E6-DB90-06BD-4E08-891F964040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0" lang="en-GB" sz="40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Legal mechanism and access pathways</a:t>
            </a:r>
            <a:endParaRPr lang="en-GB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09DE3A-5161-E591-3FCF-19CE4F05F4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COVID-19 vaccinations for the year-round pathway must take place under a prescriber model, tailored to the individual. There are no Patient Group Directions (PGD) or National Protocols (NP) for these doses.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Anyone recommended for additional protection will require a Patient Specific Direction (PSD). The national </a:t>
            </a: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hlinkClick r:id="rId2"/>
              </a:rPr>
              <a:t>template referral letter</a:t>
            </a: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can be used to refer individuals to vaccination services, a PSD will be required.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rgbClr val="000000"/>
              </a:buClr>
              <a:buSzPct val="100000"/>
              <a:buFont typeface="Segoe UI" panose="020B0502040204020203" pitchFamily="34" charset="0"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Specialists/GPs should support individuals to access a local vaccination offer. See slide 5 for contact details.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rgbClr val="000000"/>
              </a:buClr>
              <a:buSzPct val="100000"/>
              <a:buFont typeface="Segoe UI" panose="020B0502040204020203" pitchFamily="34" charset="0"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There is no access for year-round doses through the National Booking Service or by phoning 119. Do not signpost individuals to these services outside of seasonal campaigns.</a:t>
            </a:r>
          </a:p>
          <a:p>
            <a:endParaRPr lang="en-GB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CBBB5E9-D5BC-AC92-82D5-41C45FFD356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3009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08D07B-A51C-330E-8522-70D61075EC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200" dirty="0"/>
              <a:t>COVID-19 Vaccination pathway of Newly Immunosuppressed during the inter-seasonal period</a:t>
            </a:r>
          </a:p>
        </p:txBody>
      </p:sp>
      <p:pic>
        <p:nvPicPr>
          <p:cNvPr id="23" name="Content Placeholder 22">
            <a:extLst>
              <a:ext uri="{FF2B5EF4-FFF2-40B4-BE49-F238E27FC236}">
                <a16:creationId xmlns:a16="http://schemas.microsoft.com/office/drawing/2014/main" id="{A28AB4B3-E5F6-EF18-7876-AF5E0CDB4E5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38826" y="1825625"/>
            <a:ext cx="9342897" cy="4351338"/>
          </a:xfrm>
          <a:prstGeom prst="rect">
            <a:avLst/>
          </a:prstGeom>
        </p:spPr>
      </p:pic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F5FD868-27F0-9DF0-B111-45AC87DBA75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84457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F381A2-BBDB-FBA0-6D62-84A3B85D68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2800" dirty="0"/>
              <a:t>Contact details for vaccination sites offering COVID-19 vaccinations for immunosuppressed individuals during the inter-seasonal period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594953-7904-9A93-7BA7-E2ABFE4F16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Arial" panose="020B0604020202020204" pitchFamily="34" charset="0"/>
              </a:rPr>
              <a:t>Assured providers for inter-seasonal vaccination offer: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ea typeface="+mn-ea"/>
              <a:cs typeface="Arial" panose="020B0604020202020204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Arial" panose="020B0604020202020204" pitchFamily="34" charset="0"/>
              </a:rPr>
              <a:t>1. Woodgrange Medical Practice, 40 Woodgrange Road, E7 0QH, call the designated Covid Vaccination number on  02082213127 or email </a:t>
            </a:r>
            <a:r>
              <a:rPr kumimoji="0" lang="en-GB" sz="1800" b="0" i="0" u="sng" strike="noStrike" kern="0" cap="none" spc="0" normalizeH="0" baseline="0" noProof="0" dirty="0">
                <a:ln>
                  <a:noFill/>
                </a:ln>
                <a:solidFill>
                  <a:srgbClr val="0071BC"/>
                </a:solidFill>
                <a:effectLst/>
                <a:uLnTx/>
                <a:uFillTx/>
                <a:ea typeface="+mn-ea"/>
                <a:cs typeface="Arial" panose="020B0604020202020204" pitchFamily="34" charset="0"/>
                <a:hlinkClick r:id="rId2"/>
              </a:rPr>
              <a:t>woodgrange.noreply@nhs.net</a:t>
            </a:r>
            <a:r>
              <a:rPr kumimoji="0" lang="en-GB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Arial" panose="020B0604020202020204" pitchFamily="34" charset="0"/>
              </a:rPr>
              <a:t>  </a:t>
            </a: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Arial" panose="020B0604020202020204" pitchFamily="34" charset="0"/>
              </a:rPr>
              <a:t>​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ea typeface="+mn-ea"/>
              <a:cs typeface="Arial" panose="020B0604020202020204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Arial" panose="020B0604020202020204" pitchFamily="34" charset="0"/>
              </a:rPr>
              <a:t>2. Doctors House Surgery, 40 Cameron Road, Seven Kings, Ilford, IG3 8LF, call the designated Covid vaccination number on 02085101148 or email </a:t>
            </a:r>
            <a:r>
              <a:rPr kumimoji="0" lang="en-GB" sz="1800" b="0" i="0" u="sng" strike="noStrike" kern="0" cap="none" spc="0" normalizeH="0" baseline="0" noProof="0" dirty="0">
                <a:ln>
                  <a:noFill/>
                </a:ln>
                <a:solidFill>
                  <a:srgbClr val="0071BC"/>
                </a:solidFill>
                <a:effectLst/>
                <a:uLnTx/>
                <a:uFillTx/>
                <a:ea typeface="+mn-ea"/>
                <a:cs typeface="Arial" panose="020B0604020202020204" pitchFamily="34" charset="0"/>
                <a:hlinkClick r:id="rId3"/>
              </a:rPr>
              <a:t>sk.covidvaccinations@nhs.net</a:t>
            </a:r>
            <a:r>
              <a:rPr kumimoji="0" lang="en-GB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Arial" panose="020B0604020202020204" pitchFamily="34" charset="0"/>
              </a:rPr>
              <a:t>​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ea typeface="+mn-ea"/>
              <a:cs typeface="Arial" panose="020B0604020202020204" pitchFamily="34" charset="0"/>
            </a:endParaRPr>
          </a:p>
          <a:p>
            <a:pPr marL="0" lvl="0" indent="0" algn="just" fontAlgn="base">
              <a:spcBef>
                <a:spcPts val="0"/>
              </a:spcBef>
              <a:spcAft>
                <a:spcPts val="0"/>
              </a:spcAft>
              <a:buClrTx/>
              <a:buNone/>
              <a:defRPr/>
            </a:pPr>
            <a:r>
              <a:rPr kumimoji="0" lang="en-GB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Arial" panose="020B0604020202020204" pitchFamily="34" charset="0"/>
              </a:rPr>
              <a:t>3. Richmond Road Medical Centre, 136 Malvern Road, London, E8 3HN email</a:t>
            </a:r>
            <a:r>
              <a:rPr kumimoji="0" lang="en-GB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GB" sz="1800" kern="0" dirty="0">
                <a:ea typeface="Aptos" panose="020B0004020202020204" pitchFamily="34" charset="0"/>
                <a:cs typeface="Arial" panose="020B0604020202020204" pitchFamily="34" charset="0"/>
                <a:hlinkClick r:id="rId4"/>
              </a:rPr>
              <a:t>–sham.aziz@nhs.net</a:t>
            </a:r>
            <a:r>
              <a:rPr lang="en-GB" sz="1800" kern="0" dirty="0"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ea typeface="+mn-ea"/>
              <a:cs typeface="Arial" panose="020B0604020202020204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Arial" panose="020B0604020202020204" pitchFamily="34" charset="0"/>
              </a:rPr>
              <a:t>4. Highgrove Surgery, Barking Community Hospital, Upney Lane, London, IG11 9LX email </a:t>
            </a:r>
            <a:r>
              <a:rPr kumimoji="0" lang="en-GB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Arial" panose="020B0604020202020204" pitchFamily="34" charset="0"/>
                <a:hlinkClick r:id="rId5"/>
              </a:rPr>
              <a:t>Shazia.khan6@nhs.net</a:t>
            </a:r>
            <a:r>
              <a:rPr kumimoji="0" lang="en-GB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Arial" panose="020B0604020202020204" pitchFamily="34" charset="0"/>
              </a:rPr>
              <a:t> </a:t>
            </a:r>
          </a:p>
          <a:p>
            <a:endParaRPr lang="en-GB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F71D479-A8E0-9A3D-2437-24518F3E489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11579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005EB8"/>
      </a:accent1>
      <a:accent2>
        <a:srgbClr val="005EB8"/>
      </a:accent2>
      <a:accent3>
        <a:srgbClr val="005EB8"/>
      </a:accent3>
      <a:accent4>
        <a:srgbClr val="005EB8"/>
      </a:accent4>
      <a:accent5>
        <a:srgbClr val="005EB8"/>
      </a:accent5>
      <a:accent6>
        <a:srgbClr val="005EB8"/>
      </a:accent6>
      <a:hlink>
        <a:srgbClr val="005EB8"/>
      </a:hlink>
      <a:folHlink>
        <a:srgbClr val="005EB8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  <lcf76f155ced4ddcb4097134ff3c332f xmlns="7cebaa40-d233-443e-85c4-2924f56afcb5">
      <Terms xmlns="http://schemas.microsoft.com/office/infopath/2007/PartnerControls"/>
    </lcf76f155ced4ddcb4097134ff3c332f>
    <TaxCatchAll xmlns="059f8812-0a7c-4600-9efe-84bb3b5aee6b" xsi:nil="true"/>
    <SharedWithUsers xmlns="059f8812-0a7c-4600-9efe-84bb3b5aee6b">
      <UserInfo>
        <DisplayName>TUZIN, Jessica (NHS NORTH EAST LONDON ICB - A3A8R)</DisplayName>
        <AccountId>29</AccountId>
        <AccountType/>
      </UserInfo>
      <UserInfo>
        <DisplayName>LOCKWOOD, Mark (NHS NORTH EAST LONDON ICB - A3A8R)</DisplayName>
        <AccountId>180</AccountId>
        <AccountType/>
      </UserInfo>
      <UserInfo>
        <DisplayName>JOHNSTON, Alanna (NHS NORTH EAST LONDON ICB - A3A8R)</DisplayName>
        <AccountId>127</AccountId>
        <AccountType/>
      </UserInfo>
      <UserInfo>
        <DisplayName>CUNNINGTON, Martin (NHS NORTH EAST LONDON ICB - A3A8R)</DisplayName>
        <AccountId>15</AccountId>
        <AccountType/>
      </UserInfo>
      <UserInfo>
        <DisplayName>COUGHLAN, Moira (NHS NORTH EAST LONDON ICB - A3A8R)</DisplayName>
        <AccountId>36</AccountId>
        <AccountType/>
      </UserInfo>
      <UserInfo>
        <DisplayName>ONAMUSI, Rachel (NHS NORTH EAST LONDON ICB - A3A8R)</DisplayName>
        <AccountId>141</AccountId>
        <AccountType/>
      </UserInfo>
      <UserInfo>
        <DisplayName>CACERES, Jo (NHS NORTH EAST LONDON ICB - A3A8R)</DisplayName>
        <AccountId>132</AccountId>
        <AccountType/>
      </UserInfo>
      <UserInfo>
        <DisplayName>STANLEY, Dominic (NHS NORTH EAST LONDON ICB - A3A8R)</DisplayName>
        <AccountId>27</AccountId>
        <AccountType/>
      </UserInfo>
      <UserInfo>
        <DisplayName>CLARKE, Simon (NHS NORTH EAST LONDON ICB - A3A8R)</DisplayName>
        <AccountId>123</AccountId>
        <AccountType/>
      </UserInfo>
      <UserInfo>
        <DisplayName>KEEFE, Natalie (NHS NORTH EAST LONDON ICB - A3A8R)</DisplayName>
        <AccountId>149</AccountId>
        <AccountType/>
      </UserInfo>
      <UserInfo>
        <DisplayName>HAMBERGER, Jordanna (NHS NORTH EAST LONDON ICB - A3A8R)</DisplayName>
        <AccountId>153</AccountId>
        <AccountType/>
      </UserInfo>
      <UserInfo>
        <DisplayName>DHESI, Manit (NHS NORTH EAST LONDON ICB - A3A8R)</DisplayName>
        <AccountId>150</AccountId>
        <AccountType/>
      </UserInfo>
      <UserInfo>
        <DisplayName>MAHDIYA, Hazera (NHS NORTH EAST LONDON ICB - A3A8R)</DisplayName>
        <AccountId>63</AccountId>
        <AccountType/>
      </UserInfo>
      <UserInfo>
        <DisplayName>CHOUDHARY, Shivani (NHS NORTH EAST LONDON ICB - A3A8R)</DisplayName>
        <AccountId>154</AccountId>
        <AccountType/>
      </UserInfo>
      <UserInfo>
        <DisplayName>NINAN, Susan (CLAYHALL CLINIC)</DisplayName>
        <AccountId>148</AccountId>
        <AccountType/>
      </UserInfo>
      <UserInfo>
        <DisplayName>SANKLA, Harshika (TOGETHER FIRST)</DisplayName>
        <AccountId>146</AccountId>
        <AccountType/>
      </UserInfo>
      <UserInfo>
        <DisplayName>SHABIR, Zaynab (HAVERING HEALTH)</DisplayName>
        <AccountId>145</AccountId>
        <AccountType/>
      </UserInfo>
      <UserInfo>
        <DisplayName>BULL, Richard (NHS NORTH EAST LONDON ICB - A3A8R)</DisplayName>
        <AccountId>125</AccountId>
        <AccountType/>
      </UserInfo>
      <UserInfo>
        <DisplayName>HANNA, Finbarr (NHS NORTH EAST LONDON ICB - A3A8R)</DisplayName>
        <AccountId>181</AccountId>
        <AccountType/>
      </UserInfo>
      <UserInfo>
        <DisplayName>ACHHA, Aisha (NHS NORTH EAST LONDON ICB - A3A8R)</DisplayName>
        <AccountId>182</AccountId>
        <AccountType/>
      </UserInfo>
      <UserInfo>
        <DisplayName>RILEY, Patricia (NHS NORTH EAST LONDON ICB - A3A8R)</DisplayName>
        <AccountId>183</AccountId>
        <AccountType/>
      </UserInfo>
      <UserInfo>
        <DisplayName>KLUFAS, Olya (NHS NORTH EAST LONDON ICB - A3A8R)</DisplayName>
        <AccountId>173</AccountId>
        <AccountType/>
      </UserInfo>
      <UserInfo>
        <DisplayName>SHAIKH, Leilla (NHS NORTH EAST LONDON ICB - A3A8R)</DisplayName>
        <AccountId>184</AccountId>
        <AccountType/>
      </UserInfo>
      <UserInfo>
        <DisplayName>AZIZ, Sham (SANDRINGHAM PRACTICE)</DisplayName>
        <AccountId>187</AccountId>
        <AccountType/>
      </UserInfo>
      <UserInfo>
        <DisplayName>JORDAN, Lisa (NHS NORTH EAST LONDON ICB - A3A8R)</DisplayName>
        <AccountId>188</AccountId>
        <AccountType/>
      </UserInfo>
      <UserInfo>
        <DisplayName>BEGUM, Fatima (NHS NORTH EAST LONDON ICB - A3A8R)</DisplayName>
        <AccountId>189</AccountId>
        <AccountType/>
      </UserInfo>
    </SharedWithUsers>
    <MediaLengthInSeconds xmlns="7cebaa40-d233-443e-85c4-2924f56afcb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3DDFD04C48B1E4385319DB69BD3F610" ma:contentTypeVersion="20" ma:contentTypeDescription="Create a new document." ma:contentTypeScope="" ma:versionID="f5dd16d0add8839a33db2ce6b1e7d73c">
  <xsd:schema xmlns:xsd="http://www.w3.org/2001/XMLSchema" xmlns:xs="http://www.w3.org/2001/XMLSchema" xmlns:p="http://schemas.microsoft.com/office/2006/metadata/properties" xmlns:ns1="http://schemas.microsoft.com/sharepoint/v3" xmlns:ns2="7cebaa40-d233-443e-85c4-2924f56afcb5" xmlns:ns3="059f8812-0a7c-4600-9efe-84bb3b5aee6b" targetNamespace="http://schemas.microsoft.com/office/2006/metadata/properties" ma:root="true" ma:fieldsID="9a0cfd0b0d6b932ddffc208530b21a94" ns1:_="" ns2:_="" ns3:_="">
    <xsd:import namespace="http://schemas.microsoft.com/sharepoint/v3"/>
    <xsd:import namespace="7cebaa40-d233-443e-85c4-2924f56afcb5"/>
    <xsd:import namespace="059f8812-0a7c-4600-9efe-84bb3b5aee6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1:_ip_UnifiedCompliancePolicyProperties" minOccurs="0"/>
                <xsd:element ref="ns1:_ip_UnifiedCompliancePolicyUIAction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Location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0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1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cebaa40-d233-443e-85c4-2924f56afcb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2c8d5fda-b97d-42c6-97e2-f76465e161c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5" nillable="true" ma:displayName="Location" ma:internalName="MediaServiceLocation" ma:readOnly="true">
      <xsd:simpleType>
        <xsd:restriction base="dms:Text"/>
      </xsd:simpleType>
    </xsd:element>
    <xsd:element name="MediaServiceObjectDetectorVersions" ma:index="26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7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59f8812-0a7c-4600-9efe-84bb3b5aee6b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ebe37ac4-e807-4c9c-8990-d12c9da6767b}" ma:internalName="TaxCatchAll" ma:showField="CatchAllData" ma:web="059f8812-0a7c-4600-9efe-84bb3b5aee6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7C30CD4-140E-49CD-A167-213C217A79DC}">
  <ds:schemaRefs>
    <ds:schemaRef ds:uri="059f8812-0a7c-4600-9efe-84bb3b5aee6b"/>
    <ds:schemaRef ds:uri="7cebaa40-d233-443e-85c4-2924f56afcb5"/>
    <ds:schemaRef ds:uri="http://schemas.microsoft.com/office/2006/metadata/properties"/>
    <ds:schemaRef ds:uri="http://schemas.microsoft.com/office/infopath/2007/PartnerControls"/>
    <ds:schemaRef ds:uri="http://schemas.microsoft.com/sharepoint/v3"/>
  </ds:schemaRefs>
</ds:datastoreItem>
</file>

<file path=customXml/itemProps2.xml><?xml version="1.0" encoding="utf-8"?>
<ds:datastoreItem xmlns:ds="http://schemas.openxmlformats.org/officeDocument/2006/customXml" ds:itemID="{B956771A-F4F0-4E34-A548-BDC9CDD02AE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FB948F8-E399-4128-B933-0B658122AF6A}">
  <ds:schemaRefs>
    <ds:schemaRef ds:uri="059f8812-0a7c-4600-9efe-84bb3b5aee6b"/>
    <ds:schemaRef ds:uri="7cebaa40-d233-443e-85c4-2924f56afcb5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microsoft.com/sharepoint/v3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201</TotalTime>
  <Words>557</Words>
  <Application>Microsoft Office PowerPoint</Application>
  <PresentationFormat>Widescreen</PresentationFormat>
  <Paragraphs>30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Aptos</vt:lpstr>
      <vt:lpstr>Arial</vt:lpstr>
      <vt:lpstr>Segoe UI</vt:lpstr>
      <vt:lpstr>Office Theme</vt:lpstr>
      <vt:lpstr>Inter-seasonal Vaccination Offer for Newly Immunosuppressed individuals  </vt:lpstr>
      <vt:lpstr>COVID-19 Vaccination of Newly Immunosuppressed during the inter-seasonal period</vt:lpstr>
      <vt:lpstr>Legal mechanism and access pathways</vt:lpstr>
      <vt:lpstr>COVID-19 Vaccination pathway of Newly Immunosuppressed during the inter-seasonal period</vt:lpstr>
      <vt:lpstr>Contact details for vaccination sites offering COVID-19 vaccinations for immunosuppressed individuals during the inter-seasonal period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COVID Vaccination Sites in NEL for  Spring 24</dc:title>
  <dc:creator>JACKSON, Samuel (NHS NEL CSU)</dc:creator>
  <cp:lastModifiedBy>GOKANI, Amita (NHS NORTH EAST LONDON ICB - A3A8R)</cp:lastModifiedBy>
  <cp:revision>63</cp:revision>
  <dcterms:created xsi:type="dcterms:W3CDTF">2021-03-05T13:22:03Z</dcterms:created>
  <dcterms:modified xsi:type="dcterms:W3CDTF">2026-07-10T06:47:21Z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0x01010073DDFD04C48B1E4385319DB69BD3F610</vt:lpwstr>
  </property>
  <property fmtid="{D5CDD505-2E9C-101B-9397-08002B2CF9AE}" pid="3" name="Order">
    <vt:r8>3900</vt:r8>
  </property>
  <property fmtid="{D5CDD505-2E9C-101B-9397-08002B2CF9AE}" pid="4" name="ComplianceAssetId">
    <vt:lpwstr/>
  </property>
  <property fmtid="{D5CDD505-2E9C-101B-9397-08002B2CF9AE}" pid="5" name="_activity">
    <vt:lpwstr>{"FileActivityType":"9","FileActivityTimeStamp":"2023-09-26T10:30:47.970Z","FileActivityUsersOnPage":[{"DisplayName":"GOKANI, Amita (NHS NORTH EAST LONDON ICB - A3A8R)","Id":"amita.gokani@nhs.net"},{"DisplayName":"TUZIN, Jessica (NHS NORTH EAST LONDON ICB - A3A8R)","Id":"jessica.tuzin@nhs.net"}],"FileActivityNavigationId":null}</vt:lpwstr>
  </property>
  <property fmtid="{D5CDD505-2E9C-101B-9397-08002B2CF9AE}" pid="6" name="_ExtendedDescription">
    <vt:lpwstr/>
  </property>
  <property fmtid="{D5CDD505-2E9C-101B-9397-08002B2CF9AE}" pid="7" name="TriggerFlowInfo">
    <vt:lpwstr/>
  </property>
  <property fmtid="{D5CDD505-2E9C-101B-9397-08002B2CF9AE}" pid="8" name="MediaServiceImageTags">
    <vt:lpwstr/>
  </property>
</Properties>
</file>