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59" r:id="rId6"/>
    <p:sldId id="260" r:id="rId7"/>
    <p:sldId id="270" r:id="rId8"/>
    <p:sldId id="267" r:id="rId9"/>
    <p:sldId id="275" r:id="rId10"/>
    <p:sldId id="276" r:id="rId11"/>
  </p:sldIdLst>
  <p:sldSz cx="10693400" cy="7556500"/>
  <p:notesSz cx="6858000" cy="9144000"/>
  <p:embeddedFontLst>
    <p:embeddedFont>
      <p:font typeface="Aptos Bold" panose="020B0004020202020204" charset="0"/>
      <p:regular r:id="rId12"/>
      <p:bold r:id="rId13"/>
    </p:embeddedFont>
    <p:embeddedFont>
      <p:font typeface="Aptos ExtraBold" panose="020B0004020202020204" pitchFamily="34" charset="0"/>
      <p:bold r:id="rId14"/>
      <p:boldItalic r:id="rId15"/>
    </p:embeddedFont>
    <p:embeddedFont>
      <p:font typeface="Open Sans Bold" panose="020B0604020202020204" charset="0"/>
      <p:regular r:id="rId16"/>
      <p:bold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BC40"/>
    <a:srgbClr val="324E7D"/>
    <a:srgbClr val="F6F4F4"/>
    <a:srgbClr val="0076CA"/>
    <a:srgbClr val="007DA5"/>
    <a:srgbClr val="F1BC41"/>
    <a:srgbClr val="2B45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3145F5-E55E-49E8-BCA7-03E894693538}" v="136" dt="2026-01-13T10:57:17.9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29" autoAdjust="0"/>
    <p:restoredTop sz="94622" autoAdjust="0"/>
  </p:normalViewPr>
  <p:slideViewPr>
    <p:cSldViewPr>
      <p:cViewPr varScale="1">
        <p:scale>
          <a:sx n="95" d="100"/>
          <a:sy n="95" d="100"/>
        </p:scale>
        <p:origin x="288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customXml" Target="../customXml/item2.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4.fntdata"/><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3.fntdata"/><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B4570"/>
        </a:solidFill>
        <a:effectLst/>
      </p:bgPr>
    </p:bg>
    <p:spTree>
      <p:nvGrpSpPr>
        <p:cNvPr id="1" name=""/>
        <p:cNvGrpSpPr/>
        <p:nvPr/>
      </p:nvGrpSpPr>
      <p:grpSpPr>
        <a:xfrm>
          <a:off x="0" y="0"/>
          <a:ext cx="0" cy="0"/>
          <a:chOff x="0" y="0"/>
          <a:chExt cx="0" cy="0"/>
        </a:xfrm>
      </p:grpSpPr>
      <p:grpSp>
        <p:nvGrpSpPr>
          <p:cNvPr id="7" name="Group 7"/>
          <p:cNvGrpSpPr/>
          <p:nvPr/>
        </p:nvGrpSpPr>
        <p:grpSpPr>
          <a:xfrm>
            <a:off x="0" y="6804000"/>
            <a:ext cx="10692000" cy="756000"/>
            <a:chOff x="0" y="0"/>
            <a:chExt cx="3831771" cy="270933"/>
          </a:xfrm>
        </p:grpSpPr>
        <p:sp>
          <p:nvSpPr>
            <p:cNvPr id="8" name="Freeform 8"/>
            <p:cNvSpPr/>
            <p:nvPr/>
          </p:nvSpPr>
          <p:spPr>
            <a:xfrm>
              <a:off x="0" y="0"/>
              <a:ext cx="3831772" cy="270933"/>
            </a:xfrm>
            <a:custGeom>
              <a:avLst/>
              <a:gdLst/>
              <a:ahLst/>
              <a:cxnLst/>
              <a:rect l="l" t="t" r="r" b="b"/>
              <a:pathLst>
                <a:path w="3831772" h="270933">
                  <a:moveTo>
                    <a:pt x="0" y="0"/>
                  </a:moveTo>
                  <a:lnTo>
                    <a:pt x="3831772" y="0"/>
                  </a:lnTo>
                  <a:lnTo>
                    <a:pt x="3831772" y="270933"/>
                  </a:lnTo>
                  <a:lnTo>
                    <a:pt x="0" y="270933"/>
                  </a:lnTo>
                  <a:close/>
                </a:path>
              </a:pathLst>
            </a:custGeom>
            <a:solidFill>
              <a:srgbClr val="FFFFFF"/>
            </a:solidFill>
          </p:spPr>
          <p:txBody>
            <a:bodyPr/>
            <a:lstStyle/>
            <a:p>
              <a:endParaRPr lang="en-GB"/>
            </a:p>
          </p:txBody>
        </p:sp>
        <p:sp>
          <p:nvSpPr>
            <p:cNvPr id="9" name="TextBox 9"/>
            <p:cNvSpPr txBox="1"/>
            <p:nvPr/>
          </p:nvSpPr>
          <p:spPr>
            <a:xfrm>
              <a:off x="0" y="-28575"/>
              <a:ext cx="3831771" cy="299508"/>
            </a:xfrm>
            <a:prstGeom prst="rect">
              <a:avLst/>
            </a:prstGeom>
          </p:spPr>
          <p:txBody>
            <a:bodyPr lIns="50800" tIns="50800" rIns="50800" bIns="50800" rtlCol="0" anchor="ctr"/>
            <a:lstStyle/>
            <a:p>
              <a:pPr algn="ctr">
                <a:lnSpc>
                  <a:spcPts val="1819"/>
                </a:lnSpc>
              </a:pPr>
              <a:endParaRPr/>
            </a:p>
          </p:txBody>
        </p:sp>
      </p:grpSp>
      <p:grpSp>
        <p:nvGrpSpPr>
          <p:cNvPr id="10" name="Group 10"/>
          <p:cNvGrpSpPr/>
          <p:nvPr/>
        </p:nvGrpSpPr>
        <p:grpSpPr>
          <a:xfrm>
            <a:off x="6880326" y="-2214834"/>
            <a:ext cx="4429668" cy="4429668"/>
            <a:chOff x="0" y="0"/>
            <a:chExt cx="812800" cy="812800"/>
          </a:xfrm>
        </p:grpSpPr>
        <p:sp>
          <p:nvSpPr>
            <p:cNvPr id="11" name="Freeform 11"/>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2" name="TextBox 12"/>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sp>
        <p:nvSpPr>
          <p:cNvPr id="13" name="Freeform 13"/>
          <p:cNvSpPr/>
          <p:nvPr/>
        </p:nvSpPr>
        <p:spPr>
          <a:xfrm>
            <a:off x="8194125" y="282504"/>
            <a:ext cx="1658069" cy="1370671"/>
          </a:xfrm>
          <a:custGeom>
            <a:avLst/>
            <a:gdLst/>
            <a:ahLst/>
            <a:cxnLst/>
            <a:rect l="l" t="t" r="r" b="b"/>
            <a:pathLst>
              <a:path w="1658069" h="1370671">
                <a:moveTo>
                  <a:pt x="0" y="0"/>
                </a:moveTo>
                <a:lnTo>
                  <a:pt x="1658070" y="0"/>
                </a:lnTo>
                <a:lnTo>
                  <a:pt x="1658070" y="1370670"/>
                </a:lnTo>
                <a:lnTo>
                  <a:pt x="0" y="1370670"/>
                </a:lnTo>
                <a:lnTo>
                  <a:pt x="0" y="0"/>
                </a:lnTo>
                <a:close/>
              </a:path>
            </a:pathLst>
          </a:custGeom>
          <a:blipFill>
            <a:blip r:embed="rId2"/>
            <a:stretch>
              <a:fillRect/>
            </a:stretch>
          </a:blipFill>
        </p:spPr>
        <p:txBody>
          <a:bodyPr/>
          <a:lstStyle/>
          <a:p>
            <a:endParaRPr lang="en-GB"/>
          </a:p>
        </p:txBody>
      </p:sp>
      <p:sp>
        <p:nvSpPr>
          <p:cNvPr id="15" name="TextBox 15"/>
          <p:cNvSpPr txBox="1"/>
          <p:nvPr/>
        </p:nvSpPr>
        <p:spPr>
          <a:xfrm>
            <a:off x="1612900" y="3038784"/>
            <a:ext cx="6248400" cy="1493422"/>
          </a:xfrm>
          <a:prstGeom prst="rect">
            <a:avLst/>
          </a:prstGeom>
        </p:spPr>
        <p:txBody>
          <a:bodyPr wrap="square" lIns="0" tIns="0" rIns="0" bIns="0" rtlCol="0" anchor="t">
            <a:spAutoFit/>
          </a:bodyPr>
          <a:lstStyle/>
          <a:p>
            <a:pPr algn="l">
              <a:lnSpc>
                <a:spcPts val="5671"/>
              </a:lnSpc>
            </a:pPr>
            <a:r>
              <a:rPr lang="en-US" sz="6033" b="1" spc="-265" dirty="0">
                <a:solidFill>
                  <a:srgbClr val="FFFFFF"/>
                </a:solidFill>
                <a:latin typeface="Aptos ExtraBold" panose="020F0502020204030204" pitchFamily="34" charset="0"/>
                <a:ea typeface="Open Sans Ultra-Bold"/>
                <a:cs typeface="Open Sans Ultra-Bold"/>
                <a:sym typeface="Open Sans Ultra-Bold"/>
              </a:rPr>
              <a:t>Recovery Hubs</a:t>
            </a:r>
          </a:p>
          <a:p>
            <a:pPr algn="l">
              <a:lnSpc>
                <a:spcPts val="5671"/>
              </a:lnSpc>
            </a:pPr>
            <a:r>
              <a:rPr lang="en-US" sz="6033" spc="-265" dirty="0">
                <a:solidFill>
                  <a:srgbClr val="F1BC41"/>
                </a:solidFill>
                <a:latin typeface="Aptos" panose="020B0004020202020204" pitchFamily="34" charset="0"/>
                <a:ea typeface="Open Sans"/>
                <a:cs typeface="Open Sans"/>
                <a:sym typeface="Open Sans"/>
              </a:rPr>
              <a:t>Hestia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20170" y="1"/>
            <a:ext cx="1181213" cy="7556500"/>
            <a:chOff x="0" y="0"/>
            <a:chExt cx="2102233" cy="2784215"/>
          </a:xfrm>
        </p:grpSpPr>
        <p:sp>
          <p:nvSpPr>
            <p:cNvPr id="3" name="Freeform 3"/>
            <p:cNvSpPr/>
            <p:nvPr/>
          </p:nvSpPr>
          <p:spPr>
            <a:xfrm>
              <a:off x="0" y="0"/>
              <a:ext cx="2102233" cy="2784215"/>
            </a:xfrm>
            <a:custGeom>
              <a:avLst/>
              <a:gdLst/>
              <a:ahLst/>
              <a:cxnLst/>
              <a:rect l="l" t="t" r="r" b="b"/>
              <a:pathLst>
                <a:path w="2102233" h="2784215">
                  <a:moveTo>
                    <a:pt x="0" y="0"/>
                  </a:moveTo>
                  <a:lnTo>
                    <a:pt x="2102233" y="0"/>
                  </a:lnTo>
                  <a:lnTo>
                    <a:pt x="2102233" y="2784215"/>
                  </a:lnTo>
                  <a:lnTo>
                    <a:pt x="0" y="2784215"/>
                  </a:lnTo>
                  <a:close/>
                </a:path>
              </a:pathLst>
            </a:custGeom>
            <a:solidFill>
              <a:srgbClr val="F6F4F4"/>
            </a:solidFill>
          </p:spPr>
          <p:txBody>
            <a:bodyPr/>
            <a:lstStyle/>
            <a:p>
              <a:endParaRPr lang="en-GB" dirty="0"/>
            </a:p>
          </p:txBody>
        </p:sp>
        <p:sp>
          <p:nvSpPr>
            <p:cNvPr id="4" name="TextBox 4"/>
            <p:cNvSpPr txBox="1"/>
            <p:nvPr/>
          </p:nvSpPr>
          <p:spPr>
            <a:xfrm>
              <a:off x="0" y="-28575"/>
              <a:ext cx="2102233" cy="2812790"/>
            </a:xfrm>
            <a:prstGeom prst="rect">
              <a:avLst/>
            </a:prstGeom>
          </p:spPr>
          <p:txBody>
            <a:bodyPr lIns="50800" tIns="50800" rIns="50800" bIns="50800" rtlCol="0" anchor="ctr"/>
            <a:lstStyle/>
            <a:p>
              <a:pPr algn="ctr">
                <a:lnSpc>
                  <a:spcPts val="1819"/>
                </a:lnSpc>
              </a:pPr>
              <a:endParaRPr/>
            </a:p>
          </p:txBody>
        </p:sp>
      </p:grpSp>
      <p:grpSp>
        <p:nvGrpSpPr>
          <p:cNvPr id="5" name="Group 5"/>
          <p:cNvGrpSpPr/>
          <p:nvPr/>
        </p:nvGrpSpPr>
        <p:grpSpPr>
          <a:xfrm>
            <a:off x="-20170" y="7048719"/>
            <a:ext cx="10713570" cy="720228"/>
            <a:chOff x="0" y="-28575"/>
            <a:chExt cx="4280171" cy="258114"/>
          </a:xfrm>
        </p:grpSpPr>
        <p:sp>
          <p:nvSpPr>
            <p:cNvPr id="6" name="Freeform 6"/>
            <p:cNvSpPr/>
            <p:nvPr/>
          </p:nvSpPr>
          <p:spPr>
            <a:xfrm>
              <a:off x="0" y="0"/>
              <a:ext cx="4280171" cy="153403"/>
            </a:xfrm>
            <a:custGeom>
              <a:avLst/>
              <a:gdLst/>
              <a:ahLst/>
              <a:cxnLst/>
              <a:rect l="l" t="t" r="r" b="b"/>
              <a:pathLst>
                <a:path w="4280171" h="229539">
                  <a:moveTo>
                    <a:pt x="0" y="0"/>
                  </a:moveTo>
                  <a:lnTo>
                    <a:pt x="4280171" y="0"/>
                  </a:lnTo>
                  <a:lnTo>
                    <a:pt x="4280171" y="229539"/>
                  </a:lnTo>
                  <a:lnTo>
                    <a:pt x="0" y="229539"/>
                  </a:lnTo>
                  <a:close/>
                </a:path>
              </a:pathLst>
            </a:custGeom>
            <a:solidFill>
              <a:srgbClr val="2B4570"/>
            </a:solidFill>
          </p:spPr>
          <p:txBody>
            <a:bodyPr/>
            <a:lstStyle/>
            <a:p>
              <a:endParaRPr lang="en-GB" dirty="0"/>
            </a:p>
          </p:txBody>
        </p:sp>
        <p:sp>
          <p:nvSpPr>
            <p:cNvPr id="7" name="TextBox 7"/>
            <p:cNvSpPr txBox="1"/>
            <p:nvPr/>
          </p:nvSpPr>
          <p:spPr>
            <a:xfrm>
              <a:off x="0" y="-28575"/>
              <a:ext cx="4280171" cy="258114"/>
            </a:xfrm>
            <a:prstGeom prst="rect">
              <a:avLst/>
            </a:prstGeom>
          </p:spPr>
          <p:txBody>
            <a:bodyPr lIns="50800" tIns="50800" rIns="50800" bIns="50800" rtlCol="0" anchor="ctr"/>
            <a:lstStyle/>
            <a:p>
              <a:pPr algn="ctr">
                <a:lnSpc>
                  <a:spcPts val="1819"/>
                </a:lnSpc>
              </a:pPr>
              <a:endParaRPr/>
            </a:p>
          </p:txBody>
        </p:sp>
      </p:grpSp>
      <p:sp>
        <p:nvSpPr>
          <p:cNvPr id="8" name="TextBox 8"/>
          <p:cNvSpPr txBox="1"/>
          <p:nvPr/>
        </p:nvSpPr>
        <p:spPr>
          <a:xfrm>
            <a:off x="7330747" y="7289852"/>
            <a:ext cx="2925291" cy="146258"/>
          </a:xfrm>
          <a:prstGeom prst="rect">
            <a:avLst/>
          </a:prstGeom>
        </p:spPr>
        <p:txBody>
          <a:bodyPr lIns="0" tIns="0" rIns="0" bIns="0" rtlCol="0" anchor="t">
            <a:spAutoFit/>
          </a:bodyPr>
          <a:lstStyle/>
          <a:p>
            <a:pPr algn="r">
              <a:lnSpc>
                <a:spcPts val="1149"/>
              </a:lnSpc>
            </a:pPr>
            <a:r>
              <a:rPr lang="en-US" sz="1222" b="1" spc="-53" dirty="0">
                <a:solidFill>
                  <a:srgbClr val="F1BC41"/>
                </a:solidFill>
                <a:latin typeface="Open Sans Bold"/>
                <a:ea typeface="Open Sans Bold"/>
                <a:cs typeface="Open Sans Bold"/>
                <a:sym typeface="Open Sans Bold"/>
              </a:rPr>
              <a:t>Recovery Hubs</a:t>
            </a:r>
          </a:p>
        </p:txBody>
      </p:sp>
      <p:grpSp>
        <p:nvGrpSpPr>
          <p:cNvPr id="9" name="Group 9"/>
          <p:cNvGrpSpPr/>
          <p:nvPr/>
        </p:nvGrpSpPr>
        <p:grpSpPr>
          <a:xfrm>
            <a:off x="902278" y="6951765"/>
            <a:ext cx="4749915" cy="4749915"/>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a:p>
          </p:txBody>
        </p:sp>
        <p:sp>
          <p:nvSpPr>
            <p:cNvPr id="11" name="TextBox 11"/>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sp>
        <p:nvSpPr>
          <p:cNvPr id="13" name="TextBox 13"/>
          <p:cNvSpPr txBox="1"/>
          <p:nvPr/>
        </p:nvSpPr>
        <p:spPr>
          <a:xfrm>
            <a:off x="1578496" y="2137994"/>
            <a:ext cx="8677542" cy="1938992"/>
          </a:xfrm>
          <a:prstGeom prst="rect">
            <a:avLst/>
          </a:prstGeom>
        </p:spPr>
        <p:txBody>
          <a:bodyPr wrap="square" lIns="0" tIns="0" rIns="0" bIns="0" rtlCol="0" anchor="t">
            <a:spAutoFit/>
          </a:bodyPr>
          <a:lstStyle/>
          <a:p>
            <a:r>
              <a:rPr lang="en-US" dirty="0">
                <a:solidFill>
                  <a:srgbClr val="324E7D"/>
                </a:solidFill>
                <a:latin typeface="Aptos" panose="020B0004020202020204" pitchFamily="34" charset="0"/>
              </a:rPr>
              <a:t>In partnership with NELFT, the recovery hubs provide free mental health support service for individuals aged 18 and over, available in the evenings and weekend.</a:t>
            </a:r>
          </a:p>
          <a:p>
            <a:endParaRPr lang="en-US" dirty="0">
              <a:solidFill>
                <a:srgbClr val="324E7D"/>
              </a:solidFill>
              <a:latin typeface="Aptos" panose="020B0004020202020204" pitchFamily="34" charset="0"/>
            </a:endParaRPr>
          </a:p>
          <a:p>
            <a:r>
              <a:rPr lang="en-US" dirty="0">
                <a:solidFill>
                  <a:srgbClr val="324E7D"/>
                </a:solidFill>
                <a:latin typeface="Aptos" panose="020B0004020202020204" pitchFamily="34" charset="0"/>
              </a:rPr>
              <a:t>It is a welcoming, calm, and inclusive space where people living in </a:t>
            </a:r>
            <a:r>
              <a:rPr lang="en-US" b="1" dirty="0">
                <a:solidFill>
                  <a:srgbClr val="324E7D"/>
                </a:solidFill>
                <a:latin typeface="Aptos" panose="020B0004020202020204" pitchFamily="34" charset="0"/>
              </a:rPr>
              <a:t>Redbridge, Havering, and Waltham Forest </a:t>
            </a:r>
            <a:r>
              <a:rPr lang="en-US" dirty="0">
                <a:solidFill>
                  <a:srgbClr val="324E7D"/>
                </a:solidFill>
                <a:latin typeface="Aptos" panose="020B0004020202020204" pitchFamily="34" charset="0"/>
              </a:rPr>
              <a:t>can drop in, feel supported, and take a moment for themselves, no appointment needed. It provides support for individuals who may be experiencing or are at risk of developing mental health distress.</a:t>
            </a:r>
          </a:p>
        </p:txBody>
      </p:sp>
      <p:sp>
        <p:nvSpPr>
          <p:cNvPr id="14" name="TextBox 14"/>
          <p:cNvSpPr txBox="1"/>
          <p:nvPr/>
        </p:nvSpPr>
        <p:spPr>
          <a:xfrm>
            <a:off x="1581112" y="1508343"/>
            <a:ext cx="3579178" cy="464486"/>
          </a:xfrm>
          <a:prstGeom prst="rect">
            <a:avLst/>
          </a:prstGeom>
        </p:spPr>
        <p:txBody>
          <a:bodyPr lIns="0" tIns="0" rIns="0" bIns="0" rtlCol="0" anchor="t">
            <a:spAutoFit/>
          </a:bodyPr>
          <a:lstStyle/>
          <a:p>
            <a:pPr marL="0" lvl="0" indent="0" algn="l">
              <a:lnSpc>
                <a:spcPts val="3453"/>
              </a:lnSpc>
              <a:spcBef>
                <a:spcPct val="0"/>
              </a:spcBef>
            </a:pPr>
            <a:r>
              <a:rPr lang="en-US" sz="3600" b="1" spc="-150" dirty="0">
                <a:solidFill>
                  <a:srgbClr val="2B4570"/>
                </a:solidFill>
                <a:latin typeface="Aptos ExtraBold" panose="020B0004020202020204" pitchFamily="34" charset="0"/>
                <a:ea typeface="Open Sans Ultra-Bold"/>
                <a:cs typeface="Open Sans Ultra-Bold"/>
                <a:sym typeface="Open Sans Ultra-Bold"/>
              </a:rPr>
              <a:t>Recovery Hubs</a:t>
            </a:r>
          </a:p>
        </p:txBody>
      </p:sp>
      <p:grpSp>
        <p:nvGrpSpPr>
          <p:cNvPr id="20" name="Group 20"/>
          <p:cNvGrpSpPr/>
          <p:nvPr/>
        </p:nvGrpSpPr>
        <p:grpSpPr>
          <a:xfrm>
            <a:off x="9586222" y="4536962"/>
            <a:ext cx="2211557" cy="2211557"/>
            <a:chOff x="0" y="0"/>
            <a:chExt cx="812800" cy="812800"/>
          </a:xfrm>
        </p:grpSpPr>
        <p:sp>
          <p:nvSpPr>
            <p:cNvPr id="21" name="Freeform 21"/>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lnTo>
                    <a:pt x="406400" y="0"/>
                  </a:lnTo>
                  <a:close/>
                </a:path>
              </a:pathLst>
            </a:custGeom>
            <a:solidFill>
              <a:srgbClr val="007DA5"/>
            </a:solidFill>
            <a:ln cap="sq">
              <a:noFill/>
              <a:prstDash val="solid"/>
              <a:miter/>
            </a:ln>
          </p:spPr>
          <p:txBody>
            <a:bodyPr/>
            <a:lstStyle/>
            <a:p>
              <a:endParaRPr lang="en-GB"/>
            </a:p>
          </p:txBody>
        </p:sp>
        <p:sp>
          <p:nvSpPr>
            <p:cNvPr id="22" name="TextBox 22"/>
            <p:cNvSpPr txBox="1"/>
            <p:nvPr/>
          </p:nvSpPr>
          <p:spPr>
            <a:xfrm>
              <a:off x="76200" y="38100"/>
              <a:ext cx="660400" cy="698500"/>
            </a:xfrm>
            <a:prstGeom prst="rect">
              <a:avLst/>
            </a:prstGeom>
          </p:spPr>
          <p:txBody>
            <a:bodyPr lIns="50800" tIns="50800" rIns="50800" bIns="50800" rtlCol="0" anchor="ctr"/>
            <a:lstStyle/>
            <a:p>
              <a:pPr marL="0" lvl="0" indent="0" algn="ctr">
                <a:lnSpc>
                  <a:spcPts val="1836"/>
                </a:lnSpc>
                <a:spcBef>
                  <a:spcPct val="0"/>
                </a:spcBef>
              </a:pPr>
              <a:endParaRPr/>
            </a:p>
          </p:txBody>
        </p:sp>
      </p:grpSp>
      <p:pic>
        <p:nvPicPr>
          <p:cNvPr id="18" name="Picture 17" descr="A logo with a sun and blue text&#10;&#10;AI-generated content may be incorrect.">
            <a:extLst>
              <a:ext uri="{FF2B5EF4-FFF2-40B4-BE49-F238E27FC236}">
                <a16:creationId xmlns:a16="http://schemas.microsoft.com/office/drawing/2014/main" id="{EDC698F8-BFC7-07C8-22B1-F3056BB1615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8889" y="196850"/>
            <a:ext cx="869242" cy="72022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Box 32"/>
          <p:cNvSpPr txBox="1"/>
          <p:nvPr/>
        </p:nvSpPr>
        <p:spPr>
          <a:xfrm>
            <a:off x="1561093" y="1775189"/>
            <a:ext cx="5690606" cy="698717"/>
          </a:xfrm>
          <a:prstGeom prst="rect">
            <a:avLst/>
          </a:prstGeom>
        </p:spPr>
        <p:txBody>
          <a:bodyPr wrap="square" lIns="0" tIns="0" rIns="0" bIns="0" rtlCol="0" anchor="t">
            <a:spAutoFit/>
          </a:bodyPr>
          <a:lstStyle/>
          <a:p>
            <a:pPr marL="0" lvl="0" indent="0" algn="l">
              <a:lnSpc>
                <a:spcPts val="1775"/>
              </a:lnSpc>
              <a:spcBef>
                <a:spcPct val="0"/>
              </a:spcBef>
            </a:pPr>
            <a:r>
              <a:rPr lang="en-US" b="1" dirty="0">
                <a:solidFill>
                  <a:srgbClr val="2B4570"/>
                </a:solidFill>
                <a:latin typeface="Aptos" panose="020B0004020202020204" pitchFamily="34" charset="0"/>
                <a:ea typeface="Open Sans"/>
                <a:cs typeface="Open Sans"/>
                <a:sym typeface="Open Sans"/>
              </a:rPr>
              <a:t>Admission Criteria</a:t>
            </a:r>
          </a:p>
          <a:p>
            <a:pPr marL="285750" lvl="0" indent="-285750" algn="l">
              <a:lnSpc>
                <a:spcPts val="1775"/>
              </a:lnSpc>
              <a:spcBef>
                <a:spcPct val="0"/>
              </a:spcBef>
              <a:buFont typeface="Arial" panose="020B0604020202020204" pitchFamily="34" charset="0"/>
              <a:buChar char="•"/>
            </a:pPr>
            <a:r>
              <a:rPr lang="en-US" dirty="0">
                <a:solidFill>
                  <a:srgbClr val="2B4570"/>
                </a:solidFill>
                <a:latin typeface="Aptos" panose="020B0004020202020204" pitchFamily="34" charset="0"/>
                <a:ea typeface="Open Sans"/>
                <a:cs typeface="Open Sans"/>
                <a:sym typeface="Open Sans"/>
              </a:rPr>
              <a:t>Individuals must be a resident of the borough</a:t>
            </a:r>
          </a:p>
          <a:p>
            <a:pPr marL="285750" lvl="0" indent="-285750" algn="l">
              <a:lnSpc>
                <a:spcPts val="1775"/>
              </a:lnSpc>
              <a:spcBef>
                <a:spcPct val="0"/>
              </a:spcBef>
              <a:buFont typeface="Arial" panose="020B0604020202020204" pitchFamily="34" charset="0"/>
              <a:buChar char="•"/>
            </a:pPr>
            <a:r>
              <a:rPr lang="en-US" dirty="0">
                <a:solidFill>
                  <a:srgbClr val="2B4570"/>
                </a:solidFill>
                <a:latin typeface="Aptos" panose="020B0004020202020204" pitchFamily="34" charset="0"/>
                <a:ea typeface="Open Sans"/>
                <a:cs typeface="Open Sans"/>
                <a:sym typeface="Open Sans"/>
              </a:rPr>
              <a:t>For ages 18+</a:t>
            </a:r>
          </a:p>
        </p:txBody>
      </p:sp>
      <p:sp>
        <p:nvSpPr>
          <p:cNvPr id="41" name="TextBox 14">
            <a:extLst>
              <a:ext uri="{FF2B5EF4-FFF2-40B4-BE49-F238E27FC236}">
                <a16:creationId xmlns:a16="http://schemas.microsoft.com/office/drawing/2014/main" id="{3D7295D9-FB36-B12A-7439-326AD8BE1C37}"/>
              </a:ext>
            </a:extLst>
          </p:cNvPr>
          <p:cNvSpPr txBox="1"/>
          <p:nvPr/>
        </p:nvSpPr>
        <p:spPr>
          <a:xfrm>
            <a:off x="1561093" y="1066331"/>
            <a:ext cx="3579178" cy="464486"/>
          </a:xfrm>
          <a:prstGeom prst="rect">
            <a:avLst/>
          </a:prstGeom>
        </p:spPr>
        <p:txBody>
          <a:bodyPr lIns="0" tIns="0" rIns="0" bIns="0" rtlCol="0" anchor="t">
            <a:spAutoFit/>
          </a:bodyPr>
          <a:lstStyle/>
          <a:p>
            <a:pPr marL="0" lvl="0" indent="0" algn="l">
              <a:lnSpc>
                <a:spcPts val="3453"/>
              </a:lnSpc>
              <a:spcBef>
                <a:spcPct val="0"/>
              </a:spcBef>
            </a:pPr>
            <a:r>
              <a:rPr lang="en-US" sz="3600" b="1" spc="-150" dirty="0">
                <a:solidFill>
                  <a:srgbClr val="2B4570"/>
                </a:solidFill>
                <a:latin typeface="Aptos ExtraBold" panose="020B0004020202020204" pitchFamily="34" charset="0"/>
                <a:ea typeface="Open Sans Ultra-Bold"/>
                <a:cs typeface="Open Sans Ultra-Bold"/>
                <a:sym typeface="Open Sans Ultra-Bold"/>
              </a:rPr>
              <a:t>How to access</a:t>
            </a:r>
          </a:p>
        </p:txBody>
      </p:sp>
      <p:sp>
        <p:nvSpPr>
          <p:cNvPr id="40" name="TextBox 23">
            <a:extLst>
              <a:ext uri="{FF2B5EF4-FFF2-40B4-BE49-F238E27FC236}">
                <a16:creationId xmlns:a16="http://schemas.microsoft.com/office/drawing/2014/main" id="{BB61FC4A-DEAB-217B-CE7A-3B58294EB825}"/>
              </a:ext>
            </a:extLst>
          </p:cNvPr>
          <p:cNvSpPr txBox="1"/>
          <p:nvPr/>
        </p:nvSpPr>
        <p:spPr>
          <a:xfrm>
            <a:off x="1561093" y="751920"/>
            <a:ext cx="4091099" cy="246671"/>
          </a:xfrm>
          <a:prstGeom prst="rect">
            <a:avLst/>
          </a:prstGeom>
        </p:spPr>
        <p:txBody>
          <a:bodyPr lIns="0" tIns="0" rIns="0" bIns="0" rtlCol="0" anchor="t">
            <a:spAutoFit/>
          </a:bodyPr>
          <a:lstStyle/>
          <a:p>
            <a:pPr marL="0" lvl="0" indent="0" algn="l">
              <a:lnSpc>
                <a:spcPts val="1874"/>
              </a:lnSpc>
              <a:spcBef>
                <a:spcPct val="0"/>
              </a:spcBef>
            </a:pPr>
            <a:r>
              <a:rPr lang="en-US" b="1" u="none" strike="noStrike" dirty="0">
                <a:solidFill>
                  <a:srgbClr val="0076CA"/>
                </a:solidFill>
                <a:latin typeface="Aptos Bold" panose="020B0004020202020204" charset="0"/>
                <a:ea typeface="Open Sans Bold"/>
                <a:cs typeface="Open Sans Bold"/>
                <a:sym typeface="Open Sans Bold"/>
              </a:rPr>
              <a:t>Section title (if needed)</a:t>
            </a:r>
          </a:p>
        </p:txBody>
      </p:sp>
      <p:grpSp>
        <p:nvGrpSpPr>
          <p:cNvPr id="2" name="Group 2"/>
          <p:cNvGrpSpPr/>
          <p:nvPr/>
        </p:nvGrpSpPr>
        <p:grpSpPr>
          <a:xfrm>
            <a:off x="-4704932" y="-79733"/>
            <a:ext cx="5865976" cy="7636234"/>
            <a:chOff x="0" y="-28575"/>
            <a:chExt cx="2102233" cy="2812790"/>
          </a:xfrm>
        </p:grpSpPr>
        <p:sp>
          <p:nvSpPr>
            <p:cNvPr id="3" name="Freeform 3"/>
            <p:cNvSpPr/>
            <p:nvPr/>
          </p:nvSpPr>
          <p:spPr>
            <a:xfrm>
              <a:off x="1686141" y="0"/>
              <a:ext cx="416092" cy="2784215"/>
            </a:xfrm>
            <a:custGeom>
              <a:avLst/>
              <a:gdLst/>
              <a:ahLst/>
              <a:cxnLst/>
              <a:rect l="l" t="t" r="r" b="b"/>
              <a:pathLst>
                <a:path w="2102233" h="2784215">
                  <a:moveTo>
                    <a:pt x="0" y="0"/>
                  </a:moveTo>
                  <a:lnTo>
                    <a:pt x="2102233" y="0"/>
                  </a:lnTo>
                  <a:lnTo>
                    <a:pt x="2102233" y="2784215"/>
                  </a:lnTo>
                  <a:lnTo>
                    <a:pt x="0" y="2784215"/>
                  </a:lnTo>
                  <a:close/>
                </a:path>
              </a:pathLst>
            </a:custGeom>
            <a:solidFill>
              <a:srgbClr val="F6F4F4"/>
            </a:solidFill>
          </p:spPr>
          <p:txBody>
            <a:bodyPr/>
            <a:lstStyle/>
            <a:p>
              <a:endParaRPr lang="en-GB" dirty="0"/>
            </a:p>
          </p:txBody>
        </p:sp>
        <p:sp>
          <p:nvSpPr>
            <p:cNvPr id="4" name="TextBox 4"/>
            <p:cNvSpPr txBox="1"/>
            <p:nvPr/>
          </p:nvSpPr>
          <p:spPr>
            <a:xfrm>
              <a:off x="0" y="-28575"/>
              <a:ext cx="2102233" cy="2812790"/>
            </a:xfrm>
            <a:prstGeom prst="rect">
              <a:avLst/>
            </a:prstGeom>
          </p:spPr>
          <p:txBody>
            <a:bodyPr lIns="50800" tIns="50800" rIns="50800" bIns="50800" rtlCol="0" anchor="ctr"/>
            <a:lstStyle/>
            <a:p>
              <a:pPr algn="ctr">
                <a:lnSpc>
                  <a:spcPts val="1819"/>
                </a:lnSpc>
              </a:pPr>
              <a:endParaRPr/>
            </a:p>
          </p:txBody>
        </p:sp>
      </p:grpSp>
      <p:grpSp>
        <p:nvGrpSpPr>
          <p:cNvPr id="5" name="Group 5"/>
          <p:cNvGrpSpPr/>
          <p:nvPr/>
        </p:nvGrpSpPr>
        <p:grpSpPr>
          <a:xfrm>
            <a:off x="0" y="7128453"/>
            <a:ext cx="10693400" cy="428047"/>
            <a:chOff x="0" y="0"/>
            <a:chExt cx="4280171" cy="229539"/>
          </a:xfrm>
        </p:grpSpPr>
        <p:sp>
          <p:nvSpPr>
            <p:cNvPr id="6" name="Freeform 6"/>
            <p:cNvSpPr/>
            <p:nvPr/>
          </p:nvSpPr>
          <p:spPr>
            <a:xfrm>
              <a:off x="0" y="0"/>
              <a:ext cx="4280171" cy="229539"/>
            </a:xfrm>
            <a:custGeom>
              <a:avLst/>
              <a:gdLst/>
              <a:ahLst/>
              <a:cxnLst/>
              <a:rect l="l" t="t" r="r" b="b"/>
              <a:pathLst>
                <a:path w="4280171" h="229539">
                  <a:moveTo>
                    <a:pt x="0" y="0"/>
                  </a:moveTo>
                  <a:lnTo>
                    <a:pt x="4280171" y="0"/>
                  </a:lnTo>
                  <a:lnTo>
                    <a:pt x="4280171" y="229539"/>
                  </a:lnTo>
                  <a:lnTo>
                    <a:pt x="0" y="229539"/>
                  </a:lnTo>
                  <a:close/>
                </a:path>
              </a:pathLst>
            </a:custGeom>
            <a:solidFill>
              <a:srgbClr val="2B4570"/>
            </a:solidFill>
          </p:spPr>
          <p:txBody>
            <a:bodyPr/>
            <a:lstStyle/>
            <a:p>
              <a:endParaRPr lang="en-GB"/>
            </a:p>
          </p:txBody>
        </p:sp>
        <p:sp>
          <p:nvSpPr>
            <p:cNvPr id="7" name="TextBox 7"/>
            <p:cNvSpPr txBox="1"/>
            <p:nvPr/>
          </p:nvSpPr>
          <p:spPr>
            <a:xfrm>
              <a:off x="0" y="-28575"/>
              <a:ext cx="4280171" cy="258114"/>
            </a:xfrm>
            <a:prstGeom prst="rect">
              <a:avLst/>
            </a:prstGeom>
          </p:spPr>
          <p:txBody>
            <a:bodyPr lIns="50800" tIns="50800" rIns="50800" bIns="50800" rtlCol="0" anchor="ctr"/>
            <a:lstStyle/>
            <a:p>
              <a:pPr algn="ctr">
                <a:lnSpc>
                  <a:spcPts val="1819"/>
                </a:lnSpc>
              </a:pPr>
              <a:endParaRPr/>
            </a:p>
          </p:txBody>
        </p:sp>
      </p:grpSp>
      <p:grpSp>
        <p:nvGrpSpPr>
          <p:cNvPr id="8" name="Group 8"/>
          <p:cNvGrpSpPr/>
          <p:nvPr/>
        </p:nvGrpSpPr>
        <p:grpSpPr>
          <a:xfrm>
            <a:off x="6328561" y="-4282861"/>
            <a:ext cx="4749915" cy="4749915"/>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a:p>
          </p:txBody>
        </p:sp>
        <p:sp>
          <p:nvSpPr>
            <p:cNvPr id="10" name="TextBox 10"/>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grpSp>
        <p:nvGrpSpPr>
          <p:cNvPr id="11" name="Group 11"/>
          <p:cNvGrpSpPr/>
          <p:nvPr/>
        </p:nvGrpSpPr>
        <p:grpSpPr>
          <a:xfrm>
            <a:off x="902278" y="6951765"/>
            <a:ext cx="4749915" cy="4749915"/>
            <a:chOff x="0" y="0"/>
            <a:chExt cx="812800" cy="812800"/>
          </a:xfrm>
        </p:grpSpPr>
        <p:sp>
          <p:nvSpPr>
            <p:cNvPr id="12" name="Freeform 1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a:p>
          </p:txBody>
        </p:sp>
        <p:sp>
          <p:nvSpPr>
            <p:cNvPr id="13" name="TextBox 13"/>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sp>
        <p:nvSpPr>
          <p:cNvPr id="37" name="AutoShape 37"/>
          <p:cNvSpPr/>
          <p:nvPr/>
        </p:nvSpPr>
        <p:spPr>
          <a:xfrm>
            <a:off x="1561091" y="2730892"/>
            <a:ext cx="8374906" cy="0"/>
          </a:xfrm>
          <a:prstGeom prst="line">
            <a:avLst/>
          </a:prstGeom>
          <a:ln w="9525" cap="flat">
            <a:solidFill>
              <a:srgbClr val="0076CA"/>
            </a:solidFill>
            <a:prstDash val="solid"/>
            <a:headEnd type="none" w="sm" len="sm"/>
            <a:tailEnd type="none" w="sm" len="sm"/>
          </a:ln>
        </p:spPr>
        <p:txBody>
          <a:bodyPr/>
          <a:lstStyle/>
          <a:p>
            <a:endParaRPr lang="en-GB"/>
          </a:p>
        </p:txBody>
      </p:sp>
      <p:sp>
        <p:nvSpPr>
          <p:cNvPr id="42" name="TextBox 8">
            <a:extLst>
              <a:ext uri="{FF2B5EF4-FFF2-40B4-BE49-F238E27FC236}">
                <a16:creationId xmlns:a16="http://schemas.microsoft.com/office/drawing/2014/main" id="{EFE9788A-222A-D7BE-95B4-9B6FD21D84AF}"/>
              </a:ext>
            </a:extLst>
          </p:cNvPr>
          <p:cNvSpPr txBox="1"/>
          <p:nvPr/>
        </p:nvSpPr>
        <p:spPr>
          <a:xfrm>
            <a:off x="7330747" y="7289852"/>
            <a:ext cx="2925291" cy="146258"/>
          </a:xfrm>
          <a:prstGeom prst="rect">
            <a:avLst/>
          </a:prstGeom>
        </p:spPr>
        <p:txBody>
          <a:bodyPr lIns="0" tIns="0" rIns="0" bIns="0" rtlCol="0" anchor="t">
            <a:spAutoFit/>
          </a:bodyPr>
          <a:lstStyle/>
          <a:p>
            <a:pPr algn="r">
              <a:lnSpc>
                <a:spcPts val="1149"/>
              </a:lnSpc>
            </a:pPr>
            <a:r>
              <a:rPr lang="en-US" sz="1222" b="1" spc="-53" dirty="0">
                <a:solidFill>
                  <a:srgbClr val="F1BC41"/>
                </a:solidFill>
                <a:latin typeface="Open Sans Bold"/>
                <a:ea typeface="Open Sans Bold"/>
                <a:cs typeface="Open Sans Bold"/>
                <a:sym typeface="Open Sans Bold"/>
              </a:rPr>
              <a:t>Recovery Hubs</a:t>
            </a:r>
          </a:p>
        </p:txBody>
      </p:sp>
      <p:pic>
        <p:nvPicPr>
          <p:cNvPr id="14" name="Picture 13" descr="A logo with a sun and blue text&#10;&#10;AI-generated content may be incorrect.">
            <a:extLst>
              <a:ext uri="{FF2B5EF4-FFF2-40B4-BE49-F238E27FC236}">
                <a16:creationId xmlns:a16="http://schemas.microsoft.com/office/drawing/2014/main" id="{39A78456-0C93-2409-70EB-F3D3BCFEF10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8889" y="196850"/>
            <a:ext cx="869242" cy="720229"/>
          </a:xfrm>
          <a:prstGeom prst="rect">
            <a:avLst/>
          </a:prstGeom>
        </p:spPr>
      </p:pic>
      <p:sp>
        <p:nvSpPr>
          <p:cNvPr id="15" name="TextBox 32">
            <a:extLst>
              <a:ext uri="{FF2B5EF4-FFF2-40B4-BE49-F238E27FC236}">
                <a16:creationId xmlns:a16="http://schemas.microsoft.com/office/drawing/2014/main" id="{5277B76E-EC1A-62A9-988D-2C7226280B65}"/>
              </a:ext>
            </a:extLst>
          </p:cNvPr>
          <p:cNvSpPr txBox="1"/>
          <p:nvPr/>
        </p:nvSpPr>
        <p:spPr>
          <a:xfrm>
            <a:off x="1561091" y="2972876"/>
            <a:ext cx="5690606" cy="467885"/>
          </a:xfrm>
          <a:prstGeom prst="rect">
            <a:avLst/>
          </a:prstGeom>
        </p:spPr>
        <p:txBody>
          <a:bodyPr wrap="square" lIns="0" tIns="0" rIns="0" bIns="0" rtlCol="0" anchor="t">
            <a:spAutoFit/>
          </a:bodyPr>
          <a:lstStyle/>
          <a:p>
            <a:pPr marL="0" lvl="0" indent="0" algn="l">
              <a:lnSpc>
                <a:spcPts val="1775"/>
              </a:lnSpc>
              <a:spcBef>
                <a:spcPct val="0"/>
              </a:spcBef>
            </a:pPr>
            <a:r>
              <a:rPr lang="en-US" b="1" dirty="0">
                <a:solidFill>
                  <a:srgbClr val="2B4570"/>
                </a:solidFill>
                <a:latin typeface="Aptos" panose="020B0004020202020204" pitchFamily="34" charset="0"/>
                <a:ea typeface="Open Sans"/>
                <a:cs typeface="Open Sans"/>
                <a:sym typeface="Open Sans"/>
              </a:rPr>
              <a:t>Self-refer</a:t>
            </a:r>
          </a:p>
          <a:p>
            <a:pPr marL="285750" lvl="0" indent="-285750" algn="l">
              <a:lnSpc>
                <a:spcPts val="1775"/>
              </a:lnSpc>
              <a:spcBef>
                <a:spcPct val="0"/>
              </a:spcBef>
              <a:buFont typeface="Arial" panose="020B0604020202020204" pitchFamily="34" charset="0"/>
              <a:buChar char="•"/>
            </a:pPr>
            <a:r>
              <a:rPr lang="en-US" dirty="0">
                <a:solidFill>
                  <a:srgbClr val="2B4570"/>
                </a:solidFill>
                <a:latin typeface="Aptos" panose="020B0004020202020204" pitchFamily="34" charset="0"/>
                <a:ea typeface="Open Sans"/>
                <a:cs typeface="Open Sans"/>
                <a:sym typeface="Open Sans"/>
              </a:rPr>
              <a:t>Individuals can call or visit us to sign-up for support</a:t>
            </a:r>
          </a:p>
        </p:txBody>
      </p:sp>
      <p:sp>
        <p:nvSpPr>
          <p:cNvPr id="16" name="AutoShape 37">
            <a:extLst>
              <a:ext uri="{FF2B5EF4-FFF2-40B4-BE49-F238E27FC236}">
                <a16:creationId xmlns:a16="http://schemas.microsoft.com/office/drawing/2014/main" id="{66C274D9-2BE3-A94F-FF5B-416E4C5B0ACF}"/>
              </a:ext>
            </a:extLst>
          </p:cNvPr>
          <p:cNvSpPr/>
          <p:nvPr/>
        </p:nvSpPr>
        <p:spPr>
          <a:xfrm>
            <a:off x="1561091" y="3797692"/>
            <a:ext cx="8374906" cy="0"/>
          </a:xfrm>
          <a:prstGeom prst="line">
            <a:avLst/>
          </a:prstGeom>
          <a:ln w="9525" cap="flat">
            <a:solidFill>
              <a:srgbClr val="0076CA"/>
            </a:solidFill>
            <a:prstDash val="solid"/>
            <a:headEnd type="none" w="sm" len="sm"/>
            <a:tailEnd type="none" w="sm" len="sm"/>
          </a:ln>
        </p:spPr>
        <p:txBody>
          <a:bodyPr/>
          <a:lstStyle/>
          <a:p>
            <a:endParaRPr lang="en-GB"/>
          </a:p>
        </p:txBody>
      </p:sp>
      <p:sp>
        <p:nvSpPr>
          <p:cNvPr id="17" name="TextBox 32">
            <a:extLst>
              <a:ext uri="{FF2B5EF4-FFF2-40B4-BE49-F238E27FC236}">
                <a16:creationId xmlns:a16="http://schemas.microsoft.com/office/drawing/2014/main" id="{5F3425A4-AD99-DED2-4747-0F081F22195B}"/>
              </a:ext>
            </a:extLst>
          </p:cNvPr>
          <p:cNvSpPr txBox="1"/>
          <p:nvPr/>
        </p:nvSpPr>
        <p:spPr>
          <a:xfrm>
            <a:off x="1561091" y="4202418"/>
            <a:ext cx="8374906" cy="698717"/>
          </a:xfrm>
          <a:prstGeom prst="rect">
            <a:avLst/>
          </a:prstGeom>
        </p:spPr>
        <p:txBody>
          <a:bodyPr wrap="square" lIns="0" tIns="0" rIns="0" bIns="0" rtlCol="0" anchor="t">
            <a:spAutoFit/>
          </a:bodyPr>
          <a:lstStyle/>
          <a:p>
            <a:pPr marL="0" lvl="0" indent="0" algn="l">
              <a:lnSpc>
                <a:spcPts val="1775"/>
              </a:lnSpc>
              <a:spcBef>
                <a:spcPct val="0"/>
              </a:spcBef>
            </a:pPr>
            <a:r>
              <a:rPr lang="en-US" b="1" dirty="0">
                <a:solidFill>
                  <a:srgbClr val="2B4570"/>
                </a:solidFill>
                <a:latin typeface="Aptos" panose="020B0004020202020204" pitchFamily="34" charset="0"/>
                <a:ea typeface="Open Sans"/>
                <a:cs typeface="Open Sans"/>
                <a:sym typeface="Open Sans"/>
              </a:rPr>
              <a:t>Referral process</a:t>
            </a:r>
          </a:p>
          <a:p>
            <a:pPr marL="285750" lvl="0" indent="-285750" algn="l">
              <a:lnSpc>
                <a:spcPts val="1775"/>
              </a:lnSpc>
              <a:spcBef>
                <a:spcPct val="0"/>
              </a:spcBef>
              <a:buFont typeface="Arial" panose="020B0604020202020204" pitchFamily="34" charset="0"/>
              <a:buChar char="•"/>
            </a:pPr>
            <a:r>
              <a:rPr lang="en-US" dirty="0">
                <a:solidFill>
                  <a:srgbClr val="2B4570"/>
                </a:solidFill>
                <a:latin typeface="Aptos" panose="020B0004020202020204" pitchFamily="34" charset="0"/>
                <a:ea typeface="Open Sans"/>
                <a:cs typeface="Open Sans"/>
                <a:sym typeface="Open Sans"/>
              </a:rPr>
              <a:t>Professionals can complete a referral form and send to us. We will aim to contact the individual within 24 hours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14">
            <a:extLst>
              <a:ext uri="{FF2B5EF4-FFF2-40B4-BE49-F238E27FC236}">
                <a16:creationId xmlns:a16="http://schemas.microsoft.com/office/drawing/2014/main" id="{1B6AF9F9-3D04-AAAE-F3E8-A8F7DC1EAA2F}"/>
              </a:ext>
            </a:extLst>
          </p:cNvPr>
          <p:cNvSpPr txBox="1"/>
          <p:nvPr/>
        </p:nvSpPr>
        <p:spPr>
          <a:xfrm>
            <a:off x="1533662" y="931998"/>
            <a:ext cx="3579178" cy="464486"/>
          </a:xfrm>
          <a:prstGeom prst="rect">
            <a:avLst/>
          </a:prstGeom>
        </p:spPr>
        <p:txBody>
          <a:bodyPr lIns="0" tIns="0" rIns="0" bIns="0" rtlCol="0" anchor="t">
            <a:spAutoFit/>
          </a:bodyPr>
          <a:lstStyle/>
          <a:p>
            <a:pPr marL="0" lvl="0" indent="0" algn="l">
              <a:lnSpc>
                <a:spcPts val="3453"/>
              </a:lnSpc>
              <a:spcBef>
                <a:spcPct val="0"/>
              </a:spcBef>
            </a:pPr>
            <a:r>
              <a:rPr lang="en-US" sz="3600" b="1" spc="-150" dirty="0">
                <a:solidFill>
                  <a:srgbClr val="2B4570"/>
                </a:solidFill>
                <a:latin typeface="Aptos ExtraBold" panose="020B0004020202020204" pitchFamily="34" charset="0"/>
                <a:ea typeface="Open Sans Ultra-Bold"/>
                <a:cs typeface="Open Sans Ultra-Bold"/>
                <a:sym typeface="Open Sans Ultra-Bold"/>
              </a:rPr>
              <a:t>Exclusion criteria</a:t>
            </a:r>
          </a:p>
        </p:txBody>
      </p:sp>
      <p:grpSp>
        <p:nvGrpSpPr>
          <p:cNvPr id="2" name="Group 2"/>
          <p:cNvGrpSpPr/>
          <p:nvPr/>
        </p:nvGrpSpPr>
        <p:grpSpPr>
          <a:xfrm>
            <a:off x="0" y="21749"/>
            <a:ext cx="1152516" cy="7534751"/>
            <a:chOff x="0" y="0"/>
            <a:chExt cx="2099177" cy="2901767"/>
          </a:xfrm>
        </p:grpSpPr>
        <p:sp>
          <p:nvSpPr>
            <p:cNvPr id="3" name="Freeform 3"/>
            <p:cNvSpPr/>
            <p:nvPr/>
          </p:nvSpPr>
          <p:spPr>
            <a:xfrm>
              <a:off x="0" y="0"/>
              <a:ext cx="2099177" cy="2901767"/>
            </a:xfrm>
            <a:custGeom>
              <a:avLst/>
              <a:gdLst/>
              <a:ahLst/>
              <a:cxnLst/>
              <a:rect l="l" t="t" r="r" b="b"/>
              <a:pathLst>
                <a:path w="2099177" h="2901767">
                  <a:moveTo>
                    <a:pt x="0" y="0"/>
                  </a:moveTo>
                  <a:lnTo>
                    <a:pt x="2099177" y="0"/>
                  </a:lnTo>
                  <a:lnTo>
                    <a:pt x="2099177" y="2901767"/>
                  </a:lnTo>
                  <a:lnTo>
                    <a:pt x="0" y="2901767"/>
                  </a:lnTo>
                  <a:close/>
                </a:path>
              </a:pathLst>
            </a:custGeom>
            <a:solidFill>
              <a:srgbClr val="F6F4F4"/>
            </a:solidFill>
          </p:spPr>
          <p:txBody>
            <a:bodyPr/>
            <a:lstStyle/>
            <a:p>
              <a:endParaRPr lang="en-GB" dirty="0"/>
            </a:p>
          </p:txBody>
        </p:sp>
        <p:sp>
          <p:nvSpPr>
            <p:cNvPr id="4" name="TextBox 4"/>
            <p:cNvSpPr txBox="1"/>
            <p:nvPr/>
          </p:nvSpPr>
          <p:spPr>
            <a:xfrm>
              <a:off x="0" y="-28575"/>
              <a:ext cx="2099177" cy="2930342"/>
            </a:xfrm>
            <a:prstGeom prst="rect">
              <a:avLst/>
            </a:prstGeom>
          </p:spPr>
          <p:txBody>
            <a:bodyPr lIns="50800" tIns="50800" rIns="50800" bIns="50800" rtlCol="0" anchor="ctr"/>
            <a:lstStyle/>
            <a:p>
              <a:pPr algn="ctr">
                <a:lnSpc>
                  <a:spcPts val="1819"/>
                </a:lnSpc>
              </a:pPr>
              <a:endParaRPr/>
            </a:p>
          </p:txBody>
        </p:sp>
      </p:grpSp>
      <p:grpSp>
        <p:nvGrpSpPr>
          <p:cNvPr id="8" name="Group 8"/>
          <p:cNvGrpSpPr/>
          <p:nvPr/>
        </p:nvGrpSpPr>
        <p:grpSpPr>
          <a:xfrm>
            <a:off x="0" y="7128453"/>
            <a:ext cx="10693400" cy="428047"/>
            <a:chOff x="0" y="0"/>
            <a:chExt cx="4280171" cy="229539"/>
          </a:xfrm>
        </p:grpSpPr>
        <p:sp>
          <p:nvSpPr>
            <p:cNvPr id="9" name="Freeform 9"/>
            <p:cNvSpPr/>
            <p:nvPr/>
          </p:nvSpPr>
          <p:spPr>
            <a:xfrm>
              <a:off x="0" y="0"/>
              <a:ext cx="4280171" cy="229539"/>
            </a:xfrm>
            <a:custGeom>
              <a:avLst/>
              <a:gdLst/>
              <a:ahLst/>
              <a:cxnLst/>
              <a:rect l="l" t="t" r="r" b="b"/>
              <a:pathLst>
                <a:path w="4280171" h="229539">
                  <a:moveTo>
                    <a:pt x="0" y="0"/>
                  </a:moveTo>
                  <a:lnTo>
                    <a:pt x="4280171" y="0"/>
                  </a:lnTo>
                  <a:lnTo>
                    <a:pt x="4280171" y="229539"/>
                  </a:lnTo>
                  <a:lnTo>
                    <a:pt x="0" y="229539"/>
                  </a:lnTo>
                  <a:close/>
                </a:path>
              </a:pathLst>
            </a:custGeom>
            <a:solidFill>
              <a:srgbClr val="2B4570"/>
            </a:solidFill>
          </p:spPr>
          <p:txBody>
            <a:bodyPr/>
            <a:lstStyle/>
            <a:p>
              <a:endParaRPr lang="en-GB" dirty="0"/>
            </a:p>
          </p:txBody>
        </p:sp>
        <p:sp>
          <p:nvSpPr>
            <p:cNvPr id="10" name="TextBox 10"/>
            <p:cNvSpPr txBox="1"/>
            <p:nvPr/>
          </p:nvSpPr>
          <p:spPr>
            <a:xfrm>
              <a:off x="0" y="-28575"/>
              <a:ext cx="4280171" cy="258114"/>
            </a:xfrm>
            <a:prstGeom prst="rect">
              <a:avLst/>
            </a:prstGeom>
          </p:spPr>
          <p:txBody>
            <a:bodyPr lIns="50800" tIns="50800" rIns="50800" bIns="50800" rtlCol="0" anchor="ctr"/>
            <a:lstStyle/>
            <a:p>
              <a:pPr algn="ctr">
                <a:lnSpc>
                  <a:spcPts val="1819"/>
                </a:lnSpc>
              </a:pPr>
              <a:endParaRPr/>
            </a:p>
          </p:txBody>
        </p:sp>
      </p:grpSp>
      <p:grpSp>
        <p:nvGrpSpPr>
          <p:cNvPr id="12" name="Group 12"/>
          <p:cNvGrpSpPr/>
          <p:nvPr/>
        </p:nvGrpSpPr>
        <p:grpSpPr>
          <a:xfrm>
            <a:off x="4955790" y="-4282861"/>
            <a:ext cx="4749915" cy="4749915"/>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dirty="0"/>
            </a:p>
          </p:txBody>
        </p:sp>
        <p:sp>
          <p:nvSpPr>
            <p:cNvPr id="14" name="TextBox 14"/>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sp>
        <p:nvSpPr>
          <p:cNvPr id="18" name="TextBox 18"/>
          <p:cNvSpPr txBox="1"/>
          <p:nvPr/>
        </p:nvSpPr>
        <p:spPr>
          <a:xfrm>
            <a:off x="1533882" y="1483841"/>
            <a:ext cx="8308618" cy="2492990"/>
          </a:xfrm>
          <a:prstGeom prst="rect">
            <a:avLst/>
          </a:prstGeom>
        </p:spPr>
        <p:txBody>
          <a:bodyPr wrap="square" lIns="0" tIns="0" rIns="0" bIns="0" rtlCol="0" anchor="t">
            <a:spAutoFit/>
          </a:bodyPr>
          <a:lstStyle/>
          <a:p>
            <a:pPr marL="285750" indent="-285750">
              <a:buFont typeface="Arial" panose="020B0604020202020204" pitchFamily="34" charset="0"/>
              <a:buChar char="•"/>
            </a:pPr>
            <a:r>
              <a:rPr lang="en-US" dirty="0">
                <a:solidFill>
                  <a:srgbClr val="324E7D"/>
                </a:solidFill>
                <a:latin typeface="Aptos" panose="020B0004020202020204" pitchFamily="34" charset="0"/>
              </a:rPr>
              <a:t>Adults with advanced dementia.</a:t>
            </a:r>
          </a:p>
          <a:p>
            <a:pPr marL="285750" indent="-285750">
              <a:buFont typeface="Arial" panose="020B0604020202020204" pitchFamily="34" charset="0"/>
              <a:buChar char="•"/>
            </a:pPr>
            <a:r>
              <a:rPr lang="en-US" dirty="0">
                <a:solidFill>
                  <a:srgbClr val="324E7D"/>
                </a:solidFill>
                <a:latin typeface="Aptos" panose="020B0004020202020204" pitchFamily="34" charset="0"/>
              </a:rPr>
              <a:t>Children or adolescents</a:t>
            </a:r>
          </a:p>
          <a:p>
            <a:pPr marL="285750" indent="-285750">
              <a:buFont typeface="Arial" panose="020B0604020202020204" pitchFamily="34" charset="0"/>
              <a:buChar char="•"/>
            </a:pPr>
            <a:r>
              <a:rPr lang="en-US" dirty="0">
                <a:solidFill>
                  <a:srgbClr val="324E7D"/>
                </a:solidFill>
                <a:latin typeface="Aptos" panose="020B0004020202020204" pitchFamily="34" charset="0"/>
              </a:rPr>
              <a:t>People exhibiting violent or aggressive </a:t>
            </a:r>
            <a:r>
              <a:rPr lang="en-US" dirty="0" err="1">
                <a:solidFill>
                  <a:srgbClr val="324E7D"/>
                </a:solidFill>
                <a:latin typeface="Aptos" panose="020B0004020202020204" pitchFamily="34" charset="0"/>
              </a:rPr>
              <a:t>behaviour</a:t>
            </a:r>
            <a:r>
              <a:rPr lang="en-US" dirty="0">
                <a:solidFill>
                  <a:srgbClr val="324E7D"/>
                </a:solidFill>
                <a:latin typeface="Aptos" panose="020B0004020202020204" pitchFamily="34" charset="0"/>
              </a:rPr>
              <a:t>, and will be asked to leave the premises.</a:t>
            </a:r>
          </a:p>
          <a:p>
            <a:pPr marL="285750" indent="-285750">
              <a:buFont typeface="Arial" panose="020B0604020202020204" pitchFamily="34" charset="0"/>
              <a:buChar char="•"/>
            </a:pPr>
            <a:r>
              <a:rPr lang="en-US" dirty="0">
                <a:solidFill>
                  <a:srgbClr val="324E7D"/>
                </a:solidFill>
                <a:latin typeface="Aptos" panose="020B0004020202020204" pitchFamily="34" charset="0"/>
              </a:rPr>
              <a:t>Active suicidal ideation and who may need admitting to hospital, and the service will engage with emergency services. </a:t>
            </a:r>
          </a:p>
          <a:p>
            <a:pPr marL="285750" indent="-285750">
              <a:buFont typeface="Arial" panose="020B0604020202020204" pitchFamily="34" charset="0"/>
              <a:buChar char="•"/>
            </a:pPr>
            <a:r>
              <a:rPr lang="en-US" dirty="0">
                <a:solidFill>
                  <a:srgbClr val="324E7D"/>
                </a:solidFill>
                <a:latin typeface="Aptos" panose="020B0004020202020204" pitchFamily="34" charset="0"/>
              </a:rPr>
              <a:t>Those requiring assessment or detention under the Mental Health Act, and the service will engage with emergency services. </a:t>
            </a:r>
          </a:p>
          <a:p>
            <a:pPr marL="285750" indent="-285750">
              <a:buFont typeface="Arial" panose="020B0604020202020204" pitchFamily="34" charset="0"/>
              <a:buChar char="•"/>
            </a:pPr>
            <a:r>
              <a:rPr lang="en-US" dirty="0">
                <a:solidFill>
                  <a:srgbClr val="324E7D"/>
                </a:solidFill>
                <a:latin typeface="Aptos" panose="020B0004020202020204" pitchFamily="34" charset="0"/>
              </a:rPr>
              <a:t>Those with primary presentation with drug and alcohol problems.</a:t>
            </a:r>
          </a:p>
        </p:txBody>
      </p:sp>
      <p:sp>
        <p:nvSpPr>
          <p:cNvPr id="32" name="TextBox 8">
            <a:extLst>
              <a:ext uri="{FF2B5EF4-FFF2-40B4-BE49-F238E27FC236}">
                <a16:creationId xmlns:a16="http://schemas.microsoft.com/office/drawing/2014/main" id="{B5797EC0-0572-BA75-7FDC-AD9B83D0F68C}"/>
              </a:ext>
            </a:extLst>
          </p:cNvPr>
          <p:cNvSpPr txBox="1"/>
          <p:nvPr/>
        </p:nvSpPr>
        <p:spPr>
          <a:xfrm>
            <a:off x="7330747" y="7289852"/>
            <a:ext cx="2925291" cy="146258"/>
          </a:xfrm>
          <a:prstGeom prst="rect">
            <a:avLst/>
          </a:prstGeom>
        </p:spPr>
        <p:txBody>
          <a:bodyPr lIns="0" tIns="0" rIns="0" bIns="0" rtlCol="0" anchor="t">
            <a:spAutoFit/>
          </a:bodyPr>
          <a:lstStyle/>
          <a:p>
            <a:pPr algn="r">
              <a:lnSpc>
                <a:spcPts val="1149"/>
              </a:lnSpc>
            </a:pPr>
            <a:r>
              <a:rPr lang="en-US" sz="1222" b="1" spc="-53" dirty="0">
                <a:solidFill>
                  <a:srgbClr val="F1BC41"/>
                </a:solidFill>
                <a:latin typeface="Open Sans Bold"/>
                <a:ea typeface="Open Sans Bold"/>
                <a:cs typeface="Open Sans Bold"/>
                <a:sym typeface="Open Sans Bold"/>
              </a:rPr>
              <a:t>Recovery Hubs</a:t>
            </a:r>
          </a:p>
        </p:txBody>
      </p:sp>
      <p:pic>
        <p:nvPicPr>
          <p:cNvPr id="11" name="Picture 10" descr="A logo with a sun and blue text&#10;&#10;AI-generated content may be incorrect.">
            <a:extLst>
              <a:ext uri="{FF2B5EF4-FFF2-40B4-BE49-F238E27FC236}">
                <a16:creationId xmlns:a16="http://schemas.microsoft.com/office/drawing/2014/main" id="{92343CF6-B0D2-A373-D6E6-270D0CBD279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8889" y="196850"/>
            <a:ext cx="869242" cy="72022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4704932" y="-79734"/>
            <a:ext cx="5857448" cy="7848681"/>
            <a:chOff x="0" y="-28575"/>
            <a:chExt cx="2099177" cy="2812790"/>
          </a:xfrm>
        </p:grpSpPr>
        <p:sp>
          <p:nvSpPr>
            <p:cNvPr id="3" name="Freeform 3"/>
            <p:cNvSpPr/>
            <p:nvPr/>
          </p:nvSpPr>
          <p:spPr>
            <a:xfrm>
              <a:off x="1686141" y="0"/>
              <a:ext cx="413036" cy="2784215"/>
            </a:xfrm>
            <a:custGeom>
              <a:avLst/>
              <a:gdLst/>
              <a:ahLst/>
              <a:cxnLst/>
              <a:rect l="l" t="t" r="r" b="b"/>
              <a:pathLst>
                <a:path w="2099177" h="2784215">
                  <a:moveTo>
                    <a:pt x="0" y="0"/>
                  </a:moveTo>
                  <a:lnTo>
                    <a:pt x="2099177" y="0"/>
                  </a:lnTo>
                  <a:lnTo>
                    <a:pt x="2099177" y="2784215"/>
                  </a:lnTo>
                  <a:lnTo>
                    <a:pt x="0" y="2784215"/>
                  </a:lnTo>
                  <a:close/>
                </a:path>
              </a:pathLst>
            </a:custGeom>
            <a:solidFill>
              <a:srgbClr val="F6F4F4"/>
            </a:solidFill>
          </p:spPr>
          <p:txBody>
            <a:bodyPr/>
            <a:lstStyle/>
            <a:p>
              <a:endParaRPr lang="en-GB" dirty="0"/>
            </a:p>
          </p:txBody>
        </p:sp>
        <p:sp>
          <p:nvSpPr>
            <p:cNvPr id="4" name="TextBox 4"/>
            <p:cNvSpPr txBox="1"/>
            <p:nvPr/>
          </p:nvSpPr>
          <p:spPr>
            <a:xfrm>
              <a:off x="0" y="-28575"/>
              <a:ext cx="2099177" cy="2812790"/>
            </a:xfrm>
            <a:prstGeom prst="rect">
              <a:avLst/>
            </a:prstGeom>
          </p:spPr>
          <p:txBody>
            <a:bodyPr lIns="50800" tIns="50800" rIns="50800" bIns="50800" rtlCol="0" anchor="ctr"/>
            <a:lstStyle/>
            <a:p>
              <a:pPr algn="ctr">
                <a:lnSpc>
                  <a:spcPts val="1819"/>
                </a:lnSpc>
              </a:pPr>
              <a:endParaRPr/>
            </a:p>
          </p:txBody>
        </p:sp>
      </p:grpSp>
      <p:grpSp>
        <p:nvGrpSpPr>
          <p:cNvPr id="5" name="Group 5"/>
          <p:cNvGrpSpPr/>
          <p:nvPr/>
        </p:nvGrpSpPr>
        <p:grpSpPr>
          <a:xfrm>
            <a:off x="-1" y="7128453"/>
            <a:ext cx="10693402" cy="428047"/>
            <a:chOff x="0" y="0"/>
            <a:chExt cx="4280171" cy="229539"/>
          </a:xfrm>
        </p:grpSpPr>
        <p:sp>
          <p:nvSpPr>
            <p:cNvPr id="6" name="Freeform 6"/>
            <p:cNvSpPr/>
            <p:nvPr/>
          </p:nvSpPr>
          <p:spPr>
            <a:xfrm>
              <a:off x="0" y="0"/>
              <a:ext cx="4280171" cy="229539"/>
            </a:xfrm>
            <a:custGeom>
              <a:avLst/>
              <a:gdLst/>
              <a:ahLst/>
              <a:cxnLst/>
              <a:rect l="l" t="t" r="r" b="b"/>
              <a:pathLst>
                <a:path w="4280171" h="229539">
                  <a:moveTo>
                    <a:pt x="0" y="0"/>
                  </a:moveTo>
                  <a:lnTo>
                    <a:pt x="4280171" y="0"/>
                  </a:lnTo>
                  <a:lnTo>
                    <a:pt x="4280171" y="229539"/>
                  </a:lnTo>
                  <a:lnTo>
                    <a:pt x="0" y="229539"/>
                  </a:lnTo>
                  <a:close/>
                </a:path>
              </a:pathLst>
            </a:custGeom>
            <a:solidFill>
              <a:srgbClr val="2A4570"/>
            </a:solidFill>
          </p:spPr>
          <p:txBody>
            <a:bodyPr/>
            <a:lstStyle/>
            <a:p>
              <a:endParaRPr lang="en-GB">
                <a:solidFill>
                  <a:srgbClr val="2B4570"/>
                </a:solidFill>
              </a:endParaRPr>
            </a:p>
          </p:txBody>
        </p:sp>
        <p:sp>
          <p:nvSpPr>
            <p:cNvPr id="7" name="TextBox 7"/>
            <p:cNvSpPr txBox="1"/>
            <p:nvPr/>
          </p:nvSpPr>
          <p:spPr>
            <a:xfrm>
              <a:off x="0" y="-28575"/>
              <a:ext cx="4280171" cy="258114"/>
            </a:xfrm>
            <a:prstGeom prst="rect">
              <a:avLst/>
            </a:prstGeom>
          </p:spPr>
          <p:txBody>
            <a:bodyPr lIns="50800" tIns="50800" rIns="50800" bIns="50800" rtlCol="0" anchor="ctr"/>
            <a:lstStyle/>
            <a:p>
              <a:pPr algn="ctr">
                <a:lnSpc>
                  <a:spcPts val="1819"/>
                </a:lnSpc>
              </a:pPr>
              <a:endParaRPr/>
            </a:p>
          </p:txBody>
        </p:sp>
      </p:grpSp>
      <p:grpSp>
        <p:nvGrpSpPr>
          <p:cNvPr id="8" name="Group 8"/>
          <p:cNvGrpSpPr/>
          <p:nvPr/>
        </p:nvGrpSpPr>
        <p:grpSpPr>
          <a:xfrm>
            <a:off x="6328561" y="-4282861"/>
            <a:ext cx="4749915" cy="4749915"/>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dirty="0"/>
            </a:p>
          </p:txBody>
        </p:sp>
        <p:sp>
          <p:nvSpPr>
            <p:cNvPr id="10" name="TextBox 10"/>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grpSp>
        <p:nvGrpSpPr>
          <p:cNvPr id="11" name="Group 11"/>
          <p:cNvGrpSpPr/>
          <p:nvPr/>
        </p:nvGrpSpPr>
        <p:grpSpPr>
          <a:xfrm>
            <a:off x="3277236" y="6951765"/>
            <a:ext cx="4749915" cy="4749915"/>
            <a:chOff x="0" y="0"/>
            <a:chExt cx="812800" cy="812800"/>
          </a:xfrm>
        </p:grpSpPr>
        <p:sp>
          <p:nvSpPr>
            <p:cNvPr id="12" name="Freeform 1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dirty="0"/>
            </a:p>
          </p:txBody>
        </p:sp>
        <p:sp>
          <p:nvSpPr>
            <p:cNvPr id="13" name="TextBox 13"/>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grpSp>
        <p:nvGrpSpPr>
          <p:cNvPr id="27" name="Group 27"/>
          <p:cNvGrpSpPr/>
          <p:nvPr/>
        </p:nvGrpSpPr>
        <p:grpSpPr>
          <a:xfrm>
            <a:off x="1576822" y="3532937"/>
            <a:ext cx="7415320" cy="2226513"/>
            <a:chOff x="0" y="0"/>
            <a:chExt cx="1272404" cy="494913"/>
          </a:xfrm>
        </p:grpSpPr>
        <p:sp>
          <p:nvSpPr>
            <p:cNvPr id="28" name="Freeform 28"/>
            <p:cNvSpPr/>
            <p:nvPr/>
          </p:nvSpPr>
          <p:spPr>
            <a:xfrm>
              <a:off x="0" y="0"/>
              <a:ext cx="1272404" cy="494913"/>
            </a:xfrm>
            <a:custGeom>
              <a:avLst/>
              <a:gdLst/>
              <a:ahLst/>
              <a:cxnLst/>
              <a:rect l="l" t="t" r="r" b="b"/>
              <a:pathLst>
                <a:path w="1272404" h="494913">
                  <a:moveTo>
                    <a:pt x="21805" y="0"/>
                  </a:moveTo>
                  <a:lnTo>
                    <a:pt x="1250598" y="0"/>
                  </a:lnTo>
                  <a:cubicBezTo>
                    <a:pt x="1262641" y="0"/>
                    <a:pt x="1272404" y="9763"/>
                    <a:pt x="1272404" y="21805"/>
                  </a:cubicBezTo>
                  <a:lnTo>
                    <a:pt x="1272404" y="473108"/>
                  </a:lnTo>
                  <a:cubicBezTo>
                    <a:pt x="1272404" y="485151"/>
                    <a:pt x="1262641" y="494913"/>
                    <a:pt x="1250598" y="494913"/>
                  </a:cubicBezTo>
                  <a:lnTo>
                    <a:pt x="21805" y="494913"/>
                  </a:lnTo>
                  <a:cubicBezTo>
                    <a:pt x="9763" y="494913"/>
                    <a:pt x="0" y="485151"/>
                    <a:pt x="0" y="473108"/>
                  </a:cubicBezTo>
                  <a:lnTo>
                    <a:pt x="0" y="21805"/>
                  </a:lnTo>
                  <a:cubicBezTo>
                    <a:pt x="0" y="9763"/>
                    <a:pt x="9763" y="0"/>
                    <a:pt x="21805" y="0"/>
                  </a:cubicBezTo>
                  <a:close/>
                </a:path>
              </a:pathLst>
            </a:custGeom>
            <a:solidFill>
              <a:srgbClr val="F6F4F4"/>
            </a:solidFill>
            <a:ln cap="sq">
              <a:noFill/>
              <a:prstDash val="solid"/>
              <a:miter/>
            </a:ln>
          </p:spPr>
          <p:txBody>
            <a:bodyPr/>
            <a:lstStyle/>
            <a:p>
              <a:endParaRPr lang="en-GB"/>
            </a:p>
          </p:txBody>
        </p:sp>
        <p:sp>
          <p:nvSpPr>
            <p:cNvPr id="29" name="TextBox 29"/>
            <p:cNvSpPr txBox="1"/>
            <p:nvPr/>
          </p:nvSpPr>
          <p:spPr>
            <a:xfrm>
              <a:off x="0" y="-28575"/>
              <a:ext cx="1272404" cy="523488"/>
            </a:xfrm>
            <a:prstGeom prst="rect">
              <a:avLst/>
            </a:prstGeom>
          </p:spPr>
          <p:txBody>
            <a:bodyPr lIns="50800" tIns="50800" rIns="50800" bIns="50800" rtlCol="0" anchor="ctr"/>
            <a:lstStyle/>
            <a:p>
              <a:pPr marL="0" lvl="0" indent="0" algn="ctr">
                <a:lnSpc>
                  <a:spcPts val="1819"/>
                </a:lnSpc>
                <a:spcBef>
                  <a:spcPct val="0"/>
                </a:spcBef>
              </a:pPr>
              <a:endParaRPr/>
            </a:p>
          </p:txBody>
        </p:sp>
      </p:grpSp>
      <p:sp>
        <p:nvSpPr>
          <p:cNvPr id="31" name="TextBox 31"/>
          <p:cNvSpPr txBox="1"/>
          <p:nvPr/>
        </p:nvSpPr>
        <p:spPr>
          <a:xfrm>
            <a:off x="1701258" y="3705100"/>
            <a:ext cx="2535234" cy="227435"/>
          </a:xfrm>
          <a:prstGeom prst="rect">
            <a:avLst/>
          </a:prstGeom>
        </p:spPr>
        <p:txBody>
          <a:bodyPr wrap="square" lIns="0" tIns="0" rIns="0" bIns="0" rtlCol="0" anchor="t">
            <a:spAutoFit/>
          </a:bodyPr>
          <a:lstStyle/>
          <a:p>
            <a:pPr marL="0" lvl="0" indent="0" algn="l">
              <a:lnSpc>
                <a:spcPts val="1718"/>
              </a:lnSpc>
              <a:spcBef>
                <a:spcPct val="0"/>
              </a:spcBef>
            </a:pPr>
            <a:r>
              <a:rPr lang="en-US" b="1" dirty="0">
                <a:solidFill>
                  <a:srgbClr val="007DA5"/>
                </a:solidFill>
                <a:latin typeface="Aptos ExtraBold" panose="020B0004020202020204" pitchFamily="34" charset="0"/>
                <a:ea typeface="Open Sans Bold"/>
                <a:cs typeface="Open Sans Bold"/>
                <a:sym typeface="Open Sans Bold"/>
              </a:rPr>
              <a:t>Support will include:</a:t>
            </a:r>
          </a:p>
        </p:txBody>
      </p:sp>
      <p:sp>
        <p:nvSpPr>
          <p:cNvPr id="32" name="TextBox 32"/>
          <p:cNvSpPr txBox="1"/>
          <p:nvPr/>
        </p:nvSpPr>
        <p:spPr>
          <a:xfrm>
            <a:off x="1694444" y="4012403"/>
            <a:ext cx="7081255" cy="1661993"/>
          </a:xfrm>
          <a:prstGeom prst="rect">
            <a:avLst/>
          </a:prstGeom>
        </p:spPr>
        <p:txBody>
          <a:bodyPr wrap="square" lIns="0" tIns="0" rIns="0" bIns="0" rtlCol="0" anchor="t">
            <a:spAutoFit/>
          </a:bodyPr>
          <a:lstStyle/>
          <a:p>
            <a:pPr marL="285750" indent="-285750">
              <a:buFont typeface="Arial" panose="020B0604020202020204" pitchFamily="34" charset="0"/>
              <a:buChar char="•"/>
            </a:pPr>
            <a:r>
              <a:rPr lang="en-US" dirty="0">
                <a:solidFill>
                  <a:srgbClr val="324E7D"/>
                </a:solidFill>
                <a:latin typeface="Aptos" panose="020B0004020202020204" pitchFamily="34" charset="0"/>
              </a:rPr>
              <a:t>Information, referrals, and signposting to helpful services.</a:t>
            </a:r>
          </a:p>
          <a:p>
            <a:pPr marL="285750" indent="-285750">
              <a:buFont typeface="Arial" panose="020B0604020202020204" pitchFamily="34" charset="0"/>
              <a:buChar char="•"/>
            </a:pPr>
            <a:r>
              <a:rPr lang="en-US" dirty="0">
                <a:solidFill>
                  <a:srgbClr val="324E7D"/>
                </a:solidFill>
                <a:latin typeface="Aptos" panose="020B0004020202020204" pitchFamily="34" charset="0"/>
              </a:rPr>
              <a:t>Emotional support from trained peer workers with lived experience.</a:t>
            </a:r>
          </a:p>
          <a:p>
            <a:pPr marL="285750" indent="-285750">
              <a:buFont typeface="Arial" panose="020B0604020202020204" pitchFamily="34" charset="0"/>
              <a:buChar char="•"/>
            </a:pPr>
            <a:r>
              <a:rPr lang="en-US" dirty="0">
                <a:solidFill>
                  <a:srgbClr val="324E7D"/>
                </a:solidFill>
                <a:latin typeface="Aptos" panose="020B0004020202020204" pitchFamily="34" charset="0"/>
              </a:rPr>
              <a:t>Drop‑in sessions for those moments when you really need to talk.</a:t>
            </a:r>
          </a:p>
          <a:p>
            <a:pPr marL="285750" indent="-285750">
              <a:buFont typeface="Arial" panose="020B0604020202020204" pitchFamily="34" charset="0"/>
              <a:buChar char="•"/>
            </a:pPr>
            <a:r>
              <a:rPr lang="en-US" dirty="0">
                <a:solidFill>
                  <a:srgbClr val="324E7D"/>
                </a:solidFill>
                <a:latin typeface="Aptos" panose="020B0004020202020204" pitchFamily="34" charset="0"/>
              </a:rPr>
              <a:t>Planned one‑to‑one support, via telephone or in-person.</a:t>
            </a:r>
          </a:p>
          <a:p>
            <a:pPr marL="285750" indent="-285750">
              <a:buFont typeface="Arial" panose="020B0604020202020204" pitchFamily="34" charset="0"/>
              <a:buChar char="•"/>
            </a:pPr>
            <a:r>
              <a:rPr lang="en-US" dirty="0">
                <a:solidFill>
                  <a:srgbClr val="324E7D"/>
                </a:solidFill>
                <a:latin typeface="Aptos" panose="020B0004020202020204" pitchFamily="34" charset="0"/>
              </a:rPr>
              <a:t>Help to create a recovery plan for your future wellbeing.</a:t>
            </a:r>
          </a:p>
          <a:p>
            <a:pPr marL="285750" indent="-285750">
              <a:buFont typeface="Arial" panose="020B0604020202020204" pitchFamily="34" charset="0"/>
              <a:buChar char="•"/>
            </a:pPr>
            <a:r>
              <a:rPr lang="en-US" dirty="0">
                <a:solidFill>
                  <a:srgbClr val="324E7D"/>
                </a:solidFill>
                <a:latin typeface="Aptos" panose="020B0004020202020204" pitchFamily="34" charset="0"/>
              </a:rPr>
              <a:t>Telephone interpreter support available for those who need it.</a:t>
            </a:r>
          </a:p>
        </p:txBody>
      </p:sp>
      <p:sp>
        <p:nvSpPr>
          <p:cNvPr id="33" name="TextBox 8">
            <a:extLst>
              <a:ext uri="{FF2B5EF4-FFF2-40B4-BE49-F238E27FC236}">
                <a16:creationId xmlns:a16="http://schemas.microsoft.com/office/drawing/2014/main" id="{C4E53CAE-8B99-25B3-CFC0-69BB8CFA9D0D}"/>
              </a:ext>
            </a:extLst>
          </p:cNvPr>
          <p:cNvSpPr txBox="1"/>
          <p:nvPr/>
        </p:nvSpPr>
        <p:spPr>
          <a:xfrm>
            <a:off x="7330747" y="7289852"/>
            <a:ext cx="2925291" cy="146258"/>
          </a:xfrm>
          <a:prstGeom prst="rect">
            <a:avLst/>
          </a:prstGeom>
        </p:spPr>
        <p:txBody>
          <a:bodyPr lIns="0" tIns="0" rIns="0" bIns="0" rtlCol="0" anchor="t">
            <a:spAutoFit/>
          </a:bodyPr>
          <a:lstStyle/>
          <a:p>
            <a:pPr algn="r">
              <a:lnSpc>
                <a:spcPts val="1149"/>
              </a:lnSpc>
            </a:pPr>
            <a:r>
              <a:rPr lang="en-US" sz="1222" b="1" spc="-53" dirty="0">
                <a:solidFill>
                  <a:srgbClr val="F1BC41"/>
                </a:solidFill>
                <a:latin typeface="Open Sans Bold"/>
                <a:ea typeface="Open Sans Bold"/>
                <a:cs typeface="Open Sans Bold"/>
                <a:sym typeface="Open Sans Bold"/>
              </a:rPr>
              <a:t>Recovery Hubs</a:t>
            </a:r>
          </a:p>
        </p:txBody>
      </p:sp>
      <p:sp>
        <p:nvSpPr>
          <p:cNvPr id="35" name="TextBox 14">
            <a:extLst>
              <a:ext uri="{FF2B5EF4-FFF2-40B4-BE49-F238E27FC236}">
                <a16:creationId xmlns:a16="http://schemas.microsoft.com/office/drawing/2014/main" id="{1EB9574D-F4BD-04C1-6ACF-17DD27519E53}"/>
              </a:ext>
            </a:extLst>
          </p:cNvPr>
          <p:cNvSpPr txBox="1"/>
          <p:nvPr/>
        </p:nvSpPr>
        <p:spPr>
          <a:xfrm>
            <a:off x="1538922" y="1027764"/>
            <a:ext cx="3579178" cy="464486"/>
          </a:xfrm>
          <a:prstGeom prst="rect">
            <a:avLst/>
          </a:prstGeom>
        </p:spPr>
        <p:txBody>
          <a:bodyPr lIns="0" tIns="0" rIns="0" bIns="0" rtlCol="0" anchor="t">
            <a:spAutoFit/>
          </a:bodyPr>
          <a:lstStyle/>
          <a:p>
            <a:pPr marL="0" lvl="0" indent="0" algn="l">
              <a:lnSpc>
                <a:spcPts val="3453"/>
              </a:lnSpc>
              <a:spcBef>
                <a:spcPct val="0"/>
              </a:spcBef>
            </a:pPr>
            <a:r>
              <a:rPr lang="en-US" sz="3600" b="1" spc="-150" dirty="0">
                <a:solidFill>
                  <a:srgbClr val="2B4570"/>
                </a:solidFill>
                <a:latin typeface="Aptos ExtraBold" panose="020B0004020202020204" pitchFamily="34" charset="0"/>
                <a:ea typeface="Open Sans Ultra-Bold"/>
                <a:cs typeface="Open Sans Ultra-Bold"/>
                <a:sym typeface="Open Sans Ultra-Bold"/>
              </a:rPr>
              <a:t>What to expect</a:t>
            </a:r>
          </a:p>
        </p:txBody>
      </p:sp>
      <p:sp>
        <p:nvSpPr>
          <p:cNvPr id="36" name="TextBox 13">
            <a:extLst>
              <a:ext uri="{FF2B5EF4-FFF2-40B4-BE49-F238E27FC236}">
                <a16:creationId xmlns:a16="http://schemas.microsoft.com/office/drawing/2014/main" id="{A5415681-3989-6964-9308-812BAD8EC6FC}"/>
              </a:ext>
            </a:extLst>
          </p:cNvPr>
          <p:cNvSpPr txBox="1"/>
          <p:nvPr/>
        </p:nvSpPr>
        <p:spPr>
          <a:xfrm>
            <a:off x="1576822" y="1617279"/>
            <a:ext cx="8679216" cy="1661993"/>
          </a:xfrm>
          <a:prstGeom prst="rect">
            <a:avLst/>
          </a:prstGeom>
        </p:spPr>
        <p:txBody>
          <a:bodyPr wrap="square" lIns="0" tIns="0" rIns="0" bIns="0" rtlCol="0" anchor="t">
            <a:spAutoFit/>
          </a:bodyPr>
          <a:lstStyle/>
          <a:p>
            <a:r>
              <a:rPr lang="en-US" dirty="0">
                <a:solidFill>
                  <a:srgbClr val="324E7D"/>
                </a:solidFill>
                <a:latin typeface="Aptos" panose="020B0004020202020204" pitchFamily="34" charset="0"/>
              </a:rPr>
              <a:t>We offer a welcoming, safe, community space for people to talk, connect and gain support around their mental health. It is open when other services may be closed. </a:t>
            </a:r>
          </a:p>
          <a:p>
            <a:endParaRPr lang="en-US" dirty="0">
              <a:solidFill>
                <a:srgbClr val="324E7D"/>
              </a:solidFill>
              <a:latin typeface="Aptos" panose="020B0004020202020204" pitchFamily="34" charset="0"/>
            </a:endParaRPr>
          </a:p>
          <a:p>
            <a:r>
              <a:rPr lang="en-US" dirty="0">
                <a:solidFill>
                  <a:srgbClr val="324E7D"/>
                </a:solidFill>
                <a:latin typeface="Aptos" panose="020B0004020202020204" pitchFamily="34" charset="0"/>
              </a:rPr>
              <a:t>Our aim is to support people to reduce their immediate anxiety, formulate individual plans to support their mental health and reduce the likelihood of requiring further assistance from other crisis services.</a:t>
            </a:r>
          </a:p>
        </p:txBody>
      </p:sp>
      <p:pic>
        <p:nvPicPr>
          <p:cNvPr id="37" name="Picture 36" descr="A logo with a sun and blue text&#10;&#10;AI-generated content may be incorrect.">
            <a:extLst>
              <a:ext uri="{FF2B5EF4-FFF2-40B4-BE49-F238E27FC236}">
                <a16:creationId xmlns:a16="http://schemas.microsoft.com/office/drawing/2014/main" id="{296CE60E-BDF8-8328-A9CB-CFB18DB188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8889" y="196850"/>
            <a:ext cx="869242" cy="72022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B0795-6010-7592-9ACC-A7C24B9DE598}"/>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388A3A59-5B3C-BA74-A118-5B5EB589CB17}"/>
              </a:ext>
            </a:extLst>
          </p:cNvPr>
          <p:cNvGrpSpPr/>
          <p:nvPr/>
        </p:nvGrpSpPr>
        <p:grpSpPr>
          <a:xfrm>
            <a:off x="-4704932" y="-79734"/>
            <a:ext cx="5857448" cy="7848681"/>
            <a:chOff x="0" y="-28575"/>
            <a:chExt cx="2099177" cy="2812790"/>
          </a:xfrm>
        </p:grpSpPr>
        <p:sp>
          <p:nvSpPr>
            <p:cNvPr id="3" name="Freeform 3">
              <a:extLst>
                <a:ext uri="{FF2B5EF4-FFF2-40B4-BE49-F238E27FC236}">
                  <a16:creationId xmlns:a16="http://schemas.microsoft.com/office/drawing/2014/main" id="{567EBF30-2D32-3B7D-7FEE-28A2BB4160FA}"/>
                </a:ext>
              </a:extLst>
            </p:cNvPr>
            <p:cNvSpPr/>
            <p:nvPr/>
          </p:nvSpPr>
          <p:spPr>
            <a:xfrm>
              <a:off x="1686141" y="0"/>
              <a:ext cx="413036" cy="2784215"/>
            </a:xfrm>
            <a:custGeom>
              <a:avLst/>
              <a:gdLst/>
              <a:ahLst/>
              <a:cxnLst/>
              <a:rect l="l" t="t" r="r" b="b"/>
              <a:pathLst>
                <a:path w="2099177" h="2784215">
                  <a:moveTo>
                    <a:pt x="0" y="0"/>
                  </a:moveTo>
                  <a:lnTo>
                    <a:pt x="2099177" y="0"/>
                  </a:lnTo>
                  <a:lnTo>
                    <a:pt x="2099177" y="2784215"/>
                  </a:lnTo>
                  <a:lnTo>
                    <a:pt x="0" y="2784215"/>
                  </a:lnTo>
                  <a:close/>
                </a:path>
              </a:pathLst>
            </a:custGeom>
            <a:solidFill>
              <a:srgbClr val="F6F4F4"/>
            </a:solidFill>
          </p:spPr>
          <p:txBody>
            <a:bodyPr/>
            <a:lstStyle/>
            <a:p>
              <a:endParaRPr lang="en-GB" dirty="0"/>
            </a:p>
          </p:txBody>
        </p:sp>
        <p:sp>
          <p:nvSpPr>
            <p:cNvPr id="4" name="TextBox 4">
              <a:extLst>
                <a:ext uri="{FF2B5EF4-FFF2-40B4-BE49-F238E27FC236}">
                  <a16:creationId xmlns:a16="http://schemas.microsoft.com/office/drawing/2014/main" id="{4B0B05FD-9783-C87B-A243-64D80D31EEBA}"/>
                </a:ext>
              </a:extLst>
            </p:cNvPr>
            <p:cNvSpPr txBox="1"/>
            <p:nvPr/>
          </p:nvSpPr>
          <p:spPr>
            <a:xfrm>
              <a:off x="0" y="-28575"/>
              <a:ext cx="2099177" cy="2812790"/>
            </a:xfrm>
            <a:prstGeom prst="rect">
              <a:avLst/>
            </a:prstGeom>
          </p:spPr>
          <p:txBody>
            <a:bodyPr lIns="50800" tIns="50800" rIns="50800" bIns="50800" rtlCol="0" anchor="ctr"/>
            <a:lstStyle/>
            <a:p>
              <a:pPr algn="ctr">
                <a:lnSpc>
                  <a:spcPts val="1819"/>
                </a:lnSpc>
              </a:pPr>
              <a:endParaRPr/>
            </a:p>
          </p:txBody>
        </p:sp>
      </p:grpSp>
      <p:grpSp>
        <p:nvGrpSpPr>
          <p:cNvPr id="5" name="Group 5">
            <a:extLst>
              <a:ext uri="{FF2B5EF4-FFF2-40B4-BE49-F238E27FC236}">
                <a16:creationId xmlns:a16="http://schemas.microsoft.com/office/drawing/2014/main" id="{17F7F7A5-63E9-81D1-831D-53DFA243CFE4}"/>
              </a:ext>
            </a:extLst>
          </p:cNvPr>
          <p:cNvGrpSpPr/>
          <p:nvPr/>
        </p:nvGrpSpPr>
        <p:grpSpPr>
          <a:xfrm>
            <a:off x="-1" y="7128453"/>
            <a:ext cx="10693402" cy="428047"/>
            <a:chOff x="0" y="0"/>
            <a:chExt cx="4280171" cy="229539"/>
          </a:xfrm>
        </p:grpSpPr>
        <p:sp>
          <p:nvSpPr>
            <p:cNvPr id="6" name="Freeform 6">
              <a:extLst>
                <a:ext uri="{FF2B5EF4-FFF2-40B4-BE49-F238E27FC236}">
                  <a16:creationId xmlns:a16="http://schemas.microsoft.com/office/drawing/2014/main" id="{59694B7E-47DF-2FDF-F505-34DA5B77D10A}"/>
                </a:ext>
              </a:extLst>
            </p:cNvPr>
            <p:cNvSpPr/>
            <p:nvPr/>
          </p:nvSpPr>
          <p:spPr>
            <a:xfrm>
              <a:off x="0" y="0"/>
              <a:ext cx="4280171" cy="229539"/>
            </a:xfrm>
            <a:custGeom>
              <a:avLst/>
              <a:gdLst/>
              <a:ahLst/>
              <a:cxnLst/>
              <a:rect l="l" t="t" r="r" b="b"/>
              <a:pathLst>
                <a:path w="4280171" h="229539">
                  <a:moveTo>
                    <a:pt x="0" y="0"/>
                  </a:moveTo>
                  <a:lnTo>
                    <a:pt x="4280171" y="0"/>
                  </a:lnTo>
                  <a:lnTo>
                    <a:pt x="4280171" y="229539"/>
                  </a:lnTo>
                  <a:lnTo>
                    <a:pt x="0" y="229539"/>
                  </a:lnTo>
                  <a:close/>
                </a:path>
              </a:pathLst>
            </a:custGeom>
            <a:solidFill>
              <a:srgbClr val="2B4570"/>
            </a:solidFill>
          </p:spPr>
          <p:txBody>
            <a:bodyPr/>
            <a:lstStyle/>
            <a:p>
              <a:endParaRPr lang="en-GB" dirty="0">
                <a:solidFill>
                  <a:srgbClr val="2B4570"/>
                </a:solidFill>
              </a:endParaRPr>
            </a:p>
          </p:txBody>
        </p:sp>
        <p:sp>
          <p:nvSpPr>
            <p:cNvPr id="7" name="TextBox 7">
              <a:extLst>
                <a:ext uri="{FF2B5EF4-FFF2-40B4-BE49-F238E27FC236}">
                  <a16:creationId xmlns:a16="http://schemas.microsoft.com/office/drawing/2014/main" id="{1058BB8C-1408-1D06-4DC8-11FF9E468E3D}"/>
                </a:ext>
              </a:extLst>
            </p:cNvPr>
            <p:cNvSpPr txBox="1"/>
            <p:nvPr/>
          </p:nvSpPr>
          <p:spPr>
            <a:xfrm>
              <a:off x="0" y="-28575"/>
              <a:ext cx="4280171" cy="258114"/>
            </a:xfrm>
            <a:prstGeom prst="rect">
              <a:avLst/>
            </a:prstGeom>
          </p:spPr>
          <p:txBody>
            <a:bodyPr lIns="50800" tIns="50800" rIns="50800" bIns="50800" rtlCol="0" anchor="ctr"/>
            <a:lstStyle/>
            <a:p>
              <a:pPr algn="ctr">
                <a:lnSpc>
                  <a:spcPts val="1819"/>
                </a:lnSpc>
              </a:pPr>
              <a:endParaRPr/>
            </a:p>
          </p:txBody>
        </p:sp>
      </p:grpSp>
      <p:grpSp>
        <p:nvGrpSpPr>
          <p:cNvPr id="8" name="Group 8">
            <a:extLst>
              <a:ext uri="{FF2B5EF4-FFF2-40B4-BE49-F238E27FC236}">
                <a16:creationId xmlns:a16="http://schemas.microsoft.com/office/drawing/2014/main" id="{97C7579C-DFE6-5DA7-E093-AE78B1A089F2}"/>
              </a:ext>
            </a:extLst>
          </p:cNvPr>
          <p:cNvGrpSpPr/>
          <p:nvPr/>
        </p:nvGrpSpPr>
        <p:grpSpPr>
          <a:xfrm>
            <a:off x="6328561" y="-4282861"/>
            <a:ext cx="4749915" cy="4749915"/>
            <a:chOff x="0" y="0"/>
            <a:chExt cx="812800" cy="812800"/>
          </a:xfrm>
        </p:grpSpPr>
        <p:sp>
          <p:nvSpPr>
            <p:cNvPr id="9" name="Freeform 9">
              <a:extLst>
                <a:ext uri="{FF2B5EF4-FFF2-40B4-BE49-F238E27FC236}">
                  <a16:creationId xmlns:a16="http://schemas.microsoft.com/office/drawing/2014/main" id="{107FE974-F108-DA7F-C230-B8F4E3E3FAFD}"/>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dirty="0"/>
            </a:p>
          </p:txBody>
        </p:sp>
        <p:sp>
          <p:nvSpPr>
            <p:cNvPr id="10" name="TextBox 10">
              <a:extLst>
                <a:ext uri="{FF2B5EF4-FFF2-40B4-BE49-F238E27FC236}">
                  <a16:creationId xmlns:a16="http://schemas.microsoft.com/office/drawing/2014/main" id="{7A907361-DFCE-14EE-4D17-ACF67ED9466D}"/>
                </a:ext>
              </a:extLst>
            </p:cNvPr>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grpSp>
        <p:nvGrpSpPr>
          <p:cNvPr id="11" name="Group 11">
            <a:extLst>
              <a:ext uri="{FF2B5EF4-FFF2-40B4-BE49-F238E27FC236}">
                <a16:creationId xmlns:a16="http://schemas.microsoft.com/office/drawing/2014/main" id="{1FA235AF-E8E8-F014-162B-94720047C078}"/>
              </a:ext>
            </a:extLst>
          </p:cNvPr>
          <p:cNvGrpSpPr/>
          <p:nvPr/>
        </p:nvGrpSpPr>
        <p:grpSpPr>
          <a:xfrm>
            <a:off x="3277236" y="6951765"/>
            <a:ext cx="4749915" cy="4749915"/>
            <a:chOff x="0" y="0"/>
            <a:chExt cx="812800" cy="812800"/>
          </a:xfrm>
        </p:grpSpPr>
        <p:sp>
          <p:nvSpPr>
            <p:cNvPr id="12" name="Freeform 12">
              <a:extLst>
                <a:ext uri="{FF2B5EF4-FFF2-40B4-BE49-F238E27FC236}">
                  <a16:creationId xmlns:a16="http://schemas.microsoft.com/office/drawing/2014/main" id="{2C083BEE-6E5E-F287-41D7-EF65074D7D63}"/>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a:p>
          </p:txBody>
        </p:sp>
        <p:sp>
          <p:nvSpPr>
            <p:cNvPr id="13" name="TextBox 13">
              <a:extLst>
                <a:ext uri="{FF2B5EF4-FFF2-40B4-BE49-F238E27FC236}">
                  <a16:creationId xmlns:a16="http://schemas.microsoft.com/office/drawing/2014/main" id="{11E87683-7754-2E3A-E97F-8D5301806DD2}"/>
                </a:ext>
              </a:extLst>
            </p:cNvPr>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sp>
        <p:nvSpPr>
          <p:cNvPr id="33" name="TextBox 8">
            <a:extLst>
              <a:ext uri="{FF2B5EF4-FFF2-40B4-BE49-F238E27FC236}">
                <a16:creationId xmlns:a16="http://schemas.microsoft.com/office/drawing/2014/main" id="{F28E3A08-AA4D-F7CB-9E6A-AAFBA66B181B}"/>
              </a:ext>
            </a:extLst>
          </p:cNvPr>
          <p:cNvSpPr txBox="1"/>
          <p:nvPr/>
        </p:nvSpPr>
        <p:spPr>
          <a:xfrm>
            <a:off x="7330747" y="7289852"/>
            <a:ext cx="2925291" cy="146258"/>
          </a:xfrm>
          <a:prstGeom prst="rect">
            <a:avLst/>
          </a:prstGeom>
        </p:spPr>
        <p:txBody>
          <a:bodyPr lIns="0" tIns="0" rIns="0" bIns="0" rtlCol="0" anchor="t">
            <a:spAutoFit/>
          </a:bodyPr>
          <a:lstStyle/>
          <a:p>
            <a:pPr algn="r">
              <a:lnSpc>
                <a:spcPts val="1149"/>
              </a:lnSpc>
            </a:pPr>
            <a:r>
              <a:rPr lang="en-US" sz="1222" b="1" spc="-53" dirty="0">
                <a:solidFill>
                  <a:srgbClr val="F1BC41"/>
                </a:solidFill>
                <a:latin typeface="Open Sans Bold"/>
                <a:ea typeface="Open Sans Bold"/>
                <a:cs typeface="Open Sans Bold"/>
                <a:sym typeface="Open Sans Bold"/>
              </a:rPr>
              <a:t>Recovery Hubs</a:t>
            </a:r>
          </a:p>
        </p:txBody>
      </p:sp>
      <p:sp>
        <p:nvSpPr>
          <p:cNvPr id="35" name="TextBox 14">
            <a:extLst>
              <a:ext uri="{FF2B5EF4-FFF2-40B4-BE49-F238E27FC236}">
                <a16:creationId xmlns:a16="http://schemas.microsoft.com/office/drawing/2014/main" id="{DF5E90AD-D2A6-2C50-3569-5784218F62C1}"/>
              </a:ext>
            </a:extLst>
          </p:cNvPr>
          <p:cNvSpPr txBox="1"/>
          <p:nvPr/>
        </p:nvSpPr>
        <p:spPr>
          <a:xfrm>
            <a:off x="1538922" y="1027764"/>
            <a:ext cx="3579178" cy="464486"/>
          </a:xfrm>
          <a:prstGeom prst="rect">
            <a:avLst/>
          </a:prstGeom>
        </p:spPr>
        <p:txBody>
          <a:bodyPr lIns="0" tIns="0" rIns="0" bIns="0" rtlCol="0" anchor="t">
            <a:spAutoFit/>
          </a:bodyPr>
          <a:lstStyle/>
          <a:p>
            <a:pPr marL="0" lvl="0" indent="0" algn="l">
              <a:lnSpc>
                <a:spcPts val="3453"/>
              </a:lnSpc>
              <a:spcBef>
                <a:spcPct val="0"/>
              </a:spcBef>
            </a:pPr>
            <a:r>
              <a:rPr lang="en-US" sz="3600" b="1" spc="-150" dirty="0">
                <a:solidFill>
                  <a:srgbClr val="2B4570"/>
                </a:solidFill>
                <a:latin typeface="Aptos ExtraBold" panose="020B0004020202020204" pitchFamily="34" charset="0"/>
                <a:ea typeface="Open Sans Ultra-Bold"/>
                <a:cs typeface="Open Sans Ultra-Bold"/>
                <a:sym typeface="Open Sans Ultra-Bold"/>
              </a:rPr>
              <a:t>The Team</a:t>
            </a:r>
          </a:p>
        </p:txBody>
      </p:sp>
      <p:pic>
        <p:nvPicPr>
          <p:cNvPr id="37" name="Picture 36" descr="A logo with a sun and blue text&#10;&#10;AI-generated content may be incorrect.">
            <a:extLst>
              <a:ext uri="{FF2B5EF4-FFF2-40B4-BE49-F238E27FC236}">
                <a16:creationId xmlns:a16="http://schemas.microsoft.com/office/drawing/2014/main" id="{7F27ED8D-68D5-700F-4DD6-C68626CED5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8889" y="196850"/>
            <a:ext cx="869242" cy="720229"/>
          </a:xfrm>
          <a:prstGeom prst="rect">
            <a:avLst/>
          </a:prstGeom>
        </p:spPr>
      </p:pic>
      <p:grpSp>
        <p:nvGrpSpPr>
          <p:cNvPr id="15" name="Group 14">
            <a:extLst>
              <a:ext uri="{FF2B5EF4-FFF2-40B4-BE49-F238E27FC236}">
                <a16:creationId xmlns:a16="http://schemas.microsoft.com/office/drawing/2014/main" id="{07868F55-262A-6C54-A711-FB8354AEF101}"/>
              </a:ext>
            </a:extLst>
          </p:cNvPr>
          <p:cNvGrpSpPr/>
          <p:nvPr/>
        </p:nvGrpSpPr>
        <p:grpSpPr>
          <a:xfrm>
            <a:off x="4584700" y="1565206"/>
            <a:ext cx="2905997" cy="998100"/>
            <a:chOff x="1244159" y="2597940"/>
            <a:chExt cx="2905997" cy="998100"/>
          </a:xfrm>
        </p:grpSpPr>
        <p:sp>
          <p:nvSpPr>
            <p:cNvPr id="31" name="TextBox 31">
              <a:extLst>
                <a:ext uri="{FF2B5EF4-FFF2-40B4-BE49-F238E27FC236}">
                  <a16:creationId xmlns:a16="http://schemas.microsoft.com/office/drawing/2014/main" id="{CFAE4343-5511-4BF4-29EF-B53A9AFF50ED}"/>
                </a:ext>
              </a:extLst>
            </p:cNvPr>
            <p:cNvSpPr txBox="1"/>
            <p:nvPr/>
          </p:nvSpPr>
          <p:spPr>
            <a:xfrm>
              <a:off x="1614922" y="2983273"/>
              <a:ext cx="2535234" cy="227435"/>
            </a:xfrm>
            <a:prstGeom prst="rect">
              <a:avLst/>
            </a:prstGeom>
          </p:spPr>
          <p:txBody>
            <a:bodyPr wrap="square" lIns="0" tIns="0" rIns="0" bIns="0" rtlCol="0" anchor="t">
              <a:spAutoFit/>
            </a:bodyPr>
            <a:lstStyle/>
            <a:p>
              <a:pPr marL="0" lvl="0" indent="0" algn="l">
                <a:lnSpc>
                  <a:spcPts val="1718"/>
                </a:lnSpc>
                <a:spcBef>
                  <a:spcPct val="0"/>
                </a:spcBef>
              </a:pPr>
              <a:r>
                <a:rPr lang="en-US" b="1" dirty="0">
                  <a:solidFill>
                    <a:srgbClr val="007DA5"/>
                  </a:solidFill>
                  <a:latin typeface="Aptos ExtraBold" panose="020B0004020202020204" pitchFamily="34" charset="0"/>
                  <a:ea typeface="Open Sans Bold"/>
                  <a:cs typeface="Open Sans Bold"/>
                  <a:sym typeface="Open Sans Bold"/>
                </a:rPr>
                <a:t>Service Manager</a:t>
              </a:r>
            </a:p>
          </p:txBody>
        </p:sp>
        <p:sp>
          <p:nvSpPr>
            <p:cNvPr id="14" name="Rectangle: Rounded Corners 13">
              <a:extLst>
                <a:ext uri="{FF2B5EF4-FFF2-40B4-BE49-F238E27FC236}">
                  <a16:creationId xmlns:a16="http://schemas.microsoft.com/office/drawing/2014/main" id="{33BB004E-59D7-7015-03E8-C61BB1DA0DDF}"/>
                </a:ext>
              </a:extLst>
            </p:cNvPr>
            <p:cNvSpPr/>
            <p:nvPr/>
          </p:nvSpPr>
          <p:spPr>
            <a:xfrm>
              <a:off x="1244159" y="2597940"/>
              <a:ext cx="2626877" cy="998100"/>
            </a:xfrm>
            <a:prstGeom prst="roundRect">
              <a:avLst/>
            </a:prstGeom>
            <a:noFill/>
            <a:ln w="19050">
              <a:solidFill>
                <a:srgbClr val="007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a:extLst>
              <a:ext uri="{FF2B5EF4-FFF2-40B4-BE49-F238E27FC236}">
                <a16:creationId xmlns:a16="http://schemas.microsoft.com/office/drawing/2014/main" id="{3AC6E836-0628-1F2D-2526-72BF8D1A4DC2}"/>
              </a:ext>
            </a:extLst>
          </p:cNvPr>
          <p:cNvGrpSpPr/>
          <p:nvPr/>
        </p:nvGrpSpPr>
        <p:grpSpPr>
          <a:xfrm>
            <a:off x="2146300" y="3330918"/>
            <a:ext cx="2667140" cy="800828"/>
            <a:chOff x="4241799" y="2627750"/>
            <a:chExt cx="2667140" cy="800828"/>
          </a:xfrm>
        </p:grpSpPr>
        <p:sp>
          <p:nvSpPr>
            <p:cNvPr id="16" name="Rectangle: Rounded Corners 15">
              <a:extLst>
                <a:ext uri="{FF2B5EF4-FFF2-40B4-BE49-F238E27FC236}">
                  <a16:creationId xmlns:a16="http://schemas.microsoft.com/office/drawing/2014/main" id="{A7C2C6A0-76AA-9DF1-BB06-317D13F091C1}"/>
                </a:ext>
              </a:extLst>
            </p:cNvPr>
            <p:cNvSpPr/>
            <p:nvPr/>
          </p:nvSpPr>
          <p:spPr>
            <a:xfrm>
              <a:off x="4241799" y="2627750"/>
              <a:ext cx="2626877" cy="800828"/>
            </a:xfrm>
            <a:prstGeom prst="roundRect">
              <a:avLst/>
            </a:prstGeom>
            <a:noFill/>
            <a:ln w="19050">
              <a:solidFill>
                <a:srgbClr val="0076C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31">
              <a:extLst>
                <a:ext uri="{FF2B5EF4-FFF2-40B4-BE49-F238E27FC236}">
                  <a16:creationId xmlns:a16="http://schemas.microsoft.com/office/drawing/2014/main" id="{E0BF6033-64D7-062D-BF6B-1801E764F741}"/>
                </a:ext>
              </a:extLst>
            </p:cNvPr>
            <p:cNvSpPr txBox="1"/>
            <p:nvPr/>
          </p:nvSpPr>
          <p:spPr>
            <a:xfrm>
              <a:off x="4373705" y="2914446"/>
              <a:ext cx="2535234" cy="227435"/>
            </a:xfrm>
            <a:prstGeom prst="rect">
              <a:avLst/>
            </a:prstGeom>
            <a:ln>
              <a:noFill/>
            </a:ln>
          </p:spPr>
          <p:txBody>
            <a:bodyPr wrap="square" lIns="0" tIns="0" rIns="0" bIns="0" rtlCol="0" anchor="t">
              <a:spAutoFit/>
            </a:bodyPr>
            <a:lstStyle/>
            <a:p>
              <a:pPr marL="0" lvl="0" indent="0" algn="l">
                <a:lnSpc>
                  <a:spcPts val="1718"/>
                </a:lnSpc>
                <a:spcBef>
                  <a:spcPct val="0"/>
                </a:spcBef>
              </a:pPr>
              <a:r>
                <a:rPr lang="en-US" b="1" dirty="0">
                  <a:solidFill>
                    <a:srgbClr val="0076CA"/>
                  </a:solidFill>
                  <a:latin typeface="Aptos ExtraBold" panose="020B0004020202020204" pitchFamily="34" charset="0"/>
                  <a:ea typeface="Open Sans Bold"/>
                  <a:cs typeface="Open Sans Bold"/>
                  <a:sym typeface="Open Sans Bold"/>
                </a:rPr>
                <a:t>Peer Support Workers</a:t>
              </a:r>
            </a:p>
          </p:txBody>
        </p:sp>
      </p:grpSp>
      <p:grpSp>
        <p:nvGrpSpPr>
          <p:cNvPr id="23" name="Group 22">
            <a:extLst>
              <a:ext uri="{FF2B5EF4-FFF2-40B4-BE49-F238E27FC236}">
                <a16:creationId xmlns:a16="http://schemas.microsoft.com/office/drawing/2014/main" id="{6E8EC067-BFF3-5E89-B8F3-EF7E73A92711}"/>
              </a:ext>
            </a:extLst>
          </p:cNvPr>
          <p:cNvGrpSpPr/>
          <p:nvPr/>
        </p:nvGrpSpPr>
        <p:grpSpPr>
          <a:xfrm>
            <a:off x="6713712" y="3330918"/>
            <a:ext cx="2626877" cy="747541"/>
            <a:chOff x="7135375" y="2627750"/>
            <a:chExt cx="2626877" cy="747541"/>
          </a:xfrm>
        </p:grpSpPr>
        <p:sp>
          <p:nvSpPr>
            <p:cNvPr id="17" name="Rectangle: Rounded Corners 16">
              <a:extLst>
                <a:ext uri="{FF2B5EF4-FFF2-40B4-BE49-F238E27FC236}">
                  <a16:creationId xmlns:a16="http://schemas.microsoft.com/office/drawing/2014/main" id="{B8C83CB6-8ABB-5707-A0EE-6B2546B5C330}"/>
                </a:ext>
              </a:extLst>
            </p:cNvPr>
            <p:cNvSpPr/>
            <p:nvPr/>
          </p:nvSpPr>
          <p:spPr>
            <a:xfrm>
              <a:off x="7135375" y="2627750"/>
              <a:ext cx="2626877" cy="747541"/>
            </a:xfrm>
            <a:prstGeom prst="roundRect">
              <a:avLst/>
            </a:prstGeom>
            <a:noFill/>
            <a:ln w="19050">
              <a:solidFill>
                <a:srgbClr val="2B45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31">
              <a:extLst>
                <a:ext uri="{FF2B5EF4-FFF2-40B4-BE49-F238E27FC236}">
                  <a16:creationId xmlns:a16="http://schemas.microsoft.com/office/drawing/2014/main" id="{E241BD17-1F59-6D7C-482E-C2CF7E7081BF}"/>
                </a:ext>
              </a:extLst>
            </p:cNvPr>
            <p:cNvSpPr txBox="1"/>
            <p:nvPr/>
          </p:nvSpPr>
          <p:spPr>
            <a:xfrm>
              <a:off x="7459636" y="2887802"/>
              <a:ext cx="1978353" cy="227435"/>
            </a:xfrm>
            <a:prstGeom prst="rect">
              <a:avLst/>
            </a:prstGeom>
            <a:ln>
              <a:noFill/>
            </a:ln>
          </p:spPr>
          <p:txBody>
            <a:bodyPr wrap="square" lIns="0" tIns="0" rIns="0" bIns="0" rtlCol="0" anchor="t">
              <a:spAutoFit/>
            </a:bodyPr>
            <a:lstStyle/>
            <a:p>
              <a:pPr marL="0" lvl="0" indent="0" algn="l">
                <a:lnSpc>
                  <a:spcPts val="1718"/>
                </a:lnSpc>
                <a:spcBef>
                  <a:spcPct val="0"/>
                </a:spcBef>
              </a:pPr>
              <a:r>
                <a:rPr lang="en-US" b="1" dirty="0">
                  <a:solidFill>
                    <a:srgbClr val="2B4570"/>
                  </a:solidFill>
                  <a:latin typeface="Aptos ExtraBold" panose="020B0004020202020204" pitchFamily="34" charset="0"/>
                  <a:ea typeface="Open Sans Bold"/>
                  <a:cs typeface="Open Sans Bold"/>
                  <a:sym typeface="Open Sans Bold"/>
                </a:rPr>
                <a:t>Recovery Workers</a:t>
              </a:r>
            </a:p>
          </p:txBody>
        </p:sp>
      </p:grpSp>
    </p:spTree>
    <p:extLst>
      <p:ext uri="{BB962C8B-B14F-4D97-AF65-F5344CB8AC3E}">
        <p14:creationId xmlns:p14="http://schemas.microsoft.com/office/powerpoint/2010/main" val="2593769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772A5-C3EB-A97A-85B2-653EE239BB0D}"/>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45AFB189-6F00-EA42-135B-8A9A00BA2CCA}"/>
              </a:ext>
            </a:extLst>
          </p:cNvPr>
          <p:cNvGrpSpPr/>
          <p:nvPr/>
        </p:nvGrpSpPr>
        <p:grpSpPr>
          <a:xfrm>
            <a:off x="-4704932" y="-79734"/>
            <a:ext cx="5857448" cy="7848681"/>
            <a:chOff x="0" y="-28575"/>
            <a:chExt cx="2099177" cy="2812790"/>
          </a:xfrm>
        </p:grpSpPr>
        <p:sp>
          <p:nvSpPr>
            <p:cNvPr id="3" name="Freeform 3">
              <a:extLst>
                <a:ext uri="{FF2B5EF4-FFF2-40B4-BE49-F238E27FC236}">
                  <a16:creationId xmlns:a16="http://schemas.microsoft.com/office/drawing/2014/main" id="{E5CD83F2-3746-75D8-50AC-1724F4D2DC1F}"/>
                </a:ext>
              </a:extLst>
            </p:cNvPr>
            <p:cNvSpPr/>
            <p:nvPr/>
          </p:nvSpPr>
          <p:spPr>
            <a:xfrm>
              <a:off x="1686141" y="0"/>
              <a:ext cx="413036" cy="2784215"/>
            </a:xfrm>
            <a:custGeom>
              <a:avLst/>
              <a:gdLst/>
              <a:ahLst/>
              <a:cxnLst/>
              <a:rect l="l" t="t" r="r" b="b"/>
              <a:pathLst>
                <a:path w="2099177" h="2784215">
                  <a:moveTo>
                    <a:pt x="0" y="0"/>
                  </a:moveTo>
                  <a:lnTo>
                    <a:pt x="2099177" y="0"/>
                  </a:lnTo>
                  <a:lnTo>
                    <a:pt x="2099177" y="2784215"/>
                  </a:lnTo>
                  <a:lnTo>
                    <a:pt x="0" y="2784215"/>
                  </a:lnTo>
                  <a:close/>
                </a:path>
              </a:pathLst>
            </a:custGeom>
            <a:solidFill>
              <a:srgbClr val="F6F4F4"/>
            </a:solidFill>
          </p:spPr>
          <p:txBody>
            <a:bodyPr/>
            <a:lstStyle/>
            <a:p>
              <a:endParaRPr lang="en-GB" dirty="0"/>
            </a:p>
          </p:txBody>
        </p:sp>
        <p:sp>
          <p:nvSpPr>
            <p:cNvPr id="4" name="TextBox 4">
              <a:extLst>
                <a:ext uri="{FF2B5EF4-FFF2-40B4-BE49-F238E27FC236}">
                  <a16:creationId xmlns:a16="http://schemas.microsoft.com/office/drawing/2014/main" id="{F7934A19-EA05-B867-8215-D60DAB33AEDD}"/>
                </a:ext>
              </a:extLst>
            </p:cNvPr>
            <p:cNvSpPr txBox="1"/>
            <p:nvPr/>
          </p:nvSpPr>
          <p:spPr>
            <a:xfrm>
              <a:off x="0" y="-28575"/>
              <a:ext cx="2099177" cy="2812790"/>
            </a:xfrm>
            <a:prstGeom prst="rect">
              <a:avLst/>
            </a:prstGeom>
          </p:spPr>
          <p:txBody>
            <a:bodyPr lIns="50800" tIns="50800" rIns="50800" bIns="50800" rtlCol="0" anchor="ctr"/>
            <a:lstStyle/>
            <a:p>
              <a:pPr algn="ctr">
                <a:lnSpc>
                  <a:spcPts val="1819"/>
                </a:lnSpc>
              </a:pPr>
              <a:endParaRPr/>
            </a:p>
          </p:txBody>
        </p:sp>
      </p:grpSp>
      <p:grpSp>
        <p:nvGrpSpPr>
          <p:cNvPr id="5" name="Group 5">
            <a:extLst>
              <a:ext uri="{FF2B5EF4-FFF2-40B4-BE49-F238E27FC236}">
                <a16:creationId xmlns:a16="http://schemas.microsoft.com/office/drawing/2014/main" id="{2D382EA6-3CA6-D0AE-E0D1-5473FEBB2954}"/>
              </a:ext>
            </a:extLst>
          </p:cNvPr>
          <p:cNvGrpSpPr/>
          <p:nvPr/>
        </p:nvGrpSpPr>
        <p:grpSpPr>
          <a:xfrm>
            <a:off x="32795" y="7128453"/>
            <a:ext cx="10693402" cy="428047"/>
            <a:chOff x="0" y="0"/>
            <a:chExt cx="4280171" cy="229539"/>
          </a:xfrm>
        </p:grpSpPr>
        <p:sp>
          <p:nvSpPr>
            <p:cNvPr id="6" name="Freeform 6">
              <a:extLst>
                <a:ext uri="{FF2B5EF4-FFF2-40B4-BE49-F238E27FC236}">
                  <a16:creationId xmlns:a16="http://schemas.microsoft.com/office/drawing/2014/main" id="{D00A86AB-AF91-D168-4483-41CEC6B87A02}"/>
                </a:ext>
              </a:extLst>
            </p:cNvPr>
            <p:cNvSpPr/>
            <p:nvPr/>
          </p:nvSpPr>
          <p:spPr>
            <a:xfrm>
              <a:off x="0" y="0"/>
              <a:ext cx="4280171" cy="229539"/>
            </a:xfrm>
            <a:custGeom>
              <a:avLst/>
              <a:gdLst/>
              <a:ahLst/>
              <a:cxnLst/>
              <a:rect l="l" t="t" r="r" b="b"/>
              <a:pathLst>
                <a:path w="4280171" h="229539">
                  <a:moveTo>
                    <a:pt x="0" y="0"/>
                  </a:moveTo>
                  <a:lnTo>
                    <a:pt x="4280171" y="0"/>
                  </a:lnTo>
                  <a:lnTo>
                    <a:pt x="4280171" y="229539"/>
                  </a:lnTo>
                  <a:lnTo>
                    <a:pt x="0" y="229539"/>
                  </a:lnTo>
                  <a:close/>
                </a:path>
              </a:pathLst>
            </a:custGeom>
            <a:solidFill>
              <a:srgbClr val="2B4570"/>
            </a:solidFill>
          </p:spPr>
          <p:txBody>
            <a:bodyPr/>
            <a:lstStyle/>
            <a:p>
              <a:endParaRPr lang="en-GB" dirty="0"/>
            </a:p>
          </p:txBody>
        </p:sp>
        <p:sp>
          <p:nvSpPr>
            <p:cNvPr id="7" name="TextBox 7">
              <a:extLst>
                <a:ext uri="{FF2B5EF4-FFF2-40B4-BE49-F238E27FC236}">
                  <a16:creationId xmlns:a16="http://schemas.microsoft.com/office/drawing/2014/main" id="{B4C1564B-3B4C-4322-9625-48C4DE1B9DF4}"/>
                </a:ext>
              </a:extLst>
            </p:cNvPr>
            <p:cNvSpPr txBox="1"/>
            <p:nvPr/>
          </p:nvSpPr>
          <p:spPr>
            <a:xfrm>
              <a:off x="0" y="-28575"/>
              <a:ext cx="4280171" cy="258114"/>
            </a:xfrm>
            <a:prstGeom prst="rect">
              <a:avLst/>
            </a:prstGeom>
          </p:spPr>
          <p:txBody>
            <a:bodyPr lIns="50800" tIns="50800" rIns="50800" bIns="50800" rtlCol="0" anchor="ctr"/>
            <a:lstStyle/>
            <a:p>
              <a:pPr algn="ctr">
                <a:lnSpc>
                  <a:spcPts val="1819"/>
                </a:lnSpc>
              </a:pPr>
              <a:endParaRPr/>
            </a:p>
          </p:txBody>
        </p:sp>
      </p:grpSp>
      <p:grpSp>
        <p:nvGrpSpPr>
          <p:cNvPr id="8" name="Group 8">
            <a:extLst>
              <a:ext uri="{FF2B5EF4-FFF2-40B4-BE49-F238E27FC236}">
                <a16:creationId xmlns:a16="http://schemas.microsoft.com/office/drawing/2014/main" id="{304B8ABB-05EE-E332-E843-7D653B502DE6}"/>
              </a:ext>
            </a:extLst>
          </p:cNvPr>
          <p:cNvGrpSpPr/>
          <p:nvPr/>
        </p:nvGrpSpPr>
        <p:grpSpPr>
          <a:xfrm>
            <a:off x="6328561" y="-4282861"/>
            <a:ext cx="4749915" cy="4749915"/>
            <a:chOff x="0" y="0"/>
            <a:chExt cx="812800" cy="812800"/>
          </a:xfrm>
        </p:grpSpPr>
        <p:sp>
          <p:nvSpPr>
            <p:cNvPr id="9" name="Freeform 9">
              <a:extLst>
                <a:ext uri="{FF2B5EF4-FFF2-40B4-BE49-F238E27FC236}">
                  <a16:creationId xmlns:a16="http://schemas.microsoft.com/office/drawing/2014/main" id="{7A512488-2A5A-7CE9-0863-FC7C51C75351}"/>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a:p>
          </p:txBody>
        </p:sp>
        <p:sp>
          <p:nvSpPr>
            <p:cNvPr id="10" name="TextBox 10">
              <a:extLst>
                <a:ext uri="{FF2B5EF4-FFF2-40B4-BE49-F238E27FC236}">
                  <a16:creationId xmlns:a16="http://schemas.microsoft.com/office/drawing/2014/main" id="{813297E3-822A-195D-81E8-F09E0AAB67C9}"/>
                </a:ext>
              </a:extLst>
            </p:cNvPr>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grpSp>
        <p:nvGrpSpPr>
          <p:cNvPr id="11" name="Group 11">
            <a:extLst>
              <a:ext uri="{FF2B5EF4-FFF2-40B4-BE49-F238E27FC236}">
                <a16:creationId xmlns:a16="http://schemas.microsoft.com/office/drawing/2014/main" id="{EDC1C458-8C2E-CAD6-3702-9CDF0026C7BD}"/>
              </a:ext>
            </a:extLst>
          </p:cNvPr>
          <p:cNvGrpSpPr/>
          <p:nvPr/>
        </p:nvGrpSpPr>
        <p:grpSpPr>
          <a:xfrm>
            <a:off x="3277236" y="6951765"/>
            <a:ext cx="4749915" cy="4749915"/>
            <a:chOff x="0" y="0"/>
            <a:chExt cx="812800" cy="812800"/>
          </a:xfrm>
        </p:grpSpPr>
        <p:sp>
          <p:nvSpPr>
            <p:cNvPr id="12" name="Freeform 12">
              <a:extLst>
                <a:ext uri="{FF2B5EF4-FFF2-40B4-BE49-F238E27FC236}">
                  <a16:creationId xmlns:a16="http://schemas.microsoft.com/office/drawing/2014/main" id="{FC986B09-E1FA-2C50-EFDC-97D764925B37}"/>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1BC41"/>
            </a:solidFill>
          </p:spPr>
          <p:txBody>
            <a:bodyPr/>
            <a:lstStyle/>
            <a:p>
              <a:endParaRPr lang="en-GB" dirty="0"/>
            </a:p>
          </p:txBody>
        </p:sp>
        <p:sp>
          <p:nvSpPr>
            <p:cNvPr id="13" name="TextBox 13">
              <a:extLst>
                <a:ext uri="{FF2B5EF4-FFF2-40B4-BE49-F238E27FC236}">
                  <a16:creationId xmlns:a16="http://schemas.microsoft.com/office/drawing/2014/main" id="{916763D9-775D-A2C3-AF15-F806C38F9B00}"/>
                </a:ext>
              </a:extLst>
            </p:cNvPr>
            <p:cNvSpPr txBox="1"/>
            <p:nvPr/>
          </p:nvSpPr>
          <p:spPr>
            <a:xfrm>
              <a:off x="76200" y="0"/>
              <a:ext cx="660400" cy="736600"/>
            </a:xfrm>
            <a:prstGeom prst="rect">
              <a:avLst/>
            </a:prstGeom>
          </p:spPr>
          <p:txBody>
            <a:bodyPr lIns="50800" tIns="50800" rIns="50800" bIns="50800" rtlCol="0" anchor="ctr"/>
            <a:lstStyle/>
            <a:p>
              <a:pPr algn="ctr">
                <a:lnSpc>
                  <a:spcPts val="2705"/>
                </a:lnSpc>
              </a:pPr>
              <a:endParaRPr/>
            </a:p>
          </p:txBody>
        </p:sp>
      </p:grpSp>
      <p:sp>
        <p:nvSpPr>
          <p:cNvPr id="33" name="TextBox 8">
            <a:extLst>
              <a:ext uri="{FF2B5EF4-FFF2-40B4-BE49-F238E27FC236}">
                <a16:creationId xmlns:a16="http://schemas.microsoft.com/office/drawing/2014/main" id="{83A92C3F-39A3-294D-4C65-FD060A4EF5E0}"/>
              </a:ext>
            </a:extLst>
          </p:cNvPr>
          <p:cNvSpPr txBox="1"/>
          <p:nvPr/>
        </p:nvSpPr>
        <p:spPr>
          <a:xfrm>
            <a:off x="7330747" y="7289852"/>
            <a:ext cx="2925291" cy="146258"/>
          </a:xfrm>
          <a:prstGeom prst="rect">
            <a:avLst/>
          </a:prstGeom>
        </p:spPr>
        <p:txBody>
          <a:bodyPr lIns="0" tIns="0" rIns="0" bIns="0" rtlCol="0" anchor="t">
            <a:spAutoFit/>
          </a:bodyPr>
          <a:lstStyle/>
          <a:p>
            <a:pPr algn="r">
              <a:lnSpc>
                <a:spcPts val="1149"/>
              </a:lnSpc>
            </a:pPr>
            <a:r>
              <a:rPr lang="en-US" sz="1222" b="1" spc="-53" dirty="0">
                <a:solidFill>
                  <a:srgbClr val="F1BC41"/>
                </a:solidFill>
                <a:latin typeface="Open Sans Bold"/>
                <a:ea typeface="Open Sans Bold"/>
                <a:cs typeface="Open Sans Bold"/>
                <a:sym typeface="Open Sans Bold"/>
              </a:rPr>
              <a:t>Recovery Hubs</a:t>
            </a:r>
          </a:p>
        </p:txBody>
      </p:sp>
      <p:sp>
        <p:nvSpPr>
          <p:cNvPr id="35" name="TextBox 14">
            <a:extLst>
              <a:ext uri="{FF2B5EF4-FFF2-40B4-BE49-F238E27FC236}">
                <a16:creationId xmlns:a16="http://schemas.microsoft.com/office/drawing/2014/main" id="{DA7346FC-6503-5BE4-CA40-603D2E28B38E}"/>
              </a:ext>
            </a:extLst>
          </p:cNvPr>
          <p:cNvSpPr txBox="1"/>
          <p:nvPr/>
        </p:nvSpPr>
        <p:spPr>
          <a:xfrm>
            <a:off x="1538922" y="1027764"/>
            <a:ext cx="3579178" cy="464486"/>
          </a:xfrm>
          <a:prstGeom prst="rect">
            <a:avLst/>
          </a:prstGeom>
        </p:spPr>
        <p:txBody>
          <a:bodyPr lIns="0" tIns="0" rIns="0" bIns="0" rtlCol="0" anchor="t">
            <a:spAutoFit/>
          </a:bodyPr>
          <a:lstStyle/>
          <a:p>
            <a:pPr marL="0" lvl="0" indent="0" algn="l">
              <a:lnSpc>
                <a:spcPts val="3453"/>
              </a:lnSpc>
              <a:spcBef>
                <a:spcPct val="0"/>
              </a:spcBef>
            </a:pPr>
            <a:r>
              <a:rPr lang="en-US" sz="3600" b="1" spc="-150" dirty="0">
                <a:solidFill>
                  <a:srgbClr val="2B4570"/>
                </a:solidFill>
                <a:latin typeface="Aptos ExtraBold" panose="020B0004020202020204" pitchFamily="34" charset="0"/>
                <a:ea typeface="Open Sans Ultra-Bold"/>
                <a:cs typeface="Open Sans Ultra-Bold"/>
                <a:sym typeface="Open Sans Ultra-Bold"/>
              </a:rPr>
              <a:t>Contact us</a:t>
            </a:r>
          </a:p>
        </p:txBody>
      </p:sp>
      <p:pic>
        <p:nvPicPr>
          <p:cNvPr id="37" name="Picture 36" descr="A logo with a sun and blue text&#10;&#10;AI-generated content may be incorrect.">
            <a:extLst>
              <a:ext uri="{FF2B5EF4-FFF2-40B4-BE49-F238E27FC236}">
                <a16:creationId xmlns:a16="http://schemas.microsoft.com/office/drawing/2014/main" id="{A90264D0-D43E-517D-A7F5-F37ECCDBDA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8889" y="196850"/>
            <a:ext cx="869242" cy="720229"/>
          </a:xfrm>
          <a:prstGeom prst="rect">
            <a:avLst/>
          </a:prstGeom>
        </p:spPr>
      </p:pic>
      <p:sp>
        <p:nvSpPr>
          <p:cNvPr id="14" name="Rectangle: Rounded Corners 13">
            <a:extLst>
              <a:ext uri="{FF2B5EF4-FFF2-40B4-BE49-F238E27FC236}">
                <a16:creationId xmlns:a16="http://schemas.microsoft.com/office/drawing/2014/main" id="{6DD90EE0-C855-39C3-711F-E01496F32C51}"/>
              </a:ext>
            </a:extLst>
          </p:cNvPr>
          <p:cNvSpPr/>
          <p:nvPr/>
        </p:nvSpPr>
        <p:spPr>
          <a:xfrm>
            <a:off x="1348224" y="1615651"/>
            <a:ext cx="4749915" cy="2598904"/>
          </a:xfrm>
          <a:prstGeom prst="roundRect">
            <a:avLst/>
          </a:prstGeom>
          <a:solidFill>
            <a:srgbClr val="007DA5"/>
          </a:solidFill>
          <a:ln w="19050">
            <a:solidFill>
              <a:srgbClr val="007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1">
            <a:extLst>
              <a:ext uri="{FF2B5EF4-FFF2-40B4-BE49-F238E27FC236}">
                <a16:creationId xmlns:a16="http://schemas.microsoft.com/office/drawing/2014/main" id="{66DF2FA0-E45F-6EFB-8EF1-8EC0BB164986}"/>
              </a:ext>
            </a:extLst>
          </p:cNvPr>
          <p:cNvSpPr txBox="1"/>
          <p:nvPr/>
        </p:nvSpPr>
        <p:spPr>
          <a:xfrm>
            <a:off x="1614923" y="1957890"/>
            <a:ext cx="3503178" cy="227435"/>
          </a:xfrm>
          <a:prstGeom prst="rect">
            <a:avLst/>
          </a:prstGeom>
        </p:spPr>
        <p:txBody>
          <a:bodyPr wrap="square" lIns="0" tIns="0" rIns="0" bIns="0" rtlCol="0" anchor="t">
            <a:spAutoFit/>
          </a:bodyPr>
          <a:lstStyle/>
          <a:p>
            <a:pPr marL="0" lvl="0" indent="0" algn="l">
              <a:lnSpc>
                <a:spcPts val="1718"/>
              </a:lnSpc>
              <a:spcBef>
                <a:spcPct val="0"/>
              </a:spcBef>
            </a:pPr>
            <a:r>
              <a:rPr lang="en-US" b="1" u="sng" dirty="0">
                <a:solidFill>
                  <a:schemeClr val="bg1"/>
                </a:solidFill>
                <a:latin typeface="Aptos ExtraBold" panose="020B0004020202020204" pitchFamily="34" charset="0"/>
                <a:ea typeface="Open Sans Bold"/>
                <a:cs typeface="Open Sans Bold"/>
                <a:sym typeface="Open Sans Bold"/>
              </a:rPr>
              <a:t>Redbridge Recovery Hub</a:t>
            </a:r>
          </a:p>
        </p:txBody>
      </p:sp>
      <p:sp>
        <p:nvSpPr>
          <p:cNvPr id="32" name="TextBox 32">
            <a:extLst>
              <a:ext uri="{FF2B5EF4-FFF2-40B4-BE49-F238E27FC236}">
                <a16:creationId xmlns:a16="http://schemas.microsoft.com/office/drawing/2014/main" id="{9F46C4EE-6782-DFEF-DAAA-82EF16368F18}"/>
              </a:ext>
            </a:extLst>
          </p:cNvPr>
          <p:cNvSpPr txBox="1"/>
          <p:nvPr/>
        </p:nvSpPr>
        <p:spPr>
          <a:xfrm>
            <a:off x="1614923" y="2326269"/>
            <a:ext cx="3942626" cy="400559"/>
          </a:xfrm>
          <a:prstGeom prst="rect">
            <a:avLst/>
          </a:prstGeom>
        </p:spPr>
        <p:txBody>
          <a:bodyPr wrap="square" lIns="0" tIns="0" rIns="0" bIns="0" rtlCol="0" anchor="t">
            <a:spAutoFit/>
          </a:bodyPr>
          <a:lstStyle/>
          <a:p>
            <a:pPr algn="l">
              <a:lnSpc>
                <a:spcPts val="1500"/>
              </a:lnSpc>
            </a:pPr>
            <a:r>
              <a:rPr lang="en-US" b="1" dirty="0">
                <a:solidFill>
                  <a:schemeClr val="bg1"/>
                </a:solidFill>
                <a:latin typeface="Aptos" panose="020B0004020202020204" pitchFamily="34" charset="0"/>
                <a:ea typeface="Open Sans"/>
                <a:cs typeface="Open Sans"/>
                <a:sym typeface="Open Sans"/>
              </a:rPr>
              <a:t>Location: </a:t>
            </a:r>
            <a:r>
              <a:rPr lang="en-US" dirty="0">
                <a:solidFill>
                  <a:schemeClr val="bg1"/>
                </a:solidFill>
                <a:latin typeface="Aptos" panose="020B0004020202020204" pitchFamily="34" charset="0"/>
                <a:ea typeface="Open Sans"/>
                <a:cs typeface="Open Sans"/>
                <a:sym typeface="Open Sans"/>
              </a:rPr>
              <a:t>Ilford Engagement Hub at Jubilee Gardens, Ilford Lane, IG1 2HX</a:t>
            </a:r>
          </a:p>
        </p:txBody>
      </p:sp>
      <p:sp>
        <p:nvSpPr>
          <p:cNvPr id="16" name="TextBox 32">
            <a:extLst>
              <a:ext uri="{FF2B5EF4-FFF2-40B4-BE49-F238E27FC236}">
                <a16:creationId xmlns:a16="http://schemas.microsoft.com/office/drawing/2014/main" id="{C3EA2423-F511-888F-B0BE-C6FBA29FD61E}"/>
              </a:ext>
            </a:extLst>
          </p:cNvPr>
          <p:cNvSpPr txBox="1"/>
          <p:nvPr/>
        </p:nvSpPr>
        <p:spPr>
          <a:xfrm>
            <a:off x="1614922" y="2872651"/>
            <a:ext cx="4713639" cy="1170000"/>
          </a:xfrm>
          <a:prstGeom prst="rect">
            <a:avLst/>
          </a:prstGeom>
        </p:spPr>
        <p:txBody>
          <a:bodyPr wrap="square" lIns="0" tIns="0" rIns="0" bIns="0" rtlCol="0" anchor="t">
            <a:spAutoFit/>
          </a:bodyPr>
          <a:lstStyle/>
          <a:p>
            <a:pPr algn="l">
              <a:lnSpc>
                <a:spcPts val="1500"/>
              </a:lnSpc>
            </a:pPr>
            <a:r>
              <a:rPr lang="fr-FR" b="1" dirty="0">
                <a:solidFill>
                  <a:schemeClr val="bg1"/>
                </a:solidFill>
                <a:latin typeface="Aptos" panose="020B0004020202020204" pitchFamily="34" charset="0"/>
                <a:ea typeface="Open Sans"/>
                <a:cs typeface="Open Sans"/>
                <a:sym typeface="Open Sans"/>
              </a:rPr>
              <a:t>Email: </a:t>
            </a:r>
            <a:r>
              <a:rPr lang="fr-FR" dirty="0">
                <a:solidFill>
                  <a:schemeClr val="bg1"/>
                </a:solidFill>
                <a:latin typeface="Aptos" panose="020B0004020202020204" pitchFamily="34" charset="0"/>
                <a:ea typeface="Open Sans"/>
                <a:cs typeface="Open Sans"/>
                <a:sym typeface="Open Sans"/>
              </a:rPr>
              <a:t>Redbridge.RecoveryHub@hestia.org</a:t>
            </a:r>
          </a:p>
          <a:p>
            <a:pPr algn="l">
              <a:lnSpc>
                <a:spcPts val="1500"/>
              </a:lnSpc>
            </a:pPr>
            <a:endParaRPr lang="fr-FR" dirty="0">
              <a:solidFill>
                <a:schemeClr val="bg1"/>
              </a:solidFill>
              <a:latin typeface="Aptos" panose="020B0004020202020204" pitchFamily="34" charset="0"/>
              <a:ea typeface="Open Sans"/>
              <a:cs typeface="Open Sans"/>
              <a:sym typeface="Open Sans"/>
            </a:endParaRPr>
          </a:p>
          <a:p>
            <a:pPr algn="l">
              <a:lnSpc>
                <a:spcPts val="1500"/>
              </a:lnSpc>
            </a:pPr>
            <a:r>
              <a:rPr lang="fr-FR" b="1" dirty="0">
                <a:solidFill>
                  <a:schemeClr val="bg1"/>
                </a:solidFill>
                <a:latin typeface="Aptos" panose="020B0004020202020204" pitchFamily="34" charset="0"/>
                <a:ea typeface="Open Sans"/>
                <a:cs typeface="Open Sans"/>
                <a:sym typeface="Open Sans"/>
              </a:rPr>
              <a:t>Phone: </a:t>
            </a:r>
            <a:r>
              <a:rPr lang="fr-FR" dirty="0">
                <a:solidFill>
                  <a:schemeClr val="bg1"/>
                </a:solidFill>
                <a:latin typeface="Aptos" panose="020B0004020202020204" pitchFamily="34" charset="0"/>
                <a:ea typeface="Open Sans"/>
                <a:cs typeface="Open Sans"/>
                <a:sym typeface="Open Sans"/>
              </a:rPr>
              <a:t>0203 031 6501 </a:t>
            </a:r>
          </a:p>
          <a:p>
            <a:pPr algn="l">
              <a:lnSpc>
                <a:spcPts val="1500"/>
              </a:lnSpc>
            </a:pPr>
            <a:endParaRPr lang="fr-FR" dirty="0">
              <a:solidFill>
                <a:schemeClr val="bg1"/>
              </a:solidFill>
              <a:latin typeface="Aptos" panose="020B0004020202020204" pitchFamily="34" charset="0"/>
              <a:ea typeface="Open Sans"/>
              <a:cs typeface="Open Sans"/>
              <a:sym typeface="Open Sans"/>
            </a:endParaRPr>
          </a:p>
          <a:p>
            <a:pPr algn="l">
              <a:lnSpc>
                <a:spcPts val="1500"/>
              </a:lnSpc>
            </a:pPr>
            <a:r>
              <a:rPr lang="en-US" b="1" dirty="0">
                <a:solidFill>
                  <a:schemeClr val="bg1"/>
                </a:solidFill>
                <a:latin typeface="Aptos" panose="020B0004020202020204" pitchFamily="34" charset="0"/>
                <a:ea typeface="Open Sans"/>
                <a:cs typeface="Open Sans"/>
                <a:sym typeface="Open Sans"/>
              </a:rPr>
              <a:t>Weekdays: </a:t>
            </a:r>
            <a:r>
              <a:rPr lang="en-US" dirty="0">
                <a:solidFill>
                  <a:schemeClr val="bg1"/>
                </a:solidFill>
                <a:latin typeface="Aptos" panose="020B0004020202020204" pitchFamily="34" charset="0"/>
                <a:ea typeface="Open Sans"/>
                <a:cs typeface="Open Sans"/>
                <a:sym typeface="Open Sans"/>
              </a:rPr>
              <a:t>5pm - 9pm </a:t>
            </a:r>
          </a:p>
          <a:p>
            <a:pPr algn="l">
              <a:lnSpc>
                <a:spcPts val="1500"/>
              </a:lnSpc>
            </a:pPr>
            <a:r>
              <a:rPr lang="en-US" b="1" dirty="0">
                <a:solidFill>
                  <a:schemeClr val="bg1"/>
                </a:solidFill>
                <a:latin typeface="Aptos" panose="020B0004020202020204" pitchFamily="34" charset="0"/>
                <a:ea typeface="Open Sans"/>
                <a:cs typeface="Open Sans"/>
                <a:sym typeface="Open Sans"/>
              </a:rPr>
              <a:t>Weekends: </a:t>
            </a:r>
            <a:r>
              <a:rPr lang="en-US" dirty="0">
                <a:solidFill>
                  <a:schemeClr val="bg1"/>
                </a:solidFill>
                <a:latin typeface="Aptos" panose="020B0004020202020204" pitchFamily="34" charset="0"/>
                <a:ea typeface="Open Sans"/>
                <a:cs typeface="Open Sans"/>
                <a:sym typeface="Open Sans"/>
              </a:rPr>
              <a:t>2pm to 6pm (virtual only)</a:t>
            </a:r>
          </a:p>
        </p:txBody>
      </p:sp>
      <p:sp>
        <p:nvSpPr>
          <p:cNvPr id="20" name="Rectangle: Rounded Corners 19">
            <a:extLst>
              <a:ext uri="{FF2B5EF4-FFF2-40B4-BE49-F238E27FC236}">
                <a16:creationId xmlns:a16="http://schemas.microsoft.com/office/drawing/2014/main" id="{4C2BE734-A966-378F-B5C9-9859F7490CFF}"/>
              </a:ext>
            </a:extLst>
          </p:cNvPr>
          <p:cNvSpPr/>
          <p:nvPr/>
        </p:nvSpPr>
        <p:spPr>
          <a:xfrm>
            <a:off x="1348224" y="4347695"/>
            <a:ext cx="4749915" cy="2568311"/>
          </a:xfrm>
          <a:prstGeom prst="roundRect">
            <a:avLst/>
          </a:prstGeom>
          <a:solidFill>
            <a:srgbClr val="F1BC40"/>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31">
            <a:extLst>
              <a:ext uri="{FF2B5EF4-FFF2-40B4-BE49-F238E27FC236}">
                <a16:creationId xmlns:a16="http://schemas.microsoft.com/office/drawing/2014/main" id="{98A4A569-7A12-EBA2-34D4-DDE3D1BA381A}"/>
              </a:ext>
            </a:extLst>
          </p:cNvPr>
          <p:cNvSpPr txBox="1"/>
          <p:nvPr/>
        </p:nvSpPr>
        <p:spPr>
          <a:xfrm>
            <a:off x="1599989" y="4594257"/>
            <a:ext cx="3503178" cy="227435"/>
          </a:xfrm>
          <a:prstGeom prst="rect">
            <a:avLst/>
          </a:prstGeom>
        </p:spPr>
        <p:txBody>
          <a:bodyPr wrap="square" lIns="0" tIns="0" rIns="0" bIns="0" rtlCol="0" anchor="t">
            <a:spAutoFit/>
          </a:bodyPr>
          <a:lstStyle/>
          <a:p>
            <a:pPr marL="0" lvl="0" indent="0" algn="l">
              <a:lnSpc>
                <a:spcPts val="1718"/>
              </a:lnSpc>
              <a:spcBef>
                <a:spcPct val="0"/>
              </a:spcBef>
            </a:pPr>
            <a:r>
              <a:rPr lang="en-US" b="1" u="sng" dirty="0">
                <a:solidFill>
                  <a:srgbClr val="324E7D"/>
                </a:solidFill>
                <a:latin typeface="Aptos ExtraBold" panose="020B0004020202020204" pitchFamily="34" charset="0"/>
                <a:ea typeface="Open Sans Bold"/>
                <a:cs typeface="Open Sans Bold"/>
                <a:sym typeface="Open Sans Bold"/>
              </a:rPr>
              <a:t>Havering Reset Hub</a:t>
            </a:r>
          </a:p>
        </p:txBody>
      </p:sp>
      <p:sp>
        <p:nvSpPr>
          <p:cNvPr id="22" name="TextBox 32">
            <a:extLst>
              <a:ext uri="{FF2B5EF4-FFF2-40B4-BE49-F238E27FC236}">
                <a16:creationId xmlns:a16="http://schemas.microsoft.com/office/drawing/2014/main" id="{A94B1E6E-7DBD-DE89-70A0-D63C34DAC266}"/>
              </a:ext>
            </a:extLst>
          </p:cNvPr>
          <p:cNvSpPr txBox="1"/>
          <p:nvPr/>
        </p:nvSpPr>
        <p:spPr>
          <a:xfrm>
            <a:off x="1584918" y="4954832"/>
            <a:ext cx="4371382" cy="400559"/>
          </a:xfrm>
          <a:prstGeom prst="rect">
            <a:avLst/>
          </a:prstGeom>
        </p:spPr>
        <p:txBody>
          <a:bodyPr wrap="square" lIns="0" tIns="0" rIns="0" bIns="0" rtlCol="0" anchor="t">
            <a:spAutoFit/>
          </a:bodyPr>
          <a:lstStyle/>
          <a:p>
            <a:pPr algn="l">
              <a:lnSpc>
                <a:spcPts val="1500"/>
              </a:lnSpc>
            </a:pPr>
            <a:r>
              <a:rPr lang="en-US" b="1" dirty="0">
                <a:solidFill>
                  <a:srgbClr val="324E7D"/>
                </a:solidFill>
                <a:latin typeface="Aptos" panose="020B0004020202020204" pitchFamily="34" charset="0"/>
                <a:ea typeface="Open Sans"/>
                <a:cs typeface="Open Sans"/>
                <a:sym typeface="Open Sans"/>
              </a:rPr>
              <a:t>Location: </a:t>
            </a:r>
            <a:r>
              <a:rPr lang="en-US" dirty="0">
                <a:solidFill>
                  <a:srgbClr val="324E7D"/>
                </a:solidFill>
                <a:latin typeface="Aptos" panose="020B0004020202020204" pitchFamily="34" charset="0"/>
                <a:ea typeface="Open Sans"/>
                <a:cs typeface="Open Sans"/>
                <a:sym typeface="Open Sans"/>
              </a:rPr>
              <a:t>St George's Health and Wellbeing Hub, 113 Suttons Lane, RM12 6RR</a:t>
            </a:r>
          </a:p>
        </p:txBody>
      </p:sp>
      <p:sp>
        <p:nvSpPr>
          <p:cNvPr id="27" name="TextBox 32">
            <a:extLst>
              <a:ext uri="{FF2B5EF4-FFF2-40B4-BE49-F238E27FC236}">
                <a16:creationId xmlns:a16="http://schemas.microsoft.com/office/drawing/2014/main" id="{0F2DB566-520E-6002-25DF-CC3E71000BB8}"/>
              </a:ext>
            </a:extLst>
          </p:cNvPr>
          <p:cNvSpPr txBox="1"/>
          <p:nvPr/>
        </p:nvSpPr>
        <p:spPr>
          <a:xfrm>
            <a:off x="1580209" y="5482792"/>
            <a:ext cx="4147492" cy="1323439"/>
          </a:xfrm>
          <a:prstGeom prst="rect">
            <a:avLst/>
          </a:prstGeom>
        </p:spPr>
        <p:txBody>
          <a:bodyPr wrap="square" lIns="0" tIns="0" rIns="0" bIns="0" rtlCol="0" anchor="t">
            <a:spAutoFit/>
          </a:bodyPr>
          <a:lstStyle/>
          <a:p>
            <a:pPr algn="l">
              <a:lnSpc>
                <a:spcPts val="1500"/>
              </a:lnSpc>
            </a:pPr>
            <a:r>
              <a:rPr lang="fr-FR" b="1" dirty="0">
                <a:solidFill>
                  <a:srgbClr val="324E7D"/>
                </a:solidFill>
                <a:latin typeface="Aptos" panose="020B0004020202020204" pitchFamily="34" charset="0"/>
                <a:ea typeface="Open Sans"/>
                <a:cs typeface="Open Sans"/>
                <a:sym typeface="Open Sans"/>
              </a:rPr>
              <a:t>Email: </a:t>
            </a:r>
            <a:r>
              <a:rPr lang="fr-FR" dirty="0">
                <a:solidFill>
                  <a:srgbClr val="324E7D"/>
                </a:solidFill>
                <a:latin typeface="Aptos" panose="020B0004020202020204" pitchFamily="34" charset="0"/>
                <a:ea typeface="Open Sans"/>
                <a:cs typeface="Open Sans"/>
                <a:sym typeface="Open Sans"/>
              </a:rPr>
              <a:t>Havering.ResetHub@hestia.org</a:t>
            </a:r>
          </a:p>
          <a:p>
            <a:pPr algn="l">
              <a:lnSpc>
                <a:spcPts val="1500"/>
              </a:lnSpc>
            </a:pPr>
            <a:endParaRPr lang="fr-FR" dirty="0">
              <a:solidFill>
                <a:srgbClr val="324E7D"/>
              </a:solidFill>
              <a:latin typeface="Aptos" panose="020B0004020202020204" pitchFamily="34" charset="0"/>
              <a:ea typeface="Open Sans"/>
              <a:cs typeface="Open Sans"/>
              <a:sym typeface="Open Sans"/>
            </a:endParaRPr>
          </a:p>
          <a:p>
            <a:pPr algn="l">
              <a:lnSpc>
                <a:spcPts val="1500"/>
              </a:lnSpc>
            </a:pPr>
            <a:r>
              <a:rPr lang="fr-FR" b="1" dirty="0">
                <a:solidFill>
                  <a:srgbClr val="324E7D"/>
                </a:solidFill>
                <a:latin typeface="Aptos" panose="020B0004020202020204" pitchFamily="34" charset="0"/>
                <a:ea typeface="Open Sans"/>
                <a:cs typeface="Open Sans"/>
                <a:sym typeface="Open Sans"/>
              </a:rPr>
              <a:t>Phone: </a:t>
            </a:r>
            <a:r>
              <a:rPr lang="fr-FR" dirty="0">
                <a:solidFill>
                  <a:srgbClr val="324E7D"/>
                </a:solidFill>
                <a:latin typeface="Aptos" panose="020B0004020202020204" pitchFamily="34" charset="0"/>
                <a:ea typeface="Open Sans"/>
                <a:cs typeface="Open Sans"/>
                <a:sym typeface="Open Sans"/>
              </a:rPr>
              <a:t>0203 031 6501 </a:t>
            </a:r>
          </a:p>
          <a:p>
            <a:pPr algn="l">
              <a:lnSpc>
                <a:spcPts val="1500"/>
              </a:lnSpc>
            </a:pPr>
            <a:endParaRPr lang="fr-FR" dirty="0">
              <a:solidFill>
                <a:srgbClr val="324E7D"/>
              </a:solidFill>
              <a:latin typeface="Aptos" panose="020B0004020202020204" pitchFamily="34" charset="0"/>
              <a:ea typeface="Open Sans"/>
              <a:cs typeface="Open Sans"/>
              <a:sym typeface="Open Sans"/>
            </a:endParaRPr>
          </a:p>
          <a:p>
            <a:r>
              <a:rPr lang="en-US" b="1" dirty="0">
                <a:solidFill>
                  <a:srgbClr val="324E7D"/>
                </a:solidFill>
              </a:rPr>
              <a:t>Weekdays: </a:t>
            </a:r>
            <a:r>
              <a:rPr lang="en-US" dirty="0">
                <a:solidFill>
                  <a:srgbClr val="324E7D"/>
                </a:solidFill>
              </a:rPr>
              <a:t>5pm - 10pm </a:t>
            </a:r>
          </a:p>
          <a:p>
            <a:r>
              <a:rPr lang="en-US" b="1" dirty="0">
                <a:solidFill>
                  <a:srgbClr val="324E7D"/>
                </a:solidFill>
              </a:rPr>
              <a:t>Weekends and Bank Holidays: </a:t>
            </a:r>
            <a:r>
              <a:rPr lang="en-US" dirty="0">
                <a:solidFill>
                  <a:srgbClr val="324E7D"/>
                </a:solidFill>
              </a:rPr>
              <a:t>2pm - 10pm</a:t>
            </a:r>
          </a:p>
        </p:txBody>
      </p:sp>
      <p:sp>
        <p:nvSpPr>
          <p:cNvPr id="28" name="Rectangle: Rounded Corners 27">
            <a:extLst>
              <a:ext uri="{FF2B5EF4-FFF2-40B4-BE49-F238E27FC236}">
                <a16:creationId xmlns:a16="http://schemas.microsoft.com/office/drawing/2014/main" id="{C8862BD1-B4CE-1BD9-652C-BE83C44617E2}"/>
              </a:ext>
            </a:extLst>
          </p:cNvPr>
          <p:cNvSpPr/>
          <p:nvPr/>
        </p:nvSpPr>
        <p:spPr>
          <a:xfrm>
            <a:off x="6293847" y="1787046"/>
            <a:ext cx="4107210" cy="3167786"/>
          </a:xfrm>
          <a:prstGeom prst="roundRect">
            <a:avLst/>
          </a:prstGeom>
          <a:solidFill>
            <a:srgbClr val="F6F4F4"/>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31">
            <a:extLst>
              <a:ext uri="{FF2B5EF4-FFF2-40B4-BE49-F238E27FC236}">
                <a16:creationId xmlns:a16="http://schemas.microsoft.com/office/drawing/2014/main" id="{A2543755-4B6A-603A-E33F-49A2CE378B74}"/>
              </a:ext>
            </a:extLst>
          </p:cNvPr>
          <p:cNvSpPr txBox="1"/>
          <p:nvPr/>
        </p:nvSpPr>
        <p:spPr>
          <a:xfrm>
            <a:off x="6572748" y="2119339"/>
            <a:ext cx="2759775" cy="227435"/>
          </a:xfrm>
          <a:prstGeom prst="rect">
            <a:avLst/>
          </a:prstGeom>
        </p:spPr>
        <p:txBody>
          <a:bodyPr wrap="square" lIns="0" tIns="0" rIns="0" bIns="0" rtlCol="0" anchor="t">
            <a:spAutoFit/>
          </a:bodyPr>
          <a:lstStyle/>
          <a:p>
            <a:pPr marL="0" lvl="0" indent="0" algn="l">
              <a:lnSpc>
                <a:spcPts val="1718"/>
              </a:lnSpc>
              <a:spcBef>
                <a:spcPct val="0"/>
              </a:spcBef>
            </a:pPr>
            <a:r>
              <a:rPr lang="en-US" b="1" u="sng" dirty="0">
                <a:solidFill>
                  <a:srgbClr val="324E7D"/>
                </a:solidFill>
                <a:latin typeface="Aptos ExtraBold" panose="020B0004020202020204" pitchFamily="34" charset="0"/>
                <a:ea typeface="Open Sans Bold"/>
                <a:cs typeface="Open Sans Bold"/>
                <a:sym typeface="Open Sans Bold"/>
              </a:rPr>
              <a:t>Waltham Forest Beacon</a:t>
            </a:r>
          </a:p>
        </p:txBody>
      </p:sp>
      <p:sp>
        <p:nvSpPr>
          <p:cNvPr id="30" name="TextBox 32">
            <a:extLst>
              <a:ext uri="{FF2B5EF4-FFF2-40B4-BE49-F238E27FC236}">
                <a16:creationId xmlns:a16="http://schemas.microsoft.com/office/drawing/2014/main" id="{1F782A52-6D85-3EEE-A182-F69879A2ADEC}"/>
              </a:ext>
            </a:extLst>
          </p:cNvPr>
          <p:cNvSpPr txBox="1"/>
          <p:nvPr/>
        </p:nvSpPr>
        <p:spPr>
          <a:xfrm>
            <a:off x="6595259" y="2404274"/>
            <a:ext cx="3105968" cy="592919"/>
          </a:xfrm>
          <a:prstGeom prst="rect">
            <a:avLst/>
          </a:prstGeom>
        </p:spPr>
        <p:txBody>
          <a:bodyPr wrap="square" lIns="0" tIns="0" rIns="0" bIns="0" rtlCol="0" anchor="t">
            <a:spAutoFit/>
          </a:bodyPr>
          <a:lstStyle/>
          <a:p>
            <a:pPr algn="l">
              <a:lnSpc>
                <a:spcPts val="1500"/>
              </a:lnSpc>
            </a:pPr>
            <a:r>
              <a:rPr lang="en-US" b="1" dirty="0">
                <a:solidFill>
                  <a:srgbClr val="324E7D"/>
                </a:solidFill>
                <a:latin typeface="Aptos" panose="020B0004020202020204" pitchFamily="34" charset="0"/>
                <a:ea typeface="Open Sans"/>
                <a:cs typeface="Open Sans"/>
                <a:sym typeface="Open Sans"/>
              </a:rPr>
              <a:t>Location: </a:t>
            </a:r>
            <a:r>
              <a:rPr lang="en-US" dirty="0">
                <a:solidFill>
                  <a:srgbClr val="324E7D"/>
                </a:solidFill>
                <a:latin typeface="Aptos" panose="020B0004020202020204" pitchFamily="34" charset="0"/>
                <a:ea typeface="Open Sans"/>
                <a:cs typeface="Open Sans"/>
                <a:sym typeface="Open Sans"/>
              </a:rPr>
              <a:t>The Mill (Community Centre), 7-11 </a:t>
            </a:r>
            <a:r>
              <a:rPr lang="en-US" dirty="0" err="1">
                <a:solidFill>
                  <a:srgbClr val="324E7D"/>
                </a:solidFill>
                <a:latin typeface="Aptos" panose="020B0004020202020204" pitchFamily="34" charset="0"/>
                <a:ea typeface="Open Sans"/>
                <a:cs typeface="Open Sans"/>
                <a:sym typeface="Open Sans"/>
              </a:rPr>
              <a:t>Coppermill</a:t>
            </a:r>
            <a:r>
              <a:rPr lang="en-US" dirty="0">
                <a:solidFill>
                  <a:srgbClr val="324E7D"/>
                </a:solidFill>
                <a:latin typeface="Aptos" panose="020B0004020202020204" pitchFamily="34" charset="0"/>
                <a:ea typeface="Open Sans"/>
                <a:cs typeface="Open Sans"/>
                <a:sym typeface="Open Sans"/>
              </a:rPr>
              <a:t> Lane, E17 7HA</a:t>
            </a:r>
          </a:p>
        </p:txBody>
      </p:sp>
      <p:sp>
        <p:nvSpPr>
          <p:cNvPr id="38" name="TextBox 32">
            <a:extLst>
              <a:ext uri="{FF2B5EF4-FFF2-40B4-BE49-F238E27FC236}">
                <a16:creationId xmlns:a16="http://schemas.microsoft.com/office/drawing/2014/main" id="{09217D47-8602-EAD6-F6F9-8D36A707A7E7}"/>
              </a:ext>
            </a:extLst>
          </p:cNvPr>
          <p:cNvSpPr txBox="1"/>
          <p:nvPr/>
        </p:nvSpPr>
        <p:spPr>
          <a:xfrm>
            <a:off x="6575803" y="3124411"/>
            <a:ext cx="3825253" cy="1554721"/>
          </a:xfrm>
          <a:prstGeom prst="rect">
            <a:avLst/>
          </a:prstGeom>
        </p:spPr>
        <p:txBody>
          <a:bodyPr wrap="square" lIns="0" tIns="0" rIns="0" bIns="0" rtlCol="0" anchor="t">
            <a:spAutoFit/>
          </a:bodyPr>
          <a:lstStyle/>
          <a:p>
            <a:pPr algn="l">
              <a:lnSpc>
                <a:spcPts val="1500"/>
              </a:lnSpc>
            </a:pPr>
            <a:r>
              <a:rPr lang="fr-FR" b="1" dirty="0">
                <a:solidFill>
                  <a:srgbClr val="324E7D"/>
                </a:solidFill>
                <a:latin typeface="Aptos" panose="020B0004020202020204" pitchFamily="34" charset="0"/>
                <a:ea typeface="Open Sans"/>
                <a:cs typeface="Open Sans"/>
                <a:sym typeface="Open Sans"/>
              </a:rPr>
              <a:t>Email: </a:t>
            </a:r>
            <a:r>
              <a:rPr lang="fr-FR" dirty="0">
                <a:solidFill>
                  <a:srgbClr val="324E7D"/>
                </a:solidFill>
                <a:latin typeface="Aptos" panose="020B0004020202020204" pitchFamily="34" charset="0"/>
                <a:ea typeface="Open Sans"/>
                <a:cs typeface="Open Sans"/>
                <a:sym typeface="Open Sans"/>
              </a:rPr>
              <a:t>WalthamForest.MHCA@hestia.org</a:t>
            </a:r>
          </a:p>
          <a:p>
            <a:pPr algn="l">
              <a:lnSpc>
                <a:spcPts val="1500"/>
              </a:lnSpc>
            </a:pPr>
            <a:endParaRPr lang="fr-FR" dirty="0">
              <a:solidFill>
                <a:srgbClr val="324E7D"/>
              </a:solidFill>
              <a:latin typeface="Aptos" panose="020B0004020202020204" pitchFamily="34" charset="0"/>
              <a:ea typeface="Open Sans"/>
              <a:cs typeface="Open Sans"/>
              <a:sym typeface="Open Sans"/>
            </a:endParaRPr>
          </a:p>
          <a:p>
            <a:pPr algn="l">
              <a:lnSpc>
                <a:spcPts val="1500"/>
              </a:lnSpc>
            </a:pPr>
            <a:r>
              <a:rPr lang="fr-FR" b="1" dirty="0">
                <a:solidFill>
                  <a:srgbClr val="324E7D"/>
                </a:solidFill>
                <a:latin typeface="Aptos" panose="020B0004020202020204" pitchFamily="34" charset="0"/>
                <a:ea typeface="Open Sans"/>
                <a:cs typeface="Open Sans"/>
                <a:sym typeface="Open Sans"/>
              </a:rPr>
              <a:t>Phone: </a:t>
            </a:r>
            <a:r>
              <a:rPr lang="fr-FR" dirty="0">
                <a:solidFill>
                  <a:srgbClr val="324E7D"/>
                </a:solidFill>
                <a:latin typeface="Aptos" panose="020B0004020202020204" pitchFamily="34" charset="0"/>
                <a:ea typeface="Open Sans"/>
                <a:cs typeface="Open Sans"/>
                <a:sym typeface="Open Sans"/>
              </a:rPr>
              <a:t>07407 299565 </a:t>
            </a:r>
          </a:p>
          <a:p>
            <a:pPr algn="l">
              <a:lnSpc>
                <a:spcPts val="1500"/>
              </a:lnSpc>
            </a:pPr>
            <a:endParaRPr lang="fr-FR" dirty="0">
              <a:solidFill>
                <a:srgbClr val="324E7D"/>
              </a:solidFill>
              <a:latin typeface="Aptos" panose="020B0004020202020204" pitchFamily="34" charset="0"/>
              <a:ea typeface="Open Sans"/>
              <a:cs typeface="Open Sans"/>
              <a:sym typeface="Open Sans"/>
            </a:endParaRPr>
          </a:p>
          <a:p>
            <a:pPr algn="l">
              <a:lnSpc>
                <a:spcPts val="1500"/>
              </a:lnSpc>
            </a:pPr>
            <a:r>
              <a:rPr lang="en-US" b="1" dirty="0">
                <a:solidFill>
                  <a:srgbClr val="324E7D"/>
                </a:solidFill>
                <a:latin typeface="Aptos" panose="020B0004020202020204" pitchFamily="34" charset="0"/>
                <a:ea typeface="Open Sans"/>
                <a:cs typeface="Open Sans"/>
                <a:sym typeface="Open Sans"/>
              </a:rPr>
              <a:t>Weekdays: </a:t>
            </a:r>
            <a:r>
              <a:rPr lang="en-US" dirty="0">
                <a:solidFill>
                  <a:srgbClr val="324E7D"/>
                </a:solidFill>
                <a:latin typeface="Aptos" panose="020B0004020202020204" pitchFamily="34" charset="0"/>
                <a:ea typeface="Open Sans"/>
                <a:cs typeface="Open Sans"/>
                <a:sym typeface="Open Sans"/>
              </a:rPr>
              <a:t>5:30pm - 10pm </a:t>
            </a:r>
          </a:p>
          <a:p>
            <a:pPr algn="l">
              <a:lnSpc>
                <a:spcPts val="1500"/>
              </a:lnSpc>
            </a:pPr>
            <a:r>
              <a:rPr lang="en-US" b="1" dirty="0">
                <a:solidFill>
                  <a:srgbClr val="324E7D"/>
                </a:solidFill>
                <a:latin typeface="Aptos" panose="020B0004020202020204" pitchFamily="34" charset="0"/>
                <a:ea typeface="Open Sans"/>
                <a:cs typeface="Open Sans"/>
                <a:sym typeface="Open Sans"/>
              </a:rPr>
              <a:t>Weekends and Bank Holidays: </a:t>
            </a:r>
            <a:r>
              <a:rPr lang="en-US" dirty="0">
                <a:solidFill>
                  <a:srgbClr val="324E7D"/>
                </a:solidFill>
                <a:latin typeface="Aptos" panose="020B0004020202020204" pitchFamily="34" charset="0"/>
                <a:ea typeface="Open Sans"/>
                <a:cs typeface="Open Sans"/>
                <a:sym typeface="Open Sans"/>
              </a:rPr>
              <a:t>3pm - 10pm</a:t>
            </a:r>
          </a:p>
        </p:txBody>
      </p:sp>
      <p:sp>
        <p:nvSpPr>
          <p:cNvPr id="15" name="Oval 14">
            <a:extLst>
              <a:ext uri="{FF2B5EF4-FFF2-40B4-BE49-F238E27FC236}">
                <a16:creationId xmlns:a16="http://schemas.microsoft.com/office/drawing/2014/main" id="{B589D6EA-B19B-A9D2-23F8-D60ECAB3E007}"/>
              </a:ext>
            </a:extLst>
          </p:cNvPr>
          <p:cNvSpPr/>
          <p:nvPr/>
        </p:nvSpPr>
        <p:spPr>
          <a:xfrm>
            <a:off x="8148243" y="5207385"/>
            <a:ext cx="1652672" cy="165267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Open 365 days</a:t>
            </a:r>
            <a:endParaRPr lang="en-GB" dirty="0"/>
          </a:p>
        </p:txBody>
      </p:sp>
    </p:spTree>
    <p:extLst>
      <p:ext uri="{BB962C8B-B14F-4D97-AF65-F5344CB8AC3E}">
        <p14:creationId xmlns:p14="http://schemas.microsoft.com/office/powerpoint/2010/main" val="3667328247"/>
      </p:ext>
    </p:extLst>
  </p:cSld>
  <p:clrMapOvr>
    <a:masterClrMapping/>
  </p:clrMapOvr>
</p:sld>
</file>

<file path=ppt/theme/theme1.xml><?xml version="1.0" encoding="utf-8"?>
<a:theme xmlns:a="http://schemas.openxmlformats.org/drawingml/2006/main" name="Office Theme">
  <a:themeElements>
    <a:clrScheme name="Hestia palette 2026">
      <a:dk1>
        <a:srgbClr val="000000"/>
      </a:dk1>
      <a:lt1>
        <a:srgbClr val="FFFFFF"/>
      </a:lt1>
      <a:dk2>
        <a:srgbClr val="2B4570"/>
      </a:dk2>
      <a:lt2>
        <a:srgbClr val="FFFFFF"/>
      </a:lt2>
      <a:accent1>
        <a:srgbClr val="2B4570"/>
      </a:accent1>
      <a:accent2>
        <a:srgbClr val="F1BC41"/>
      </a:accent2>
      <a:accent3>
        <a:srgbClr val="0076CA"/>
      </a:accent3>
      <a:accent4>
        <a:srgbClr val="007DA5"/>
      </a:accent4>
      <a:accent5>
        <a:srgbClr val="F6F4F4"/>
      </a:accent5>
      <a:accent6>
        <a:srgbClr val="FFFAE9"/>
      </a:accent6>
      <a:hlink>
        <a:srgbClr val="F1BC41"/>
      </a:hlink>
      <a:folHlink>
        <a:srgbClr val="F1BC4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9f34b03-d901-4727-9cde-c2e5be08912b" xsi:nil="true"/>
    <lcf76f155ced4ddcb4097134ff3c332f xmlns="c0d5984c-1809-4966-86a9-f80194e56b8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6B874CB5C506242BB9197A15E20633B" ma:contentTypeVersion="11" ma:contentTypeDescription="Create a new document." ma:contentTypeScope="" ma:versionID="34dbe22f020d7bfff7ce2de3a5fa1770">
  <xsd:schema xmlns:xsd="http://www.w3.org/2001/XMLSchema" xmlns:xs="http://www.w3.org/2001/XMLSchema" xmlns:p="http://schemas.microsoft.com/office/2006/metadata/properties" xmlns:ns2="c0d5984c-1809-4966-86a9-f80194e56b8c" xmlns:ns3="d9f34b03-d901-4727-9cde-c2e5be08912b" targetNamespace="http://schemas.microsoft.com/office/2006/metadata/properties" ma:root="true" ma:fieldsID="25cf161018fcdf47a7d6471810890dd7" ns2:_="" ns3:_="">
    <xsd:import namespace="c0d5984c-1809-4966-86a9-f80194e56b8c"/>
    <xsd:import namespace="d9f34b03-d901-4727-9cde-c2e5be08912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d5984c-1809-4966-86a9-f80194e56b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32f1c8c-03cb-43e1-b29c-543b891f3d1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9f34b03-d901-4727-9cde-c2e5be08912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f795299-5348-488d-b3e1-24e147c3b706}" ma:internalName="TaxCatchAll" ma:showField="CatchAllData" ma:web="d9f34b03-d901-4727-9cde-c2e5be0891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1BEE3B-355C-432D-8AF9-77AD70D4E00F}">
  <ds:schemaRefs>
    <ds:schemaRef ds:uri="http://schemas.microsoft.com/office/2006/metadata/properties"/>
    <ds:schemaRef ds:uri="http://schemas.microsoft.com/office/infopath/2007/PartnerControls"/>
    <ds:schemaRef ds:uri="d9f34b03-d901-4727-9cde-c2e5be08912b"/>
    <ds:schemaRef ds:uri="c0d5984c-1809-4966-86a9-f80194e56b8c"/>
  </ds:schemaRefs>
</ds:datastoreItem>
</file>

<file path=customXml/itemProps2.xml><?xml version="1.0" encoding="utf-8"?>
<ds:datastoreItem xmlns:ds="http://schemas.openxmlformats.org/officeDocument/2006/customXml" ds:itemID="{AC4BC8C5-9AB1-4125-A27E-ED3E9CAD0768}">
  <ds:schemaRefs>
    <ds:schemaRef ds:uri="http://schemas.microsoft.com/sharepoint/v3/contenttype/forms"/>
  </ds:schemaRefs>
</ds:datastoreItem>
</file>

<file path=customXml/itemProps3.xml><?xml version="1.0" encoding="utf-8"?>
<ds:datastoreItem xmlns:ds="http://schemas.openxmlformats.org/officeDocument/2006/customXml" ds:itemID="{D08769A6-D206-47FC-BF06-0AF1730830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d5984c-1809-4966-86a9-f80194e56b8c"/>
    <ds:schemaRef ds:uri="d9f34b03-d901-4727-9cde-c2e5be0891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524</Words>
  <Application>Microsoft Office PowerPoint</Application>
  <PresentationFormat>Custom</PresentationFormat>
  <Paragraphs>69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Calibri</vt:lpstr>
      <vt:lpstr>Aptos ExtraBold</vt:lpstr>
      <vt:lpstr>Aptos Bold</vt:lpstr>
      <vt:lpstr>Open Sans Bold</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Hestia Visual Brand Guidelines - FINAL</dc:title>
  <dc:creator>Clare Conroy</dc:creator>
  <cp:lastModifiedBy>Vinujah Prabakaran</cp:lastModifiedBy>
  <cp:revision>8</cp:revision>
  <dcterms:created xsi:type="dcterms:W3CDTF">2006-08-16T00:00:00Z</dcterms:created>
  <dcterms:modified xsi:type="dcterms:W3CDTF">2026-05-20T13:53:18Z</dcterms:modified>
  <dc:identifier>DAG2oCNl_Y0</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0x010100E6B874CB5C506242BB9197A15E20633B</vt:lpwstr>
  </property>
</Properties>
</file>