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2" r:id="rId2"/>
    <p:sldId id="2583" r:id="rId3"/>
    <p:sldId id="2584" r:id="rId4"/>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6" r:id="rId18"/>
    <p:sldId id="257" r:id="rId19"/>
    <p:sldId id="275" r:id="rId20"/>
    <p:sldId id="258" r:id="rId21"/>
    <p:sldId id="276" r:id="rId22"/>
    <p:sldId id="259" r:id="rId23"/>
    <p:sldId id="260" r:id="rId24"/>
    <p:sldId id="270" r:id="rId25"/>
    <p:sldId id="271" r:id="rId26"/>
    <p:sldId id="277" r:id="rId27"/>
    <p:sldId id="274" r:id="rId28"/>
    <p:sldId id="267" r:id="rId29"/>
    <p:sldId id="2574" r:id="rId30"/>
    <p:sldId id="2575" r:id="rId31"/>
    <p:sldId id="2576" r:id="rId32"/>
    <p:sldId id="262" r:id="rId33"/>
    <p:sldId id="263" r:id="rId34"/>
    <p:sldId id="264" r:id="rId35"/>
    <p:sldId id="265" r:id="rId36"/>
    <p:sldId id="266" r:id="rId37"/>
    <p:sldId id="2577" r:id="rId38"/>
    <p:sldId id="2578" r:id="rId39"/>
    <p:sldId id="2579" r:id="rId40"/>
    <p:sldId id="2580" r:id="rId41"/>
    <p:sldId id="2581" r:id="rId42"/>
    <p:sldId id="26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22561-EBF9-4489-9222-4A581DBF867C}"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24D3295B-5715-4212-8E67-C7EF639AFA26}">
      <dgm:prSet/>
      <dgm:spPr/>
      <dgm:t>
        <a:bodyPr/>
        <a:lstStyle/>
        <a:p>
          <a:pPr>
            <a:lnSpc>
              <a:spcPct val="100000"/>
            </a:lnSpc>
            <a:defRPr b="1"/>
          </a:pPr>
          <a:r>
            <a:rPr lang="en-US"/>
            <a:t>Advance Session Scheduling</a:t>
          </a:r>
        </a:p>
      </dgm:t>
    </dgm:pt>
    <dgm:pt modelId="{773F005C-F0A1-482D-B744-39DBBD540533}" type="parTrans" cxnId="{8B721D9F-B754-4007-8A55-DC692C7BA743}">
      <dgm:prSet/>
      <dgm:spPr/>
      <dgm:t>
        <a:bodyPr/>
        <a:lstStyle/>
        <a:p>
          <a:endParaRPr lang="en-US"/>
        </a:p>
      </dgm:t>
    </dgm:pt>
    <dgm:pt modelId="{8641394F-4B8E-4BB9-963C-C982BF5EAC16}" type="sibTrans" cxnId="{8B721D9F-B754-4007-8A55-DC692C7BA743}">
      <dgm:prSet/>
      <dgm:spPr/>
      <dgm:t>
        <a:bodyPr/>
        <a:lstStyle/>
        <a:p>
          <a:pPr>
            <a:lnSpc>
              <a:spcPct val="100000"/>
            </a:lnSpc>
            <a:defRPr b="1"/>
          </a:pPr>
          <a:endParaRPr lang="en-US"/>
        </a:p>
      </dgm:t>
    </dgm:pt>
    <dgm:pt modelId="{3E6EB7CC-8DE9-4CA5-AF88-49F7811DA0CD}">
      <dgm:prSet/>
      <dgm:spPr/>
      <dgm:t>
        <a:bodyPr/>
        <a:lstStyle/>
        <a:p>
          <a:pPr>
            <a:lnSpc>
              <a:spcPct val="100000"/>
            </a:lnSpc>
          </a:pPr>
          <a:r>
            <a:rPr lang="en-US"/>
            <a:t>Scheduling GP and Nurse sessions six weeks ahead ensures consistent appointment availability for patients.</a:t>
          </a:r>
        </a:p>
      </dgm:t>
    </dgm:pt>
    <dgm:pt modelId="{ADD995EB-D45E-48A1-929C-458B71AAB53A}" type="parTrans" cxnId="{0E395BDD-6BB5-4AB4-8790-4746F08C86AC}">
      <dgm:prSet/>
      <dgm:spPr/>
      <dgm:t>
        <a:bodyPr/>
        <a:lstStyle/>
        <a:p>
          <a:endParaRPr lang="en-US"/>
        </a:p>
      </dgm:t>
    </dgm:pt>
    <dgm:pt modelId="{A2663101-A559-4884-95F4-FE3B43FC85C0}" type="sibTrans" cxnId="{0E395BDD-6BB5-4AB4-8790-4746F08C86AC}">
      <dgm:prSet/>
      <dgm:spPr/>
      <dgm:t>
        <a:bodyPr/>
        <a:lstStyle/>
        <a:p>
          <a:endParaRPr lang="en-US"/>
        </a:p>
      </dgm:t>
    </dgm:pt>
    <dgm:pt modelId="{198332CA-4AED-4224-8090-FD46A1A8D584}">
      <dgm:prSet/>
      <dgm:spPr/>
      <dgm:t>
        <a:bodyPr/>
        <a:lstStyle/>
        <a:p>
          <a:pPr>
            <a:lnSpc>
              <a:spcPct val="100000"/>
            </a:lnSpc>
            <a:defRPr b="1"/>
          </a:pPr>
          <a:r>
            <a:rPr lang="en-US"/>
            <a:t>Structured Appointment Release</a:t>
          </a:r>
        </a:p>
      </dgm:t>
    </dgm:pt>
    <dgm:pt modelId="{7A353CB6-A4B5-4FCE-ABEF-F26345936F4F}" type="parTrans" cxnId="{846808A3-2BDB-4F6D-B548-FE070D3AA22D}">
      <dgm:prSet/>
      <dgm:spPr/>
      <dgm:t>
        <a:bodyPr/>
        <a:lstStyle/>
        <a:p>
          <a:endParaRPr lang="en-US"/>
        </a:p>
      </dgm:t>
    </dgm:pt>
    <dgm:pt modelId="{0D4D542F-15ED-4711-B7A6-412F7A91DA82}" type="sibTrans" cxnId="{846808A3-2BDB-4F6D-B548-FE070D3AA22D}">
      <dgm:prSet/>
      <dgm:spPr/>
      <dgm:t>
        <a:bodyPr/>
        <a:lstStyle/>
        <a:p>
          <a:pPr>
            <a:lnSpc>
              <a:spcPct val="100000"/>
            </a:lnSpc>
            <a:defRPr b="1"/>
          </a:pPr>
          <a:endParaRPr lang="en-US"/>
        </a:p>
      </dgm:t>
    </dgm:pt>
    <dgm:pt modelId="{5159B908-D579-40AC-8F1D-7A382DA95E40}">
      <dgm:prSet/>
      <dgm:spPr/>
      <dgm:t>
        <a:bodyPr/>
        <a:lstStyle/>
        <a:p>
          <a:pPr>
            <a:lnSpc>
              <a:spcPct val="100000"/>
            </a:lnSpc>
          </a:pPr>
          <a:r>
            <a:rPr lang="en-US"/>
            <a:t>A six-week scheduling window supports controlled release of appointments, aiding staggered booking and workforce planning.</a:t>
          </a:r>
        </a:p>
      </dgm:t>
    </dgm:pt>
    <dgm:pt modelId="{F4F895E6-0394-48F5-BF9B-0369161379F9}" type="parTrans" cxnId="{3C9A56C6-9CC4-4F9A-B853-E8D15CC86B93}">
      <dgm:prSet/>
      <dgm:spPr/>
      <dgm:t>
        <a:bodyPr/>
        <a:lstStyle/>
        <a:p>
          <a:endParaRPr lang="en-US"/>
        </a:p>
      </dgm:t>
    </dgm:pt>
    <dgm:pt modelId="{11FAE42C-2693-4619-84BF-CB13133D4287}" type="sibTrans" cxnId="{3C9A56C6-9CC4-4F9A-B853-E8D15CC86B93}">
      <dgm:prSet/>
      <dgm:spPr/>
      <dgm:t>
        <a:bodyPr/>
        <a:lstStyle/>
        <a:p>
          <a:endParaRPr lang="en-US"/>
        </a:p>
      </dgm:t>
    </dgm:pt>
    <dgm:pt modelId="{C58C04D5-A819-4918-A719-A2D80D18817C}">
      <dgm:prSet/>
      <dgm:spPr/>
      <dgm:t>
        <a:bodyPr/>
        <a:lstStyle/>
        <a:p>
          <a:pPr>
            <a:lnSpc>
              <a:spcPct val="100000"/>
            </a:lnSpc>
            <a:defRPr b="1"/>
          </a:pPr>
          <a:r>
            <a:rPr lang="en-US"/>
            <a:t>Tailored Access Management</a:t>
          </a:r>
        </a:p>
      </dgm:t>
    </dgm:pt>
    <dgm:pt modelId="{F100DC91-D2AE-4221-A0A8-633529A11591}" type="parTrans" cxnId="{893E19B6-894D-4AC5-8715-5468E5216DDE}">
      <dgm:prSet/>
      <dgm:spPr/>
      <dgm:t>
        <a:bodyPr/>
        <a:lstStyle/>
        <a:p>
          <a:endParaRPr lang="en-US"/>
        </a:p>
      </dgm:t>
    </dgm:pt>
    <dgm:pt modelId="{A45DD67B-C3FC-4FD4-8894-046FD086BDFD}" type="sibTrans" cxnId="{893E19B6-894D-4AC5-8715-5468E5216DDE}">
      <dgm:prSet/>
      <dgm:spPr/>
      <dgm:t>
        <a:bodyPr/>
        <a:lstStyle/>
        <a:p>
          <a:endParaRPr lang="en-US"/>
        </a:p>
      </dgm:t>
    </dgm:pt>
    <dgm:pt modelId="{E51127E7-87A1-408F-B399-BA07D63EE28E}">
      <dgm:prSet/>
      <dgm:spPr/>
      <dgm:t>
        <a:bodyPr/>
        <a:lstStyle/>
        <a:p>
          <a:pPr>
            <a:lnSpc>
              <a:spcPct val="100000"/>
            </a:lnSpc>
          </a:pPr>
          <a:r>
            <a:rPr lang="en-US"/>
            <a:t>EMIS allows tailoring of appointment availability to clinical roles and patient needs, ensuring cohesive care delivery.</a:t>
          </a:r>
        </a:p>
      </dgm:t>
    </dgm:pt>
    <dgm:pt modelId="{5E7855D2-FAC5-49CC-92BC-B8DBB132B664}" type="parTrans" cxnId="{7C506E56-2D0F-4A1A-8590-BD55873349ED}">
      <dgm:prSet/>
      <dgm:spPr/>
      <dgm:t>
        <a:bodyPr/>
        <a:lstStyle/>
        <a:p>
          <a:endParaRPr lang="en-US"/>
        </a:p>
      </dgm:t>
    </dgm:pt>
    <dgm:pt modelId="{EBD42C6E-D4F2-4A1C-AD7B-3D7456BAFF93}" type="sibTrans" cxnId="{7C506E56-2D0F-4A1A-8590-BD55873349ED}">
      <dgm:prSet/>
      <dgm:spPr/>
      <dgm:t>
        <a:bodyPr/>
        <a:lstStyle/>
        <a:p>
          <a:endParaRPr lang="en-US"/>
        </a:p>
      </dgm:t>
    </dgm:pt>
    <dgm:pt modelId="{556370D2-6C90-4048-8706-AF3B85F8339F}" type="pres">
      <dgm:prSet presAssocID="{B2622561-EBF9-4489-9222-4A581DBF867C}" presName="Root" presStyleCnt="0">
        <dgm:presLayoutVars>
          <dgm:dir/>
          <dgm:resizeHandles val="exact"/>
        </dgm:presLayoutVars>
      </dgm:prSet>
      <dgm:spPr/>
    </dgm:pt>
    <dgm:pt modelId="{5C64AA05-C0AB-4543-9EAD-12326A9FFC77}" type="pres">
      <dgm:prSet presAssocID="{24D3295B-5715-4212-8E67-C7EF639AFA26}" presName="Composite" presStyleCnt="0"/>
      <dgm:spPr/>
    </dgm:pt>
    <dgm:pt modelId="{C21CC96E-758F-42E2-A57B-AB3963D64B76}" type="pres">
      <dgm:prSet presAssocID="{24D3295B-5715-4212-8E67-C7EF639AFA2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849" r="22406" b="7"/>
          <a:stretch/>
        </a:blipFill>
      </dgm:spPr>
      <dgm:extLst>
        <a:ext uri="{E40237B7-FDA0-4F09-8148-C483321AD2D9}">
          <dgm14:cNvPr xmlns:dgm14="http://schemas.microsoft.com/office/drawing/2010/diagram" id="0" name="" descr="Calendar"/>
        </a:ext>
      </dgm:extLst>
    </dgm:pt>
    <dgm:pt modelId="{A7857ADB-D896-4B81-9BD8-2CFE29E46F89}" type="pres">
      <dgm:prSet presAssocID="{24D3295B-5715-4212-8E67-C7EF639AFA26}" presName="Subtitle" presStyleLbl="revTx" presStyleIdx="0" presStyleCnt="6">
        <dgm:presLayoutVars>
          <dgm:chMax val="0"/>
          <dgm:bulletEnabled/>
        </dgm:presLayoutVars>
      </dgm:prSet>
      <dgm:spPr/>
    </dgm:pt>
    <dgm:pt modelId="{1C73881B-8466-437B-8DDC-8CC6BB6FF423}" type="pres">
      <dgm:prSet presAssocID="{24D3295B-5715-4212-8E67-C7EF639AFA26}" presName="Description" presStyleLbl="revTx" presStyleIdx="1" presStyleCnt="6">
        <dgm:presLayoutVars>
          <dgm:bulletEnabled/>
        </dgm:presLayoutVars>
      </dgm:prSet>
      <dgm:spPr/>
    </dgm:pt>
    <dgm:pt modelId="{D6E596D8-9BBA-43E9-B9CA-BD1B2A3C4421}" type="pres">
      <dgm:prSet presAssocID="{8641394F-4B8E-4BB9-963C-C982BF5EAC16}" presName="sibTrans" presStyleLbl="sibTrans2D1" presStyleIdx="0" presStyleCnt="0"/>
      <dgm:spPr/>
    </dgm:pt>
    <dgm:pt modelId="{B0EEA492-5721-4BFB-987F-0EE365963DED}" type="pres">
      <dgm:prSet presAssocID="{198332CA-4AED-4224-8090-FD46A1A8D584}" presName="Composite" presStyleCnt="0"/>
      <dgm:spPr/>
    </dgm:pt>
    <dgm:pt modelId="{419AC3E7-0119-4C95-9D8F-1CD1D212D6F4}" type="pres">
      <dgm:prSet presAssocID="{198332CA-4AED-4224-8090-FD46A1A8D58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6440" r="6814" b="7"/>
          <a:stretch/>
        </a:blipFill>
      </dgm:spPr>
      <dgm:extLst>
        <a:ext uri="{E40237B7-FDA0-4F09-8148-C483321AD2D9}">
          <dgm14:cNvPr xmlns:dgm14="http://schemas.microsoft.com/office/drawing/2010/diagram" id="0" name="" descr="Pile of papers paperwork and dead line. Calendar on office desk table.With copy space."/>
        </a:ext>
      </dgm:extLst>
    </dgm:pt>
    <dgm:pt modelId="{9B3F5CA0-9BE8-42D1-96BD-D0F6D6E65439}" type="pres">
      <dgm:prSet presAssocID="{198332CA-4AED-4224-8090-FD46A1A8D584}" presName="Subtitle" presStyleLbl="revTx" presStyleIdx="2" presStyleCnt="6">
        <dgm:presLayoutVars>
          <dgm:chMax val="0"/>
          <dgm:bulletEnabled/>
        </dgm:presLayoutVars>
      </dgm:prSet>
      <dgm:spPr/>
    </dgm:pt>
    <dgm:pt modelId="{DE3A6216-B6AD-42D3-B06D-546E2D6120A4}" type="pres">
      <dgm:prSet presAssocID="{198332CA-4AED-4224-8090-FD46A1A8D584}" presName="Description" presStyleLbl="revTx" presStyleIdx="3" presStyleCnt="6">
        <dgm:presLayoutVars>
          <dgm:bulletEnabled/>
        </dgm:presLayoutVars>
      </dgm:prSet>
      <dgm:spPr/>
    </dgm:pt>
    <dgm:pt modelId="{B330CD27-063C-43EA-BB1F-9C612189D144}" type="pres">
      <dgm:prSet presAssocID="{0D4D542F-15ED-4711-B7A6-412F7A91DA82}" presName="sibTrans" presStyleLbl="sibTrans2D1" presStyleIdx="0" presStyleCnt="0"/>
      <dgm:spPr/>
    </dgm:pt>
    <dgm:pt modelId="{1F34D1A1-F646-464F-B60E-3273268AFE34}" type="pres">
      <dgm:prSet presAssocID="{C58C04D5-A819-4918-A719-A2D80D18817C}" presName="Composite" presStyleCnt="0"/>
      <dgm:spPr/>
    </dgm:pt>
    <dgm:pt modelId="{C6929866-A238-48D9-9590-6E4701133B14}" type="pres">
      <dgm:prSet presAssocID="{C58C04D5-A819-4918-A719-A2D80D18817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316" r="16939" b="7"/>
          <a:stretch/>
        </a:blipFill>
      </dgm:spPr>
      <dgm:extLst>
        <a:ext uri="{E40237B7-FDA0-4F09-8148-C483321AD2D9}">
          <dgm14:cNvPr xmlns:dgm14="http://schemas.microsoft.com/office/drawing/2010/diagram" id="0" name="" descr="Calendar on digital tablet in health concept idea"/>
        </a:ext>
      </dgm:extLst>
    </dgm:pt>
    <dgm:pt modelId="{ACA59C27-5294-477F-BC4C-AA91B5ADB4E3}" type="pres">
      <dgm:prSet presAssocID="{C58C04D5-A819-4918-A719-A2D80D18817C}" presName="Subtitle" presStyleLbl="revTx" presStyleIdx="4" presStyleCnt="6">
        <dgm:presLayoutVars>
          <dgm:chMax val="0"/>
          <dgm:bulletEnabled/>
        </dgm:presLayoutVars>
      </dgm:prSet>
      <dgm:spPr/>
    </dgm:pt>
    <dgm:pt modelId="{7939B779-1A2C-4861-BDC5-5789707DF4E2}" type="pres">
      <dgm:prSet presAssocID="{C58C04D5-A819-4918-A719-A2D80D18817C}" presName="Description" presStyleLbl="revTx" presStyleIdx="5" presStyleCnt="6">
        <dgm:presLayoutVars>
          <dgm:bulletEnabled/>
        </dgm:presLayoutVars>
      </dgm:prSet>
      <dgm:spPr/>
    </dgm:pt>
  </dgm:ptLst>
  <dgm:cxnLst>
    <dgm:cxn modelId="{A87A711E-1193-414C-B35C-4EA6A86796B0}" type="presOf" srcId="{24D3295B-5715-4212-8E67-C7EF639AFA26}" destId="{A7857ADB-D896-4B81-9BD8-2CFE29E46F89}" srcOrd="0" destOrd="0" presId="urn:microsoft.com/office/officeart/2024/3/layout/verticalVisualTextBlock1"/>
    <dgm:cxn modelId="{AD4BC71F-1943-4D1D-A8B8-FBF03A6DDC9D}" type="presOf" srcId="{B2622561-EBF9-4489-9222-4A581DBF867C}" destId="{556370D2-6C90-4048-8706-AF3B85F8339F}" srcOrd="0" destOrd="0" presId="urn:microsoft.com/office/officeart/2024/3/layout/verticalVisualTextBlock1"/>
    <dgm:cxn modelId="{6FC1FE21-3F07-4458-A6BB-C6E6D6B94B3E}" type="presOf" srcId="{8641394F-4B8E-4BB9-963C-C982BF5EAC16}" destId="{D6E596D8-9BBA-43E9-B9CA-BD1B2A3C4421}" srcOrd="0" destOrd="0" presId="urn:microsoft.com/office/officeart/2024/3/layout/verticalVisualTextBlock1"/>
    <dgm:cxn modelId="{DB1BB24C-E359-4EBF-9820-585772A1C4B7}" type="presOf" srcId="{E51127E7-87A1-408F-B399-BA07D63EE28E}" destId="{7939B779-1A2C-4861-BDC5-5789707DF4E2}" srcOrd="0" destOrd="0" presId="urn:microsoft.com/office/officeart/2024/3/layout/verticalVisualTextBlock1"/>
    <dgm:cxn modelId="{7C506E56-2D0F-4A1A-8590-BD55873349ED}" srcId="{C58C04D5-A819-4918-A719-A2D80D18817C}" destId="{E51127E7-87A1-408F-B399-BA07D63EE28E}" srcOrd="0" destOrd="0" parTransId="{5E7855D2-FAC5-49CC-92BC-B8DBB132B664}" sibTransId="{EBD42C6E-D4F2-4A1C-AD7B-3D7456BAFF93}"/>
    <dgm:cxn modelId="{9B7ACC87-5875-41C0-8ADC-8F47877CBF7D}" type="presOf" srcId="{198332CA-4AED-4224-8090-FD46A1A8D584}" destId="{9B3F5CA0-9BE8-42D1-96BD-D0F6D6E65439}" srcOrd="0" destOrd="0" presId="urn:microsoft.com/office/officeart/2024/3/layout/verticalVisualTextBlock1"/>
    <dgm:cxn modelId="{8B721D9F-B754-4007-8A55-DC692C7BA743}" srcId="{B2622561-EBF9-4489-9222-4A581DBF867C}" destId="{24D3295B-5715-4212-8E67-C7EF639AFA26}" srcOrd="0" destOrd="0" parTransId="{773F005C-F0A1-482D-B744-39DBBD540533}" sibTransId="{8641394F-4B8E-4BB9-963C-C982BF5EAC16}"/>
    <dgm:cxn modelId="{846808A3-2BDB-4F6D-B548-FE070D3AA22D}" srcId="{B2622561-EBF9-4489-9222-4A581DBF867C}" destId="{198332CA-4AED-4224-8090-FD46A1A8D584}" srcOrd="1" destOrd="0" parTransId="{7A353CB6-A4B5-4FCE-ABEF-F26345936F4F}" sibTransId="{0D4D542F-15ED-4711-B7A6-412F7A91DA82}"/>
    <dgm:cxn modelId="{EB3E6CAF-047C-492A-A4B5-061FD8D19609}" type="presOf" srcId="{5159B908-D579-40AC-8F1D-7A382DA95E40}" destId="{DE3A6216-B6AD-42D3-B06D-546E2D6120A4}" srcOrd="0" destOrd="0" presId="urn:microsoft.com/office/officeart/2024/3/layout/verticalVisualTextBlock1"/>
    <dgm:cxn modelId="{893E19B6-894D-4AC5-8715-5468E5216DDE}" srcId="{B2622561-EBF9-4489-9222-4A581DBF867C}" destId="{C58C04D5-A819-4918-A719-A2D80D18817C}" srcOrd="2" destOrd="0" parTransId="{F100DC91-D2AE-4221-A0A8-633529A11591}" sibTransId="{A45DD67B-C3FC-4FD4-8894-046FD086BDFD}"/>
    <dgm:cxn modelId="{F8CF46BB-C9A3-4DAD-A086-35A195CF8796}" type="presOf" srcId="{3E6EB7CC-8DE9-4CA5-AF88-49F7811DA0CD}" destId="{1C73881B-8466-437B-8DDC-8CC6BB6FF423}" srcOrd="0" destOrd="0" presId="urn:microsoft.com/office/officeart/2024/3/layout/verticalVisualTextBlock1"/>
    <dgm:cxn modelId="{B51FABBD-543A-4730-99F6-34B138B51EA8}" type="presOf" srcId="{C58C04D5-A819-4918-A719-A2D80D18817C}" destId="{ACA59C27-5294-477F-BC4C-AA91B5ADB4E3}" srcOrd="0" destOrd="0" presId="urn:microsoft.com/office/officeart/2024/3/layout/verticalVisualTextBlock1"/>
    <dgm:cxn modelId="{3C9A56C6-9CC4-4F9A-B853-E8D15CC86B93}" srcId="{198332CA-4AED-4224-8090-FD46A1A8D584}" destId="{5159B908-D579-40AC-8F1D-7A382DA95E40}" srcOrd="0" destOrd="0" parTransId="{F4F895E6-0394-48F5-BF9B-0369161379F9}" sibTransId="{11FAE42C-2693-4619-84BF-CB13133D4287}"/>
    <dgm:cxn modelId="{0E395BDD-6BB5-4AB4-8790-4746F08C86AC}" srcId="{24D3295B-5715-4212-8E67-C7EF639AFA26}" destId="{3E6EB7CC-8DE9-4CA5-AF88-49F7811DA0CD}" srcOrd="0" destOrd="0" parTransId="{ADD995EB-D45E-48A1-929C-458B71AAB53A}" sibTransId="{A2663101-A559-4884-95F4-FE3B43FC85C0}"/>
    <dgm:cxn modelId="{7FF4B0E6-BB24-4FA7-BA35-4012A1DBA7F5}" type="presOf" srcId="{0D4D542F-15ED-4711-B7A6-412F7A91DA82}" destId="{B330CD27-063C-43EA-BB1F-9C612189D144}" srcOrd="0" destOrd="0" presId="urn:microsoft.com/office/officeart/2024/3/layout/verticalVisualTextBlock1"/>
    <dgm:cxn modelId="{68D2FFDD-99A3-4CFA-BC3F-C7FEBEBA8E99}" type="presParOf" srcId="{556370D2-6C90-4048-8706-AF3B85F8339F}" destId="{5C64AA05-C0AB-4543-9EAD-12326A9FFC77}" srcOrd="0" destOrd="0" presId="urn:microsoft.com/office/officeart/2024/3/layout/verticalVisualTextBlock1"/>
    <dgm:cxn modelId="{59AD15F5-2876-4DC7-9C1D-FDDCA165417A}" type="presParOf" srcId="{5C64AA05-C0AB-4543-9EAD-12326A9FFC77}" destId="{C21CC96E-758F-42E2-A57B-AB3963D64B76}" srcOrd="0" destOrd="0" presId="urn:microsoft.com/office/officeart/2024/3/layout/verticalVisualTextBlock1"/>
    <dgm:cxn modelId="{F504C261-5614-42E7-9D39-1A6ACB48DE49}" type="presParOf" srcId="{5C64AA05-C0AB-4543-9EAD-12326A9FFC77}" destId="{A7857ADB-D896-4B81-9BD8-2CFE29E46F89}" srcOrd="1" destOrd="0" presId="urn:microsoft.com/office/officeart/2024/3/layout/verticalVisualTextBlock1"/>
    <dgm:cxn modelId="{00112F85-8BB9-4EAC-847E-90DCEFEFA438}" type="presParOf" srcId="{5C64AA05-C0AB-4543-9EAD-12326A9FFC77}" destId="{1C73881B-8466-437B-8DDC-8CC6BB6FF423}" srcOrd="2" destOrd="0" presId="urn:microsoft.com/office/officeart/2024/3/layout/verticalVisualTextBlock1"/>
    <dgm:cxn modelId="{131D8C34-C365-4121-9720-16047115DB53}" type="presParOf" srcId="{556370D2-6C90-4048-8706-AF3B85F8339F}" destId="{D6E596D8-9BBA-43E9-B9CA-BD1B2A3C4421}" srcOrd="1" destOrd="0" presId="urn:microsoft.com/office/officeart/2024/3/layout/verticalVisualTextBlock1"/>
    <dgm:cxn modelId="{5635CB2C-F11E-4159-8499-4B75C4E59686}" type="presParOf" srcId="{556370D2-6C90-4048-8706-AF3B85F8339F}" destId="{B0EEA492-5721-4BFB-987F-0EE365963DED}" srcOrd="2" destOrd="0" presId="urn:microsoft.com/office/officeart/2024/3/layout/verticalVisualTextBlock1"/>
    <dgm:cxn modelId="{530DFB61-9106-4FE0-A0BD-09D600343817}" type="presParOf" srcId="{B0EEA492-5721-4BFB-987F-0EE365963DED}" destId="{419AC3E7-0119-4C95-9D8F-1CD1D212D6F4}" srcOrd="0" destOrd="0" presId="urn:microsoft.com/office/officeart/2024/3/layout/verticalVisualTextBlock1"/>
    <dgm:cxn modelId="{A2BBE10A-388E-41A8-AA82-064B59CB08EE}" type="presParOf" srcId="{B0EEA492-5721-4BFB-987F-0EE365963DED}" destId="{9B3F5CA0-9BE8-42D1-96BD-D0F6D6E65439}" srcOrd="1" destOrd="0" presId="urn:microsoft.com/office/officeart/2024/3/layout/verticalVisualTextBlock1"/>
    <dgm:cxn modelId="{2362F931-274E-4FF9-AC2F-DC39CB9CF23B}" type="presParOf" srcId="{B0EEA492-5721-4BFB-987F-0EE365963DED}" destId="{DE3A6216-B6AD-42D3-B06D-546E2D6120A4}" srcOrd="2" destOrd="0" presId="urn:microsoft.com/office/officeart/2024/3/layout/verticalVisualTextBlock1"/>
    <dgm:cxn modelId="{2E147D8C-D8FA-4A33-BAB9-01E01D7C0917}" type="presParOf" srcId="{556370D2-6C90-4048-8706-AF3B85F8339F}" destId="{B330CD27-063C-43EA-BB1F-9C612189D144}" srcOrd="3" destOrd="0" presId="urn:microsoft.com/office/officeart/2024/3/layout/verticalVisualTextBlock1"/>
    <dgm:cxn modelId="{FAC1DFE5-0901-4EDF-BA58-3CA651B734BB}" type="presParOf" srcId="{556370D2-6C90-4048-8706-AF3B85F8339F}" destId="{1F34D1A1-F646-464F-B60E-3273268AFE34}" srcOrd="4" destOrd="0" presId="urn:microsoft.com/office/officeart/2024/3/layout/verticalVisualTextBlock1"/>
    <dgm:cxn modelId="{8204146E-EABE-49E8-8520-68B484C78543}" type="presParOf" srcId="{1F34D1A1-F646-464F-B60E-3273268AFE34}" destId="{C6929866-A238-48D9-9590-6E4701133B14}" srcOrd="0" destOrd="0" presId="urn:microsoft.com/office/officeart/2024/3/layout/verticalVisualTextBlock1"/>
    <dgm:cxn modelId="{EC406491-DD1D-4AA3-B0AB-21721093872D}" type="presParOf" srcId="{1F34D1A1-F646-464F-B60E-3273268AFE34}" destId="{ACA59C27-5294-477F-BC4C-AA91B5ADB4E3}" srcOrd="1" destOrd="0" presId="urn:microsoft.com/office/officeart/2024/3/layout/verticalVisualTextBlock1"/>
    <dgm:cxn modelId="{8456CE40-1EC4-4FB5-A156-6AB51E4FA254}" type="presParOf" srcId="{1F34D1A1-F646-464F-B60E-3273268AFE34}" destId="{7939B779-1A2C-4861-BDC5-5789707DF4E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4812E-7386-4380-9C86-868FD5B9237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5F970C0-F9D0-4874-8A80-3E63132F0C51}">
      <dgm:prSet phldrT="[Text]"/>
      <dgm:spPr/>
      <dgm:t>
        <a:bodyPr/>
        <a:lstStyle/>
        <a:p>
          <a:r>
            <a:rPr lang="en-GB" dirty="0"/>
            <a:t>NHS App Appointment Dashboard</a:t>
          </a:r>
          <a:endParaRPr lang="en-US" dirty="0"/>
        </a:p>
      </dgm:t>
    </dgm:pt>
    <dgm:pt modelId="{4D337218-A0E2-4429-89AC-21310B96A8B5}" type="parTrans" cxnId="{84AAD2C6-0BFF-4967-A5CF-36360874C97E}">
      <dgm:prSet/>
      <dgm:spPr/>
      <dgm:t>
        <a:bodyPr/>
        <a:lstStyle/>
        <a:p>
          <a:endParaRPr lang="en-US"/>
        </a:p>
      </dgm:t>
    </dgm:pt>
    <dgm:pt modelId="{FD769D54-7658-4BA1-AF48-0F1FC1678F97}" type="sibTrans" cxnId="{84AAD2C6-0BFF-4967-A5CF-36360874C97E}">
      <dgm:prSet/>
      <dgm:spPr/>
      <dgm:t>
        <a:bodyPr/>
        <a:lstStyle/>
        <a:p>
          <a:endParaRPr lang="en-US"/>
        </a:p>
      </dgm:t>
    </dgm:pt>
    <dgm:pt modelId="{BFD629F9-7102-4ECF-8D56-D50A234D1A3C}">
      <dgm:prSet phldrT="[Text]"/>
      <dgm:spPr/>
      <dgm:t>
        <a:bodyPr/>
        <a:lstStyle/>
        <a:p>
          <a:r>
            <a:rPr lang="en-GB" dirty="0"/>
            <a:t>Patient and GP Appt Functionality</a:t>
          </a:r>
          <a:endParaRPr lang="en-US" dirty="0"/>
        </a:p>
      </dgm:t>
    </dgm:pt>
    <dgm:pt modelId="{A043D4A6-5FCF-48DD-A152-4C060AB3E69E}" type="parTrans" cxnId="{C9BAEF32-082F-48C8-9547-BC7541E4B368}">
      <dgm:prSet/>
      <dgm:spPr/>
      <dgm:t>
        <a:bodyPr/>
        <a:lstStyle/>
        <a:p>
          <a:endParaRPr lang="en-US"/>
        </a:p>
      </dgm:t>
    </dgm:pt>
    <dgm:pt modelId="{246DEC4C-8B1C-4AAC-BB16-2C6A1386F89E}" type="sibTrans" cxnId="{C9BAEF32-082F-48C8-9547-BC7541E4B368}">
      <dgm:prSet/>
      <dgm:spPr/>
      <dgm:t>
        <a:bodyPr/>
        <a:lstStyle/>
        <a:p>
          <a:endParaRPr lang="en-US"/>
        </a:p>
      </dgm:t>
    </dgm:pt>
    <dgm:pt modelId="{1A5D9F2B-7AB6-474C-8986-2311061562CE}">
      <dgm:prSet phldrT="[Text]"/>
      <dgm:spPr/>
      <dgm:t>
        <a:bodyPr/>
        <a:lstStyle/>
        <a:p>
          <a:r>
            <a:rPr lang="en-GB" dirty="0"/>
            <a:t>Benefits and Limitations</a:t>
          </a:r>
          <a:endParaRPr lang="en-US" dirty="0"/>
        </a:p>
      </dgm:t>
    </dgm:pt>
    <dgm:pt modelId="{B01A5DEE-FC9C-460A-ACBD-B02A9335D97D}" type="parTrans" cxnId="{9E8C1EE2-9063-47C0-B8A3-438C043706A4}">
      <dgm:prSet/>
      <dgm:spPr/>
      <dgm:t>
        <a:bodyPr/>
        <a:lstStyle/>
        <a:p>
          <a:endParaRPr lang="en-US"/>
        </a:p>
      </dgm:t>
    </dgm:pt>
    <dgm:pt modelId="{919288BE-AB25-4C51-A165-B1480FDB6DA7}" type="sibTrans" cxnId="{9E8C1EE2-9063-47C0-B8A3-438C043706A4}">
      <dgm:prSet/>
      <dgm:spPr/>
      <dgm:t>
        <a:bodyPr/>
        <a:lstStyle/>
        <a:p>
          <a:endParaRPr lang="en-US"/>
        </a:p>
      </dgm:t>
    </dgm:pt>
    <dgm:pt modelId="{F1374097-659F-4C1D-B17C-DF8FF0CA3813}" type="pres">
      <dgm:prSet presAssocID="{B594812E-7386-4380-9C86-868FD5B9237B}" presName="linear" presStyleCnt="0">
        <dgm:presLayoutVars>
          <dgm:dir/>
          <dgm:animLvl val="lvl"/>
          <dgm:resizeHandles val="exact"/>
        </dgm:presLayoutVars>
      </dgm:prSet>
      <dgm:spPr/>
    </dgm:pt>
    <dgm:pt modelId="{88348EF2-9536-496D-9C28-DF17F2A90C01}" type="pres">
      <dgm:prSet presAssocID="{15F970C0-F9D0-4874-8A80-3E63132F0C51}" presName="parentLin" presStyleCnt="0"/>
      <dgm:spPr/>
    </dgm:pt>
    <dgm:pt modelId="{32E1E37B-2864-4C16-9D5A-3D488940BD12}" type="pres">
      <dgm:prSet presAssocID="{15F970C0-F9D0-4874-8A80-3E63132F0C51}" presName="parentLeftMargin" presStyleLbl="node1" presStyleIdx="0" presStyleCnt="3"/>
      <dgm:spPr/>
    </dgm:pt>
    <dgm:pt modelId="{D5859A43-4AE0-4D3F-B4EE-11B86E2AB39C}" type="pres">
      <dgm:prSet presAssocID="{15F970C0-F9D0-4874-8A80-3E63132F0C51}" presName="parentText" presStyleLbl="node1" presStyleIdx="0" presStyleCnt="3">
        <dgm:presLayoutVars>
          <dgm:chMax val="0"/>
          <dgm:bulletEnabled val="1"/>
        </dgm:presLayoutVars>
      </dgm:prSet>
      <dgm:spPr/>
    </dgm:pt>
    <dgm:pt modelId="{62B76C39-AE1A-486A-B721-E75B783DFA28}" type="pres">
      <dgm:prSet presAssocID="{15F970C0-F9D0-4874-8A80-3E63132F0C51}" presName="negativeSpace" presStyleCnt="0"/>
      <dgm:spPr/>
    </dgm:pt>
    <dgm:pt modelId="{636FEAB7-1FD8-44E5-AFF0-6C642AA45FF8}" type="pres">
      <dgm:prSet presAssocID="{15F970C0-F9D0-4874-8A80-3E63132F0C51}" presName="childText" presStyleLbl="conFgAcc1" presStyleIdx="0" presStyleCnt="3">
        <dgm:presLayoutVars>
          <dgm:bulletEnabled val="1"/>
        </dgm:presLayoutVars>
      </dgm:prSet>
      <dgm:spPr/>
    </dgm:pt>
    <dgm:pt modelId="{D264D0B6-AA39-4E3B-9B72-295B497309C1}" type="pres">
      <dgm:prSet presAssocID="{FD769D54-7658-4BA1-AF48-0F1FC1678F97}" presName="spaceBetweenRectangles" presStyleCnt="0"/>
      <dgm:spPr/>
    </dgm:pt>
    <dgm:pt modelId="{CA5E1808-C08F-4254-8332-FA997C87433B}" type="pres">
      <dgm:prSet presAssocID="{BFD629F9-7102-4ECF-8D56-D50A234D1A3C}" presName="parentLin" presStyleCnt="0"/>
      <dgm:spPr/>
    </dgm:pt>
    <dgm:pt modelId="{2465727D-24FD-4E80-9756-0DB2B6F2F520}" type="pres">
      <dgm:prSet presAssocID="{BFD629F9-7102-4ECF-8D56-D50A234D1A3C}" presName="parentLeftMargin" presStyleLbl="node1" presStyleIdx="0" presStyleCnt="3"/>
      <dgm:spPr/>
    </dgm:pt>
    <dgm:pt modelId="{522C5CDB-8529-4366-8B47-58AF70E910A2}" type="pres">
      <dgm:prSet presAssocID="{BFD629F9-7102-4ECF-8D56-D50A234D1A3C}" presName="parentText" presStyleLbl="node1" presStyleIdx="1" presStyleCnt="3">
        <dgm:presLayoutVars>
          <dgm:chMax val="0"/>
          <dgm:bulletEnabled val="1"/>
        </dgm:presLayoutVars>
      </dgm:prSet>
      <dgm:spPr/>
    </dgm:pt>
    <dgm:pt modelId="{B671E169-4BEA-4A70-B875-810396327915}" type="pres">
      <dgm:prSet presAssocID="{BFD629F9-7102-4ECF-8D56-D50A234D1A3C}" presName="negativeSpace" presStyleCnt="0"/>
      <dgm:spPr/>
    </dgm:pt>
    <dgm:pt modelId="{045127A4-400F-471E-8B22-A80879A11E37}" type="pres">
      <dgm:prSet presAssocID="{BFD629F9-7102-4ECF-8D56-D50A234D1A3C}" presName="childText" presStyleLbl="conFgAcc1" presStyleIdx="1" presStyleCnt="3">
        <dgm:presLayoutVars>
          <dgm:bulletEnabled val="1"/>
        </dgm:presLayoutVars>
      </dgm:prSet>
      <dgm:spPr/>
    </dgm:pt>
    <dgm:pt modelId="{AE5DFC3D-B646-4F1C-887C-D22D98D6E496}" type="pres">
      <dgm:prSet presAssocID="{246DEC4C-8B1C-4AAC-BB16-2C6A1386F89E}" presName="spaceBetweenRectangles" presStyleCnt="0"/>
      <dgm:spPr/>
    </dgm:pt>
    <dgm:pt modelId="{10F25467-AD66-4DF0-B4C3-41E65C4F0033}" type="pres">
      <dgm:prSet presAssocID="{1A5D9F2B-7AB6-474C-8986-2311061562CE}" presName="parentLin" presStyleCnt="0"/>
      <dgm:spPr/>
    </dgm:pt>
    <dgm:pt modelId="{06229A6B-FC54-4B3A-909E-A9EABDD254BA}" type="pres">
      <dgm:prSet presAssocID="{1A5D9F2B-7AB6-474C-8986-2311061562CE}" presName="parentLeftMargin" presStyleLbl="node1" presStyleIdx="1" presStyleCnt="3"/>
      <dgm:spPr/>
    </dgm:pt>
    <dgm:pt modelId="{73E961BD-456A-45D4-BF2E-0EAEAD9C7F89}" type="pres">
      <dgm:prSet presAssocID="{1A5D9F2B-7AB6-474C-8986-2311061562CE}" presName="parentText" presStyleLbl="node1" presStyleIdx="2" presStyleCnt="3">
        <dgm:presLayoutVars>
          <dgm:chMax val="0"/>
          <dgm:bulletEnabled val="1"/>
        </dgm:presLayoutVars>
      </dgm:prSet>
      <dgm:spPr/>
    </dgm:pt>
    <dgm:pt modelId="{DC978C4A-F635-4182-A1F1-7B50EE64BB91}" type="pres">
      <dgm:prSet presAssocID="{1A5D9F2B-7AB6-474C-8986-2311061562CE}" presName="negativeSpace" presStyleCnt="0"/>
      <dgm:spPr/>
    </dgm:pt>
    <dgm:pt modelId="{A149C96A-4C4A-4F30-906A-9E6C19125495}" type="pres">
      <dgm:prSet presAssocID="{1A5D9F2B-7AB6-474C-8986-2311061562CE}" presName="childText" presStyleLbl="conFgAcc1" presStyleIdx="2" presStyleCnt="3">
        <dgm:presLayoutVars>
          <dgm:bulletEnabled val="1"/>
        </dgm:presLayoutVars>
      </dgm:prSet>
      <dgm:spPr/>
    </dgm:pt>
  </dgm:ptLst>
  <dgm:cxnLst>
    <dgm:cxn modelId="{8B72AF15-97CF-49CE-A266-00F16F02AD4A}" type="presOf" srcId="{B594812E-7386-4380-9C86-868FD5B9237B}" destId="{F1374097-659F-4C1D-B17C-DF8FF0CA3813}" srcOrd="0" destOrd="0" presId="urn:microsoft.com/office/officeart/2005/8/layout/list1"/>
    <dgm:cxn modelId="{B97DAE1E-7008-468E-A677-C4C856B44A7C}" type="presOf" srcId="{BFD629F9-7102-4ECF-8D56-D50A234D1A3C}" destId="{522C5CDB-8529-4366-8B47-58AF70E910A2}" srcOrd="1" destOrd="0" presId="urn:microsoft.com/office/officeart/2005/8/layout/list1"/>
    <dgm:cxn modelId="{C9BAEF32-082F-48C8-9547-BC7541E4B368}" srcId="{B594812E-7386-4380-9C86-868FD5B9237B}" destId="{BFD629F9-7102-4ECF-8D56-D50A234D1A3C}" srcOrd="1" destOrd="0" parTransId="{A043D4A6-5FCF-48DD-A152-4C060AB3E69E}" sibTransId="{246DEC4C-8B1C-4AAC-BB16-2C6A1386F89E}"/>
    <dgm:cxn modelId="{B8C93144-3706-42F7-8A61-3362A02C8D4E}" type="presOf" srcId="{BFD629F9-7102-4ECF-8D56-D50A234D1A3C}" destId="{2465727D-24FD-4E80-9756-0DB2B6F2F520}" srcOrd="0" destOrd="0" presId="urn:microsoft.com/office/officeart/2005/8/layout/list1"/>
    <dgm:cxn modelId="{552C0270-0E4C-4AA6-B9D3-A93B1F13F882}" type="presOf" srcId="{1A5D9F2B-7AB6-474C-8986-2311061562CE}" destId="{06229A6B-FC54-4B3A-909E-A9EABDD254BA}" srcOrd="0" destOrd="0" presId="urn:microsoft.com/office/officeart/2005/8/layout/list1"/>
    <dgm:cxn modelId="{933BE87C-C836-4E5B-8D5D-77E7B04B4AAB}" type="presOf" srcId="{15F970C0-F9D0-4874-8A80-3E63132F0C51}" destId="{32E1E37B-2864-4C16-9D5A-3D488940BD12}" srcOrd="0" destOrd="0" presId="urn:microsoft.com/office/officeart/2005/8/layout/list1"/>
    <dgm:cxn modelId="{5111EEAB-C08E-4197-8E2D-1032EE49DE8C}" type="presOf" srcId="{15F970C0-F9D0-4874-8A80-3E63132F0C51}" destId="{D5859A43-4AE0-4D3F-B4EE-11B86E2AB39C}" srcOrd="1" destOrd="0" presId="urn:microsoft.com/office/officeart/2005/8/layout/list1"/>
    <dgm:cxn modelId="{84AAD2C6-0BFF-4967-A5CF-36360874C97E}" srcId="{B594812E-7386-4380-9C86-868FD5B9237B}" destId="{15F970C0-F9D0-4874-8A80-3E63132F0C51}" srcOrd="0" destOrd="0" parTransId="{4D337218-A0E2-4429-89AC-21310B96A8B5}" sibTransId="{FD769D54-7658-4BA1-AF48-0F1FC1678F97}"/>
    <dgm:cxn modelId="{9E8C1EE2-9063-47C0-B8A3-438C043706A4}" srcId="{B594812E-7386-4380-9C86-868FD5B9237B}" destId="{1A5D9F2B-7AB6-474C-8986-2311061562CE}" srcOrd="2" destOrd="0" parTransId="{B01A5DEE-FC9C-460A-ACBD-B02A9335D97D}" sibTransId="{919288BE-AB25-4C51-A165-B1480FDB6DA7}"/>
    <dgm:cxn modelId="{04FB9FEF-C427-4C2F-9677-7D89322F511C}" type="presOf" srcId="{1A5D9F2B-7AB6-474C-8986-2311061562CE}" destId="{73E961BD-456A-45D4-BF2E-0EAEAD9C7F89}" srcOrd="1" destOrd="0" presId="urn:microsoft.com/office/officeart/2005/8/layout/list1"/>
    <dgm:cxn modelId="{E89C7B04-0F19-48D3-9BAC-1C49542D3B24}" type="presParOf" srcId="{F1374097-659F-4C1D-B17C-DF8FF0CA3813}" destId="{88348EF2-9536-496D-9C28-DF17F2A90C01}" srcOrd="0" destOrd="0" presId="urn:microsoft.com/office/officeart/2005/8/layout/list1"/>
    <dgm:cxn modelId="{EB81D802-9365-46B8-9B41-60FEE9E495D5}" type="presParOf" srcId="{88348EF2-9536-496D-9C28-DF17F2A90C01}" destId="{32E1E37B-2864-4C16-9D5A-3D488940BD12}" srcOrd="0" destOrd="0" presId="urn:microsoft.com/office/officeart/2005/8/layout/list1"/>
    <dgm:cxn modelId="{1000C480-7F95-479D-A1D7-80A67787EF64}" type="presParOf" srcId="{88348EF2-9536-496D-9C28-DF17F2A90C01}" destId="{D5859A43-4AE0-4D3F-B4EE-11B86E2AB39C}" srcOrd="1" destOrd="0" presId="urn:microsoft.com/office/officeart/2005/8/layout/list1"/>
    <dgm:cxn modelId="{326D7998-A62D-44F7-A8C7-B20157BBC7B3}" type="presParOf" srcId="{F1374097-659F-4C1D-B17C-DF8FF0CA3813}" destId="{62B76C39-AE1A-486A-B721-E75B783DFA28}" srcOrd="1" destOrd="0" presId="urn:microsoft.com/office/officeart/2005/8/layout/list1"/>
    <dgm:cxn modelId="{A1F7BC4C-D190-4622-A5DA-6A1FFF1C271E}" type="presParOf" srcId="{F1374097-659F-4C1D-B17C-DF8FF0CA3813}" destId="{636FEAB7-1FD8-44E5-AFF0-6C642AA45FF8}" srcOrd="2" destOrd="0" presId="urn:microsoft.com/office/officeart/2005/8/layout/list1"/>
    <dgm:cxn modelId="{3C1733D8-8C87-4E3B-92C9-36ECF57B44FC}" type="presParOf" srcId="{F1374097-659F-4C1D-B17C-DF8FF0CA3813}" destId="{D264D0B6-AA39-4E3B-9B72-295B497309C1}" srcOrd="3" destOrd="0" presId="urn:microsoft.com/office/officeart/2005/8/layout/list1"/>
    <dgm:cxn modelId="{6CB34B76-F2FD-4277-B0E1-AC8598C41983}" type="presParOf" srcId="{F1374097-659F-4C1D-B17C-DF8FF0CA3813}" destId="{CA5E1808-C08F-4254-8332-FA997C87433B}" srcOrd="4" destOrd="0" presId="urn:microsoft.com/office/officeart/2005/8/layout/list1"/>
    <dgm:cxn modelId="{B2061179-4CB6-4317-8506-C782C2C71BBB}" type="presParOf" srcId="{CA5E1808-C08F-4254-8332-FA997C87433B}" destId="{2465727D-24FD-4E80-9756-0DB2B6F2F520}" srcOrd="0" destOrd="0" presId="urn:microsoft.com/office/officeart/2005/8/layout/list1"/>
    <dgm:cxn modelId="{2C1AC1FE-9115-4ABE-BDCF-CCB02F0CB7A9}" type="presParOf" srcId="{CA5E1808-C08F-4254-8332-FA997C87433B}" destId="{522C5CDB-8529-4366-8B47-58AF70E910A2}" srcOrd="1" destOrd="0" presId="urn:microsoft.com/office/officeart/2005/8/layout/list1"/>
    <dgm:cxn modelId="{650F4AA3-88DB-4F86-AC2C-7E3389B94D41}" type="presParOf" srcId="{F1374097-659F-4C1D-B17C-DF8FF0CA3813}" destId="{B671E169-4BEA-4A70-B875-810396327915}" srcOrd="5" destOrd="0" presId="urn:microsoft.com/office/officeart/2005/8/layout/list1"/>
    <dgm:cxn modelId="{C2BA1FA8-5F77-4972-9F07-DFB0C38D4AD1}" type="presParOf" srcId="{F1374097-659F-4C1D-B17C-DF8FF0CA3813}" destId="{045127A4-400F-471E-8B22-A80879A11E37}" srcOrd="6" destOrd="0" presId="urn:microsoft.com/office/officeart/2005/8/layout/list1"/>
    <dgm:cxn modelId="{38CB82D3-BBCD-4DAE-8152-9B801B0C4502}" type="presParOf" srcId="{F1374097-659F-4C1D-B17C-DF8FF0CA3813}" destId="{AE5DFC3D-B646-4F1C-887C-D22D98D6E496}" srcOrd="7" destOrd="0" presId="urn:microsoft.com/office/officeart/2005/8/layout/list1"/>
    <dgm:cxn modelId="{F6524C0E-82D1-4511-8129-7AF4A638786C}" type="presParOf" srcId="{F1374097-659F-4C1D-B17C-DF8FF0CA3813}" destId="{10F25467-AD66-4DF0-B4C3-41E65C4F0033}" srcOrd="8" destOrd="0" presId="urn:microsoft.com/office/officeart/2005/8/layout/list1"/>
    <dgm:cxn modelId="{0E03C389-B1AB-47AA-BA98-30B235B49B16}" type="presParOf" srcId="{10F25467-AD66-4DF0-B4C3-41E65C4F0033}" destId="{06229A6B-FC54-4B3A-909E-A9EABDD254BA}" srcOrd="0" destOrd="0" presId="urn:microsoft.com/office/officeart/2005/8/layout/list1"/>
    <dgm:cxn modelId="{F976FE94-6169-4C84-ACBA-6DE6EC75F555}" type="presParOf" srcId="{10F25467-AD66-4DF0-B4C3-41E65C4F0033}" destId="{73E961BD-456A-45D4-BF2E-0EAEAD9C7F89}" srcOrd="1" destOrd="0" presId="urn:microsoft.com/office/officeart/2005/8/layout/list1"/>
    <dgm:cxn modelId="{BA9F071D-636A-4209-8C98-ABDFF021C406}" type="presParOf" srcId="{F1374097-659F-4C1D-B17C-DF8FF0CA3813}" destId="{DC978C4A-F635-4182-A1F1-7B50EE64BB91}" srcOrd="9" destOrd="0" presId="urn:microsoft.com/office/officeart/2005/8/layout/list1"/>
    <dgm:cxn modelId="{BC502B53-02C5-4ECA-BA24-B66F3738FF74}" type="presParOf" srcId="{F1374097-659F-4C1D-B17C-DF8FF0CA3813}" destId="{A149C96A-4C4A-4F30-906A-9E6C191254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4812E-7386-4380-9C86-868FD5B9237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5F970C0-F9D0-4874-8A80-3E63132F0C51}">
      <dgm:prSet phldrT="[Text]"/>
      <dgm:spPr/>
      <dgm:t>
        <a:bodyPr/>
        <a:lstStyle/>
        <a:p>
          <a:r>
            <a:rPr lang="en-GB" dirty="0"/>
            <a:t>NHS App Appointment Dashboard</a:t>
          </a:r>
          <a:endParaRPr lang="en-US" dirty="0"/>
        </a:p>
      </dgm:t>
    </dgm:pt>
    <dgm:pt modelId="{4D337218-A0E2-4429-89AC-21310B96A8B5}" type="parTrans" cxnId="{84AAD2C6-0BFF-4967-A5CF-36360874C97E}">
      <dgm:prSet/>
      <dgm:spPr/>
      <dgm:t>
        <a:bodyPr/>
        <a:lstStyle/>
        <a:p>
          <a:endParaRPr lang="en-US"/>
        </a:p>
      </dgm:t>
    </dgm:pt>
    <dgm:pt modelId="{FD769D54-7658-4BA1-AF48-0F1FC1678F97}" type="sibTrans" cxnId="{84AAD2C6-0BFF-4967-A5CF-36360874C97E}">
      <dgm:prSet/>
      <dgm:spPr/>
      <dgm:t>
        <a:bodyPr/>
        <a:lstStyle/>
        <a:p>
          <a:endParaRPr lang="en-US"/>
        </a:p>
      </dgm:t>
    </dgm:pt>
    <dgm:pt modelId="{BFD629F9-7102-4ECF-8D56-D50A234D1A3C}">
      <dgm:prSet phldrT="[Text]"/>
      <dgm:spPr>
        <a:solidFill>
          <a:schemeClr val="accent2">
            <a:lumMod val="20000"/>
            <a:lumOff val="80000"/>
          </a:schemeClr>
        </a:solidFill>
      </dgm:spPr>
      <dgm:t>
        <a:bodyPr/>
        <a:lstStyle/>
        <a:p>
          <a:r>
            <a:rPr lang="en-GB" dirty="0"/>
            <a:t>Patient and GP App Functionality</a:t>
          </a:r>
          <a:endParaRPr lang="en-US" dirty="0"/>
        </a:p>
      </dgm:t>
    </dgm:pt>
    <dgm:pt modelId="{A043D4A6-5FCF-48DD-A152-4C060AB3E69E}" type="parTrans" cxnId="{C9BAEF32-082F-48C8-9547-BC7541E4B368}">
      <dgm:prSet/>
      <dgm:spPr/>
      <dgm:t>
        <a:bodyPr/>
        <a:lstStyle/>
        <a:p>
          <a:endParaRPr lang="en-US"/>
        </a:p>
      </dgm:t>
    </dgm:pt>
    <dgm:pt modelId="{246DEC4C-8B1C-4AAC-BB16-2C6A1386F89E}" type="sibTrans" cxnId="{C9BAEF32-082F-48C8-9547-BC7541E4B368}">
      <dgm:prSet/>
      <dgm:spPr/>
      <dgm:t>
        <a:bodyPr/>
        <a:lstStyle/>
        <a:p>
          <a:endParaRPr lang="en-US"/>
        </a:p>
      </dgm:t>
    </dgm:pt>
    <dgm:pt modelId="{1A5D9F2B-7AB6-474C-8986-2311061562CE}">
      <dgm:prSet phldrT="[Text]"/>
      <dgm:spPr>
        <a:solidFill>
          <a:schemeClr val="accent2">
            <a:lumMod val="20000"/>
            <a:lumOff val="80000"/>
          </a:schemeClr>
        </a:solidFill>
      </dgm:spPr>
      <dgm:t>
        <a:bodyPr/>
        <a:lstStyle/>
        <a:p>
          <a:r>
            <a:rPr lang="en-GB" dirty="0"/>
            <a:t>Benefits and Limitations</a:t>
          </a:r>
          <a:endParaRPr lang="en-US" dirty="0"/>
        </a:p>
      </dgm:t>
    </dgm:pt>
    <dgm:pt modelId="{B01A5DEE-FC9C-460A-ACBD-B02A9335D97D}" type="parTrans" cxnId="{9E8C1EE2-9063-47C0-B8A3-438C043706A4}">
      <dgm:prSet/>
      <dgm:spPr/>
      <dgm:t>
        <a:bodyPr/>
        <a:lstStyle/>
        <a:p>
          <a:endParaRPr lang="en-US"/>
        </a:p>
      </dgm:t>
    </dgm:pt>
    <dgm:pt modelId="{919288BE-AB25-4C51-A165-B1480FDB6DA7}" type="sibTrans" cxnId="{9E8C1EE2-9063-47C0-B8A3-438C043706A4}">
      <dgm:prSet/>
      <dgm:spPr/>
      <dgm:t>
        <a:bodyPr/>
        <a:lstStyle/>
        <a:p>
          <a:endParaRPr lang="en-US"/>
        </a:p>
      </dgm:t>
    </dgm:pt>
    <dgm:pt modelId="{F1374097-659F-4C1D-B17C-DF8FF0CA3813}" type="pres">
      <dgm:prSet presAssocID="{B594812E-7386-4380-9C86-868FD5B9237B}" presName="linear" presStyleCnt="0">
        <dgm:presLayoutVars>
          <dgm:dir/>
          <dgm:animLvl val="lvl"/>
          <dgm:resizeHandles val="exact"/>
        </dgm:presLayoutVars>
      </dgm:prSet>
      <dgm:spPr/>
    </dgm:pt>
    <dgm:pt modelId="{88348EF2-9536-496D-9C28-DF17F2A90C01}" type="pres">
      <dgm:prSet presAssocID="{15F970C0-F9D0-4874-8A80-3E63132F0C51}" presName="parentLin" presStyleCnt="0"/>
      <dgm:spPr/>
    </dgm:pt>
    <dgm:pt modelId="{32E1E37B-2864-4C16-9D5A-3D488940BD12}" type="pres">
      <dgm:prSet presAssocID="{15F970C0-F9D0-4874-8A80-3E63132F0C51}" presName="parentLeftMargin" presStyleLbl="node1" presStyleIdx="0" presStyleCnt="3"/>
      <dgm:spPr/>
    </dgm:pt>
    <dgm:pt modelId="{D5859A43-4AE0-4D3F-B4EE-11B86E2AB39C}" type="pres">
      <dgm:prSet presAssocID="{15F970C0-F9D0-4874-8A80-3E63132F0C51}" presName="parentText" presStyleLbl="node1" presStyleIdx="0" presStyleCnt="3">
        <dgm:presLayoutVars>
          <dgm:chMax val="0"/>
          <dgm:bulletEnabled val="1"/>
        </dgm:presLayoutVars>
      </dgm:prSet>
      <dgm:spPr/>
    </dgm:pt>
    <dgm:pt modelId="{62B76C39-AE1A-486A-B721-E75B783DFA28}" type="pres">
      <dgm:prSet presAssocID="{15F970C0-F9D0-4874-8A80-3E63132F0C51}" presName="negativeSpace" presStyleCnt="0"/>
      <dgm:spPr/>
    </dgm:pt>
    <dgm:pt modelId="{636FEAB7-1FD8-44E5-AFF0-6C642AA45FF8}" type="pres">
      <dgm:prSet presAssocID="{15F970C0-F9D0-4874-8A80-3E63132F0C51}" presName="childText" presStyleLbl="conFgAcc1" presStyleIdx="0" presStyleCnt="3">
        <dgm:presLayoutVars>
          <dgm:bulletEnabled val="1"/>
        </dgm:presLayoutVars>
      </dgm:prSet>
      <dgm:spPr/>
    </dgm:pt>
    <dgm:pt modelId="{D264D0B6-AA39-4E3B-9B72-295B497309C1}" type="pres">
      <dgm:prSet presAssocID="{FD769D54-7658-4BA1-AF48-0F1FC1678F97}" presName="spaceBetweenRectangles" presStyleCnt="0"/>
      <dgm:spPr/>
    </dgm:pt>
    <dgm:pt modelId="{CA5E1808-C08F-4254-8332-FA997C87433B}" type="pres">
      <dgm:prSet presAssocID="{BFD629F9-7102-4ECF-8D56-D50A234D1A3C}" presName="parentLin" presStyleCnt="0"/>
      <dgm:spPr/>
    </dgm:pt>
    <dgm:pt modelId="{2465727D-24FD-4E80-9756-0DB2B6F2F520}" type="pres">
      <dgm:prSet presAssocID="{BFD629F9-7102-4ECF-8D56-D50A234D1A3C}" presName="parentLeftMargin" presStyleLbl="node1" presStyleIdx="0" presStyleCnt="3"/>
      <dgm:spPr/>
    </dgm:pt>
    <dgm:pt modelId="{522C5CDB-8529-4366-8B47-58AF70E910A2}" type="pres">
      <dgm:prSet presAssocID="{BFD629F9-7102-4ECF-8D56-D50A234D1A3C}" presName="parentText" presStyleLbl="node1" presStyleIdx="1" presStyleCnt="3">
        <dgm:presLayoutVars>
          <dgm:chMax val="0"/>
          <dgm:bulletEnabled val="1"/>
        </dgm:presLayoutVars>
      </dgm:prSet>
      <dgm:spPr/>
    </dgm:pt>
    <dgm:pt modelId="{B671E169-4BEA-4A70-B875-810396327915}" type="pres">
      <dgm:prSet presAssocID="{BFD629F9-7102-4ECF-8D56-D50A234D1A3C}" presName="negativeSpace" presStyleCnt="0"/>
      <dgm:spPr/>
    </dgm:pt>
    <dgm:pt modelId="{045127A4-400F-471E-8B22-A80879A11E37}" type="pres">
      <dgm:prSet presAssocID="{BFD629F9-7102-4ECF-8D56-D50A234D1A3C}" presName="childText" presStyleLbl="conFgAcc1" presStyleIdx="1" presStyleCnt="3">
        <dgm:presLayoutVars>
          <dgm:bulletEnabled val="1"/>
        </dgm:presLayoutVars>
      </dgm:prSet>
      <dgm:spPr/>
    </dgm:pt>
    <dgm:pt modelId="{AE5DFC3D-B646-4F1C-887C-D22D98D6E496}" type="pres">
      <dgm:prSet presAssocID="{246DEC4C-8B1C-4AAC-BB16-2C6A1386F89E}" presName="spaceBetweenRectangles" presStyleCnt="0"/>
      <dgm:spPr/>
    </dgm:pt>
    <dgm:pt modelId="{10F25467-AD66-4DF0-B4C3-41E65C4F0033}" type="pres">
      <dgm:prSet presAssocID="{1A5D9F2B-7AB6-474C-8986-2311061562CE}" presName="parentLin" presStyleCnt="0"/>
      <dgm:spPr/>
    </dgm:pt>
    <dgm:pt modelId="{06229A6B-FC54-4B3A-909E-A9EABDD254BA}" type="pres">
      <dgm:prSet presAssocID="{1A5D9F2B-7AB6-474C-8986-2311061562CE}" presName="parentLeftMargin" presStyleLbl="node1" presStyleIdx="1" presStyleCnt="3"/>
      <dgm:spPr/>
    </dgm:pt>
    <dgm:pt modelId="{73E961BD-456A-45D4-BF2E-0EAEAD9C7F89}" type="pres">
      <dgm:prSet presAssocID="{1A5D9F2B-7AB6-474C-8986-2311061562CE}" presName="parentText" presStyleLbl="node1" presStyleIdx="2" presStyleCnt="3">
        <dgm:presLayoutVars>
          <dgm:chMax val="0"/>
          <dgm:bulletEnabled val="1"/>
        </dgm:presLayoutVars>
      </dgm:prSet>
      <dgm:spPr/>
    </dgm:pt>
    <dgm:pt modelId="{DC978C4A-F635-4182-A1F1-7B50EE64BB91}" type="pres">
      <dgm:prSet presAssocID="{1A5D9F2B-7AB6-474C-8986-2311061562CE}" presName="negativeSpace" presStyleCnt="0"/>
      <dgm:spPr/>
    </dgm:pt>
    <dgm:pt modelId="{A149C96A-4C4A-4F30-906A-9E6C19125495}" type="pres">
      <dgm:prSet presAssocID="{1A5D9F2B-7AB6-474C-8986-2311061562CE}" presName="childText" presStyleLbl="conFgAcc1" presStyleIdx="2" presStyleCnt="3">
        <dgm:presLayoutVars>
          <dgm:bulletEnabled val="1"/>
        </dgm:presLayoutVars>
      </dgm:prSet>
      <dgm:spPr/>
    </dgm:pt>
  </dgm:ptLst>
  <dgm:cxnLst>
    <dgm:cxn modelId="{8B72AF15-97CF-49CE-A266-00F16F02AD4A}" type="presOf" srcId="{B594812E-7386-4380-9C86-868FD5B9237B}" destId="{F1374097-659F-4C1D-B17C-DF8FF0CA3813}" srcOrd="0" destOrd="0" presId="urn:microsoft.com/office/officeart/2005/8/layout/list1"/>
    <dgm:cxn modelId="{B97DAE1E-7008-468E-A677-C4C856B44A7C}" type="presOf" srcId="{BFD629F9-7102-4ECF-8D56-D50A234D1A3C}" destId="{522C5CDB-8529-4366-8B47-58AF70E910A2}" srcOrd="1" destOrd="0" presId="urn:microsoft.com/office/officeart/2005/8/layout/list1"/>
    <dgm:cxn modelId="{C9BAEF32-082F-48C8-9547-BC7541E4B368}" srcId="{B594812E-7386-4380-9C86-868FD5B9237B}" destId="{BFD629F9-7102-4ECF-8D56-D50A234D1A3C}" srcOrd="1" destOrd="0" parTransId="{A043D4A6-5FCF-48DD-A152-4C060AB3E69E}" sibTransId="{246DEC4C-8B1C-4AAC-BB16-2C6A1386F89E}"/>
    <dgm:cxn modelId="{B8C93144-3706-42F7-8A61-3362A02C8D4E}" type="presOf" srcId="{BFD629F9-7102-4ECF-8D56-D50A234D1A3C}" destId="{2465727D-24FD-4E80-9756-0DB2B6F2F520}" srcOrd="0" destOrd="0" presId="urn:microsoft.com/office/officeart/2005/8/layout/list1"/>
    <dgm:cxn modelId="{552C0270-0E4C-4AA6-B9D3-A93B1F13F882}" type="presOf" srcId="{1A5D9F2B-7AB6-474C-8986-2311061562CE}" destId="{06229A6B-FC54-4B3A-909E-A9EABDD254BA}" srcOrd="0" destOrd="0" presId="urn:microsoft.com/office/officeart/2005/8/layout/list1"/>
    <dgm:cxn modelId="{933BE87C-C836-4E5B-8D5D-77E7B04B4AAB}" type="presOf" srcId="{15F970C0-F9D0-4874-8A80-3E63132F0C51}" destId="{32E1E37B-2864-4C16-9D5A-3D488940BD12}" srcOrd="0" destOrd="0" presId="urn:microsoft.com/office/officeart/2005/8/layout/list1"/>
    <dgm:cxn modelId="{5111EEAB-C08E-4197-8E2D-1032EE49DE8C}" type="presOf" srcId="{15F970C0-F9D0-4874-8A80-3E63132F0C51}" destId="{D5859A43-4AE0-4D3F-B4EE-11B86E2AB39C}" srcOrd="1" destOrd="0" presId="urn:microsoft.com/office/officeart/2005/8/layout/list1"/>
    <dgm:cxn modelId="{84AAD2C6-0BFF-4967-A5CF-36360874C97E}" srcId="{B594812E-7386-4380-9C86-868FD5B9237B}" destId="{15F970C0-F9D0-4874-8A80-3E63132F0C51}" srcOrd="0" destOrd="0" parTransId="{4D337218-A0E2-4429-89AC-21310B96A8B5}" sibTransId="{FD769D54-7658-4BA1-AF48-0F1FC1678F97}"/>
    <dgm:cxn modelId="{9E8C1EE2-9063-47C0-B8A3-438C043706A4}" srcId="{B594812E-7386-4380-9C86-868FD5B9237B}" destId="{1A5D9F2B-7AB6-474C-8986-2311061562CE}" srcOrd="2" destOrd="0" parTransId="{B01A5DEE-FC9C-460A-ACBD-B02A9335D97D}" sibTransId="{919288BE-AB25-4C51-A165-B1480FDB6DA7}"/>
    <dgm:cxn modelId="{04FB9FEF-C427-4C2F-9677-7D89322F511C}" type="presOf" srcId="{1A5D9F2B-7AB6-474C-8986-2311061562CE}" destId="{73E961BD-456A-45D4-BF2E-0EAEAD9C7F89}" srcOrd="1" destOrd="0" presId="urn:microsoft.com/office/officeart/2005/8/layout/list1"/>
    <dgm:cxn modelId="{E89C7B04-0F19-48D3-9BAC-1C49542D3B24}" type="presParOf" srcId="{F1374097-659F-4C1D-B17C-DF8FF0CA3813}" destId="{88348EF2-9536-496D-9C28-DF17F2A90C01}" srcOrd="0" destOrd="0" presId="urn:microsoft.com/office/officeart/2005/8/layout/list1"/>
    <dgm:cxn modelId="{EB81D802-9365-46B8-9B41-60FEE9E495D5}" type="presParOf" srcId="{88348EF2-9536-496D-9C28-DF17F2A90C01}" destId="{32E1E37B-2864-4C16-9D5A-3D488940BD12}" srcOrd="0" destOrd="0" presId="urn:microsoft.com/office/officeart/2005/8/layout/list1"/>
    <dgm:cxn modelId="{1000C480-7F95-479D-A1D7-80A67787EF64}" type="presParOf" srcId="{88348EF2-9536-496D-9C28-DF17F2A90C01}" destId="{D5859A43-4AE0-4D3F-B4EE-11B86E2AB39C}" srcOrd="1" destOrd="0" presId="urn:microsoft.com/office/officeart/2005/8/layout/list1"/>
    <dgm:cxn modelId="{326D7998-A62D-44F7-A8C7-B20157BBC7B3}" type="presParOf" srcId="{F1374097-659F-4C1D-B17C-DF8FF0CA3813}" destId="{62B76C39-AE1A-486A-B721-E75B783DFA28}" srcOrd="1" destOrd="0" presId="urn:microsoft.com/office/officeart/2005/8/layout/list1"/>
    <dgm:cxn modelId="{A1F7BC4C-D190-4622-A5DA-6A1FFF1C271E}" type="presParOf" srcId="{F1374097-659F-4C1D-B17C-DF8FF0CA3813}" destId="{636FEAB7-1FD8-44E5-AFF0-6C642AA45FF8}" srcOrd="2" destOrd="0" presId="urn:microsoft.com/office/officeart/2005/8/layout/list1"/>
    <dgm:cxn modelId="{3C1733D8-8C87-4E3B-92C9-36ECF57B44FC}" type="presParOf" srcId="{F1374097-659F-4C1D-B17C-DF8FF0CA3813}" destId="{D264D0B6-AA39-4E3B-9B72-295B497309C1}" srcOrd="3" destOrd="0" presId="urn:microsoft.com/office/officeart/2005/8/layout/list1"/>
    <dgm:cxn modelId="{6CB34B76-F2FD-4277-B0E1-AC8598C41983}" type="presParOf" srcId="{F1374097-659F-4C1D-B17C-DF8FF0CA3813}" destId="{CA5E1808-C08F-4254-8332-FA997C87433B}" srcOrd="4" destOrd="0" presId="urn:microsoft.com/office/officeart/2005/8/layout/list1"/>
    <dgm:cxn modelId="{B2061179-4CB6-4317-8506-C782C2C71BBB}" type="presParOf" srcId="{CA5E1808-C08F-4254-8332-FA997C87433B}" destId="{2465727D-24FD-4E80-9756-0DB2B6F2F520}" srcOrd="0" destOrd="0" presId="urn:microsoft.com/office/officeart/2005/8/layout/list1"/>
    <dgm:cxn modelId="{2C1AC1FE-9115-4ABE-BDCF-CCB02F0CB7A9}" type="presParOf" srcId="{CA5E1808-C08F-4254-8332-FA997C87433B}" destId="{522C5CDB-8529-4366-8B47-58AF70E910A2}" srcOrd="1" destOrd="0" presId="urn:microsoft.com/office/officeart/2005/8/layout/list1"/>
    <dgm:cxn modelId="{650F4AA3-88DB-4F86-AC2C-7E3389B94D41}" type="presParOf" srcId="{F1374097-659F-4C1D-B17C-DF8FF0CA3813}" destId="{B671E169-4BEA-4A70-B875-810396327915}" srcOrd="5" destOrd="0" presId="urn:microsoft.com/office/officeart/2005/8/layout/list1"/>
    <dgm:cxn modelId="{C2BA1FA8-5F77-4972-9F07-DFB0C38D4AD1}" type="presParOf" srcId="{F1374097-659F-4C1D-B17C-DF8FF0CA3813}" destId="{045127A4-400F-471E-8B22-A80879A11E37}" srcOrd="6" destOrd="0" presId="urn:microsoft.com/office/officeart/2005/8/layout/list1"/>
    <dgm:cxn modelId="{38CB82D3-BBCD-4DAE-8152-9B801B0C4502}" type="presParOf" srcId="{F1374097-659F-4C1D-B17C-DF8FF0CA3813}" destId="{AE5DFC3D-B646-4F1C-887C-D22D98D6E496}" srcOrd="7" destOrd="0" presId="urn:microsoft.com/office/officeart/2005/8/layout/list1"/>
    <dgm:cxn modelId="{F6524C0E-82D1-4511-8129-7AF4A638786C}" type="presParOf" srcId="{F1374097-659F-4C1D-B17C-DF8FF0CA3813}" destId="{10F25467-AD66-4DF0-B4C3-41E65C4F0033}" srcOrd="8" destOrd="0" presId="urn:microsoft.com/office/officeart/2005/8/layout/list1"/>
    <dgm:cxn modelId="{0E03C389-B1AB-47AA-BA98-30B235B49B16}" type="presParOf" srcId="{10F25467-AD66-4DF0-B4C3-41E65C4F0033}" destId="{06229A6B-FC54-4B3A-909E-A9EABDD254BA}" srcOrd="0" destOrd="0" presId="urn:microsoft.com/office/officeart/2005/8/layout/list1"/>
    <dgm:cxn modelId="{F976FE94-6169-4C84-ACBA-6DE6EC75F555}" type="presParOf" srcId="{10F25467-AD66-4DF0-B4C3-41E65C4F0033}" destId="{73E961BD-456A-45D4-BF2E-0EAEAD9C7F89}" srcOrd="1" destOrd="0" presId="urn:microsoft.com/office/officeart/2005/8/layout/list1"/>
    <dgm:cxn modelId="{BA9F071D-636A-4209-8C98-ABDFF021C406}" type="presParOf" srcId="{F1374097-659F-4C1D-B17C-DF8FF0CA3813}" destId="{DC978C4A-F635-4182-A1F1-7B50EE64BB91}" srcOrd="9" destOrd="0" presId="urn:microsoft.com/office/officeart/2005/8/layout/list1"/>
    <dgm:cxn modelId="{BC502B53-02C5-4ECA-BA24-B66F3738FF74}" type="presParOf" srcId="{F1374097-659F-4C1D-B17C-DF8FF0CA3813}" destId="{A149C96A-4C4A-4F30-906A-9E6C191254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4812E-7386-4380-9C86-868FD5B9237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5F970C0-F9D0-4874-8A80-3E63132F0C51}">
      <dgm:prSet phldrT="[Text]"/>
      <dgm:spPr>
        <a:solidFill>
          <a:schemeClr val="accent2">
            <a:lumMod val="20000"/>
            <a:lumOff val="80000"/>
          </a:schemeClr>
        </a:solidFill>
      </dgm:spPr>
      <dgm:t>
        <a:bodyPr/>
        <a:lstStyle/>
        <a:p>
          <a:r>
            <a:rPr lang="en-GB" dirty="0"/>
            <a:t>NHS App Appointment Dashboard</a:t>
          </a:r>
          <a:endParaRPr lang="en-US" dirty="0"/>
        </a:p>
      </dgm:t>
    </dgm:pt>
    <dgm:pt modelId="{4D337218-A0E2-4429-89AC-21310B96A8B5}" type="parTrans" cxnId="{84AAD2C6-0BFF-4967-A5CF-36360874C97E}">
      <dgm:prSet/>
      <dgm:spPr/>
      <dgm:t>
        <a:bodyPr/>
        <a:lstStyle/>
        <a:p>
          <a:endParaRPr lang="en-US"/>
        </a:p>
      </dgm:t>
    </dgm:pt>
    <dgm:pt modelId="{FD769D54-7658-4BA1-AF48-0F1FC1678F97}" type="sibTrans" cxnId="{84AAD2C6-0BFF-4967-A5CF-36360874C97E}">
      <dgm:prSet/>
      <dgm:spPr/>
      <dgm:t>
        <a:bodyPr/>
        <a:lstStyle/>
        <a:p>
          <a:endParaRPr lang="en-US"/>
        </a:p>
      </dgm:t>
    </dgm:pt>
    <dgm:pt modelId="{BFD629F9-7102-4ECF-8D56-D50A234D1A3C}">
      <dgm:prSet phldrT="[Text]"/>
      <dgm:spPr/>
      <dgm:t>
        <a:bodyPr/>
        <a:lstStyle/>
        <a:p>
          <a:r>
            <a:rPr lang="en-GB" dirty="0"/>
            <a:t>Patient and GP Appt Functionality</a:t>
          </a:r>
          <a:endParaRPr lang="en-US" dirty="0"/>
        </a:p>
      </dgm:t>
    </dgm:pt>
    <dgm:pt modelId="{A043D4A6-5FCF-48DD-A152-4C060AB3E69E}" type="parTrans" cxnId="{C9BAEF32-082F-48C8-9547-BC7541E4B368}">
      <dgm:prSet/>
      <dgm:spPr/>
      <dgm:t>
        <a:bodyPr/>
        <a:lstStyle/>
        <a:p>
          <a:endParaRPr lang="en-US"/>
        </a:p>
      </dgm:t>
    </dgm:pt>
    <dgm:pt modelId="{246DEC4C-8B1C-4AAC-BB16-2C6A1386F89E}" type="sibTrans" cxnId="{C9BAEF32-082F-48C8-9547-BC7541E4B368}">
      <dgm:prSet/>
      <dgm:spPr/>
      <dgm:t>
        <a:bodyPr/>
        <a:lstStyle/>
        <a:p>
          <a:endParaRPr lang="en-US"/>
        </a:p>
      </dgm:t>
    </dgm:pt>
    <dgm:pt modelId="{1A5D9F2B-7AB6-474C-8986-2311061562CE}">
      <dgm:prSet phldrT="[Text]"/>
      <dgm:spPr>
        <a:solidFill>
          <a:schemeClr val="accent2">
            <a:lumMod val="20000"/>
            <a:lumOff val="80000"/>
          </a:schemeClr>
        </a:solidFill>
      </dgm:spPr>
      <dgm:t>
        <a:bodyPr/>
        <a:lstStyle/>
        <a:p>
          <a:r>
            <a:rPr lang="en-GB" dirty="0"/>
            <a:t>Benefits and Limitations</a:t>
          </a:r>
          <a:endParaRPr lang="en-US" dirty="0"/>
        </a:p>
      </dgm:t>
    </dgm:pt>
    <dgm:pt modelId="{B01A5DEE-FC9C-460A-ACBD-B02A9335D97D}" type="parTrans" cxnId="{9E8C1EE2-9063-47C0-B8A3-438C043706A4}">
      <dgm:prSet/>
      <dgm:spPr/>
      <dgm:t>
        <a:bodyPr/>
        <a:lstStyle/>
        <a:p>
          <a:endParaRPr lang="en-US"/>
        </a:p>
      </dgm:t>
    </dgm:pt>
    <dgm:pt modelId="{919288BE-AB25-4C51-A165-B1480FDB6DA7}" type="sibTrans" cxnId="{9E8C1EE2-9063-47C0-B8A3-438C043706A4}">
      <dgm:prSet/>
      <dgm:spPr/>
      <dgm:t>
        <a:bodyPr/>
        <a:lstStyle/>
        <a:p>
          <a:endParaRPr lang="en-US"/>
        </a:p>
      </dgm:t>
    </dgm:pt>
    <dgm:pt modelId="{F1374097-659F-4C1D-B17C-DF8FF0CA3813}" type="pres">
      <dgm:prSet presAssocID="{B594812E-7386-4380-9C86-868FD5B9237B}" presName="linear" presStyleCnt="0">
        <dgm:presLayoutVars>
          <dgm:dir/>
          <dgm:animLvl val="lvl"/>
          <dgm:resizeHandles val="exact"/>
        </dgm:presLayoutVars>
      </dgm:prSet>
      <dgm:spPr/>
    </dgm:pt>
    <dgm:pt modelId="{88348EF2-9536-496D-9C28-DF17F2A90C01}" type="pres">
      <dgm:prSet presAssocID="{15F970C0-F9D0-4874-8A80-3E63132F0C51}" presName="parentLin" presStyleCnt="0"/>
      <dgm:spPr/>
    </dgm:pt>
    <dgm:pt modelId="{32E1E37B-2864-4C16-9D5A-3D488940BD12}" type="pres">
      <dgm:prSet presAssocID="{15F970C0-F9D0-4874-8A80-3E63132F0C51}" presName="parentLeftMargin" presStyleLbl="node1" presStyleIdx="0" presStyleCnt="3"/>
      <dgm:spPr/>
    </dgm:pt>
    <dgm:pt modelId="{D5859A43-4AE0-4D3F-B4EE-11B86E2AB39C}" type="pres">
      <dgm:prSet presAssocID="{15F970C0-F9D0-4874-8A80-3E63132F0C51}" presName="parentText" presStyleLbl="node1" presStyleIdx="0" presStyleCnt="3">
        <dgm:presLayoutVars>
          <dgm:chMax val="0"/>
          <dgm:bulletEnabled val="1"/>
        </dgm:presLayoutVars>
      </dgm:prSet>
      <dgm:spPr/>
    </dgm:pt>
    <dgm:pt modelId="{62B76C39-AE1A-486A-B721-E75B783DFA28}" type="pres">
      <dgm:prSet presAssocID="{15F970C0-F9D0-4874-8A80-3E63132F0C51}" presName="negativeSpace" presStyleCnt="0"/>
      <dgm:spPr/>
    </dgm:pt>
    <dgm:pt modelId="{636FEAB7-1FD8-44E5-AFF0-6C642AA45FF8}" type="pres">
      <dgm:prSet presAssocID="{15F970C0-F9D0-4874-8A80-3E63132F0C51}" presName="childText" presStyleLbl="conFgAcc1" presStyleIdx="0" presStyleCnt="3">
        <dgm:presLayoutVars>
          <dgm:bulletEnabled val="1"/>
        </dgm:presLayoutVars>
      </dgm:prSet>
      <dgm:spPr/>
    </dgm:pt>
    <dgm:pt modelId="{D264D0B6-AA39-4E3B-9B72-295B497309C1}" type="pres">
      <dgm:prSet presAssocID="{FD769D54-7658-4BA1-AF48-0F1FC1678F97}" presName="spaceBetweenRectangles" presStyleCnt="0"/>
      <dgm:spPr/>
    </dgm:pt>
    <dgm:pt modelId="{CA5E1808-C08F-4254-8332-FA997C87433B}" type="pres">
      <dgm:prSet presAssocID="{BFD629F9-7102-4ECF-8D56-D50A234D1A3C}" presName="parentLin" presStyleCnt="0"/>
      <dgm:spPr/>
    </dgm:pt>
    <dgm:pt modelId="{2465727D-24FD-4E80-9756-0DB2B6F2F520}" type="pres">
      <dgm:prSet presAssocID="{BFD629F9-7102-4ECF-8D56-D50A234D1A3C}" presName="parentLeftMargin" presStyleLbl="node1" presStyleIdx="0" presStyleCnt="3"/>
      <dgm:spPr/>
    </dgm:pt>
    <dgm:pt modelId="{522C5CDB-8529-4366-8B47-58AF70E910A2}" type="pres">
      <dgm:prSet presAssocID="{BFD629F9-7102-4ECF-8D56-D50A234D1A3C}" presName="parentText" presStyleLbl="node1" presStyleIdx="1" presStyleCnt="3">
        <dgm:presLayoutVars>
          <dgm:chMax val="0"/>
          <dgm:bulletEnabled val="1"/>
        </dgm:presLayoutVars>
      </dgm:prSet>
      <dgm:spPr/>
    </dgm:pt>
    <dgm:pt modelId="{B671E169-4BEA-4A70-B875-810396327915}" type="pres">
      <dgm:prSet presAssocID="{BFD629F9-7102-4ECF-8D56-D50A234D1A3C}" presName="negativeSpace" presStyleCnt="0"/>
      <dgm:spPr/>
    </dgm:pt>
    <dgm:pt modelId="{045127A4-400F-471E-8B22-A80879A11E37}" type="pres">
      <dgm:prSet presAssocID="{BFD629F9-7102-4ECF-8D56-D50A234D1A3C}" presName="childText" presStyleLbl="conFgAcc1" presStyleIdx="1" presStyleCnt="3">
        <dgm:presLayoutVars>
          <dgm:bulletEnabled val="1"/>
        </dgm:presLayoutVars>
      </dgm:prSet>
      <dgm:spPr/>
    </dgm:pt>
    <dgm:pt modelId="{AE5DFC3D-B646-4F1C-887C-D22D98D6E496}" type="pres">
      <dgm:prSet presAssocID="{246DEC4C-8B1C-4AAC-BB16-2C6A1386F89E}" presName="spaceBetweenRectangles" presStyleCnt="0"/>
      <dgm:spPr/>
    </dgm:pt>
    <dgm:pt modelId="{10F25467-AD66-4DF0-B4C3-41E65C4F0033}" type="pres">
      <dgm:prSet presAssocID="{1A5D9F2B-7AB6-474C-8986-2311061562CE}" presName="parentLin" presStyleCnt="0"/>
      <dgm:spPr/>
    </dgm:pt>
    <dgm:pt modelId="{06229A6B-FC54-4B3A-909E-A9EABDD254BA}" type="pres">
      <dgm:prSet presAssocID="{1A5D9F2B-7AB6-474C-8986-2311061562CE}" presName="parentLeftMargin" presStyleLbl="node1" presStyleIdx="1" presStyleCnt="3"/>
      <dgm:spPr/>
    </dgm:pt>
    <dgm:pt modelId="{73E961BD-456A-45D4-BF2E-0EAEAD9C7F89}" type="pres">
      <dgm:prSet presAssocID="{1A5D9F2B-7AB6-474C-8986-2311061562CE}" presName="parentText" presStyleLbl="node1" presStyleIdx="2" presStyleCnt="3">
        <dgm:presLayoutVars>
          <dgm:chMax val="0"/>
          <dgm:bulletEnabled val="1"/>
        </dgm:presLayoutVars>
      </dgm:prSet>
      <dgm:spPr/>
    </dgm:pt>
    <dgm:pt modelId="{DC978C4A-F635-4182-A1F1-7B50EE64BB91}" type="pres">
      <dgm:prSet presAssocID="{1A5D9F2B-7AB6-474C-8986-2311061562CE}" presName="negativeSpace" presStyleCnt="0"/>
      <dgm:spPr/>
    </dgm:pt>
    <dgm:pt modelId="{A149C96A-4C4A-4F30-906A-9E6C19125495}" type="pres">
      <dgm:prSet presAssocID="{1A5D9F2B-7AB6-474C-8986-2311061562CE}" presName="childText" presStyleLbl="conFgAcc1" presStyleIdx="2" presStyleCnt="3">
        <dgm:presLayoutVars>
          <dgm:bulletEnabled val="1"/>
        </dgm:presLayoutVars>
      </dgm:prSet>
      <dgm:spPr/>
    </dgm:pt>
  </dgm:ptLst>
  <dgm:cxnLst>
    <dgm:cxn modelId="{8B72AF15-97CF-49CE-A266-00F16F02AD4A}" type="presOf" srcId="{B594812E-7386-4380-9C86-868FD5B9237B}" destId="{F1374097-659F-4C1D-B17C-DF8FF0CA3813}" srcOrd="0" destOrd="0" presId="urn:microsoft.com/office/officeart/2005/8/layout/list1"/>
    <dgm:cxn modelId="{B97DAE1E-7008-468E-A677-C4C856B44A7C}" type="presOf" srcId="{BFD629F9-7102-4ECF-8D56-D50A234D1A3C}" destId="{522C5CDB-8529-4366-8B47-58AF70E910A2}" srcOrd="1" destOrd="0" presId="urn:microsoft.com/office/officeart/2005/8/layout/list1"/>
    <dgm:cxn modelId="{C9BAEF32-082F-48C8-9547-BC7541E4B368}" srcId="{B594812E-7386-4380-9C86-868FD5B9237B}" destId="{BFD629F9-7102-4ECF-8D56-D50A234D1A3C}" srcOrd="1" destOrd="0" parTransId="{A043D4A6-5FCF-48DD-A152-4C060AB3E69E}" sibTransId="{246DEC4C-8B1C-4AAC-BB16-2C6A1386F89E}"/>
    <dgm:cxn modelId="{B8C93144-3706-42F7-8A61-3362A02C8D4E}" type="presOf" srcId="{BFD629F9-7102-4ECF-8D56-D50A234D1A3C}" destId="{2465727D-24FD-4E80-9756-0DB2B6F2F520}" srcOrd="0" destOrd="0" presId="urn:microsoft.com/office/officeart/2005/8/layout/list1"/>
    <dgm:cxn modelId="{552C0270-0E4C-4AA6-B9D3-A93B1F13F882}" type="presOf" srcId="{1A5D9F2B-7AB6-474C-8986-2311061562CE}" destId="{06229A6B-FC54-4B3A-909E-A9EABDD254BA}" srcOrd="0" destOrd="0" presId="urn:microsoft.com/office/officeart/2005/8/layout/list1"/>
    <dgm:cxn modelId="{933BE87C-C836-4E5B-8D5D-77E7B04B4AAB}" type="presOf" srcId="{15F970C0-F9D0-4874-8A80-3E63132F0C51}" destId="{32E1E37B-2864-4C16-9D5A-3D488940BD12}" srcOrd="0" destOrd="0" presId="urn:microsoft.com/office/officeart/2005/8/layout/list1"/>
    <dgm:cxn modelId="{5111EEAB-C08E-4197-8E2D-1032EE49DE8C}" type="presOf" srcId="{15F970C0-F9D0-4874-8A80-3E63132F0C51}" destId="{D5859A43-4AE0-4D3F-B4EE-11B86E2AB39C}" srcOrd="1" destOrd="0" presId="urn:microsoft.com/office/officeart/2005/8/layout/list1"/>
    <dgm:cxn modelId="{84AAD2C6-0BFF-4967-A5CF-36360874C97E}" srcId="{B594812E-7386-4380-9C86-868FD5B9237B}" destId="{15F970C0-F9D0-4874-8A80-3E63132F0C51}" srcOrd="0" destOrd="0" parTransId="{4D337218-A0E2-4429-89AC-21310B96A8B5}" sibTransId="{FD769D54-7658-4BA1-AF48-0F1FC1678F97}"/>
    <dgm:cxn modelId="{9E8C1EE2-9063-47C0-B8A3-438C043706A4}" srcId="{B594812E-7386-4380-9C86-868FD5B9237B}" destId="{1A5D9F2B-7AB6-474C-8986-2311061562CE}" srcOrd="2" destOrd="0" parTransId="{B01A5DEE-FC9C-460A-ACBD-B02A9335D97D}" sibTransId="{919288BE-AB25-4C51-A165-B1480FDB6DA7}"/>
    <dgm:cxn modelId="{04FB9FEF-C427-4C2F-9677-7D89322F511C}" type="presOf" srcId="{1A5D9F2B-7AB6-474C-8986-2311061562CE}" destId="{73E961BD-456A-45D4-BF2E-0EAEAD9C7F89}" srcOrd="1" destOrd="0" presId="urn:microsoft.com/office/officeart/2005/8/layout/list1"/>
    <dgm:cxn modelId="{E89C7B04-0F19-48D3-9BAC-1C49542D3B24}" type="presParOf" srcId="{F1374097-659F-4C1D-B17C-DF8FF0CA3813}" destId="{88348EF2-9536-496D-9C28-DF17F2A90C01}" srcOrd="0" destOrd="0" presId="urn:microsoft.com/office/officeart/2005/8/layout/list1"/>
    <dgm:cxn modelId="{EB81D802-9365-46B8-9B41-60FEE9E495D5}" type="presParOf" srcId="{88348EF2-9536-496D-9C28-DF17F2A90C01}" destId="{32E1E37B-2864-4C16-9D5A-3D488940BD12}" srcOrd="0" destOrd="0" presId="urn:microsoft.com/office/officeart/2005/8/layout/list1"/>
    <dgm:cxn modelId="{1000C480-7F95-479D-A1D7-80A67787EF64}" type="presParOf" srcId="{88348EF2-9536-496D-9C28-DF17F2A90C01}" destId="{D5859A43-4AE0-4D3F-B4EE-11B86E2AB39C}" srcOrd="1" destOrd="0" presId="urn:microsoft.com/office/officeart/2005/8/layout/list1"/>
    <dgm:cxn modelId="{326D7998-A62D-44F7-A8C7-B20157BBC7B3}" type="presParOf" srcId="{F1374097-659F-4C1D-B17C-DF8FF0CA3813}" destId="{62B76C39-AE1A-486A-B721-E75B783DFA28}" srcOrd="1" destOrd="0" presId="urn:microsoft.com/office/officeart/2005/8/layout/list1"/>
    <dgm:cxn modelId="{A1F7BC4C-D190-4622-A5DA-6A1FFF1C271E}" type="presParOf" srcId="{F1374097-659F-4C1D-B17C-DF8FF0CA3813}" destId="{636FEAB7-1FD8-44E5-AFF0-6C642AA45FF8}" srcOrd="2" destOrd="0" presId="urn:microsoft.com/office/officeart/2005/8/layout/list1"/>
    <dgm:cxn modelId="{3C1733D8-8C87-4E3B-92C9-36ECF57B44FC}" type="presParOf" srcId="{F1374097-659F-4C1D-B17C-DF8FF0CA3813}" destId="{D264D0B6-AA39-4E3B-9B72-295B497309C1}" srcOrd="3" destOrd="0" presId="urn:microsoft.com/office/officeart/2005/8/layout/list1"/>
    <dgm:cxn modelId="{6CB34B76-F2FD-4277-B0E1-AC8598C41983}" type="presParOf" srcId="{F1374097-659F-4C1D-B17C-DF8FF0CA3813}" destId="{CA5E1808-C08F-4254-8332-FA997C87433B}" srcOrd="4" destOrd="0" presId="urn:microsoft.com/office/officeart/2005/8/layout/list1"/>
    <dgm:cxn modelId="{B2061179-4CB6-4317-8506-C782C2C71BBB}" type="presParOf" srcId="{CA5E1808-C08F-4254-8332-FA997C87433B}" destId="{2465727D-24FD-4E80-9756-0DB2B6F2F520}" srcOrd="0" destOrd="0" presId="urn:microsoft.com/office/officeart/2005/8/layout/list1"/>
    <dgm:cxn modelId="{2C1AC1FE-9115-4ABE-BDCF-CCB02F0CB7A9}" type="presParOf" srcId="{CA5E1808-C08F-4254-8332-FA997C87433B}" destId="{522C5CDB-8529-4366-8B47-58AF70E910A2}" srcOrd="1" destOrd="0" presId="urn:microsoft.com/office/officeart/2005/8/layout/list1"/>
    <dgm:cxn modelId="{650F4AA3-88DB-4F86-AC2C-7E3389B94D41}" type="presParOf" srcId="{F1374097-659F-4C1D-B17C-DF8FF0CA3813}" destId="{B671E169-4BEA-4A70-B875-810396327915}" srcOrd="5" destOrd="0" presId="urn:microsoft.com/office/officeart/2005/8/layout/list1"/>
    <dgm:cxn modelId="{C2BA1FA8-5F77-4972-9F07-DFB0C38D4AD1}" type="presParOf" srcId="{F1374097-659F-4C1D-B17C-DF8FF0CA3813}" destId="{045127A4-400F-471E-8B22-A80879A11E37}" srcOrd="6" destOrd="0" presId="urn:microsoft.com/office/officeart/2005/8/layout/list1"/>
    <dgm:cxn modelId="{38CB82D3-BBCD-4DAE-8152-9B801B0C4502}" type="presParOf" srcId="{F1374097-659F-4C1D-B17C-DF8FF0CA3813}" destId="{AE5DFC3D-B646-4F1C-887C-D22D98D6E496}" srcOrd="7" destOrd="0" presId="urn:microsoft.com/office/officeart/2005/8/layout/list1"/>
    <dgm:cxn modelId="{F6524C0E-82D1-4511-8129-7AF4A638786C}" type="presParOf" srcId="{F1374097-659F-4C1D-B17C-DF8FF0CA3813}" destId="{10F25467-AD66-4DF0-B4C3-41E65C4F0033}" srcOrd="8" destOrd="0" presId="urn:microsoft.com/office/officeart/2005/8/layout/list1"/>
    <dgm:cxn modelId="{0E03C389-B1AB-47AA-BA98-30B235B49B16}" type="presParOf" srcId="{10F25467-AD66-4DF0-B4C3-41E65C4F0033}" destId="{06229A6B-FC54-4B3A-909E-A9EABDD254BA}" srcOrd="0" destOrd="0" presId="urn:microsoft.com/office/officeart/2005/8/layout/list1"/>
    <dgm:cxn modelId="{F976FE94-6169-4C84-ACBA-6DE6EC75F555}" type="presParOf" srcId="{10F25467-AD66-4DF0-B4C3-41E65C4F0033}" destId="{73E961BD-456A-45D4-BF2E-0EAEAD9C7F89}" srcOrd="1" destOrd="0" presId="urn:microsoft.com/office/officeart/2005/8/layout/list1"/>
    <dgm:cxn modelId="{BA9F071D-636A-4209-8C98-ABDFF021C406}" type="presParOf" srcId="{F1374097-659F-4C1D-B17C-DF8FF0CA3813}" destId="{DC978C4A-F635-4182-A1F1-7B50EE64BB91}" srcOrd="9" destOrd="0" presId="urn:microsoft.com/office/officeart/2005/8/layout/list1"/>
    <dgm:cxn modelId="{BC502B53-02C5-4ECA-BA24-B66F3738FF74}" type="presParOf" srcId="{F1374097-659F-4C1D-B17C-DF8FF0CA3813}" destId="{A149C96A-4C4A-4F30-906A-9E6C191254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4812E-7386-4380-9C86-868FD5B9237B}"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15F970C0-F9D0-4874-8A80-3E63132F0C51}">
      <dgm:prSet phldrT="[Text]"/>
      <dgm:spPr>
        <a:solidFill>
          <a:schemeClr val="accent2">
            <a:lumMod val="20000"/>
            <a:lumOff val="80000"/>
          </a:schemeClr>
        </a:solidFill>
      </dgm:spPr>
      <dgm:t>
        <a:bodyPr/>
        <a:lstStyle/>
        <a:p>
          <a:r>
            <a:rPr lang="en-GB" dirty="0"/>
            <a:t>NHS App Appointment Dashboard</a:t>
          </a:r>
          <a:endParaRPr lang="en-US" dirty="0"/>
        </a:p>
      </dgm:t>
    </dgm:pt>
    <dgm:pt modelId="{4D337218-A0E2-4429-89AC-21310B96A8B5}" type="parTrans" cxnId="{84AAD2C6-0BFF-4967-A5CF-36360874C97E}">
      <dgm:prSet/>
      <dgm:spPr/>
      <dgm:t>
        <a:bodyPr/>
        <a:lstStyle/>
        <a:p>
          <a:endParaRPr lang="en-US"/>
        </a:p>
      </dgm:t>
    </dgm:pt>
    <dgm:pt modelId="{FD769D54-7658-4BA1-AF48-0F1FC1678F97}" type="sibTrans" cxnId="{84AAD2C6-0BFF-4967-A5CF-36360874C97E}">
      <dgm:prSet/>
      <dgm:spPr/>
      <dgm:t>
        <a:bodyPr/>
        <a:lstStyle/>
        <a:p>
          <a:endParaRPr lang="en-US"/>
        </a:p>
      </dgm:t>
    </dgm:pt>
    <dgm:pt modelId="{BFD629F9-7102-4ECF-8D56-D50A234D1A3C}">
      <dgm:prSet phldrT="[Text]"/>
      <dgm:spPr>
        <a:solidFill>
          <a:schemeClr val="accent2">
            <a:lumMod val="20000"/>
            <a:lumOff val="80000"/>
          </a:schemeClr>
        </a:solidFill>
      </dgm:spPr>
      <dgm:t>
        <a:bodyPr/>
        <a:lstStyle/>
        <a:p>
          <a:r>
            <a:rPr lang="en-GB" dirty="0"/>
            <a:t>Patient and GP Appt Functionality</a:t>
          </a:r>
          <a:endParaRPr lang="en-US" dirty="0"/>
        </a:p>
      </dgm:t>
    </dgm:pt>
    <dgm:pt modelId="{A043D4A6-5FCF-48DD-A152-4C060AB3E69E}" type="parTrans" cxnId="{C9BAEF32-082F-48C8-9547-BC7541E4B368}">
      <dgm:prSet/>
      <dgm:spPr/>
      <dgm:t>
        <a:bodyPr/>
        <a:lstStyle/>
        <a:p>
          <a:endParaRPr lang="en-US"/>
        </a:p>
      </dgm:t>
    </dgm:pt>
    <dgm:pt modelId="{246DEC4C-8B1C-4AAC-BB16-2C6A1386F89E}" type="sibTrans" cxnId="{C9BAEF32-082F-48C8-9547-BC7541E4B368}">
      <dgm:prSet/>
      <dgm:spPr/>
      <dgm:t>
        <a:bodyPr/>
        <a:lstStyle/>
        <a:p>
          <a:endParaRPr lang="en-US"/>
        </a:p>
      </dgm:t>
    </dgm:pt>
    <dgm:pt modelId="{1A5D9F2B-7AB6-474C-8986-2311061562CE}">
      <dgm:prSet phldrT="[Text]"/>
      <dgm:spPr/>
      <dgm:t>
        <a:bodyPr/>
        <a:lstStyle/>
        <a:p>
          <a:r>
            <a:rPr lang="en-GB" dirty="0"/>
            <a:t>Benefits and Limitations</a:t>
          </a:r>
          <a:endParaRPr lang="en-US" dirty="0"/>
        </a:p>
      </dgm:t>
    </dgm:pt>
    <dgm:pt modelId="{B01A5DEE-FC9C-460A-ACBD-B02A9335D97D}" type="parTrans" cxnId="{9E8C1EE2-9063-47C0-B8A3-438C043706A4}">
      <dgm:prSet/>
      <dgm:spPr/>
      <dgm:t>
        <a:bodyPr/>
        <a:lstStyle/>
        <a:p>
          <a:endParaRPr lang="en-US"/>
        </a:p>
      </dgm:t>
    </dgm:pt>
    <dgm:pt modelId="{919288BE-AB25-4C51-A165-B1480FDB6DA7}" type="sibTrans" cxnId="{9E8C1EE2-9063-47C0-B8A3-438C043706A4}">
      <dgm:prSet/>
      <dgm:spPr/>
      <dgm:t>
        <a:bodyPr/>
        <a:lstStyle/>
        <a:p>
          <a:endParaRPr lang="en-US"/>
        </a:p>
      </dgm:t>
    </dgm:pt>
    <dgm:pt modelId="{F1374097-659F-4C1D-B17C-DF8FF0CA3813}" type="pres">
      <dgm:prSet presAssocID="{B594812E-7386-4380-9C86-868FD5B9237B}" presName="linear" presStyleCnt="0">
        <dgm:presLayoutVars>
          <dgm:dir/>
          <dgm:animLvl val="lvl"/>
          <dgm:resizeHandles val="exact"/>
        </dgm:presLayoutVars>
      </dgm:prSet>
      <dgm:spPr/>
    </dgm:pt>
    <dgm:pt modelId="{88348EF2-9536-496D-9C28-DF17F2A90C01}" type="pres">
      <dgm:prSet presAssocID="{15F970C0-F9D0-4874-8A80-3E63132F0C51}" presName="parentLin" presStyleCnt="0"/>
      <dgm:spPr/>
    </dgm:pt>
    <dgm:pt modelId="{32E1E37B-2864-4C16-9D5A-3D488940BD12}" type="pres">
      <dgm:prSet presAssocID="{15F970C0-F9D0-4874-8A80-3E63132F0C51}" presName="parentLeftMargin" presStyleLbl="node1" presStyleIdx="0" presStyleCnt="3"/>
      <dgm:spPr/>
    </dgm:pt>
    <dgm:pt modelId="{D5859A43-4AE0-4D3F-B4EE-11B86E2AB39C}" type="pres">
      <dgm:prSet presAssocID="{15F970C0-F9D0-4874-8A80-3E63132F0C51}" presName="parentText" presStyleLbl="node1" presStyleIdx="0" presStyleCnt="3">
        <dgm:presLayoutVars>
          <dgm:chMax val="0"/>
          <dgm:bulletEnabled val="1"/>
        </dgm:presLayoutVars>
      </dgm:prSet>
      <dgm:spPr/>
    </dgm:pt>
    <dgm:pt modelId="{62B76C39-AE1A-486A-B721-E75B783DFA28}" type="pres">
      <dgm:prSet presAssocID="{15F970C0-F9D0-4874-8A80-3E63132F0C51}" presName="negativeSpace" presStyleCnt="0"/>
      <dgm:spPr/>
    </dgm:pt>
    <dgm:pt modelId="{636FEAB7-1FD8-44E5-AFF0-6C642AA45FF8}" type="pres">
      <dgm:prSet presAssocID="{15F970C0-F9D0-4874-8A80-3E63132F0C51}" presName="childText" presStyleLbl="conFgAcc1" presStyleIdx="0" presStyleCnt="3">
        <dgm:presLayoutVars>
          <dgm:bulletEnabled val="1"/>
        </dgm:presLayoutVars>
      </dgm:prSet>
      <dgm:spPr/>
    </dgm:pt>
    <dgm:pt modelId="{D264D0B6-AA39-4E3B-9B72-295B497309C1}" type="pres">
      <dgm:prSet presAssocID="{FD769D54-7658-4BA1-AF48-0F1FC1678F97}" presName="spaceBetweenRectangles" presStyleCnt="0"/>
      <dgm:spPr/>
    </dgm:pt>
    <dgm:pt modelId="{CA5E1808-C08F-4254-8332-FA997C87433B}" type="pres">
      <dgm:prSet presAssocID="{BFD629F9-7102-4ECF-8D56-D50A234D1A3C}" presName="parentLin" presStyleCnt="0"/>
      <dgm:spPr/>
    </dgm:pt>
    <dgm:pt modelId="{2465727D-24FD-4E80-9756-0DB2B6F2F520}" type="pres">
      <dgm:prSet presAssocID="{BFD629F9-7102-4ECF-8D56-D50A234D1A3C}" presName="parentLeftMargin" presStyleLbl="node1" presStyleIdx="0" presStyleCnt="3"/>
      <dgm:spPr/>
    </dgm:pt>
    <dgm:pt modelId="{522C5CDB-8529-4366-8B47-58AF70E910A2}" type="pres">
      <dgm:prSet presAssocID="{BFD629F9-7102-4ECF-8D56-D50A234D1A3C}" presName="parentText" presStyleLbl="node1" presStyleIdx="1" presStyleCnt="3">
        <dgm:presLayoutVars>
          <dgm:chMax val="0"/>
          <dgm:bulletEnabled val="1"/>
        </dgm:presLayoutVars>
      </dgm:prSet>
      <dgm:spPr/>
    </dgm:pt>
    <dgm:pt modelId="{B671E169-4BEA-4A70-B875-810396327915}" type="pres">
      <dgm:prSet presAssocID="{BFD629F9-7102-4ECF-8D56-D50A234D1A3C}" presName="negativeSpace" presStyleCnt="0"/>
      <dgm:spPr/>
    </dgm:pt>
    <dgm:pt modelId="{045127A4-400F-471E-8B22-A80879A11E37}" type="pres">
      <dgm:prSet presAssocID="{BFD629F9-7102-4ECF-8D56-D50A234D1A3C}" presName="childText" presStyleLbl="conFgAcc1" presStyleIdx="1" presStyleCnt="3">
        <dgm:presLayoutVars>
          <dgm:bulletEnabled val="1"/>
        </dgm:presLayoutVars>
      </dgm:prSet>
      <dgm:spPr/>
    </dgm:pt>
    <dgm:pt modelId="{AE5DFC3D-B646-4F1C-887C-D22D98D6E496}" type="pres">
      <dgm:prSet presAssocID="{246DEC4C-8B1C-4AAC-BB16-2C6A1386F89E}" presName="spaceBetweenRectangles" presStyleCnt="0"/>
      <dgm:spPr/>
    </dgm:pt>
    <dgm:pt modelId="{10F25467-AD66-4DF0-B4C3-41E65C4F0033}" type="pres">
      <dgm:prSet presAssocID="{1A5D9F2B-7AB6-474C-8986-2311061562CE}" presName="parentLin" presStyleCnt="0"/>
      <dgm:spPr/>
    </dgm:pt>
    <dgm:pt modelId="{06229A6B-FC54-4B3A-909E-A9EABDD254BA}" type="pres">
      <dgm:prSet presAssocID="{1A5D9F2B-7AB6-474C-8986-2311061562CE}" presName="parentLeftMargin" presStyleLbl="node1" presStyleIdx="1" presStyleCnt="3"/>
      <dgm:spPr/>
    </dgm:pt>
    <dgm:pt modelId="{73E961BD-456A-45D4-BF2E-0EAEAD9C7F89}" type="pres">
      <dgm:prSet presAssocID="{1A5D9F2B-7AB6-474C-8986-2311061562CE}" presName="parentText" presStyleLbl="node1" presStyleIdx="2" presStyleCnt="3">
        <dgm:presLayoutVars>
          <dgm:chMax val="0"/>
          <dgm:bulletEnabled val="1"/>
        </dgm:presLayoutVars>
      </dgm:prSet>
      <dgm:spPr/>
    </dgm:pt>
    <dgm:pt modelId="{DC978C4A-F635-4182-A1F1-7B50EE64BB91}" type="pres">
      <dgm:prSet presAssocID="{1A5D9F2B-7AB6-474C-8986-2311061562CE}" presName="negativeSpace" presStyleCnt="0"/>
      <dgm:spPr/>
    </dgm:pt>
    <dgm:pt modelId="{A149C96A-4C4A-4F30-906A-9E6C19125495}" type="pres">
      <dgm:prSet presAssocID="{1A5D9F2B-7AB6-474C-8986-2311061562CE}" presName="childText" presStyleLbl="conFgAcc1" presStyleIdx="2" presStyleCnt="3">
        <dgm:presLayoutVars>
          <dgm:bulletEnabled val="1"/>
        </dgm:presLayoutVars>
      </dgm:prSet>
      <dgm:spPr/>
    </dgm:pt>
  </dgm:ptLst>
  <dgm:cxnLst>
    <dgm:cxn modelId="{8B72AF15-97CF-49CE-A266-00F16F02AD4A}" type="presOf" srcId="{B594812E-7386-4380-9C86-868FD5B9237B}" destId="{F1374097-659F-4C1D-B17C-DF8FF0CA3813}" srcOrd="0" destOrd="0" presId="urn:microsoft.com/office/officeart/2005/8/layout/list1"/>
    <dgm:cxn modelId="{B97DAE1E-7008-468E-A677-C4C856B44A7C}" type="presOf" srcId="{BFD629F9-7102-4ECF-8D56-D50A234D1A3C}" destId="{522C5CDB-8529-4366-8B47-58AF70E910A2}" srcOrd="1" destOrd="0" presId="urn:microsoft.com/office/officeart/2005/8/layout/list1"/>
    <dgm:cxn modelId="{C9BAEF32-082F-48C8-9547-BC7541E4B368}" srcId="{B594812E-7386-4380-9C86-868FD5B9237B}" destId="{BFD629F9-7102-4ECF-8D56-D50A234D1A3C}" srcOrd="1" destOrd="0" parTransId="{A043D4A6-5FCF-48DD-A152-4C060AB3E69E}" sibTransId="{246DEC4C-8B1C-4AAC-BB16-2C6A1386F89E}"/>
    <dgm:cxn modelId="{B8C93144-3706-42F7-8A61-3362A02C8D4E}" type="presOf" srcId="{BFD629F9-7102-4ECF-8D56-D50A234D1A3C}" destId="{2465727D-24FD-4E80-9756-0DB2B6F2F520}" srcOrd="0" destOrd="0" presId="urn:microsoft.com/office/officeart/2005/8/layout/list1"/>
    <dgm:cxn modelId="{552C0270-0E4C-4AA6-B9D3-A93B1F13F882}" type="presOf" srcId="{1A5D9F2B-7AB6-474C-8986-2311061562CE}" destId="{06229A6B-FC54-4B3A-909E-A9EABDD254BA}" srcOrd="0" destOrd="0" presId="urn:microsoft.com/office/officeart/2005/8/layout/list1"/>
    <dgm:cxn modelId="{933BE87C-C836-4E5B-8D5D-77E7B04B4AAB}" type="presOf" srcId="{15F970C0-F9D0-4874-8A80-3E63132F0C51}" destId="{32E1E37B-2864-4C16-9D5A-3D488940BD12}" srcOrd="0" destOrd="0" presId="urn:microsoft.com/office/officeart/2005/8/layout/list1"/>
    <dgm:cxn modelId="{5111EEAB-C08E-4197-8E2D-1032EE49DE8C}" type="presOf" srcId="{15F970C0-F9D0-4874-8A80-3E63132F0C51}" destId="{D5859A43-4AE0-4D3F-B4EE-11B86E2AB39C}" srcOrd="1" destOrd="0" presId="urn:microsoft.com/office/officeart/2005/8/layout/list1"/>
    <dgm:cxn modelId="{84AAD2C6-0BFF-4967-A5CF-36360874C97E}" srcId="{B594812E-7386-4380-9C86-868FD5B9237B}" destId="{15F970C0-F9D0-4874-8A80-3E63132F0C51}" srcOrd="0" destOrd="0" parTransId="{4D337218-A0E2-4429-89AC-21310B96A8B5}" sibTransId="{FD769D54-7658-4BA1-AF48-0F1FC1678F97}"/>
    <dgm:cxn modelId="{9E8C1EE2-9063-47C0-B8A3-438C043706A4}" srcId="{B594812E-7386-4380-9C86-868FD5B9237B}" destId="{1A5D9F2B-7AB6-474C-8986-2311061562CE}" srcOrd="2" destOrd="0" parTransId="{B01A5DEE-FC9C-460A-ACBD-B02A9335D97D}" sibTransId="{919288BE-AB25-4C51-A165-B1480FDB6DA7}"/>
    <dgm:cxn modelId="{04FB9FEF-C427-4C2F-9677-7D89322F511C}" type="presOf" srcId="{1A5D9F2B-7AB6-474C-8986-2311061562CE}" destId="{73E961BD-456A-45D4-BF2E-0EAEAD9C7F89}" srcOrd="1" destOrd="0" presId="urn:microsoft.com/office/officeart/2005/8/layout/list1"/>
    <dgm:cxn modelId="{E89C7B04-0F19-48D3-9BAC-1C49542D3B24}" type="presParOf" srcId="{F1374097-659F-4C1D-B17C-DF8FF0CA3813}" destId="{88348EF2-9536-496D-9C28-DF17F2A90C01}" srcOrd="0" destOrd="0" presId="urn:microsoft.com/office/officeart/2005/8/layout/list1"/>
    <dgm:cxn modelId="{EB81D802-9365-46B8-9B41-60FEE9E495D5}" type="presParOf" srcId="{88348EF2-9536-496D-9C28-DF17F2A90C01}" destId="{32E1E37B-2864-4C16-9D5A-3D488940BD12}" srcOrd="0" destOrd="0" presId="urn:microsoft.com/office/officeart/2005/8/layout/list1"/>
    <dgm:cxn modelId="{1000C480-7F95-479D-A1D7-80A67787EF64}" type="presParOf" srcId="{88348EF2-9536-496D-9C28-DF17F2A90C01}" destId="{D5859A43-4AE0-4D3F-B4EE-11B86E2AB39C}" srcOrd="1" destOrd="0" presId="urn:microsoft.com/office/officeart/2005/8/layout/list1"/>
    <dgm:cxn modelId="{326D7998-A62D-44F7-A8C7-B20157BBC7B3}" type="presParOf" srcId="{F1374097-659F-4C1D-B17C-DF8FF0CA3813}" destId="{62B76C39-AE1A-486A-B721-E75B783DFA28}" srcOrd="1" destOrd="0" presId="urn:microsoft.com/office/officeart/2005/8/layout/list1"/>
    <dgm:cxn modelId="{A1F7BC4C-D190-4622-A5DA-6A1FFF1C271E}" type="presParOf" srcId="{F1374097-659F-4C1D-B17C-DF8FF0CA3813}" destId="{636FEAB7-1FD8-44E5-AFF0-6C642AA45FF8}" srcOrd="2" destOrd="0" presId="urn:microsoft.com/office/officeart/2005/8/layout/list1"/>
    <dgm:cxn modelId="{3C1733D8-8C87-4E3B-92C9-36ECF57B44FC}" type="presParOf" srcId="{F1374097-659F-4C1D-B17C-DF8FF0CA3813}" destId="{D264D0B6-AA39-4E3B-9B72-295B497309C1}" srcOrd="3" destOrd="0" presId="urn:microsoft.com/office/officeart/2005/8/layout/list1"/>
    <dgm:cxn modelId="{6CB34B76-F2FD-4277-B0E1-AC8598C41983}" type="presParOf" srcId="{F1374097-659F-4C1D-B17C-DF8FF0CA3813}" destId="{CA5E1808-C08F-4254-8332-FA997C87433B}" srcOrd="4" destOrd="0" presId="urn:microsoft.com/office/officeart/2005/8/layout/list1"/>
    <dgm:cxn modelId="{B2061179-4CB6-4317-8506-C782C2C71BBB}" type="presParOf" srcId="{CA5E1808-C08F-4254-8332-FA997C87433B}" destId="{2465727D-24FD-4E80-9756-0DB2B6F2F520}" srcOrd="0" destOrd="0" presId="urn:microsoft.com/office/officeart/2005/8/layout/list1"/>
    <dgm:cxn modelId="{2C1AC1FE-9115-4ABE-BDCF-CCB02F0CB7A9}" type="presParOf" srcId="{CA5E1808-C08F-4254-8332-FA997C87433B}" destId="{522C5CDB-8529-4366-8B47-58AF70E910A2}" srcOrd="1" destOrd="0" presId="urn:microsoft.com/office/officeart/2005/8/layout/list1"/>
    <dgm:cxn modelId="{650F4AA3-88DB-4F86-AC2C-7E3389B94D41}" type="presParOf" srcId="{F1374097-659F-4C1D-B17C-DF8FF0CA3813}" destId="{B671E169-4BEA-4A70-B875-810396327915}" srcOrd="5" destOrd="0" presId="urn:microsoft.com/office/officeart/2005/8/layout/list1"/>
    <dgm:cxn modelId="{C2BA1FA8-5F77-4972-9F07-DFB0C38D4AD1}" type="presParOf" srcId="{F1374097-659F-4C1D-B17C-DF8FF0CA3813}" destId="{045127A4-400F-471E-8B22-A80879A11E37}" srcOrd="6" destOrd="0" presId="urn:microsoft.com/office/officeart/2005/8/layout/list1"/>
    <dgm:cxn modelId="{38CB82D3-BBCD-4DAE-8152-9B801B0C4502}" type="presParOf" srcId="{F1374097-659F-4C1D-B17C-DF8FF0CA3813}" destId="{AE5DFC3D-B646-4F1C-887C-D22D98D6E496}" srcOrd="7" destOrd="0" presId="urn:microsoft.com/office/officeart/2005/8/layout/list1"/>
    <dgm:cxn modelId="{F6524C0E-82D1-4511-8129-7AF4A638786C}" type="presParOf" srcId="{F1374097-659F-4C1D-B17C-DF8FF0CA3813}" destId="{10F25467-AD66-4DF0-B4C3-41E65C4F0033}" srcOrd="8" destOrd="0" presId="urn:microsoft.com/office/officeart/2005/8/layout/list1"/>
    <dgm:cxn modelId="{0E03C389-B1AB-47AA-BA98-30B235B49B16}" type="presParOf" srcId="{10F25467-AD66-4DF0-B4C3-41E65C4F0033}" destId="{06229A6B-FC54-4B3A-909E-A9EABDD254BA}" srcOrd="0" destOrd="0" presId="urn:microsoft.com/office/officeart/2005/8/layout/list1"/>
    <dgm:cxn modelId="{F976FE94-6169-4C84-ACBA-6DE6EC75F555}" type="presParOf" srcId="{10F25467-AD66-4DF0-B4C3-41E65C4F0033}" destId="{73E961BD-456A-45D4-BF2E-0EAEAD9C7F89}" srcOrd="1" destOrd="0" presId="urn:microsoft.com/office/officeart/2005/8/layout/list1"/>
    <dgm:cxn modelId="{BA9F071D-636A-4209-8C98-ABDFF021C406}" type="presParOf" srcId="{F1374097-659F-4C1D-B17C-DF8FF0CA3813}" destId="{DC978C4A-F635-4182-A1F1-7B50EE64BB91}" srcOrd="9" destOrd="0" presId="urn:microsoft.com/office/officeart/2005/8/layout/list1"/>
    <dgm:cxn modelId="{BC502B53-02C5-4ECA-BA24-B66F3738FF74}" type="presParOf" srcId="{F1374097-659F-4C1D-B17C-DF8FF0CA3813}" destId="{A149C96A-4C4A-4F30-906A-9E6C191254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CC96E-758F-42E2-A57B-AB3963D64B76}">
      <dsp:nvSpPr>
        <dsp:cNvPr id="0" name=""/>
        <dsp:cNvSpPr/>
      </dsp:nvSpPr>
      <dsp:spPr>
        <a:xfrm>
          <a:off x="0" y="0"/>
          <a:ext cx="1487350" cy="148735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849" r="22406" b="7"/>
          <a:stretch/>
        </a:blipFill>
        <a:ln>
          <a:noFill/>
        </a:ln>
        <a:effectLst/>
      </dsp:spPr>
      <dsp:style>
        <a:lnRef idx="0">
          <a:scrgbClr r="0" g="0" b="0"/>
        </a:lnRef>
        <a:fillRef idx="3">
          <a:scrgbClr r="0" g="0" b="0"/>
        </a:fillRef>
        <a:effectRef idx="2">
          <a:scrgbClr r="0" g="0" b="0"/>
        </a:effectRef>
        <a:fontRef idx="minor">
          <a:schemeClr val="lt1"/>
        </a:fontRef>
      </dsp:style>
    </dsp:sp>
    <dsp:sp modelId="{A7857ADB-D896-4B81-9BD8-2CFE29E46F89}">
      <dsp:nvSpPr>
        <dsp:cNvPr id="0" name=""/>
        <dsp:cNvSpPr/>
      </dsp:nvSpPr>
      <dsp:spPr>
        <a:xfrm>
          <a:off x="1667350" y="0"/>
          <a:ext cx="9586317" cy="37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Advance Session Scheduling</a:t>
          </a:r>
        </a:p>
      </dsp:txBody>
      <dsp:txXfrm>
        <a:off x="1667350" y="0"/>
        <a:ext cx="9586317" cy="379097"/>
      </dsp:txXfrm>
    </dsp:sp>
    <dsp:sp modelId="{1C73881B-8466-437B-8DDC-8CC6BB6FF423}">
      <dsp:nvSpPr>
        <dsp:cNvPr id="0" name=""/>
        <dsp:cNvSpPr/>
      </dsp:nvSpPr>
      <dsp:spPr>
        <a:xfrm>
          <a:off x="1667350" y="379097"/>
          <a:ext cx="9586317" cy="110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Scheduling GP and Nurse sessions six weeks ahead ensures consistent appointment availability for patients.</a:t>
          </a:r>
        </a:p>
      </dsp:txBody>
      <dsp:txXfrm>
        <a:off x="1667350" y="379097"/>
        <a:ext cx="9586317" cy="1108253"/>
      </dsp:txXfrm>
    </dsp:sp>
    <dsp:sp modelId="{419AC3E7-0119-4C95-9D8F-1CD1D212D6F4}">
      <dsp:nvSpPr>
        <dsp:cNvPr id="0" name=""/>
        <dsp:cNvSpPr/>
      </dsp:nvSpPr>
      <dsp:spPr>
        <a:xfrm>
          <a:off x="0" y="1606338"/>
          <a:ext cx="1487350" cy="14873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6440" r="6814" b="7"/>
          <a:stretch/>
        </a:blipFill>
        <a:ln>
          <a:noFill/>
        </a:ln>
        <a:effectLst/>
      </dsp:spPr>
      <dsp:style>
        <a:lnRef idx="0">
          <a:scrgbClr r="0" g="0" b="0"/>
        </a:lnRef>
        <a:fillRef idx="3">
          <a:scrgbClr r="0" g="0" b="0"/>
        </a:fillRef>
        <a:effectRef idx="2">
          <a:scrgbClr r="0" g="0" b="0"/>
        </a:effectRef>
        <a:fontRef idx="minor">
          <a:schemeClr val="lt1"/>
        </a:fontRef>
      </dsp:style>
    </dsp:sp>
    <dsp:sp modelId="{9B3F5CA0-9BE8-42D1-96BD-D0F6D6E65439}">
      <dsp:nvSpPr>
        <dsp:cNvPr id="0" name=""/>
        <dsp:cNvSpPr/>
      </dsp:nvSpPr>
      <dsp:spPr>
        <a:xfrm>
          <a:off x="1667350" y="1606338"/>
          <a:ext cx="9586317" cy="37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Structured Appointment Release</a:t>
          </a:r>
        </a:p>
      </dsp:txBody>
      <dsp:txXfrm>
        <a:off x="1667350" y="1606338"/>
        <a:ext cx="9586317" cy="379097"/>
      </dsp:txXfrm>
    </dsp:sp>
    <dsp:sp modelId="{DE3A6216-B6AD-42D3-B06D-546E2D6120A4}">
      <dsp:nvSpPr>
        <dsp:cNvPr id="0" name=""/>
        <dsp:cNvSpPr/>
      </dsp:nvSpPr>
      <dsp:spPr>
        <a:xfrm>
          <a:off x="1667350" y="1985435"/>
          <a:ext cx="9586317" cy="110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six-week scheduling window supports controlled release of appointments, aiding staggered booking and workforce planning.</a:t>
          </a:r>
        </a:p>
      </dsp:txBody>
      <dsp:txXfrm>
        <a:off x="1667350" y="1985435"/>
        <a:ext cx="9586317" cy="1108253"/>
      </dsp:txXfrm>
    </dsp:sp>
    <dsp:sp modelId="{C6929866-A238-48D9-9590-6E4701133B14}">
      <dsp:nvSpPr>
        <dsp:cNvPr id="0" name=""/>
        <dsp:cNvSpPr/>
      </dsp:nvSpPr>
      <dsp:spPr>
        <a:xfrm>
          <a:off x="0" y="3212676"/>
          <a:ext cx="1487350" cy="14873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316" r="16939" b="7"/>
          <a:stretch/>
        </a:blipFill>
        <a:ln>
          <a:noFill/>
        </a:ln>
        <a:effectLst/>
      </dsp:spPr>
      <dsp:style>
        <a:lnRef idx="0">
          <a:scrgbClr r="0" g="0" b="0"/>
        </a:lnRef>
        <a:fillRef idx="3">
          <a:scrgbClr r="0" g="0" b="0"/>
        </a:fillRef>
        <a:effectRef idx="2">
          <a:scrgbClr r="0" g="0" b="0"/>
        </a:effectRef>
        <a:fontRef idx="minor">
          <a:schemeClr val="lt1"/>
        </a:fontRef>
      </dsp:style>
    </dsp:sp>
    <dsp:sp modelId="{ACA59C27-5294-477F-BC4C-AA91B5ADB4E3}">
      <dsp:nvSpPr>
        <dsp:cNvPr id="0" name=""/>
        <dsp:cNvSpPr/>
      </dsp:nvSpPr>
      <dsp:spPr>
        <a:xfrm>
          <a:off x="1667350" y="3212676"/>
          <a:ext cx="9586317" cy="379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Tailored Access Management</a:t>
          </a:r>
        </a:p>
      </dsp:txBody>
      <dsp:txXfrm>
        <a:off x="1667350" y="3212676"/>
        <a:ext cx="9586317" cy="379097"/>
      </dsp:txXfrm>
    </dsp:sp>
    <dsp:sp modelId="{7939B779-1A2C-4861-BDC5-5789707DF4E2}">
      <dsp:nvSpPr>
        <dsp:cNvPr id="0" name=""/>
        <dsp:cNvSpPr/>
      </dsp:nvSpPr>
      <dsp:spPr>
        <a:xfrm>
          <a:off x="1667350" y="3591773"/>
          <a:ext cx="9586317" cy="110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EMIS allows tailoring of appointment availability to clinical roles and patient needs, ensuring cohesive care delivery.</a:t>
          </a:r>
        </a:p>
      </dsp:txBody>
      <dsp:txXfrm>
        <a:off x="1667350" y="3591773"/>
        <a:ext cx="9586317" cy="1108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FEAB7-1FD8-44E5-AFF0-6C642AA45FF8}">
      <dsp:nvSpPr>
        <dsp:cNvPr id="0" name=""/>
        <dsp:cNvSpPr/>
      </dsp:nvSpPr>
      <dsp:spPr>
        <a:xfrm>
          <a:off x="0" y="41318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9A43-4AE0-4D3F-B4EE-11B86E2AB39C}">
      <dsp:nvSpPr>
        <dsp:cNvPr id="0" name=""/>
        <dsp:cNvSpPr/>
      </dsp:nvSpPr>
      <dsp:spPr>
        <a:xfrm>
          <a:off x="502920" y="1466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NHS App Appointment Dashboard</a:t>
          </a:r>
          <a:endParaRPr lang="en-US" sz="2700" kern="1200" dirty="0"/>
        </a:p>
      </dsp:txBody>
      <dsp:txXfrm>
        <a:off x="541828" y="53574"/>
        <a:ext cx="6963064" cy="719224"/>
      </dsp:txXfrm>
    </dsp:sp>
    <dsp:sp modelId="{045127A4-400F-471E-8B22-A80879A11E37}">
      <dsp:nvSpPr>
        <dsp:cNvPr id="0" name=""/>
        <dsp:cNvSpPr/>
      </dsp:nvSpPr>
      <dsp:spPr>
        <a:xfrm>
          <a:off x="0" y="163790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C5CDB-8529-4366-8B47-58AF70E910A2}">
      <dsp:nvSpPr>
        <dsp:cNvPr id="0" name=""/>
        <dsp:cNvSpPr/>
      </dsp:nvSpPr>
      <dsp:spPr>
        <a:xfrm>
          <a:off x="502920" y="123938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Patient and GP Appt Functionality</a:t>
          </a:r>
          <a:endParaRPr lang="en-US" sz="2700" kern="1200" dirty="0"/>
        </a:p>
      </dsp:txBody>
      <dsp:txXfrm>
        <a:off x="541828" y="1278294"/>
        <a:ext cx="6963064" cy="719224"/>
      </dsp:txXfrm>
    </dsp:sp>
    <dsp:sp modelId="{A149C96A-4C4A-4F30-906A-9E6C19125495}">
      <dsp:nvSpPr>
        <dsp:cNvPr id="0" name=""/>
        <dsp:cNvSpPr/>
      </dsp:nvSpPr>
      <dsp:spPr>
        <a:xfrm>
          <a:off x="0" y="286262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961BD-456A-45D4-BF2E-0EAEAD9C7F89}">
      <dsp:nvSpPr>
        <dsp:cNvPr id="0" name=""/>
        <dsp:cNvSpPr/>
      </dsp:nvSpPr>
      <dsp:spPr>
        <a:xfrm>
          <a:off x="502920" y="246410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Benefits and Limitations</a:t>
          </a:r>
          <a:endParaRPr lang="en-US" sz="2700" kern="1200" dirty="0"/>
        </a:p>
      </dsp:txBody>
      <dsp:txXfrm>
        <a:off x="541828" y="2503014"/>
        <a:ext cx="6963064"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FEAB7-1FD8-44E5-AFF0-6C642AA45FF8}">
      <dsp:nvSpPr>
        <dsp:cNvPr id="0" name=""/>
        <dsp:cNvSpPr/>
      </dsp:nvSpPr>
      <dsp:spPr>
        <a:xfrm>
          <a:off x="0" y="41318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9A43-4AE0-4D3F-B4EE-11B86E2AB39C}">
      <dsp:nvSpPr>
        <dsp:cNvPr id="0" name=""/>
        <dsp:cNvSpPr/>
      </dsp:nvSpPr>
      <dsp:spPr>
        <a:xfrm>
          <a:off x="502920" y="1466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NHS App Appointment Dashboard</a:t>
          </a:r>
          <a:endParaRPr lang="en-US" sz="2700" kern="1200" dirty="0"/>
        </a:p>
      </dsp:txBody>
      <dsp:txXfrm>
        <a:off x="541828" y="53574"/>
        <a:ext cx="6963064" cy="719224"/>
      </dsp:txXfrm>
    </dsp:sp>
    <dsp:sp modelId="{045127A4-400F-471E-8B22-A80879A11E37}">
      <dsp:nvSpPr>
        <dsp:cNvPr id="0" name=""/>
        <dsp:cNvSpPr/>
      </dsp:nvSpPr>
      <dsp:spPr>
        <a:xfrm>
          <a:off x="0" y="163790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C5CDB-8529-4366-8B47-58AF70E910A2}">
      <dsp:nvSpPr>
        <dsp:cNvPr id="0" name=""/>
        <dsp:cNvSpPr/>
      </dsp:nvSpPr>
      <dsp:spPr>
        <a:xfrm>
          <a:off x="502920" y="123938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Patient and GP App Functionality</a:t>
          </a:r>
          <a:endParaRPr lang="en-US" sz="2700" kern="1200" dirty="0"/>
        </a:p>
      </dsp:txBody>
      <dsp:txXfrm>
        <a:off x="541828" y="1278294"/>
        <a:ext cx="6963064" cy="719224"/>
      </dsp:txXfrm>
    </dsp:sp>
    <dsp:sp modelId="{A149C96A-4C4A-4F30-906A-9E6C19125495}">
      <dsp:nvSpPr>
        <dsp:cNvPr id="0" name=""/>
        <dsp:cNvSpPr/>
      </dsp:nvSpPr>
      <dsp:spPr>
        <a:xfrm>
          <a:off x="0" y="286262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961BD-456A-45D4-BF2E-0EAEAD9C7F89}">
      <dsp:nvSpPr>
        <dsp:cNvPr id="0" name=""/>
        <dsp:cNvSpPr/>
      </dsp:nvSpPr>
      <dsp:spPr>
        <a:xfrm>
          <a:off x="502920" y="246410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Benefits and Limitations</a:t>
          </a:r>
          <a:endParaRPr lang="en-US" sz="2700" kern="1200" dirty="0"/>
        </a:p>
      </dsp:txBody>
      <dsp:txXfrm>
        <a:off x="541828" y="2503014"/>
        <a:ext cx="696306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FEAB7-1FD8-44E5-AFF0-6C642AA45FF8}">
      <dsp:nvSpPr>
        <dsp:cNvPr id="0" name=""/>
        <dsp:cNvSpPr/>
      </dsp:nvSpPr>
      <dsp:spPr>
        <a:xfrm>
          <a:off x="0" y="41318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9A43-4AE0-4D3F-B4EE-11B86E2AB39C}">
      <dsp:nvSpPr>
        <dsp:cNvPr id="0" name=""/>
        <dsp:cNvSpPr/>
      </dsp:nvSpPr>
      <dsp:spPr>
        <a:xfrm>
          <a:off x="502920" y="1466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NHS App Appointment Dashboard</a:t>
          </a:r>
          <a:endParaRPr lang="en-US" sz="2700" kern="1200" dirty="0"/>
        </a:p>
      </dsp:txBody>
      <dsp:txXfrm>
        <a:off x="541828" y="53574"/>
        <a:ext cx="6963064" cy="719224"/>
      </dsp:txXfrm>
    </dsp:sp>
    <dsp:sp modelId="{045127A4-400F-471E-8B22-A80879A11E37}">
      <dsp:nvSpPr>
        <dsp:cNvPr id="0" name=""/>
        <dsp:cNvSpPr/>
      </dsp:nvSpPr>
      <dsp:spPr>
        <a:xfrm>
          <a:off x="0" y="163790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C5CDB-8529-4366-8B47-58AF70E910A2}">
      <dsp:nvSpPr>
        <dsp:cNvPr id="0" name=""/>
        <dsp:cNvSpPr/>
      </dsp:nvSpPr>
      <dsp:spPr>
        <a:xfrm>
          <a:off x="502920" y="123938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Patient and GP Appt Functionality</a:t>
          </a:r>
          <a:endParaRPr lang="en-US" sz="2700" kern="1200" dirty="0"/>
        </a:p>
      </dsp:txBody>
      <dsp:txXfrm>
        <a:off x="541828" y="1278294"/>
        <a:ext cx="6963064" cy="719224"/>
      </dsp:txXfrm>
    </dsp:sp>
    <dsp:sp modelId="{A149C96A-4C4A-4F30-906A-9E6C19125495}">
      <dsp:nvSpPr>
        <dsp:cNvPr id="0" name=""/>
        <dsp:cNvSpPr/>
      </dsp:nvSpPr>
      <dsp:spPr>
        <a:xfrm>
          <a:off x="0" y="286262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961BD-456A-45D4-BF2E-0EAEAD9C7F89}">
      <dsp:nvSpPr>
        <dsp:cNvPr id="0" name=""/>
        <dsp:cNvSpPr/>
      </dsp:nvSpPr>
      <dsp:spPr>
        <a:xfrm>
          <a:off x="502920" y="246410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Benefits and Limitations</a:t>
          </a:r>
          <a:endParaRPr lang="en-US" sz="2700" kern="1200" dirty="0"/>
        </a:p>
      </dsp:txBody>
      <dsp:txXfrm>
        <a:off x="541828" y="2503014"/>
        <a:ext cx="696306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FEAB7-1FD8-44E5-AFF0-6C642AA45FF8}">
      <dsp:nvSpPr>
        <dsp:cNvPr id="0" name=""/>
        <dsp:cNvSpPr/>
      </dsp:nvSpPr>
      <dsp:spPr>
        <a:xfrm>
          <a:off x="0" y="41318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9A43-4AE0-4D3F-B4EE-11B86E2AB39C}">
      <dsp:nvSpPr>
        <dsp:cNvPr id="0" name=""/>
        <dsp:cNvSpPr/>
      </dsp:nvSpPr>
      <dsp:spPr>
        <a:xfrm>
          <a:off x="502920" y="1466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NHS App Appointment Dashboard</a:t>
          </a:r>
          <a:endParaRPr lang="en-US" sz="2700" kern="1200" dirty="0"/>
        </a:p>
      </dsp:txBody>
      <dsp:txXfrm>
        <a:off x="541828" y="53574"/>
        <a:ext cx="6963064" cy="719224"/>
      </dsp:txXfrm>
    </dsp:sp>
    <dsp:sp modelId="{045127A4-400F-471E-8B22-A80879A11E37}">
      <dsp:nvSpPr>
        <dsp:cNvPr id="0" name=""/>
        <dsp:cNvSpPr/>
      </dsp:nvSpPr>
      <dsp:spPr>
        <a:xfrm>
          <a:off x="0" y="163790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C5CDB-8529-4366-8B47-58AF70E910A2}">
      <dsp:nvSpPr>
        <dsp:cNvPr id="0" name=""/>
        <dsp:cNvSpPr/>
      </dsp:nvSpPr>
      <dsp:spPr>
        <a:xfrm>
          <a:off x="502920" y="1239386"/>
          <a:ext cx="7040880" cy="79704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Patient and GP Appt Functionality</a:t>
          </a:r>
          <a:endParaRPr lang="en-US" sz="2700" kern="1200" dirty="0"/>
        </a:p>
      </dsp:txBody>
      <dsp:txXfrm>
        <a:off x="541828" y="1278294"/>
        <a:ext cx="6963064" cy="719224"/>
      </dsp:txXfrm>
    </dsp:sp>
    <dsp:sp modelId="{A149C96A-4C4A-4F30-906A-9E6C19125495}">
      <dsp:nvSpPr>
        <dsp:cNvPr id="0" name=""/>
        <dsp:cNvSpPr/>
      </dsp:nvSpPr>
      <dsp:spPr>
        <a:xfrm>
          <a:off x="0" y="2862626"/>
          <a:ext cx="10058399" cy="680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961BD-456A-45D4-BF2E-0EAEAD9C7F89}">
      <dsp:nvSpPr>
        <dsp:cNvPr id="0" name=""/>
        <dsp:cNvSpPr/>
      </dsp:nvSpPr>
      <dsp:spPr>
        <a:xfrm>
          <a:off x="502920" y="2464106"/>
          <a:ext cx="7040880" cy="797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200150">
            <a:lnSpc>
              <a:spcPct val="90000"/>
            </a:lnSpc>
            <a:spcBef>
              <a:spcPct val="0"/>
            </a:spcBef>
            <a:spcAft>
              <a:spcPct val="35000"/>
            </a:spcAft>
            <a:buNone/>
          </a:pPr>
          <a:r>
            <a:rPr lang="en-GB" sz="2700" kern="1200" dirty="0"/>
            <a:t>Benefits and Limitations</a:t>
          </a:r>
          <a:endParaRPr lang="en-US" sz="2700" kern="1200" dirty="0"/>
        </a:p>
      </dsp:txBody>
      <dsp:txXfrm>
        <a:off x="541828" y="2503014"/>
        <a:ext cx="6963064" cy="719224"/>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AAC86-7187-45E5-842B-1E526CBA9438}" type="datetimeFigureOut">
              <a:rPr lang="en-GB" smtClean="0"/>
              <a:t>13/05/2026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7BA5-D029-49FE-B05C-FA3B3DC5386A}" type="slidenum">
              <a:rPr lang="en-GB" smtClean="0"/>
              <a:t>‹#›</a:t>
            </a:fld>
            <a:endParaRPr lang="en-GB"/>
          </a:p>
        </p:txBody>
      </p:sp>
    </p:spTree>
    <p:extLst>
      <p:ext uri="{BB962C8B-B14F-4D97-AF65-F5344CB8AC3E}">
        <p14:creationId xmlns:p14="http://schemas.microsoft.com/office/powerpoint/2010/main" val="429409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2880A248-89FE-4E81-B8D0-0A1DE263F4EB}" type="slidenum">
              <a:t>4</a:t>
            </a:fld>
            <a:endParaRPr lang="en-US"/>
          </a:p>
        </p:txBody>
      </p:sp>
    </p:spTree>
    <p:extLst>
      <p:ext uri="{BB962C8B-B14F-4D97-AF65-F5344CB8AC3E}">
        <p14:creationId xmlns:p14="http://schemas.microsoft.com/office/powerpoint/2010/main" val="195102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50%, and 20% Appointment Allocation</a:t>
            </a:r>
          </a:p>
        </p:txBody>
      </p:sp>
      <p:sp>
        <p:nvSpPr>
          <p:cNvPr id="4" name="Slide Number Placeholder 3"/>
          <p:cNvSpPr>
            <a:spLocks noGrp="1"/>
          </p:cNvSpPr>
          <p:nvPr>
            <p:ph type="sldNum" sz="quarter" idx="5"/>
          </p:nvPr>
        </p:nvSpPr>
        <p:spPr/>
        <p:txBody>
          <a:bodyPr/>
          <a:lstStyle/>
          <a:p>
            <a:fld id="{2880A248-89FE-4E81-B8D0-0A1DE263F4EB}" type="slidenum">
              <a:t>13</a:t>
            </a:fld>
            <a:endParaRPr lang="en-US"/>
          </a:p>
        </p:txBody>
      </p:sp>
    </p:spTree>
    <p:extLst>
      <p:ext uri="{BB962C8B-B14F-4D97-AF65-F5344CB8AC3E}">
        <p14:creationId xmlns:p14="http://schemas.microsoft.com/office/powerpoint/2010/main" val="387032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GP appointments at Villa Street Surgery are released in a staggered way to balance advance planning, urgent access, and clinical safety. Thirty percent of GP appointments are made available to book online as soon as sessions are added to EMIS. This means there are always appointments available to book three to six weeks in advance. These appointments are intended for follow-ups, non-urgent issues, and routine care, and they strongly support continuity with a preferred clinician.
Fifty percent of GP appointments are released one and two working days in advance. This provides access for patients with more pressing concerns that cannot wait several weeks but do not require same-day assessment. This booking window also helps patients plan around work and personal commitments and supports continuity with part-time clinicians who may not be available every day.
The remaining twenty percent of GP appointments are reserved exclusively for same-day use by the triage GP. These appointments are protected for clinically urgent cases and cannot be booked online. This ensures that patients with the most urgent needs are prioritised and assessed safely. Together, this staggered release system creates a fair and structured approach to access, matching appointments to differing levels of clinical need.</a:t>
            </a:r>
          </a:p>
        </p:txBody>
      </p:sp>
      <p:sp>
        <p:nvSpPr>
          <p:cNvPr id="4" name="Slide Number Placeholder 3"/>
          <p:cNvSpPr>
            <a:spLocks noGrp="1"/>
          </p:cNvSpPr>
          <p:nvPr>
            <p:ph type="sldNum" sz="quarter" idx="5"/>
          </p:nvPr>
        </p:nvSpPr>
        <p:spPr/>
        <p:txBody>
          <a:bodyPr/>
          <a:lstStyle/>
          <a:p>
            <a:fld id="{2880A248-89FE-4E81-B8D0-0A1DE263F4EB}" type="slidenum">
              <a:t>14</a:t>
            </a:fld>
            <a:endParaRPr lang="en-US"/>
          </a:p>
        </p:txBody>
      </p:sp>
    </p:spTree>
    <p:extLst>
      <p:ext uri="{BB962C8B-B14F-4D97-AF65-F5344CB8AC3E}">
        <p14:creationId xmlns:p14="http://schemas.microsoft.com/office/powerpoint/2010/main" val="216946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Booking and Call &amp; Recall Systems</a:t>
            </a:r>
          </a:p>
        </p:txBody>
      </p:sp>
      <p:sp>
        <p:nvSpPr>
          <p:cNvPr id="4" name="Slide Number Placeholder 3"/>
          <p:cNvSpPr>
            <a:spLocks noGrp="1"/>
          </p:cNvSpPr>
          <p:nvPr>
            <p:ph type="sldNum" sz="quarter" idx="5"/>
          </p:nvPr>
        </p:nvSpPr>
        <p:spPr/>
        <p:txBody>
          <a:bodyPr/>
          <a:lstStyle/>
          <a:p>
            <a:fld id="{2880A248-89FE-4E81-B8D0-0A1DE263F4EB}" type="slidenum">
              <a:t>15</a:t>
            </a:fld>
            <a:endParaRPr lang="en-US"/>
          </a:p>
        </p:txBody>
      </p:sp>
    </p:spTree>
    <p:extLst>
      <p:ext uri="{BB962C8B-B14F-4D97-AF65-F5344CB8AC3E}">
        <p14:creationId xmlns:p14="http://schemas.microsoft.com/office/powerpoint/2010/main" val="241962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All Nurse appointments at Villa Street Surgery are added to EMIS six weeks in advance, in line with GP session planning. This ensures that nursing capacity is visible and available for forward booking. While all nurse appointments can be booked through the practice team, only cervical smear test appointments are made available for online booking.
This restriction reflects the fact that nurses within the team have different specialisms and competencies. Making all nurse appointments available for open online booking could lead to mismatches between patient need and clinician skill set. By controlling online access, the practice ensures that patients are booked with the most appropriate nurse for their specific clinical requirement.
To support preventative care and long-term condition management, the practice makes use of batch text messaging for call and recall. These targeted messages include booking links that allow patients to book directly into specific, appropriate appointments. This approach improves uptake, supports proactive care, and ensures that patients are guided into the right appointments efficiently and safely.</a:t>
            </a:r>
          </a:p>
        </p:txBody>
      </p:sp>
      <p:sp>
        <p:nvSpPr>
          <p:cNvPr id="4" name="Slide Number Placeholder 3"/>
          <p:cNvSpPr>
            <a:spLocks noGrp="1"/>
          </p:cNvSpPr>
          <p:nvPr>
            <p:ph type="sldNum" sz="quarter" idx="5"/>
          </p:nvPr>
        </p:nvSpPr>
        <p:spPr/>
        <p:txBody>
          <a:bodyPr/>
          <a:lstStyle/>
          <a:p>
            <a:fld id="{2880A248-89FE-4E81-B8D0-0A1DE263F4EB}" type="slidenum">
              <a:t>16</a:t>
            </a:fld>
            <a:endParaRPr lang="en-US"/>
          </a:p>
        </p:txBody>
      </p:sp>
    </p:spTree>
    <p:extLst>
      <p:ext uri="{BB962C8B-B14F-4D97-AF65-F5344CB8AC3E}">
        <p14:creationId xmlns:p14="http://schemas.microsoft.com/office/powerpoint/2010/main" val="151172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Principles and Objectives</a:t>
            </a:r>
          </a:p>
        </p:txBody>
      </p:sp>
      <p:sp>
        <p:nvSpPr>
          <p:cNvPr id="4" name="Slide Number Placeholder 3"/>
          <p:cNvSpPr>
            <a:spLocks noGrp="1"/>
          </p:cNvSpPr>
          <p:nvPr>
            <p:ph type="sldNum" sz="quarter" idx="5"/>
          </p:nvPr>
        </p:nvSpPr>
        <p:spPr/>
        <p:txBody>
          <a:bodyPr/>
          <a:lstStyle/>
          <a:p>
            <a:fld id="{2880A248-89FE-4E81-B8D0-0A1DE263F4EB}" type="slidenum">
              <a:t>5</a:t>
            </a:fld>
            <a:endParaRPr lang="en-US"/>
          </a:p>
        </p:txBody>
      </p:sp>
    </p:spTree>
    <p:extLst>
      <p:ext uri="{BB962C8B-B14F-4D97-AF65-F5344CB8AC3E}">
        <p14:creationId xmlns:p14="http://schemas.microsoft.com/office/powerpoint/2010/main" val="134553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Villa Street Surgery appointment model is designed to balance timely access to care, continuity with a preferred clinician, and clinical safety. At its core, the model encourages patients to plan routine, non-urgent health care in advance wherever possible. This approach supports better long-term health outcomes, particularly for patients with ongoing or complex conditions, by enabling them to see the same clinician over time. Continuity of care is prioritised because it improves understanding of patient history, strengthens therapeutic relationships, and reduces unnecessary duplication of consultations.
A second key principle of the model is responsiveness to urgency. While planned care is encouraged, the practice recognises that acute health problems can arise unexpectedly. For this reason, the model includes clear and reliable routes for patients with urgent and clinically urgent needs to access appropriate care without delay. These routes are structured to ensure that patients are assessed by the right clinician, at the right time, using the most appropriate method.
Finally, the model is built to offer flexibility and choice. By staggering the release of appointments and offering multiple booking windows, patients can plan around work, caring responsibilities, and personal preferences. At the same time, the model allows the practice to manage demand safely and sustainably, ensuring that same-day capacity is protected for those who need it most. Overall, the appointment model aims to deliver a fair, transparent, and patient-centred system that works for both patients and the clinical team.</a:t>
            </a:r>
          </a:p>
        </p:txBody>
      </p:sp>
      <p:sp>
        <p:nvSpPr>
          <p:cNvPr id="4" name="Slide Number Placeholder 3"/>
          <p:cNvSpPr>
            <a:spLocks noGrp="1"/>
          </p:cNvSpPr>
          <p:nvPr>
            <p:ph type="sldNum" sz="quarter" idx="5"/>
          </p:nvPr>
        </p:nvSpPr>
        <p:spPr/>
        <p:txBody>
          <a:bodyPr/>
          <a:lstStyle/>
          <a:p>
            <a:fld id="{2880A248-89FE-4E81-B8D0-0A1DE263F4EB}" type="slidenum">
              <a:t>6</a:t>
            </a:fld>
            <a:endParaRPr lang="en-US"/>
          </a:p>
        </p:txBody>
      </p:sp>
    </p:spTree>
    <p:extLst>
      <p:ext uri="{BB962C8B-B14F-4D97-AF65-F5344CB8AC3E}">
        <p14:creationId xmlns:p14="http://schemas.microsoft.com/office/powerpoint/2010/main" val="16163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Non-Urgent and Follow-Up Appointments</a:t>
            </a:r>
          </a:p>
        </p:txBody>
      </p:sp>
      <p:sp>
        <p:nvSpPr>
          <p:cNvPr id="4" name="Slide Number Placeholder 3"/>
          <p:cNvSpPr>
            <a:spLocks noGrp="1"/>
          </p:cNvSpPr>
          <p:nvPr>
            <p:ph type="sldNum" sz="quarter" idx="5"/>
          </p:nvPr>
        </p:nvSpPr>
        <p:spPr/>
        <p:txBody>
          <a:bodyPr/>
          <a:lstStyle/>
          <a:p>
            <a:fld id="{2880A248-89FE-4E81-B8D0-0A1DE263F4EB}" type="slidenum">
              <a:t>7</a:t>
            </a:fld>
            <a:endParaRPr lang="en-US"/>
          </a:p>
        </p:txBody>
      </p:sp>
    </p:spTree>
    <p:extLst>
      <p:ext uri="{BB962C8B-B14F-4D97-AF65-F5344CB8AC3E}">
        <p14:creationId xmlns:p14="http://schemas.microsoft.com/office/powerpoint/2010/main" val="130582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Villa Street Surgery actively encourages patients to plan their routine and non-urgent health care in advance. Routine appointments include follow-ups, ongoing condition reviews, medication reviews, and other planned aspects of care that do not require immediate attention. By planning ahead, patients are more likely to secure appointments with their preferred clinician, which supports continuity and improves the quality of care.
This approach is particularly important for patients who attend frequently, those with multiple long-term conditions, and patients who may be vulnerable, frail, or have complex health and social needs. Seeing the same GP or clinician consistently allows for a deeper understanding of the patient’s circumstances, reduces the need for patients to repeat information, and supports shared decision-making. Continuity is associated with better health outcomes and improved patient satisfaction.
By making appointments available several weeks in advance, the practice enables patients to organise their care around their daily lives. Planned care also helps the practice to manage workload more effectively, ensuring that urgent capacity is preserved for patients with acute or clinically urgent needs. Overall, encouraging planned routine care benefits both patients and the practice by creating a more predictable, efficient, and person-centred system.</a:t>
            </a:r>
          </a:p>
        </p:txBody>
      </p:sp>
      <p:sp>
        <p:nvSpPr>
          <p:cNvPr id="4" name="Slide Number Placeholder 3"/>
          <p:cNvSpPr>
            <a:spLocks noGrp="1"/>
          </p:cNvSpPr>
          <p:nvPr>
            <p:ph type="sldNum" sz="quarter" idx="5"/>
          </p:nvPr>
        </p:nvSpPr>
        <p:spPr/>
        <p:txBody>
          <a:bodyPr/>
          <a:lstStyle/>
          <a:p>
            <a:fld id="{2880A248-89FE-4E81-B8D0-0A1DE263F4EB}" type="slidenum">
              <a:t>8</a:t>
            </a:fld>
            <a:endParaRPr lang="en-US"/>
          </a:p>
        </p:txBody>
      </p:sp>
    </p:spTree>
    <p:extLst>
      <p:ext uri="{BB962C8B-B14F-4D97-AF65-F5344CB8AC3E}">
        <p14:creationId xmlns:p14="http://schemas.microsoft.com/office/powerpoint/2010/main" val="352415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Working Day and Same-Day Access</a:t>
            </a:r>
          </a:p>
        </p:txBody>
      </p:sp>
      <p:sp>
        <p:nvSpPr>
          <p:cNvPr id="4" name="Slide Number Placeholder 3"/>
          <p:cNvSpPr>
            <a:spLocks noGrp="1"/>
          </p:cNvSpPr>
          <p:nvPr>
            <p:ph type="sldNum" sz="quarter" idx="5"/>
          </p:nvPr>
        </p:nvSpPr>
        <p:spPr/>
        <p:txBody>
          <a:bodyPr/>
          <a:lstStyle/>
          <a:p>
            <a:fld id="{2880A248-89FE-4E81-B8D0-0A1DE263F4EB}" type="slidenum">
              <a:t>9</a:t>
            </a:fld>
            <a:endParaRPr lang="en-US"/>
          </a:p>
        </p:txBody>
      </p:sp>
    </p:spTree>
    <p:extLst>
      <p:ext uri="{BB962C8B-B14F-4D97-AF65-F5344CB8AC3E}">
        <p14:creationId xmlns:p14="http://schemas.microsoft.com/office/powerpoint/2010/main" val="145722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For patients with more urgent acute health issues, Villa Street Surgery provides next working day appointments across the wider clinical team. This ensures that patients with new or worsening problems can be assessed promptly without needing to wait long periods for care. Wherever possible, patients can still request to see their preferred clinician, supporting continuity even in more urgent situations.
For issues that patients feel are clinically urgent and require same-day input, the practice operates a morning GP-led triage callback service. This service allows patients to speak directly with a GP, who can assess the urgency and nature of the problem. During the triage call, the GP works collaboratively with the patient to agree the most appropriate next steps. These steps may include self-care advice, further investigation, referral to another service, or booking a same-day appointment.
Same-day appointments are reserved specifically for clinically urgent cases and are not available for online booking. This protects capacity and ensures that appointments are allocated based on clinical need rather than speed of access. Where appropriate and possible, the triage GP will aim to book the patient with their usual clinician on the same day, maintaining continuity even in urgent situations. This structured approach ensures safety, fairness, and efficient use of clinical resources.</a:t>
            </a:r>
          </a:p>
        </p:txBody>
      </p:sp>
      <p:sp>
        <p:nvSpPr>
          <p:cNvPr id="4" name="Slide Number Placeholder 3"/>
          <p:cNvSpPr>
            <a:spLocks noGrp="1"/>
          </p:cNvSpPr>
          <p:nvPr>
            <p:ph type="sldNum" sz="quarter" idx="5"/>
          </p:nvPr>
        </p:nvSpPr>
        <p:spPr/>
        <p:txBody>
          <a:bodyPr/>
          <a:lstStyle/>
          <a:p>
            <a:fld id="{2880A248-89FE-4E81-B8D0-0A1DE263F4EB}" type="slidenum">
              <a:t>10</a:t>
            </a:fld>
            <a:endParaRPr lang="en-US"/>
          </a:p>
        </p:txBody>
      </p:sp>
    </p:spTree>
    <p:extLst>
      <p:ext uri="{BB962C8B-B14F-4D97-AF65-F5344CB8AC3E}">
        <p14:creationId xmlns:p14="http://schemas.microsoft.com/office/powerpoint/2010/main" val="76889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Adding and Managing Clinical Sessions</a:t>
            </a:r>
          </a:p>
        </p:txBody>
      </p:sp>
      <p:sp>
        <p:nvSpPr>
          <p:cNvPr id="4" name="Slide Number Placeholder 3"/>
          <p:cNvSpPr>
            <a:spLocks noGrp="1"/>
          </p:cNvSpPr>
          <p:nvPr>
            <p:ph type="sldNum" sz="quarter" idx="5"/>
          </p:nvPr>
        </p:nvSpPr>
        <p:spPr/>
        <p:txBody>
          <a:bodyPr/>
          <a:lstStyle/>
          <a:p>
            <a:fld id="{2880A248-89FE-4E81-B8D0-0A1DE263F4EB}" type="slidenum">
              <a:t>11</a:t>
            </a:fld>
            <a:endParaRPr lang="en-US"/>
          </a:p>
        </p:txBody>
      </p:sp>
    </p:spTree>
    <p:extLst>
      <p:ext uri="{BB962C8B-B14F-4D97-AF65-F5344CB8AC3E}">
        <p14:creationId xmlns:p14="http://schemas.microsoft.com/office/powerpoint/2010/main" val="335730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Villa Street Surgery adds GP and Nurse clinical sessions to EMIS six weeks in advance. This forward planning is a key element of the appointment model, as it ensures that appointments are consistently available for patients to book ahead. Adding sessions in advance supports both online booking and reception-led booking, creating a clear and predictable system for access.
The six-week scheduling window allows the practice to release appointments in a structured and controlled way, aligning with the staggered booking approach used for GP appointments. It also supports workforce planning, enabling the practice to manage part-time working patterns, annual leave, and expected levels of demand. From the patient perspective, it provides reassurance that appointments will be available over time rather than being released unpredictably.
By using EMIS effectively, the practice can tailor appointment availability to different clinical roles and patient needs. This approach underpins the wider appointment model, allowing for planned routine care, short-term urgent access, and same-day triage capacity to coexist within a single, coherent system.</a:t>
            </a:r>
          </a:p>
        </p:txBody>
      </p:sp>
      <p:sp>
        <p:nvSpPr>
          <p:cNvPr id="4" name="Slide Number Placeholder 3"/>
          <p:cNvSpPr>
            <a:spLocks noGrp="1"/>
          </p:cNvSpPr>
          <p:nvPr>
            <p:ph type="sldNum" sz="quarter" idx="5"/>
          </p:nvPr>
        </p:nvSpPr>
        <p:spPr/>
        <p:txBody>
          <a:bodyPr/>
          <a:lstStyle/>
          <a:p>
            <a:fld id="{2880A248-89FE-4E81-B8D0-0A1DE263F4EB}" type="slidenum">
              <a:t>12</a:t>
            </a:fld>
            <a:endParaRPr lang="en-US"/>
          </a:p>
        </p:txBody>
      </p:sp>
    </p:spTree>
    <p:extLst>
      <p:ext uri="{BB962C8B-B14F-4D97-AF65-F5344CB8AC3E}">
        <p14:creationId xmlns:p14="http://schemas.microsoft.com/office/powerpoint/2010/main" val="327968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0E27-F8E7-3B6B-6AC5-51DB7B7410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E3AF88C-84F8-ABC0-204A-4D29C912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EDB2C2-CAC0-85AE-FB4F-167EC568050F}"/>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A01532A6-9127-0D4D-7A31-A9E9CDC91E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14A3C-C37F-A7AF-219B-BC6F5C9B7E99}"/>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297588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DDFF-3012-F3AA-26EF-B4DBB6F96AF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1BD7EFD-88BF-C3C3-E028-2BED868919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0CF44C-2A9E-3927-DD0E-901BE3726A9E}"/>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6F9F2FBF-026B-251C-0B69-84CB638CD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3AD32A-7FF7-5FF6-E4CE-F30DB21F824C}"/>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195892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A62A25-93EC-8492-F19D-5B523445FD4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A0E1FC-17C6-AC33-A702-F4BFC5139E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70DD2F-0CD9-6656-3504-410D4A5C607A}"/>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6E9FE7AE-1B50-E3B3-CE7A-6058102E0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B3397E-0B16-A77A-C02B-0B5B0023C09F}"/>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378000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with Picture 2">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AAFFBF3-C898-85FC-D25A-592E29515C23}"/>
              </a:ext>
            </a:extLst>
          </p:cNvPr>
          <p:cNvSpPr>
            <a:spLocks noGrp="1"/>
          </p:cNvSpPr>
          <p:nvPr>
            <p:ph type="pic" sz="quarter" idx="13" hasCustomPrompt="1"/>
          </p:nvPr>
        </p:nvSpPr>
        <p:spPr>
          <a:xfrm>
            <a:off x="0" y="0"/>
            <a:ext cx="12192000" cy="6858000"/>
          </a:xfrm>
          <a:custGeom>
            <a:avLst/>
            <a:gdLst>
              <a:gd name="connsiteX0" fmla="*/ 510023 w 12192000"/>
              <a:gd name="connsiteY0" fmla="*/ 505353 h 6858000"/>
              <a:gd name="connsiteX1" fmla="*/ 510023 w 12192000"/>
              <a:gd name="connsiteY1" fmla="*/ 6352647 h 6858000"/>
              <a:gd name="connsiteX2" fmla="*/ 5415398 w 12192000"/>
              <a:gd name="connsiteY2" fmla="*/ 6352647 h 6858000"/>
              <a:gd name="connsiteX3" fmla="*/ 5415398 w 12192000"/>
              <a:gd name="connsiteY3" fmla="*/ 5053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10023" y="505353"/>
                </a:moveTo>
                <a:lnTo>
                  <a:pt x="510023" y="6352647"/>
                </a:lnTo>
                <a:lnTo>
                  <a:pt x="5415398" y="6352647"/>
                </a:lnTo>
                <a:lnTo>
                  <a:pt x="5415398" y="505353"/>
                </a:lnTo>
                <a:close/>
                <a:moveTo>
                  <a:pt x="0" y="0"/>
                </a:moveTo>
                <a:lnTo>
                  <a:pt x="12192000" y="0"/>
                </a:lnTo>
                <a:lnTo>
                  <a:pt x="12192000" y="6858000"/>
                </a:lnTo>
                <a:lnTo>
                  <a:pt x="0" y="6858000"/>
                </a:lnTo>
                <a:close/>
              </a:path>
            </a:pathLst>
          </a:custGeom>
          <a:blipFill>
            <a:blip r:embed="rId2">
              <a:alphaModFix amt="70000"/>
            </a:blip>
            <a:stretch>
              <a:fillRect/>
            </a:stretch>
          </a:blipFill>
          <a:effectLst>
            <a:innerShdw blurRad="215900" dist="25400" dir="13500000">
              <a:prstClr val="black">
                <a:alpha val="15000"/>
              </a:prstClr>
            </a:innerShdw>
          </a:effectLst>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839297" y="1136691"/>
            <a:ext cx="4135970" cy="3038878"/>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F79075-DF30-526B-9548-3F9D7EF9FAA8}"/>
              </a:ext>
            </a:extLst>
          </p:cNvPr>
          <p:cNvSpPr>
            <a:spLocks noGrp="1"/>
          </p:cNvSpPr>
          <p:nvPr>
            <p:ph type="body" idx="1"/>
          </p:nvPr>
        </p:nvSpPr>
        <p:spPr>
          <a:xfrm>
            <a:off x="842093" y="5282217"/>
            <a:ext cx="4136599" cy="947146"/>
          </a:xfrm>
        </p:spPr>
        <p:txBody>
          <a:bodyPr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a:xfrm>
            <a:off x="402336" y="6426091"/>
            <a:ext cx="3877552" cy="365125"/>
          </a:xfrm>
        </p:spPr>
        <p:txBody>
          <a:bodyPr/>
          <a:lstStyle>
            <a:lvl1pPr>
              <a:defRPr>
                <a:solidFill>
                  <a:schemeClr val="bg1">
                    <a:alpha val="60000"/>
                  </a:schemeClr>
                </a:solidFill>
                <a:effectLst>
                  <a:outerShdw blurRad="38100" dist="38100" dir="2700000" algn="tl">
                    <a:srgbClr val="000000">
                      <a:alpha val="43137"/>
                    </a:srgbClr>
                  </a:outerShdw>
                </a:effectLst>
              </a:defRPr>
            </a:lvl1pPr>
          </a:lstStyle>
          <a:p>
            <a:r>
              <a:rPr lang="en-US"/>
              <a:t>Sample Footer Text</a:t>
            </a:r>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AAD51419-3F0D-4A1E-BC8B-A018756B4625}" type="datetime1">
              <a:rPr lang="en-US" smtClean="0"/>
              <a:t>5/13/2026</a:t>
            </a:fld>
            <a:endParaRPr lang="en-US"/>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bg1">
                    <a:alpha val="60000"/>
                  </a:schemeClr>
                </a:solidFill>
                <a:effectLst>
                  <a:outerShdw blurRad="38100" dist="38100" dir="2700000" algn="tl">
                    <a:srgbClr val="000000">
                      <a:alpha val="43137"/>
                    </a:srgbClr>
                  </a:outerShdw>
                </a:effectLst>
              </a:defRPr>
            </a:lvl1pPr>
          </a:lstStyle>
          <a:p>
            <a:fld id="{DD84031F-D6BF-4677-B12E-7D8B88BA70F7}" type="slidenum">
              <a:rPr lang="en-US" smtClean="0"/>
              <a:t>‹#›</a:t>
            </a:fld>
            <a:endParaRPr lang="en-US"/>
          </a:p>
        </p:txBody>
      </p:sp>
      <p:cxnSp>
        <p:nvCxnSpPr>
          <p:cNvPr id="8" name="Straight Connector 7">
            <a:extLst>
              <a:ext uri="{FF2B5EF4-FFF2-40B4-BE49-F238E27FC236}">
                <a16:creationId xmlns:a16="http://schemas.microsoft.com/office/drawing/2014/main" id="{A280C4FA-D5DF-A52F-5EBC-E1A231F643A5}"/>
              </a:ext>
            </a:extLst>
          </p:cNvPr>
          <p:cNvCxnSpPr>
            <a:cxnSpLocks/>
          </p:cNvCxnSpPr>
          <p:nvPr/>
        </p:nvCxnSpPr>
        <p:spPr>
          <a:xfrm>
            <a:off x="944438" y="5162641"/>
            <a:ext cx="403082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2BEF2C1-7030-5074-0586-5EBAF7D59A33}"/>
              </a:ext>
            </a:extLst>
          </p:cNvPr>
          <p:cNvCxnSpPr>
            <a:cxnSpLocks/>
          </p:cNvCxnSpPr>
          <p:nvPr/>
        </p:nvCxnSpPr>
        <p:spPr>
          <a:xfrm>
            <a:off x="944438" y="904533"/>
            <a:ext cx="4036971" cy="0"/>
          </a:xfrm>
          <a:prstGeom prst="line">
            <a:avLst/>
          </a:prstGeom>
          <a:ln w="444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8222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6997" y="3018408"/>
            <a:ext cx="8961120" cy="3247475"/>
          </a:xfrm>
        </p:spPr>
        <p:txBody>
          <a:bodyPr anchor="b">
            <a:normAutofit/>
          </a:bodyPr>
          <a:lstStyle>
            <a:lvl1pPr>
              <a:defRPr sz="66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1"/>
                </a:solidFill>
              </a:defRPr>
            </a:lvl1pPr>
          </a:lstStyle>
          <a:p>
            <a:fld id="{74EB0658-C877-4D58-A83B-07BEE0E4C7B4}" type="datetime1">
              <a:rPr lang="en-US" smtClean="0"/>
              <a:t>5/13/2026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1"/>
                </a:solidFill>
              </a:defRPr>
            </a:lvl1p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6FD05DD5-DCB7-49C7-5E41-2DBD8B73D6D2}"/>
              </a:ext>
            </a:extLst>
          </p:cNvPr>
          <p:cNvCxnSpPr>
            <a:cxnSpLocks/>
          </p:cNvCxnSpPr>
          <p:nvPr/>
        </p:nvCxnSpPr>
        <p:spPr>
          <a:xfrm>
            <a:off x="530646" y="531958"/>
            <a:ext cx="11127954"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9FDA663-314D-CA26-DF41-CB3FDC0733F0}"/>
              </a:ext>
            </a:extLst>
          </p:cNvPr>
          <p:cNvCxnSpPr>
            <a:cxnSpLocks/>
          </p:cNvCxnSpPr>
          <p:nvPr/>
        </p:nvCxnSpPr>
        <p:spPr>
          <a:xfrm>
            <a:off x="533400" y="6324600"/>
            <a:ext cx="111252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8993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ent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20C9332B-92F1-4946-B218-9926114AAEA1}" type="datetime1">
              <a:rPr lang="en-US" smtClean="0"/>
              <a:t>5/13/2026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7095744" y="530921"/>
            <a:ext cx="456285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26500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ontent with Picture 8">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848555" y="512011"/>
            <a:ext cx="6792069" cy="1259920"/>
          </a:xfrm>
        </p:spPr>
        <p:txBody>
          <a:bodyPr anchor="b"/>
          <a:lstStyle/>
          <a:p>
            <a:r>
              <a:rPr lang="en-US"/>
              <a:t>Click to edit Master title style</a:t>
            </a:r>
            <a:endParaRPr lang="en-US" dirty="0"/>
          </a:p>
        </p:txBody>
      </p:sp>
      <p:sp>
        <p:nvSpPr>
          <p:cNvPr id="10" name="Picture Placeholder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3886200" cy="5791201"/>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137143" cy="365125"/>
          </a:xfrm>
        </p:spPr>
        <p:txBody>
          <a:bodyPr/>
          <a:lstStyle/>
          <a:p>
            <a:r>
              <a:rPr lang="en-US" dirty="0"/>
              <a:t>Sample Footer Text</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848555" y="2148840"/>
            <a:ext cx="6792069" cy="4162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5BCB8B90-98AD-44EA-88CB-87E0482D47C5}" type="datetime1">
              <a:rPr lang="en-US" smtClean="0"/>
              <a:t>5/13/2026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789C51D6-8120-DE83-0A77-B4C479640664}"/>
              </a:ext>
            </a:extLst>
          </p:cNvPr>
          <p:cNvCxnSpPr>
            <a:cxnSpLocks/>
          </p:cNvCxnSpPr>
          <p:nvPr/>
        </p:nvCxnSpPr>
        <p:spPr>
          <a:xfrm>
            <a:off x="4953000" y="1892587"/>
            <a:ext cx="67056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3970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Content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993867" y="691867"/>
            <a:ext cx="5664732" cy="1212661"/>
          </a:xfrm>
        </p:spPr>
        <p:txBody>
          <a:bodyPr/>
          <a:lstStyle/>
          <a:p>
            <a:r>
              <a:rPr lang="en-US"/>
              <a:t>Click to edit Master title style</a:t>
            </a:r>
            <a:endParaRPr lang="en-US" dirty="0"/>
          </a:p>
        </p:txBody>
      </p:sp>
      <p:sp>
        <p:nvSpPr>
          <p:cNvPr id="34" name="Picture Placeholder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533401" y="533400"/>
            <a:ext cx="4953000" cy="5811928"/>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993865" y="2007652"/>
            <a:ext cx="5664732" cy="4315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p:txBody>
          <a:bodyPr/>
          <a:lstStyle/>
          <a:p>
            <a:fld id="{957C2DDA-91DD-4B15-B0D6-0E3634C6CC2A}" type="datetime1">
              <a:rPr lang="en-US" smtClean="0"/>
              <a:t>5/13/2026</a:t>
            </a:fld>
            <a:endParaRPr lang="en-US"/>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DD84031F-D6BF-4677-B12E-7D8B88BA70F7}" type="slidenum">
              <a:rPr lang="en-US" smtClean="0"/>
              <a:t>‹#›</a:t>
            </a:fld>
            <a:endParaRPr lang="en-US"/>
          </a:p>
        </p:txBody>
      </p:sp>
      <p:cxnSp>
        <p:nvCxnSpPr>
          <p:cNvPr id="7" name="Straight Connector 6">
            <a:extLst>
              <a:ext uri="{FF2B5EF4-FFF2-40B4-BE49-F238E27FC236}">
                <a16:creationId xmlns:a16="http://schemas.microsoft.com/office/drawing/2014/main" id="{A04AB0D3-0312-25C6-7159-3EBA07E82C60}"/>
              </a:ext>
            </a:extLst>
          </p:cNvPr>
          <p:cNvCxnSpPr>
            <a:cxnSpLocks/>
          </p:cNvCxnSpPr>
          <p:nvPr/>
        </p:nvCxnSpPr>
        <p:spPr>
          <a:xfrm>
            <a:off x="6058518" y="530352"/>
            <a:ext cx="56000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6990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C4D3-7373-EBDB-266E-23282AE53A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975AC0-114C-8485-7640-1831E3FA4D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D32C92-0656-994B-4D2D-73FE089ABDA8}"/>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9053FF1B-D3D5-C0C4-3368-3C71DA9AC7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EC922-75D1-71E7-0BF0-C8FB75D66A0C}"/>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336903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1ABF-259E-0DA9-DAE9-9DA2621629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3DF1284-911C-6F72-49EE-525A9D4609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641D32-0347-599E-7774-4B7B358D31A8}"/>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45C1C8BD-88AE-3C96-37BF-C3078F1FB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14090B-40AA-EA72-F183-6CB802FC7B44}"/>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18667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4DAA-CE73-D19C-9909-9EEE0EFC91A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22466B-6293-B792-7881-CBD08781E3E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0D88C9B-F374-BCDC-9217-E5B1A012E5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53FEAD7-AAE5-B204-8045-AE5C26AA5E62}"/>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6" name="Footer Placeholder 5">
            <a:extLst>
              <a:ext uri="{FF2B5EF4-FFF2-40B4-BE49-F238E27FC236}">
                <a16:creationId xmlns:a16="http://schemas.microsoft.com/office/drawing/2014/main" id="{0D7F88CB-9967-CBC1-1C50-8D3FD50D0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CD37E8-CD07-F577-8C6B-88FD3CC71EB5}"/>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303493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030A-6B7D-7C3F-0AE8-67CCA22B154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ED63B75-867D-EF7C-7E48-841715E5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6799C9-2CC6-FB1B-61C4-C0E264955D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E281080-F3EA-61BE-E163-058638788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903771-459B-607C-AF3A-FD9EAFABCD0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078244-57B3-4552-154C-9F14A64EADDA}"/>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8" name="Footer Placeholder 7">
            <a:extLst>
              <a:ext uri="{FF2B5EF4-FFF2-40B4-BE49-F238E27FC236}">
                <a16:creationId xmlns:a16="http://schemas.microsoft.com/office/drawing/2014/main" id="{ED229C78-638F-D834-0A36-7A0A216B1E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9F947A-6D43-9D21-4253-1ADAA6AE7D43}"/>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173544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91C3-CE75-63F2-AB30-A23344DC4D3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2FF575E-00C0-C1BE-E5B1-D9D9A94C0125}"/>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4" name="Footer Placeholder 3">
            <a:extLst>
              <a:ext uri="{FF2B5EF4-FFF2-40B4-BE49-F238E27FC236}">
                <a16:creationId xmlns:a16="http://schemas.microsoft.com/office/drawing/2014/main" id="{A3BF0801-2A88-1FA0-E895-AF8E653358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CF4D33-21EB-1C9B-BF23-EF2AC50EA039}"/>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145809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04ABB-E28E-B0B6-040B-9923B462E973}"/>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3" name="Footer Placeholder 2">
            <a:extLst>
              <a:ext uri="{FF2B5EF4-FFF2-40B4-BE49-F238E27FC236}">
                <a16:creationId xmlns:a16="http://schemas.microsoft.com/office/drawing/2014/main" id="{35D8AF0E-7724-30D8-8814-081474C4F0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B2D9BC-1544-0DCB-42CB-3E280E3871BA}"/>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169064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76F5-488C-0FC3-55F8-77BBBBEC71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38EB45D-96BD-DB00-5A48-E557984B4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4804A4D-7798-F99E-C35F-F916539E7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A96128-CF27-452C-4519-B52A9B5F8981}"/>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6" name="Footer Placeholder 5">
            <a:extLst>
              <a:ext uri="{FF2B5EF4-FFF2-40B4-BE49-F238E27FC236}">
                <a16:creationId xmlns:a16="http://schemas.microsoft.com/office/drawing/2014/main" id="{3C71FF1A-123A-7C48-CC82-E7E000098A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CF66FC-A9BA-9F8D-3D46-F53F4CC52A5E}"/>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75187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31A6-3122-6013-EE34-3DB5A34EF9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2227F17-1D84-FBEB-9CCD-1A5833F52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B694C2-18F0-BEF5-7D77-6FB03DFD5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0E5647-4DF6-49D2-1096-24899A41B534}"/>
              </a:ext>
            </a:extLst>
          </p:cNvPr>
          <p:cNvSpPr>
            <a:spLocks noGrp="1"/>
          </p:cNvSpPr>
          <p:nvPr>
            <p:ph type="dt" sz="half" idx="10"/>
          </p:nvPr>
        </p:nvSpPr>
        <p:spPr/>
        <p:txBody>
          <a:bodyPr/>
          <a:lstStyle/>
          <a:p>
            <a:fld id="{6C58E7BB-3458-4A26-B9D1-E694C2CB50EB}" type="datetimeFigureOut">
              <a:rPr lang="en-GB" smtClean="0"/>
              <a:t>13/05/2026</a:t>
            </a:fld>
            <a:endParaRPr lang="en-GB"/>
          </a:p>
        </p:txBody>
      </p:sp>
      <p:sp>
        <p:nvSpPr>
          <p:cNvPr id="6" name="Footer Placeholder 5">
            <a:extLst>
              <a:ext uri="{FF2B5EF4-FFF2-40B4-BE49-F238E27FC236}">
                <a16:creationId xmlns:a16="http://schemas.microsoft.com/office/drawing/2014/main" id="{BA24CAB9-E772-0974-9C8D-30FA2C6C33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55486B-661E-A58E-B836-9B396D5A0102}"/>
              </a:ext>
            </a:extLst>
          </p:cNvPr>
          <p:cNvSpPr>
            <a:spLocks noGrp="1"/>
          </p:cNvSpPr>
          <p:nvPr>
            <p:ph type="sldNum" sz="quarter" idx="12"/>
          </p:nvPr>
        </p:nvSpPr>
        <p:spPr/>
        <p:txBody>
          <a:bodyPr/>
          <a:lstStyle/>
          <a:p>
            <a:fld id="{C952D4EA-65D8-4F4A-987A-FB67BB31CCA6}" type="slidenum">
              <a:rPr lang="en-GB" smtClean="0"/>
              <a:t>‹#›</a:t>
            </a:fld>
            <a:endParaRPr lang="en-GB"/>
          </a:p>
        </p:txBody>
      </p:sp>
    </p:spTree>
    <p:extLst>
      <p:ext uri="{BB962C8B-B14F-4D97-AF65-F5344CB8AC3E}">
        <p14:creationId xmlns:p14="http://schemas.microsoft.com/office/powerpoint/2010/main" val="409798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FCAF3-D3CB-BA0F-BB62-4F6804723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5F355C3-32D0-12A5-F8C7-78A675DEC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ADF938-5682-9EEC-7A72-9238E1686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58E7BB-3458-4A26-B9D1-E694C2CB50EB}" type="datetimeFigureOut">
              <a:rPr lang="en-GB" smtClean="0"/>
              <a:t>13/05/2026</a:t>
            </a:fld>
            <a:endParaRPr lang="en-GB"/>
          </a:p>
        </p:txBody>
      </p:sp>
      <p:sp>
        <p:nvSpPr>
          <p:cNvPr id="5" name="Footer Placeholder 4">
            <a:extLst>
              <a:ext uri="{FF2B5EF4-FFF2-40B4-BE49-F238E27FC236}">
                <a16:creationId xmlns:a16="http://schemas.microsoft.com/office/drawing/2014/main" id="{52ECD6C5-C723-81D9-B862-42177BAB3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F1386BA-44CD-3196-396F-CEC3EA617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52D4EA-65D8-4F4A-987A-FB67BB31CCA6}" type="slidenum">
              <a:rPr lang="en-GB" smtClean="0"/>
              <a:t>‹#›</a:t>
            </a:fld>
            <a:endParaRPr lang="en-GB"/>
          </a:p>
        </p:txBody>
      </p:sp>
    </p:spTree>
    <p:extLst>
      <p:ext uri="{BB962C8B-B14F-4D97-AF65-F5344CB8AC3E}">
        <p14:creationId xmlns:p14="http://schemas.microsoft.com/office/powerpoint/2010/main" val="113422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4.jpe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E3867F-46AD-16AC-7671-D586130579F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C6F2EA5-0D57-563B-4E05-592A6032950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746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FF04-2FA6-4650-739B-F4A5F799835A}"/>
              </a:ext>
            </a:extLst>
          </p:cNvPr>
          <p:cNvSpPr>
            <a:spLocks noGrp="1"/>
          </p:cNvSpPr>
          <p:nvPr>
            <p:ph type="title"/>
          </p:nvPr>
        </p:nvSpPr>
        <p:spPr>
          <a:xfrm>
            <a:off x="4848555" y="512011"/>
            <a:ext cx="6792069" cy="1259920"/>
          </a:xfrm>
        </p:spPr>
        <p:txBody>
          <a:bodyPr anchor="b">
            <a:normAutofit fontScale="90000"/>
          </a:bodyPr>
          <a:lstStyle/>
          <a:p>
            <a:r>
              <a:rPr lang="en-US"/>
              <a:t>Next Working Day and Same-Day Access</a:t>
            </a:r>
          </a:p>
        </p:txBody>
      </p:sp>
      <p:pic>
        <p:nvPicPr>
          <p:cNvPr id="5" name="Content Placeholder 4" descr="Online healthcare app on smartphone screen">
            <a:extLst>
              <a:ext uri="{FF2B5EF4-FFF2-40B4-BE49-F238E27FC236}">
                <a16:creationId xmlns:a16="http://schemas.microsoft.com/office/drawing/2014/main" id="{AA917B35-9B4D-47DE-81A5-F599A40792B0}"/>
              </a:ext>
            </a:extLst>
          </p:cNvPr>
          <p:cNvPicPr>
            <a:picLocks noGrp="1" noChangeAspect="1"/>
          </p:cNvPicPr>
          <p:nvPr>
            <p:ph type="pic" sz="quarter" idx="13"/>
          </p:nvPr>
        </p:nvPicPr>
        <p:blipFill>
          <a:blip r:embed="rId3"/>
          <a:srcRect l="22113" r="33095" b="1"/>
          <a:stretch>
            <a:fillRect/>
          </a:stretch>
        </p:blipFill>
        <p:spPr>
          <a:xfrm>
            <a:off x="533400" y="533399"/>
            <a:ext cx="3886200" cy="5791201"/>
          </a:xfrm>
        </p:spPr>
      </p:pic>
      <p:sp>
        <p:nvSpPr>
          <p:cNvPr id="4" name="Content Placeholder 3">
            <a:extLst>
              <a:ext uri="{FF2B5EF4-FFF2-40B4-BE49-F238E27FC236}">
                <a16:creationId xmlns:a16="http://schemas.microsoft.com/office/drawing/2014/main" id="{EA6DDE22-9DA0-B150-E9BE-47BEC51331E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fontScale="62500" lnSpcReduction="20000"/>
          </a:bodyPr>
          <a:lstStyle/>
          <a:p>
            <a:pPr marL="0" indent="0">
              <a:lnSpc>
                <a:spcPct val="110000"/>
              </a:lnSpc>
              <a:spcBef>
                <a:spcPts val="2500"/>
              </a:spcBef>
              <a:buFont typeface="Arial" panose="020B0604020202020204" pitchFamily="34" charset="0"/>
              <a:buNone/>
            </a:pPr>
            <a:r>
              <a:rPr lang="en-US" b="1"/>
              <a:t>Next Working Day Appointments</a:t>
            </a:r>
          </a:p>
          <a:p>
            <a:pPr marL="0" lvl="1" indent="0">
              <a:lnSpc>
                <a:spcPct val="110000"/>
              </a:lnSpc>
              <a:buFont typeface="Arial" panose="020B0604020202020204" pitchFamily="34" charset="0"/>
              <a:buNone/>
            </a:pPr>
            <a:r>
              <a:t>Patients with acute health issues can access next working day appointments across the clinical team for prompt assessment.</a:t>
            </a:r>
            <a:endParaRPr lang="en-US"/>
          </a:p>
          <a:p>
            <a:pPr marL="0" indent="0">
              <a:lnSpc>
                <a:spcPct val="110000"/>
              </a:lnSpc>
              <a:spcBef>
                <a:spcPts val="2500"/>
              </a:spcBef>
              <a:buFont typeface="Arial" panose="020B0604020202020204" pitchFamily="34" charset="0"/>
              <a:buNone/>
            </a:pPr>
            <a:r>
              <a:rPr lang="en-US" b="1"/>
              <a:t>GP-led Same-Day Triage</a:t>
            </a:r>
          </a:p>
          <a:p>
            <a:pPr marL="0" lvl="1" indent="0">
              <a:lnSpc>
                <a:spcPct val="110000"/>
              </a:lnSpc>
              <a:buFont typeface="Arial" panose="020B0604020202020204" pitchFamily="34" charset="0"/>
              <a:buNone/>
            </a:pPr>
            <a:r>
              <a:t>A morning triage callback service allows patients to speak with a GP who assesses urgency and determines next steps.</a:t>
            </a:r>
            <a:endParaRPr lang="en-US"/>
          </a:p>
          <a:p>
            <a:pPr marL="0" indent="0">
              <a:lnSpc>
                <a:spcPct val="110000"/>
              </a:lnSpc>
              <a:spcBef>
                <a:spcPts val="2500"/>
              </a:spcBef>
              <a:buFont typeface="Arial" panose="020B0604020202020204" pitchFamily="34" charset="0"/>
              <a:buNone/>
            </a:pPr>
            <a:r>
              <a:rPr lang="en-US" b="1"/>
              <a:t>Priority Based Appointment Allocation</a:t>
            </a:r>
          </a:p>
          <a:p>
            <a:pPr marL="0" lvl="1" indent="0">
              <a:lnSpc>
                <a:spcPct val="110000"/>
              </a:lnSpc>
              <a:buFont typeface="Arial" panose="020B0604020202020204" pitchFamily="34" charset="0"/>
              <a:buNone/>
            </a:pPr>
            <a:r>
              <a:t>Same-day appointments are reserved for urgent cases, ensuring fair allocation based on clinical need, not booking speed.</a:t>
            </a:r>
            <a:endParaRPr lang="en-US"/>
          </a:p>
          <a:p>
            <a:pPr marL="0" indent="0">
              <a:lnSpc>
                <a:spcPct val="110000"/>
              </a:lnSpc>
              <a:spcBef>
                <a:spcPts val="2500"/>
              </a:spcBef>
              <a:buFont typeface="Arial" panose="020B0604020202020204" pitchFamily="34" charset="0"/>
              <a:buNone/>
            </a:pPr>
            <a:r>
              <a:rPr lang="en-US" b="1"/>
              <a:t>Continuity of Care</a:t>
            </a:r>
          </a:p>
          <a:p>
            <a:pPr marL="0" lvl="1" indent="0">
              <a:lnSpc>
                <a:spcPct val="110000"/>
              </a:lnSpc>
              <a:buFont typeface="Arial" panose="020B0604020202020204" pitchFamily="34" charset="0"/>
              <a:buNone/>
            </a:pPr>
            <a:r>
              <a:t>Where possible, patients are booked with their usual clinician on the same day to maintain continuity even in urgent cases.</a:t>
            </a:r>
            <a:endParaRPr lang="en-US"/>
          </a:p>
        </p:txBody>
      </p:sp>
    </p:spTree>
    <p:extLst>
      <p:ext uri="{BB962C8B-B14F-4D97-AF65-F5344CB8AC3E}">
        <p14:creationId xmlns:p14="http://schemas.microsoft.com/office/powerpoint/2010/main" val="422201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4E9F-4A6C-9BF2-2F5B-0782C11723D2}"/>
              </a:ext>
            </a:extLst>
          </p:cNvPr>
          <p:cNvSpPr>
            <a:spLocks noGrp="1"/>
          </p:cNvSpPr>
          <p:nvPr>
            <p:ph type="title"/>
          </p:nvPr>
        </p:nvSpPr>
        <p:spPr>
          <a:xfrm>
            <a:off x="426997" y="3018408"/>
            <a:ext cx="8961120" cy="3247475"/>
          </a:xfrm>
        </p:spPr>
        <p:txBody>
          <a:bodyPr anchor="b">
            <a:normAutofit/>
          </a:bodyPr>
          <a:lstStyle/>
          <a:p>
            <a:r>
              <a:rPr lang="en-US"/>
              <a:t>Appointment Scheduling in EMIS</a:t>
            </a:r>
          </a:p>
        </p:txBody>
      </p:sp>
    </p:spTree>
    <p:extLst>
      <p:ext uri="{BB962C8B-B14F-4D97-AF65-F5344CB8AC3E}">
        <p14:creationId xmlns:p14="http://schemas.microsoft.com/office/powerpoint/2010/main" val="4179805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A3F7E-649B-81D8-005A-C65CB222EEDF}"/>
              </a:ext>
            </a:extLst>
          </p:cNvPr>
          <p:cNvSpPr>
            <a:spLocks noGrp="1"/>
          </p:cNvSpPr>
          <p:nvPr>
            <p:ph type="title"/>
          </p:nvPr>
        </p:nvSpPr>
        <p:spPr>
          <a:xfrm>
            <a:off x="399679" y="332308"/>
            <a:ext cx="11253667" cy="909921"/>
          </a:xfrm>
        </p:spPr>
        <p:txBody>
          <a:bodyPr anchor="b">
            <a:normAutofit/>
          </a:bodyPr>
          <a:lstStyle/>
          <a:p>
            <a:r>
              <a:rPr lang="en-US"/>
              <a:t>Adding and Managing Clinical Sessions</a:t>
            </a:r>
          </a:p>
        </p:txBody>
      </p:sp>
      <p:graphicFrame>
        <p:nvGraphicFramePr>
          <p:cNvPr id="4" name="Content Placeholder 3">
            <a:extLst>
              <a:ext uri="{FF2B5EF4-FFF2-40B4-BE49-F238E27FC236}">
                <a16:creationId xmlns:a16="http://schemas.microsoft.com/office/drawing/2014/main" id="{DAB3D28E-3B63-4CBE-848D-3953A79CFD64}"/>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02336" y="1488931"/>
          <a:ext cx="11253668" cy="4700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157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E7E9-1C42-D540-4A47-979E2BA883C4}"/>
              </a:ext>
            </a:extLst>
          </p:cNvPr>
          <p:cNvSpPr>
            <a:spLocks noGrp="1"/>
          </p:cNvSpPr>
          <p:nvPr>
            <p:ph type="title"/>
          </p:nvPr>
        </p:nvSpPr>
        <p:spPr>
          <a:xfrm>
            <a:off x="426997" y="3018408"/>
            <a:ext cx="8961120" cy="3247475"/>
          </a:xfrm>
        </p:spPr>
        <p:txBody>
          <a:bodyPr anchor="b">
            <a:normAutofit/>
          </a:bodyPr>
          <a:lstStyle/>
          <a:p>
            <a:r>
              <a:rPr lang="en-US"/>
              <a:t>Staggered Release of GP Appointments</a:t>
            </a:r>
          </a:p>
        </p:txBody>
      </p:sp>
    </p:spTree>
    <p:extLst>
      <p:ext uri="{BB962C8B-B14F-4D97-AF65-F5344CB8AC3E}">
        <p14:creationId xmlns:p14="http://schemas.microsoft.com/office/powerpoint/2010/main" val="2804775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6EAB-985D-623F-AD26-3B6B18CA3684}"/>
              </a:ext>
            </a:extLst>
          </p:cNvPr>
          <p:cNvSpPr>
            <a:spLocks noGrp="1"/>
          </p:cNvSpPr>
          <p:nvPr>
            <p:ph type="title"/>
          </p:nvPr>
        </p:nvSpPr>
        <p:spPr>
          <a:xfrm>
            <a:off x="5993867" y="691867"/>
            <a:ext cx="5664732" cy="1212661"/>
          </a:xfrm>
        </p:spPr>
        <p:txBody>
          <a:bodyPr anchor="t">
            <a:normAutofit fontScale="90000"/>
          </a:bodyPr>
          <a:lstStyle/>
          <a:p>
            <a:r>
              <a:rPr lang="en-US"/>
              <a:t>30%, 50%, and 20% Appointment Allocation</a:t>
            </a:r>
          </a:p>
        </p:txBody>
      </p:sp>
      <p:pic>
        <p:nvPicPr>
          <p:cNvPr id="5" name="Content Placeholder 4" descr="Booking online appointment with doctors on laptop at home">
            <a:extLst>
              <a:ext uri="{FF2B5EF4-FFF2-40B4-BE49-F238E27FC236}">
                <a16:creationId xmlns:a16="http://schemas.microsoft.com/office/drawing/2014/main" id="{062966C0-1F00-4F74-A449-47A2D87FCBD6}"/>
              </a:ext>
            </a:extLst>
          </p:cNvPr>
          <p:cNvPicPr>
            <a:picLocks noGrp="1" noChangeAspect="1"/>
          </p:cNvPicPr>
          <p:nvPr>
            <p:ph type="pic" sz="quarter" idx="13"/>
          </p:nvPr>
        </p:nvPicPr>
        <p:blipFill>
          <a:blip r:embed="rId3"/>
          <a:srcRect l="32054" r="11062" b="2"/>
          <a:stretch>
            <a:fillRect/>
          </a:stretch>
        </p:blipFill>
        <p:spPr>
          <a:xfrm>
            <a:off x="533401" y="533400"/>
            <a:ext cx="4953000" cy="5811928"/>
          </a:xfrm>
        </p:spPr>
      </p:pic>
      <p:sp>
        <p:nvSpPr>
          <p:cNvPr id="4" name="Content Placeholder 3">
            <a:extLst>
              <a:ext uri="{FF2B5EF4-FFF2-40B4-BE49-F238E27FC236}">
                <a16:creationId xmlns:a16="http://schemas.microsoft.com/office/drawing/2014/main" id="{85DB1BBE-E9BF-92F7-2CBD-FE54B38B9D6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865" y="2007652"/>
            <a:ext cx="5664732" cy="4315319"/>
          </a:xfrm>
        </p:spPr>
        <p:txBody>
          <a:bodyPr>
            <a:normAutofit fontScale="85000" lnSpcReduction="10000"/>
          </a:bodyPr>
          <a:lstStyle/>
          <a:p>
            <a:pPr marL="0" indent="0">
              <a:spcBef>
                <a:spcPts val="2500"/>
              </a:spcBef>
              <a:buFont typeface="Arial" panose="020B0604020202020204" pitchFamily="34" charset="0"/>
              <a:buNone/>
            </a:pPr>
            <a:r>
              <a:rPr lang="en-US" b="1"/>
              <a:t>Advance Online Booking (30%)</a:t>
            </a:r>
          </a:p>
          <a:p>
            <a:pPr marL="0" lvl="1" indent="0">
              <a:buFont typeface="Arial" panose="020B0604020202020204" pitchFamily="34" charset="0"/>
              <a:buNone/>
            </a:pPr>
            <a:r>
              <a:t>Thirty percent of GP appointments are available online for booking three to six weeks ahead, ideal for routine care and follow-ups.</a:t>
            </a:r>
            <a:endParaRPr lang="en-US"/>
          </a:p>
          <a:p>
            <a:pPr marL="0" indent="0">
              <a:spcBef>
                <a:spcPts val="2500"/>
              </a:spcBef>
              <a:buFont typeface="Arial" panose="020B0604020202020204" pitchFamily="34" charset="0"/>
              <a:buNone/>
            </a:pPr>
            <a:r>
              <a:rPr lang="en-US" b="1"/>
              <a:t>Short-Term Booking (50%)</a:t>
            </a:r>
          </a:p>
          <a:p>
            <a:pPr marL="0" lvl="1" indent="0">
              <a:buFont typeface="Arial" panose="020B0604020202020204" pitchFamily="34" charset="0"/>
              <a:buNone/>
            </a:pPr>
            <a:r>
              <a:t>Fifty percent of appointments release one to two days prior, accommodating patients with semi-urgent needs and supporting part-time clinician continuity.</a:t>
            </a:r>
            <a:endParaRPr lang="en-US"/>
          </a:p>
          <a:p>
            <a:pPr marL="0" indent="0">
              <a:spcBef>
                <a:spcPts val="2500"/>
              </a:spcBef>
              <a:buFont typeface="Arial" panose="020B0604020202020204" pitchFamily="34" charset="0"/>
              <a:buNone/>
            </a:pPr>
            <a:r>
              <a:rPr lang="en-US" b="1"/>
              <a:t>Same-Day Urgent Appointments (20%)</a:t>
            </a:r>
          </a:p>
          <a:p>
            <a:pPr marL="0" lvl="1" indent="0">
              <a:buFont typeface="Arial" panose="020B0604020202020204" pitchFamily="34" charset="0"/>
              <a:buNone/>
            </a:pPr>
            <a:r>
              <a:t>Twenty percent of appointments are reserved for same-day urgent cases managed exclusively by the triage GP to ensure clinical safety.</a:t>
            </a:r>
            <a:endParaRPr lang="en-US"/>
          </a:p>
        </p:txBody>
      </p:sp>
    </p:spTree>
    <p:extLst>
      <p:ext uri="{BB962C8B-B14F-4D97-AF65-F5344CB8AC3E}">
        <p14:creationId xmlns:p14="http://schemas.microsoft.com/office/powerpoint/2010/main" val="2950504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1B26-9BE8-0496-3582-4A7077A9E268}"/>
              </a:ext>
            </a:extLst>
          </p:cNvPr>
          <p:cNvSpPr>
            <a:spLocks noGrp="1"/>
          </p:cNvSpPr>
          <p:nvPr>
            <p:ph type="title"/>
          </p:nvPr>
        </p:nvSpPr>
        <p:spPr>
          <a:xfrm>
            <a:off x="426997" y="3018408"/>
            <a:ext cx="8961120" cy="3247475"/>
          </a:xfrm>
        </p:spPr>
        <p:txBody>
          <a:bodyPr anchor="b">
            <a:normAutofit/>
          </a:bodyPr>
          <a:lstStyle/>
          <a:p>
            <a:r>
              <a:rPr lang="en-US"/>
              <a:t>Nurse Appointments and Access</a:t>
            </a:r>
          </a:p>
        </p:txBody>
      </p:sp>
    </p:spTree>
    <p:extLst>
      <p:ext uri="{BB962C8B-B14F-4D97-AF65-F5344CB8AC3E}">
        <p14:creationId xmlns:p14="http://schemas.microsoft.com/office/powerpoint/2010/main" val="2678393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F004-500D-414A-D8EF-442110868C26}"/>
              </a:ext>
            </a:extLst>
          </p:cNvPr>
          <p:cNvSpPr>
            <a:spLocks noGrp="1"/>
          </p:cNvSpPr>
          <p:nvPr>
            <p:ph type="title"/>
          </p:nvPr>
        </p:nvSpPr>
        <p:spPr>
          <a:xfrm>
            <a:off x="7007497" y="691868"/>
            <a:ext cx="4660247" cy="1439210"/>
          </a:xfrm>
        </p:spPr>
        <p:txBody>
          <a:bodyPr anchor="t">
            <a:normAutofit/>
          </a:bodyPr>
          <a:lstStyle/>
          <a:p>
            <a:r>
              <a:rPr lang="en-US"/>
              <a:t>Booking and Call &amp; Recall Systems</a:t>
            </a:r>
          </a:p>
        </p:txBody>
      </p:sp>
      <p:sp>
        <p:nvSpPr>
          <p:cNvPr id="4" name="Content Placeholder 3">
            <a:extLst>
              <a:ext uri="{FF2B5EF4-FFF2-40B4-BE49-F238E27FC236}">
                <a16:creationId xmlns:a16="http://schemas.microsoft.com/office/drawing/2014/main" id="{BF64D34A-1608-BD6B-8682-96975144D95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7497" y="2211184"/>
            <a:ext cx="4660247" cy="4113415"/>
          </a:xfrm>
        </p:spPr>
        <p:txBody>
          <a:bodyPr>
            <a:normAutofit fontScale="77500" lnSpcReduction="20000"/>
          </a:bodyPr>
          <a:lstStyle/>
          <a:p>
            <a:pPr marL="0" indent="0">
              <a:spcBef>
                <a:spcPts val="2500"/>
              </a:spcBef>
              <a:buFont typeface="Arial" panose="020B0604020202020204" pitchFamily="34" charset="0"/>
              <a:buNone/>
            </a:pPr>
            <a:r>
              <a:rPr lang="en-US" b="1"/>
              <a:t>Managed Nurse Appointment Booking</a:t>
            </a:r>
          </a:p>
          <a:p>
            <a:pPr marL="0" lvl="1" indent="0">
              <a:buFont typeface="Arial" panose="020B0604020202020204" pitchFamily="34" charset="0"/>
              <a:buNone/>
            </a:pPr>
            <a:r>
              <a:t>Nurse appointments are scheduled six weeks ahead to align with GP sessions, ensuring visible nursing capacity for forward booking.</a:t>
            </a:r>
            <a:endParaRPr lang="en-US"/>
          </a:p>
          <a:p>
            <a:pPr marL="0" indent="0">
              <a:spcBef>
                <a:spcPts val="2500"/>
              </a:spcBef>
              <a:buFont typeface="Arial" panose="020B0604020202020204" pitchFamily="34" charset="0"/>
              <a:buNone/>
            </a:pPr>
            <a:r>
              <a:rPr lang="en-US" b="1"/>
              <a:t>Selective Online Booking Access</a:t>
            </a:r>
          </a:p>
          <a:p>
            <a:pPr marL="0" lvl="1" indent="0">
              <a:buFont typeface="Arial" panose="020B0604020202020204" pitchFamily="34" charset="0"/>
              <a:buNone/>
            </a:pPr>
            <a:r>
              <a:t>Only cervical smear test appointments are available online to match patient needs with nurse specialisms and competencies.</a:t>
            </a:r>
            <a:endParaRPr lang="en-US"/>
          </a:p>
          <a:p>
            <a:pPr marL="0" indent="0">
              <a:spcBef>
                <a:spcPts val="2500"/>
              </a:spcBef>
              <a:buFont typeface="Arial" panose="020B0604020202020204" pitchFamily="34" charset="0"/>
              <a:buNone/>
            </a:pPr>
            <a:r>
              <a:rPr lang="en-US" b="1"/>
              <a:t>Batch Text Messaging for Recall</a:t>
            </a:r>
          </a:p>
          <a:p>
            <a:pPr marL="0" lvl="1" indent="0">
              <a:buFont typeface="Arial" panose="020B0604020202020204" pitchFamily="34" charset="0"/>
              <a:buNone/>
            </a:pPr>
            <a:r>
              <a:t>Targeted call and recall messages with booking links help improve appointment uptake and support proactive care.</a:t>
            </a:r>
            <a:endParaRPr lang="en-US"/>
          </a:p>
        </p:txBody>
      </p:sp>
      <p:pic>
        <p:nvPicPr>
          <p:cNvPr id="6" name="tailored_access_management_image" descr="Edit the existing image into a photorealistic product-style shot matching the current slide: a modern smartphone on a light sky-blue background (#9FCFE0 to #8EC4D6), with soft realistic shadows and subtle highlights. On the phone screen, show a clean, generic healthcare app interface that visually communicates tailored access management: a user profile card with role badges (e.g., clinician/admin), a permissions panel with toggles and lock icons, and subtle shield/padlock motifs in NHS-blue (#005EB8) accents. Keep the UI minimalist with white and light-gray surfaces (#FFFFFF, #D9DEE5) and dark text (#111317). ABSOLUTELY no readable text, no logos, no brand names; use icon-like shapes only. Maintain the same framing and overall composition quality as the original smartphone image.">
            <a:extLst>
              <a:ext uri="{FF2B5EF4-FFF2-40B4-BE49-F238E27FC236}">
                <a16:creationId xmlns:a16="http://schemas.microsoft.com/office/drawing/2014/main" id="{565EE93A-54DA-F641-4828-9FA7ABF53608}"/>
              </a:ext>
            </a:extLst>
          </p:cNvPr>
          <p:cNvPicPr>
            <a:picLocks noChangeAspect="1"/>
          </p:cNvPicPr>
          <p:nvPr/>
        </p:nvPicPr>
        <p:blipFill>
          <a:blip r:embed="rId3"/>
          <a:srcRect l="5263" r="5263"/>
          <a:stretch/>
        </p:blipFill>
        <p:spPr>
          <a:xfrm>
            <a:off x="914399" y="609601"/>
            <a:ext cx="5181601" cy="5791200"/>
          </a:xfrm>
          <a:prstGeom prst="rect">
            <a:avLst/>
          </a:prstGeom>
        </p:spPr>
      </p:pic>
      <p:pic>
        <p:nvPicPr>
          <p:cNvPr id="14" name="Picture 13">
            <a:extLst>
              <a:ext uri="{FF2B5EF4-FFF2-40B4-BE49-F238E27FC236}">
                <a16:creationId xmlns:a16="http://schemas.microsoft.com/office/drawing/2014/main" id="{FFB19711-24F3-DC09-B20B-204BC5DBC653}"/>
              </a:ext>
            </a:extLst>
          </p:cNvPr>
          <p:cNvPicPr>
            <a:picLocks noChangeAspect="1"/>
          </p:cNvPicPr>
          <p:nvPr/>
        </p:nvPicPr>
        <p:blipFill>
          <a:blip r:embed="rId4"/>
          <a:stretch>
            <a:fillRect/>
          </a:stretch>
        </p:blipFill>
        <p:spPr>
          <a:xfrm>
            <a:off x="914400" y="660400"/>
            <a:ext cx="670560" cy="670560"/>
          </a:xfrm>
          <a:prstGeom prst="rect">
            <a:avLst/>
          </a:prstGeom>
        </p:spPr>
      </p:pic>
    </p:spTree>
    <p:extLst>
      <p:ext uri="{BB962C8B-B14F-4D97-AF65-F5344CB8AC3E}">
        <p14:creationId xmlns:p14="http://schemas.microsoft.com/office/powerpoint/2010/main" val="92009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king together with NHS Digital - eConsult"/>
          <p:cNvPicPr>
            <a:picLocks noChangeAspect="1" noChangeArrowheads="1"/>
          </p:cNvPicPr>
          <p:nvPr/>
        </p:nvPicPr>
        <p:blipFill rotWithShape="1">
          <a:blip r:embed="rId2">
            <a:extLst>
              <a:ext uri="{28A0092B-C50C-407E-A947-70E740481C1C}">
                <a14:useLocalDpi xmlns:a14="http://schemas.microsoft.com/office/drawing/2010/main" val="0"/>
              </a:ext>
            </a:extLst>
          </a:blip>
          <a:srcRect l="25685" t="17091" r="20251" b="15749"/>
          <a:stretch/>
        </p:blipFill>
        <p:spPr bwMode="auto">
          <a:xfrm>
            <a:off x="8392161" y="223520"/>
            <a:ext cx="3095576" cy="57590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97280" y="758952"/>
            <a:ext cx="7152640" cy="3566160"/>
          </a:xfrm>
        </p:spPr>
        <p:txBody>
          <a:bodyPr/>
          <a:lstStyle/>
          <a:p>
            <a:r>
              <a:rPr lang="en-GB" dirty="0"/>
              <a:t>NHS App </a:t>
            </a:r>
            <a:br>
              <a:rPr lang="en-GB" dirty="0"/>
            </a:br>
            <a:r>
              <a:rPr lang="en-GB" dirty="0"/>
              <a:t>Appointment</a:t>
            </a:r>
            <a:br>
              <a:rPr lang="en-GB" dirty="0"/>
            </a:br>
            <a:r>
              <a:rPr lang="en-GB" dirty="0"/>
              <a:t>Booking</a:t>
            </a:r>
          </a:p>
        </p:txBody>
      </p:sp>
      <p:sp>
        <p:nvSpPr>
          <p:cNvPr id="3" name="Subtitle 2"/>
          <p:cNvSpPr>
            <a:spLocks noGrp="1"/>
          </p:cNvSpPr>
          <p:nvPr>
            <p:ph type="subTitle" idx="1"/>
          </p:nvPr>
        </p:nvSpPr>
        <p:spPr>
          <a:xfrm>
            <a:off x="0" y="4325112"/>
            <a:ext cx="9144000" cy="1655762"/>
          </a:xfrm>
        </p:spPr>
        <p:txBody>
          <a:bodyPr/>
          <a:lstStyle/>
          <a:p>
            <a:r>
              <a:rPr lang="en-GB" dirty="0"/>
              <a:t>Dr Muhammad Najim</a:t>
            </a:r>
          </a:p>
          <a:p>
            <a:r>
              <a:rPr lang="en-GB" dirty="0"/>
              <a:t>Brent IT and Digital Lead</a:t>
            </a:r>
          </a:p>
        </p:txBody>
      </p:sp>
    </p:spTree>
    <p:extLst>
      <p:ext uri="{BB962C8B-B14F-4D97-AF65-F5344CB8AC3E}">
        <p14:creationId xmlns:p14="http://schemas.microsoft.com/office/powerpoint/2010/main" val="119640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graphicFrame>
        <p:nvGraphicFramePr>
          <p:cNvPr id="4" name="Diagram 3"/>
          <p:cNvGraphicFramePr/>
          <p:nvPr/>
        </p:nvGraphicFramePr>
        <p:xfrm>
          <a:off x="1097280" y="2184400"/>
          <a:ext cx="10058400" cy="355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NHS App - Apps on Google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4443" y="2265680"/>
            <a:ext cx="650240" cy="65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4443" y="3480964"/>
            <a:ext cx="650240" cy="65024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3155" y="4645448"/>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3442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graphicFrame>
        <p:nvGraphicFramePr>
          <p:cNvPr id="4" name="Diagram 3"/>
          <p:cNvGraphicFramePr/>
          <p:nvPr/>
        </p:nvGraphicFramePr>
        <p:xfrm>
          <a:off x="1097280" y="2184400"/>
          <a:ext cx="10058400" cy="355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NHS App - Apps on Google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4443" y="2265680"/>
            <a:ext cx="650240" cy="65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4443" y="3480964"/>
            <a:ext cx="650240" cy="65024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3155" y="4645448"/>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3369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093C2B-393F-95C2-E5E1-2D6FF782882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33DDC39-FBD1-BB7A-1BBE-FADB45E6E42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769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App Appointments Dashboard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1638" y="1883074"/>
            <a:ext cx="1394331" cy="1394331"/>
          </a:xfrm>
          <a:prstGeom prst="rect">
            <a:avLst/>
          </a:prstGeom>
        </p:spPr>
      </p:pic>
      <p:sp>
        <p:nvSpPr>
          <p:cNvPr id="6" name="TextBox 5"/>
          <p:cNvSpPr txBox="1"/>
          <p:nvPr/>
        </p:nvSpPr>
        <p:spPr>
          <a:xfrm>
            <a:off x="9761349" y="3223657"/>
            <a:ext cx="1754908" cy="276999"/>
          </a:xfrm>
          <a:prstGeom prst="rect">
            <a:avLst/>
          </a:prstGeom>
          <a:noFill/>
        </p:spPr>
        <p:txBody>
          <a:bodyPr wrap="square" rtlCol="0">
            <a:spAutoFit/>
          </a:bodyPr>
          <a:lstStyle/>
          <a:p>
            <a:pPr algn="ctr"/>
            <a:r>
              <a:rPr lang="en-GB" sz="1200" b="1" dirty="0"/>
              <a:t>NHS App Dashboard</a:t>
            </a:r>
          </a:p>
        </p:txBody>
      </p:sp>
      <p:pic>
        <p:nvPicPr>
          <p:cNvPr id="7" name="Picture 6"/>
          <p:cNvPicPr>
            <a:picLocks noChangeAspect="1"/>
          </p:cNvPicPr>
          <p:nvPr/>
        </p:nvPicPr>
        <p:blipFill>
          <a:blip r:embed="rId3"/>
          <a:stretch>
            <a:fillRect/>
          </a:stretch>
        </p:blipFill>
        <p:spPr>
          <a:xfrm>
            <a:off x="1097280" y="1883074"/>
            <a:ext cx="8492170" cy="4306258"/>
          </a:xfrm>
          <a:prstGeom prst="rect">
            <a:avLst/>
          </a:prstGeom>
        </p:spPr>
      </p:pic>
      <p:pic>
        <p:nvPicPr>
          <p:cNvPr id="8" name="Picture 6" descr="NHS App - Apps on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5969" y="142781"/>
            <a:ext cx="650240" cy="65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7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graphicFrame>
        <p:nvGraphicFramePr>
          <p:cNvPr id="4" name="Diagram 3"/>
          <p:cNvGraphicFramePr/>
          <p:nvPr/>
        </p:nvGraphicFramePr>
        <p:xfrm>
          <a:off x="1097280" y="2184400"/>
          <a:ext cx="10058400" cy="355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NHS App - Apps on Google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4443" y="2265680"/>
            <a:ext cx="650240" cy="65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4443" y="3480964"/>
            <a:ext cx="650240" cy="65024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3155" y="4645448"/>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5435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64800" cy="1450757"/>
          </a:xfrm>
        </p:spPr>
        <p:txBody>
          <a:bodyPr>
            <a:normAutofit/>
          </a:bodyPr>
          <a:lstStyle/>
          <a:p>
            <a:r>
              <a:rPr lang="en-GB" sz="3200" dirty="0"/>
              <a:t>Benefits and Limitations of NHS App Appointment Booking</a:t>
            </a:r>
          </a:p>
        </p:txBody>
      </p:sp>
      <p:sp>
        <p:nvSpPr>
          <p:cNvPr id="7" name="Content Placeholder 2"/>
          <p:cNvSpPr>
            <a:spLocks noGrp="1"/>
          </p:cNvSpPr>
          <p:nvPr>
            <p:ph idx="1"/>
          </p:nvPr>
        </p:nvSpPr>
        <p:spPr>
          <a:xfrm>
            <a:off x="1180281" y="1849121"/>
            <a:ext cx="4509319" cy="441959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gn="ctr" fontAlgn="base">
              <a:buNone/>
            </a:pPr>
            <a:r>
              <a:rPr lang="en-GB" b="1" dirty="0">
                <a:latin typeface="+mj-lt"/>
              </a:rPr>
              <a:t>Benefits</a:t>
            </a:r>
            <a:r>
              <a:rPr lang="en-GB" dirty="0">
                <a:latin typeface="+mj-lt"/>
              </a:rPr>
              <a:t> </a:t>
            </a:r>
          </a:p>
          <a:p>
            <a:pPr fontAlgn="base">
              <a:buFont typeface="Arial" panose="020B0604020202020204" pitchFamily="34" charset="0"/>
              <a:buChar char="•"/>
            </a:pPr>
            <a:r>
              <a:rPr lang="en-GB" dirty="0">
                <a:latin typeface="+mj-lt"/>
              </a:rPr>
              <a:t> More convenient and better access for patients</a:t>
            </a:r>
          </a:p>
          <a:p>
            <a:pPr fontAlgn="base">
              <a:buFont typeface="Arial" panose="020B0604020202020204" pitchFamily="34" charset="0"/>
              <a:buChar char="•"/>
            </a:pPr>
            <a:r>
              <a:rPr lang="en-GB" dirty="0">
                <a:latin typeface="+mj-lt"/>
              </a:rPr>
              <a:t> Appointments via the app can be time embargoed and capped</a:t>
            </a:r>
          </a:p>
          <a:p>
            <a:pPr fontAlgn="base">
              <a:buFont typeface="Arial" panose="020B0604020202020204" pitchFamily="34" charset="0"/>
              <a:buChar char="•"/>
            </a:pPr>
            <a:r>
              <a:rPr lang="en-GB" dirty="0">
                <a:latin typeface="+mj-lt"/>
              </a:rPr>
              <a:t> Increased NHS App usage – lower DNA rate and high EPS rate ordered via app</a:t>
            </a:r>
          </a:p>
          <a:p>
            <a:pPr lvl="1" fontAlgn="base">
              <a:buFont typeface="Arial" panose="020B0604020202020204" pitchFamily="34" charset="0"/>
              <a:buChar char="•"/>
            </a:pPr>
            <a:r>
              <a:rPr lang="en-GB" sz="2000" dirty="0">
                <a:latin typeface="+mj-lt"/>
              </a:rPr>
              <a:t>Frees up reception time</a:t>
            </a:r>
          </a:p>
          <a:p>
            <a:pPr fontAlgn="base">
              <a:buFont typeface="Arial" panose="020B0604020202020204" pitchFamily="34" charset="0"/>
              <a:buChar char="•"/>
            </a:pPr>
            <a:r>
              <a:rPr lang="en-GB" dirty="0">
                <a:latin typeface="+mj-lt"/>
              </a:rPr>
              <a:t> Our experience is that patients use it appropriately</a:t>
            </a:r>
          </a:p>
          <a:p>
            <a:pPr fontAlgn="base">
              <a:buFont typeface="Arial" panose="020B0604020202020204" pitchFamily="34" charset="0"/>
              <a:buChar char="•"/>
            </a:pPr>
            <a:r>
              <a:rPr lang="en-GB" dirty="0">
                <a:latin typeface="+mj-lt"/>
              </a:rPr>
              <a:t> It can be deactivated for patients using it inappropriately</a:t>
            </a:r>
          </a:p>
        </p:txBody>
      </p:sp>
      <p:sp>
        <p:nvSpPr>
          <p:cNvPr id="10" name="Content Placeholder 2"/>
          <p:cNvSpPr txBox="1">
            <a:spLocks/>
          </p:cNvSpPr>
          <p:nvPr/>
        </p:nvSpPr>
        <p:spPr>
          <a:xfrm>
            <a:off x="6258560" y="1849121"/>
            <a:ext cx="4714240" cy="4419599"/>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base">
              <a:buFont typeface="Calibri" panose="020F0502020204030204" pitchFamily="34" charset="0"/>
              <a:buNone/>
            </a:pPr>
            <a:r>
              <a:rPr lang="en-GB" b="1" dirty="0">
                <a:latin typeface="+mj-lt"/>
              </a:rPr>
              <a:t>Limitations</a:t>
            </a:r>
          </a:p>
          <a:p>
            <a:pPr fontAlgn="base">
              <a:buFont typeface="Arial" panose="020B0604020202020204" pitchFamily="34" charset="0"/>
              <a:buChar char="•"/>
            </a:pPr>
            <a:r>
              <a:rPr lang="en-GB" dirty="0">
                <a:latin typeface="+mj-lt"/>
              </a:rPr>
              <a:t> No total triage, but can be usage alongside Online Consultations</a:t>
            </a:r>
          </a:p>
          <a:p>
            <a:pPr fontAlgn="base">
              <a:buFont typeface="Arial" panose="020B0604020202020204" pitchFamily="34" charset="0"/>
              <a:buChar char="•"/>
            </a:pPr>
            <a:r>
              <a:rPr lang="en-GB" dirty="0">
                <a:latin typeface="+mj-lt"/>
              </a:rPr>
              <a:t> Lists can only be put up under a clinicians name</a:t>
            </a:r>
          </a:p>
          <a:p>
            <a:pPr fontAlgn="base">
              <a:buFont typeface="Arial" panose="020B0604020202020204" pitchFamily="34" charset="0"/>
              <a:buChar char="•"/>
            </a:pPr>
            <a:r>
              <a:rPr lang="en-GB" dirty="0">
                <a:latin typeface="+mj-lt"/>
              </a:rPr>
              <a:t> Access that is ‘too good’</a:t>
            </a:r>
          </a:p>
          <a:p>
            <a:pPr fontAlgn="base">
              <a:buFont typeface="Arial" panose="020B0604020202020204" pitchFamily="34" charset="0"/>
              <a:buChar char="•"/>
            </a:pPr>
            <a:r>
              <a:rPr lang="en-GB" dirty="0">
                <a:latin typeface="+mj-lt"/>
              </a:rPr>
              <a:t> Only in English but NHS App used via a mobile web browser can be multi-language.</a:t>
            </a:r>
          </a:p>
          <a:p>
            <a:pPr marL="0" indent="0" fontAlgn="base">
              <a:buFont typeface="Calibri" panose="020F0502020204030204" pitchFamily="34" charset="0"/>
              <a:buNone/>
            </a:pPr>
            <a:endParaRPr lang="en-GB" dirty="0">
              <a:latin typeface="+mj-l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792" y="71120"/>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69643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App Appointments – GP Side</a:t>
            </a:r>
          </a:p>
        </p:txBody>
      </p:sp>
      <p:pic>
        <p:nvPicPr>
          <p:cNvPr id="5" name="Picture 4"/>
          <p:cNvPicPr>
            <a:picLocks noChangeAspect="1"/>
          </p:cNvPicPr>
          <p:nvPr/>
        </p:nvPicPr>
        <p:blipFill>
          <a:blip r:embed="rId2"/>
          <a:stretch>
            <a:fillRect/>
          </a:stretch>
        </p:blipFill>
        <p:spPr>
          <a:xfrm>
            <a:off x="6126480" y="1976120"/>
            <a:ext cx="5683542" cy="4235668"/>
          </a:xfrm>
          <a:prstGeom prst="rect">
            <a:avLst/>
          </a:prstGeom>
        </p:spPr>
      </p:pic>
      <p:pic>
        <p:nvPicPr>
          <p:cNvPr id="6" name="Picture 5"/>
          <p:cNvPicPr>
            <a:picLocks noChangeAspect="1"/>
          </p:cNvPicPr>
          <p:nvPr/>
        </p:nvPicPr>
        <p:blipFill rotWithShape="1">
          <a:blip r:embed="rId3"/>
          <a:srcRect r="43508"/>
          <a:stretch/>
        </p:blipFill>
        <p:spPr>
          <a:xfrm>
            <a:off x="138759" y="1976120"/>
            <a:ext cx="5727461" cy="38811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4283" y="174842"/>
            <a:ext cx="650240" cy="6502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104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App Appointments – Patient Side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030" y="1802139"/>
            <a:ext cx="2038689" cy="44187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668" y="1809316"/>
            <a:ext cx="2035378" cy="441156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6582" y="1820761"/>
            <a:ext cx="2037645" cy="44164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851" y="1873962"/>
            <a:ext cx="2037645" cy="441647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674" y="1873963"/>
            <a:ext cx="2037645" cy="441647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4283" y="174842"/>
            <a:ext cx="650240" cy="6502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125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App Appointments – Patient Side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1418" y="1833323"/>
            <a:ext cx="2019229" cy="43765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3420" y="1833323"/>
            <a:ext cx="2019228" cy="43765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2279" y="1833323"/>
            <a:ext cx="2019228" cy="43765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280" y="1833323"/>
            <a:ext cx="2019229" cy="437656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4283" y="174842"/>
            <a:ext cx="650240" cy="6502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357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graphicFrame>
        <p:nvGraphicFramePr>
          <p:cNvPr id="4" name="Diagram 3"/>
          <p:cNvGraphicFramePr/>
          <p:nvPr/>
        </p:nvGraphicFramePr>
        <p:xfrm>
          <a:off x="1097280" y="2184400"/>
          <a:ext cx="10058400" cy="355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NHS App - Apps on Google Pl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4443" y="2265680"/>
            <a:ext cx="650240" cy="6502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4443" y="3480964"/>
            <a:ext cx="650240" cy="65024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3155" y="4645448"/>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950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464800" cy="1450757"/>
          </a:xfrm>
        </p:spPr>
        <p:txBody>
          <a:bodyPr>
            <a:normAutofit/>
          </a:bodyPr>
          <a:lstStyle/>
          <a:p>
            <a:r>
              <a:rPr lang="en-GB" sz="3200" dirty="0"/>
              <a:t>Benefits and Limitations of NHS App Appointment Booking</a:t>
            </a:r>
          </a:p>
        </p:txBody>
      </p:sp>
      <p:sp>
        <p:nvSpPr>
          <p:cNvPr id="7" name="Content Placeholder 2"/>
          <p:cNvSpPr>
            <a:spLocks noGrp="1"/>
          </p:cNvSpPr>
          <p:nvPr>
            <p:ph idx="1"/>
          </p:nvPr>
        </p:nvSpPr>
        <p:spPr>
          <a:xfrm>
            <a:off x="1180281" y="1849121"/>
            <a:ext cx="4509319" cy="4419599"/>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gn="ctr" fontAlgn="base">
              <a:buNone/>
            </a:pPr>
            <a:r>
              <a:rPr lang="en-GB" b="1" dirty="0">
                <a:latin typeface="+mj-lt"/>
              </a:rPr>
              <a:t>Benefits</a:t>
            </a:r>
            <a:r>
              <a:rPr lang="en-GB" dirty="0">
                <a:latin typeface="+mj-lt"/>
              </a:rPr>
              <a:t> </a:t>
            </a:r>
          </a:p>
          <a:p>
            <a:pPr fontAlgn="base">
              <a:buFont typeface="Arial" panose="020B0604020202020204" pitchFamily="34" charset="0"/>
              <a:buChar char="•"/>
            </a:pPr>
            <a:r>
              <a:rPr lang="en-GB" dirty="0">
                <a:latin typeface="+mj-lt"/>
              </a:rPr>
              <a:t> More convenient and better access for patients</a:t>
            </a:r>
          </a:p>
          <a:p>
            <a:pPr fontAlgn="base">
              <a:buFont typeface="Arial" panose="020B0604020202020204" pitchFamily="34" charset="0"/>
              <a:buChar char="•"/>
            </a:pPr>
            <a:r>
              <a:rPr lang="en-GB" dirty="0">
                <a:latin typeface="+mj-lt"/>
              </a:rPr>
              <a:t> Appointments via the app can be time embargoed and capped</a:t>
            </a:r>
          </a:p>
          <a:p>
            <a:pPr fontAlgn="base">
              <a:buFont typeface="Arial" panose="020B0604020202020204" pitchFamily="34" charset="0"/>
              <a:buChar char="•"/>
            </a:pPr>
            <a:r>
              <a:rPr lang="en-GB" dirty="0">
                <a:latin typeface="+mj-lt"/>
              </a:rPr>
              <a:t> Increased NHS App usage – lower DNA rate and high EPS rate ordered via app</a:t>
            </a:r>
          </a:p>
          <a:p>
            <a:pPr lvl="1" fontAlgn="base">
              <a:buFont typeface="Arial" panose="020B0604020202020204" pitchFamily="34" charset="0"/>
              <a:buChar char="•"/>
            </a:pPr>
            <a:r>
              <a:rPr lang="en-GB" sz="2000" dirty="0">
                <a:latin typeface="+mj-lt"/>
              </a:rPr>
              <a:t>Frees up reception time</a:t>
            </a:r>
          </a:p>
          <a:p>
            <a:pPr fontAlgn="base">
              <a:buFont typeface="Arial" panose="020B0604020202020204" pitchFamily="34" charset="0"/>
              <a:buChar char="•"/>
            </a:pPr>
            <a:r>
              <a:rPr lang="en-GB" dirty="0">
                <a:latin typeface="+mj-lt"/>
              </a:rPr>
              <a:t> Our experience is that patients use it appropriately</a:t>
            </a:r>
          </a:p>
          <a:p>
            <a:pPr fontAlgn="base">
              <a:buFont typeface="Arial" panose="020B0604020202020204" pitchFamily="34" charset="0"/>
              <a:buChar char="•"/>
            </a:pPr>
            <a:r>
              <a:rPr lang="en-GB" dirty="0">
                <a:latin typeface="+mj-lt"/>
              </a:rPr>
              <a:t> It can be deactivated for patients using it inappropriately</a:t>
            </a:r>
          </a:p>
        </p:txBody>
      </p:sp>
      <p:sp>
        <p:nvSpPr>
          <p:cNvPr id="10" name="Content Placeholder 2"/>
          <p:cNvSpPr txBox="1">
            <a:spLocks/>
          </p:cNvSpPr>
          <p:nvPr/>
        </p:nvSpPr>
        <p:spPr>
          <a:xfrm>
            <a:off x="6258560" y="1849121"/>
            <a:ext cx="4714240" cy="4419599"/>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base">
              <a:buFont typeface="Calibri" panose="020F0502020204030204" pitchFamily="34" charset="0"/>
              <a:buNone/>
            </a:pPr>
            <a:r>
              <a:rPr lang="en-GB" b="1" dirty="0">
                <a:latin typeface="+mj-lt"/>
              </a:rPr>
              <a:t>Limitations</a:t>
            </a:r>
          </a:p>
          <a:p>
            <a:pPr fontAlgn="base">
              <a:buFont typeface="Arial" panose="020B0604020202020204" pitchFamily="34" charset="0"/>
              <a:buChar char="•"/>
            </a:pPr>
            <a:r>
              <a:rPr lang="en-GB" dirty="0">
                <a:latin typeface="+mj-lt"/>
              </a:rPr>
              <a:t> No total triage, but can be usage alongside Online Consultations</a:t>
            </a:r>
          </a:p>
          <a:p>
            <a:pPr fontAlgn="base">
              <a:buFont typeface="Arial" panose="020B0604020202020204" pitchFamily="34" charset="0"/>
              <a:buChar char="•"/>
            </a:pPr>
            <a:r>
              <a:rPr lang="en-GB" dirty="0">
                <a:latin typeface="+mj-lt"/>
              </a:rPr>
              <a:t> Lists can only be put up under a clinicians name</a:t>
            </a:r>
          </a:p>
          <a:p>
            <a:pPr fontAlgn="base">
              <a:buFont typeface="Arial" panose="020B0604020202020204" pitchFamily="34" charset="0"/>
              <a:buChar char="•"/>
            </a:pPr>
            <a:r>
              <a:rPr lang="en-GB" dirty="0">
                <a:latin typeface="+mj-lt"/>
              </a:rPr>
              <a:t> Access that is ‘too good’</a:t>
            </a:r>
          </a:p>
          <a:p>
            <a:pPr fontAlgn="base">
              <a:buFont typeface="Arial" panose="020B0604020202020204" pitchFamily="34" charset="0"/>
              <a:buChar char="•"/>
            </a:pPr>
            <a:r>
              <a:rPr lang="en-GB" dirty="0">
                <a:latin typeface="+mj-lt"/>
              </a:rPr>
              <a:t> Only in English but NHS App used via a mobile web browser can be multi-language.</a:t>
            </a:r>
          </a:p>
          <a:p>
            <a:pPr marL="0" indent="0" fontAlgn="base">
              <a:buFont typeface="Calibri" panose="020F0502020204030204" pitchFamily="34" charset="0"/>
              <a:buNone/>
            </a:pPr>
            <a:endParaRPr lang="en-GB"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6792" y="71120"/>
            <a:ext cx="832815" cy="8328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9145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Subtitle 2"/>
          <p:cNvSpPr>
            <a:spLocks noGrp="1"/>
          </p:cNvSpPr>
          <p:nvPr>
            <p:ph type="body" idx="1"/>
          </p:nvPr>
        </p:nvSpPr>
        <p:spPr/>
        <p:txBody>
          <a:bodyPr/>
          <a:lstStyle/>
          <a:p>
            <a:r>
              <a:rPr lang="en-GB" dirty="0"/>
              <a:t>NHS App appointments</a:t>
            </a:r>
          </a:p>
        </p:txBody>
      </p:sp>
      <p:pic>
        <p:nvPicPr>
          <p:cNvPr id="4" name="Picture 2" descr="Working together with NHS Digital - eConsult"/>
          <p:cNvPicPr>
            <a:picLocks noChangeAspect="1" noChangeArrowheads="1"/>
          </p:cNvPicPr>
          <p:nvPr/>
        </p:nvPicPr>
        <p:blipFill rotWithShape="1">
          <a:blip r:embed="rId2">
            <a:extLst>
              <a:ext uri="{28A0092B-C50C-407E-A947-70E740481C1C}">
                <a14:useLocalDpi xmlns:a14="http://schemas.microsoft.com/office/drawing/2010/main" val="0"/>
              </a:ext>
            </a:extLst>
          </a:blip>
          <a:srcRect l="25685" t="17091" r="20251" b="15749"/>
          <a:stretch/>
        </p:blipFill>
        <p:spPr bwMode="auto">
          <a:xfrm>
            <a:off x="8392161" y="223520"/>
            <a:ext cx="3095576" cy="575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0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1186962" y="889925"/>
            <a:ext cx="9592408" cy="4031873"/>
          </a:xfrm>
          <a:prstGeom prst="rect">
            <a:avLst/>
          </a:prstGeom>
          <a:noFill/>
        </p:spPr>
        <p:txBody>
          <a:bodyPr wrap="square">
            <a:spAutoFit/>
          </a:bodyPr>
          <a:lstStyle/>
          <a:p>
            <a:endParaRPr lang="en-GB" sz="2400" b="0" i="0" u="none" strike="noStrike" baseline="0" dirty="0">
              <a:solidFill>
                <a:srgbClr val="000000"/>
              </a:solidFill>
              <a:latin typeface="Arial" panose="020B0604020202020204" pitchFamily="34" charset="0"/>
            </a:endParaRPr>
          </a:p>
          <a:p>
            <a:endParaRPr lang="en-GB" sz="2400" dirty="0">
              <a:solidFill>
                <a:srgbClr val="000000"/>
              </a:solidFill>
              <a:latin typeface="Arial" panose="020B0604020202020204" pitchFamily="34" charset="0"/>
            </a:endParaRPr>
          </a:p>
          <a:p>
            <a:pPr algn="ctr"/>
            <a:endParaRPr lang="en-GB" sz="4000" b="0" i="0" u="none" strike="noStrike" baseline="0" dirty="0">
              <a:solidFill>
                <a:srgbClr val="000000"/>
              </a:solidFill>
              <a:latin typeface="Arial" panose="020B0604020202020204" pitchFamily="34" charset="0"/>
            </a:endParaRPr>
          </a:p>
          <a:p>
            <a:pPr algn="ctr"/>
            <a:r>
              <a:rPr lang="en-GB" sz="4000" b="0" i="0" u="none" strike="noStrike" baseline="0" dirty="0">
                <a:solidFill>
                  <a:srgbClr val="000000"/>
                </a:solidFill>
                <a:latin typeface="Arial" panose="020B0604020202020204" pitchFamily="34" charset="0"/>
              </a:rPr>
              <a:t>SELNASH PCN </a:t>
            </a:r>
          </a:p>
          <a:p>
            <a:pPr algn="ctr"/>
            <a:endParaRPr lang="en-GB" sz="4000" b="0" i="0" u="none" strike="noStrike" baseline="0" dirty="0">
              <a:solidFill>
                <a:srgbClr val="000000"/>
              </a:solidFill>
              <a:latin typeface="Arial" panose="020B0604020202020204" pitchFamily="34" charset="0"/>
            </a:endParaRPr>
          </a:p>
          <a:p>
            <a:pPr algn="ctr"/>
            <a:r>
              <a:rPr lang="en-GB" sz="4000" dirty="0">
                <a:solidFill>
                  <a:srgbClr val="000000"/>
                </a:solidFill>
                <a:latin typeface="Arial" panose="020B0604020202020204" pitchFamily="34" charset="0"/>
              </a:rPr>
              <a:t>NHS APP Data &amp; Best Practice  </a:t>
            </a:r>
            <a:br>
              <a:rPr lang="en-GB" sz="4000" b="0" i="0" u="none" strike="noStrike" baseline="0" dirty="0">
                <a:solidFill>
                  <a:srgbClr val="000000"/>
                </a:solidFill>
                <a:latin typeface="Arial" panose="020B0604020202020204" pitchFamily="34" charset="0"/>
              </a:rPr>
            </a:br>
            <a:br>
              <a:rPr lang="en-GB" sz="2400" b="0" i="0" u="none" strike="noStrike" baseline="0" dirty="0">
                <a:solidFill>
                  <a:srgbClr val="000000"/>
                </a:solidFill>
                <a:latin typeface="Arial" panose="020B0604020202020204" pitchFamily="34" charset="0"/>
              </a:rPr>
            </a:br>
            <a:endParaRPr lang="en-GB" sz="2400" dirty="0"/>
          </a:p>
        </p:txBody>
      </p:sp>
      <p:sp>
        <p:nvSpPr>
          <p:cNvPr id="4" name="Slide Number Placeholder 3">
            <a:extLst>
              <a:ext uri="{FF2B5EF4-FFF2-40B4-BE49-F238E27FC236}">
                <a16:creationId xmlns:a16="http://schemas.microsoft.com/office/drawing/2014/main" id="{71EFA994-841D-4AE3-ACD8-1474592B7FA5}"/>
              </a:ext>
            </a:extLst>
          </p:cNvPr>
          <p:cNvSpPr>
            <a:spLocks noGrp="1"/>
          </p:cNvSpPr>
          <p:nvPr>
            <p:ph type="sldNum" sz="quarter" idx="12"/>
          </p:nvPr>
        </p:nvSpPr>
        <p:spPr/>
        <p:txBody>
          <a:bodyPr/>
          <a:lstStyle/>
          <a:p>
            <a:fld id="{55266335-054D-4093-98BD-F44CDA3D6A0B}" type="slidenum">
              <a:rPr lang="en-GB" smtClean="0"/>
              <a:t>29</a:t>
            </a:fld>
            <a:endParaRPr lang="en-GB" dirty="0"/>
          </a:p>
        </p:txBody>
      </p:sp>
    </p:spTree>
    <p:extLst>
      <p:ext uri="{BB962C8B-B14F-4D97-AF65-F5344CB8AC3E}">
        <p14:creationId xmlns:p14="http://schemas.microsoft.com/office/powerpoint/2010/main" val="295492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EDA072-6ECA-91DA-281B-92F6F1FEB76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68ACFC2-DDA6-7AA6-854A-F0238FCF9F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7033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411426" y="645213"/>
            <a:ext cx="10408612" cy="4632037"/>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Promotion of the NHS App Digital Tool to Patients</a:t>
            </a:r>
          </a:p>
          <a:p>
            <a:pPr algn="ctr"/>
            <a:r>
              <a:rPr lang="en-GB" sz="3200" b="1" i="0" u="none" strike="noStrike" baseline="0" dirty="0">
                <a:solidFill>
                  <a:srgbClr val="000000"/>
                </a:solidFill>
                <a:latin typeface="Arial" panose="020B0604020202020204" pitchFamily="34" charset="0"/>
                <a:cs typeface="Arial" panose="020B0604020202020204" pitchFamily="34" charset="0"/>
              </a:rPr>
              <a:t> </a:t>
            </a:r>
          </a:p>
          <a:p>
            <a:pPr marL="895350" indent="-457200">
              <a:spcAft>
                <a:spcPts val="600"/>
              </a:spcAft>
              <a:buFont typeface="+mj-lt"/>
              <a:buAutoNum type="arabicPeriod"/>
            </a:pPr>
            <a:r>
              <a:rPr lang="en-GB" sz="2400" dirty="0">
                <a:latin typeface="Arial" panose="020B0604020202020204" pitchFamily="34" charset="0"/>
                <a:cs typeface="Arial" panose="020B0604020202020204" pitchFamily="34" charset="0"/>
              </a:rPr>
              <a:t>Developed Demand &amp; Capacity Improvement Documents for all 4 SELNASH PCN Practices</a:t>
            </a:r>
          </a:p>
          <a:p>
            <a:pPr marL="895350" indent="-457200">
              <a:spcAft>
                <a:spcPts val="600"/>
              </a:spcAft>
              <a:buFont typeface="+mj-lt"/>
              <a:buAutoNum type="arabicPeriod"/>
            </a:pPr>
            <a:r>
              <a:rPr lang="en-GB" sz="2400" b="0" i="0" dirty="0">
                <a:effectLst/>
                <a:latin typeface="Arial" panose="020B0604020202020204" pitchFamily="34" charset="0"/>
                <a:cs typeface="Arial" panose="020B0604020202020204" pitchFamily="34" charset="0"/>
              </a:rPr>
              <a:t>Review</a:t>
            </a:r>
            <a:r>
              <a:rPr lang="en-GB" sz="2400" dirty="0">
                <a:latin typeface="Arial" panose="020B0604020202020204" pitchFamily="34" charset="0"/>
                <a:cs typeface="Arial" panose="020B0604020202020204" pitchFamily="34" charset="0"/>
              </a:rPr>
              <a:t>ed current digital processes and how we could improve on these process </a:t>
            </a:r>
          </a:p>
          <a:p>
            <a:pPr marL="895350" indent="-457200">
              <a:spcAft>
                <a:spcPts val="600"/>
              </a:spcAft>
              <a:buFont typeface="+mj-lt"/>
              <a:buAutoNum type="arabicPeriod"/>
            </a:pPr>
            <a:r>
              <a:rPr lang="en-GB" sz="2400" b="0" i="0" dirty="0">
                <a:effectLst/>
                <a:latin typeface="Arial" panose="020B0604020202020204" pitchFamily="34" charset="0"/>
                <a:cs typeface="Arial" panose="020B0604020202020204" pitchFamily="34" charset="0"/>
              </a:rPr>
              <a:t>Reviewed and aligned the practices promotion and communications of the NHS App Digital Tool</a:t>
            </a:r>
            <a:r>
              <a:rPr lang="en-GB" sz="2400" dirty="0">
                <a:latin typeface="Arial" panose="020B0604020202020204" pitchFamily="34" charset="0"/>
                <a:cs typeface="Arial" panose="020B0604020202020204" pitchFamily="34" charset="0"/>
              </a:rPr>
              <a:t> to patients, by updating websites, surgery flyers and text messages </a:t>
            </a:r>
          </a:p>
          <a:p>
            <a:pPr marL="895350" indent="-457200">
              <a:spcAft>
                <a:spcPts val="600"/>
              </a:spcAft>
              <a:buFont typeface="+mj-lt"/>
              <a:buAutoNum type="arabicPeriod"/>
            </a:pPr>
            <a:r>
              <a:rPr lang="en-GB" sz="2400" b="0" i="0" dirty="0">
                <a:effectLst/>
                <a:latin typeface="Arial" panose="020B0604020202020204" pitchFamily="34" charset="0"/>
                <a:cs typeface="Arial" panose="020B0604020202020204" pitchFamily="34" charset="0"/>
              </a:rPr>
              <a:t>Provided patients with MS Forms links to provide valuable feedback on their experience of the NHS App</a:t>
            </a:r>
          </a:p>
        </p:txBody>
      </p:sp>
      <p:sp>
        <p:nvSpPr>
          <p:cNvPr id="4" name="Slide Number Placeholder 3">
            <a:extLst>
              <a:ext uri="{FF2B5EF4-FFF2-40B4-BE49-F238E27FC236}">
                <a16:creationId xmlns:a16="http://schemas.microsoft.com/office/drawing/2014/main" id="{1ED8EA31-FF04-441C-88E4-C297BF6CDB0A}"/>
              </a:ext>
            </a:extLst>
          </p:cNvPr>
          <p:cNvSpPr>
            <a:spLocks noGrp="1"/>
          </p:cNvSpPr>
          <p:nvPr>
            <p:ph type="sldNum" sz="quarter" idx="12"/>
          </p:nvPr>
        </p:nvSpPr>
        <p:spPr/>
        <p:txBody>
          <a:bodyPr/>
          <a:lstStyle/>
          <a:p>
            <a:fld id="{55266335-054D-4093-98BD-F44CDA3D6A0B}" type="slidenum">
              <a:rPr lang="en-GB" smtClean="0"/>
              <a:t>30</a:t>
            </a:fld>
            <a:endParaRPr lang="en-GB" dirty="0"/>
          </a:p>
        </p:txBody>
      </p:sp>
    </p:spTree>
    <p:extLst>
      <p:ext uri="{BB962C8B-B14F-4D97-AF65-F5344CB8AC3E}">
        <p14:creationId xmlns:p14="http://schemas.microsoft.com/office/powerpoint/2010/main" val="162953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60486" y="234785"/>
            <a:ext cx="10408612" cy="954107"/>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NHS App Logins – SELNASH PCN</a:t>
            </a:r>
          </a:p>
          <a:p>
            <a:pPr algn="ctr"/>
            <a:endParaRPr lang="en-GB" sz="2400" dirty="0">
              <a:solidFill>
                <a:srgbClr val="000000"/>
              </a:solidFill>
              <a:latin typeface="Arial" panose="020B0604020202020204" pitchFamily="34" charset="0"/>
              <a:cs typeface="Arial" panose="020B0604020202020204" pitchFamily="34" charset="0"/>
            </a:endParaRPr>
          </a:p>
        </p:txBody>
      </p:sp>
      <p:pic>
        <p:nvPicPr>
          <p:cNvPr id="4" name="Picture 3" descr="A screenshot of a graph&#10;&#10;AI-generated content may be incorrect.">
            <a:extLst>
              <a:ext uri="{FF2B5EF4-FFF2-40B4-BE49-F238E27FC236}">
                <a16:creationId xmlns:a16="http://schemas.microsoft.com/office/drawing/2014/main" id="{C93E4463-81E7-442E-9079-B4FFAEB1E7BD}"/>
              </a:ext>
            </a:extLst>
          </p:cNvPr>
          <p:cNvPicPr/>
          <p:nvPr/>
        </p:nvPicPr>
        <p:blipFill>
          <a:blip r:embed="rId2"/>
          <a:stretch>
            <a:fillRect/>
          </a:stretch>
        </p:blipFill>
        <p:spPr>
          <a:xfrm>
            <a:off x="852854" y="1188892"/>
            <a:ext cx="10278208" cy="3479823"/>
          </a:xfrm>
          <a:prstGeom prst="rect">
            <a:avLst/>
          </a:prstGeom>
          <a:ln>
            <a:solidFill>
              <a:schemeClr val="tx1"/>
            </a:solidFill>
          </a:ln>
        </p:spPr>
      </p:pic>
      <p:sp>
        <p:nvSpPr>
          <p:cNvPr id="6" name="TextBox 5">
            <a:extLst>
              <a:ext uri="{FF2B5EF4-FFF2-40B4-BE49-F238E27FC236}">
                <a16:creationId xmlns:a16="http://schemas.microsoft.com/office/drawing/2014/main" id="{D8F12A89-29EA-4C07-8AE2-F315371FA91D}"/>
              </a:ext>
            </a:extLst>
          </p:cNvPr>
          <p:cNvSpPr txBox="1"/>
          <p:nvPr/>
        </p:nvSpPr>
        <p:spPr>
          <a:xfrm>
            <a:off x="852854" y="4912831"/>
            <a:ext cx="8062546" cy="1029256"/>
          </a:xfrm>
          <a:prstGeom prst="rect">
            <a:avLst/>
          </a:prstGeom>
          <a:noFill/>
        </p:spPr>
        <p:txBody>
          <a:bodyPr wrap="square">
            <a:spAutoFit/>
          </a:bodyPr>
          <a:lstStyle/>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Apr 2022 – 10,753 logins</a:t>
            </a: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March 2026 – 44,048 logins</a:t>
            </a:r>
          </a:p>
          <a:p>
            <a:pPr marL="342900" lvl="0" indent="-342900">
              <a:lnSpc>
                <a:spcPct val="115000"/>
              </a:lnSpc>
              <a:spcAft>
                <a:spcPts val="800"/>
              </a:spcAft>
              <a:buFont typeface="+mj-lt"/>
              <a:buAutoNum type="arabicPeriod"/>
            </a:pPr>
            <a:r>
              <a:rPr lang="en-GB" sz="1800" kern="100" dirty="0">
                <a:effectLst/>
                <a:latin typeface="Aptos"/>
                <a:ea typeface="Aptos"/>
                <a:cs typeface="Times New Roman" panose="02020603050405020304" pitchFamily="18" charset="0"/>
              </a:rPr>
              <a:t>Rise = 31,720 (310% increase) on average a 6.5 % rise in logins each month</a:t>
            </a:r>
          </a:p>
        </p:txBody>
      </p:sp>
      <p:sp>
        <p:nvSpPr>
          <p:cNvPr id="8" name="Slide Number Placeholder 7">
            <a:extLst>
              <a:ext uri="{FF2B5EF4-FFF2-40B4-BE49-F238E27FC236}">
                <a16:creationId xmlns:a16="http://schemas.microsoft.com/office/drawing/2014/main" id="{1CE4F9F0-DB73-48D9-B9D1-D980326E28B4}"/>
              </a:ext>
            </a:extLst>
          </p:cNvPr>
          <p:cNvSpPr>
            <a:spLocks noGrp="1"/>
          </p:cNvSpPr>
          <p:nvPr>
            <p:ph type="sldNum" sz="quarter" idx="12"/>
          </p:nvPr>
        </p:nvSpPr>
        <p:spPr/>
        <p:txBody>
          <a:bodyPr/>
          <a:lstStyle/>
          <a:p>
            <a:fld id="{55266335-054D-4093-98BD-F44CDA3D6A0B}" type="slidenum">
              <a:rPr lang="en-GB" smtClean="0"/>
              <a:t>31</a:t>
            </a:fld>
            <a:endParaRPr lang="en-GB" dirty="0"/>
          </a:p>
        </p:txBody>
      </p:sp>
    </p:spTree>
    <p:extLst>
      <p:ext uri="{BB962C8B-B14F-4D97-AF65-F5344CB8AC3E}">
        <p14:creationId xmlns:p14="http://schemas.microsoft.com/office/powerpoint/2010/main" val="2815807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60486" y="234785"/>
            <a:ext cx="10408612" cy="954107"/>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NHS App Logins – Farley Road Medical Practice</a:t>
            </a: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F12A89-29EA-4C07-8AE2-F315371FA91D}"/>
              </a:ext>
            </a:extLst>
          </p:cNvPr>
          <p:cNvSpPr txBox="1"/>
          <p:nvPr/>
        </p:nvSpPr>
        <p:spPr>
          <a:xfrm>
            <a:off x="852854" y="4912831"/>
            <a:ext cx="9037380" cy="1029256"/>
          </a:xfrm>
          <a:prstGeom prst="rect">
            <a:avLst/>
          </a:prstGeom>
          <a:noFill/>
        </p:spPr>
        <p:txBody>
          <a:bodyPr wrap="square">
            <a:spAutoFit/>
          </a:bodyPr>
          <a:lstStyle/>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April 2022 – 4,481 logins</a:t>
            </a: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March 2026 – 17,470 logins</a:t>
            </a:r>
          </a:p>
          <a:p>
            <a:pPr marL="342900" lvl="0" indent="-342900">
              <a:lnSpc>
                <a:spcPct val="115000"/>
              </a:lnSpc>
              <a:spcAft>
                <a:spcPts val="800"/>
              </a:spcAft>
              <a:buFont typeface="+mj-lt"/>
              <a:buAutoNum type="arabicPeriod"/>
            </a:pPr>
            <a:r>
              <a:rPr lang="en-GB" sz="1800" kern="100" dirty="0">
                <a:effectLst/>
                <a:latin typeface="Aptos"/>
                <a:ea typeface="Aptos"/>
                <a:cs typeface="Times New Roman" panose="02020603050405020304" pitchFamily="18" charset="0"/>
              </a:rPr>
              <a:t>Rise = 12,989 (290% increase</a:t>
            </a:r>
            <a:r>
              <a:rPr lang="en-GB" sz="1800" dirty="0">
                <a:effectLst/>
                <a:latin typeface="Aptos"/>
                <a:ea typeface="Aptos"/>
                <a:cs typeface="Times New Roman" panose="02020603050405020304" pitchFamily="18" charset="0"/>
              </a:rPr>
              <a:t> [over 48 months]) </a:t>
            </a:r>
            <a:r>
              <a:rPr lang="en-GB" sz="1800" kern="100" dirty="0">
                <a:effectLst/>
                <a:latin typeface="Aptos"/>
                <a:ea typeface="Aptos"/>
                <a:cs typeface="Times New Roman" panose="02020603050405020304" pitchFamily="18" charset="0"/>
              </a:rPr>
              <a:t>on average a 6% rise in logins each month</a:t>
            </a:r>
          </a:p>
        </p:txBody>
      </p:sp>
      <p:pic>
        <p:nvPicPr>
          <p:cNvPr id="7" name="Picture 6" descr="A screenshot of a graph&#10;&#10;AI-generated content may be incorrect.">
            <a:extLst>
              <a:ext uri="{FF2B5EF4-FFF2-40B4-BE49-F238E27FC236}">
                <a16:creationId xmlns:a16="http://schemas.microsoft.com/office/drawing/2014/main" id="{70D2E53A-6653-42E7-86D7-CD35656C3F74}"/>
              </a:ext>
            </a:extLst>
          </p:cNvPr>
          <p:cNvPicPr/>
          <p:nvPr/>
        </p:nvPicPr>
        <p:blipFill>
          <a:blip r:embed="rId2"/>
          <a:stretch>
            <a:fillRect/>
          </a:stretch>
        </p:blipFill>
        <p:spPr>
          <a:xfrm>
            <a:off x="852855" y="1125416"/>
            <a:ext cx="9680330" cy="3615812"/>
          </a:xfrm>
          <a:prstGeom prst="rect">
            <a:avLst/>
          </a:prstGeom>
          <a:ln>
            <a:solidFill>
              <a:schemeClr val="tx1"/>
            </a:solidFill>
          </a:ln>
        </p:spPr>
      </p:pic>
      <p:sp>
        <p:nvSpPr>
          <p:cNvPr id="8" name="Slide Number Placeholder 7">
            <a:extLst>
              <a:ext uri="{FF2B5EF4-FFF2-40B4-BE49-F238E27FC236}">
                <a16:creationId xmlns:a16="http://schemas.microsoft.com/office/drawing/2014/main" id="{8DF7CD67-E624-4D85-86E4-1AA35C3B3D14}"/>
              </a:ext>
            </a:extLst>
          </p:cNvPr>
          <p:cNvSpPr>
            <a:spLocks noGrp="1"/>
          </p:cNvSpPr>
          <p:nvPr>
            <p:ph type="sldNum" sz="quarter" idx="12"/>
          </p:nvPr>
        </p:nvSpPr>
        <p:spPr/>
        <p:txBody>
          <a:bodyPr/>
          <a:lstStyle/>
          <a:p>
            <a:fld id="{55266335-054D-4093-98BD-F44CDA3D6A0B}" type="slidenum">
              <a:rPr lang="en-GB" smtClean="0"/>
              <a:t>32</a:t>
            </a:fld>
            <a:endParaRPr lang="en-GB" dirty="0"/>
          </a:p>
        </p:txBody>
      </p:sp>
    </p:spTree>
    <p:extLst>
      <p:ext uri="{BB962C8B-B14F-4D97-AF65-F5344CB8AC3E}">
        <p14:creationId xmlns:p14="http://schemas.microsoft.com/office/powerpoint/2010/main" val="297419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60485" y="234785"/>
            <a:ext cx="10951679" cy="1446550"/>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NHS App Appointments Booked </a:t>
            </a:r>
          </a:p>
          <a:p>
            <a:pPr algn="ctr"/>
            <a:r>
              <a:rPr lang="en-GB" sz="3200" b="1" dirty="0">
                <a:solidFill>
                  <a:srgbClr val="000000"/>
                </a:solidFill>
                <a:latin typeface="Arial" panose="020B0604020202020204" pitchFamily="34" charset="0"/>
                <a:cs typeface="Arial" panose="020B0604020202020204" pitchFamily="34" charset="0"/>
              </a:rPr>
              <a:t>SELNASH PCN &amp; </a:t>
            </a:r>
            <a:r>
              <a:rPr lang="en-GB" sz="3200" b="1" i="0" u="none" strike="noStrike" baseline="0" dirty="0">
                <a:solidFill>
                  <a:srgbClr val="000000"/>
                </a:solidFill>
                <a:latin typeface="Arial" panose="020B0604020202020204" pitchFamily="34" charset="0"/>
                <a:cs typeface="Arial" panose="020B0604020202020204" pitchFamily="34" charset="0"/>
              </a:rPr>
              <a:t>Farley Road Medical Practice</a:t>
            </a: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F12A89-29EA-4C07-8AE2-F315371FA91D}"/>
              </a:ext>
            </a:extLst>
          </p:cNvPr>
          <p:cNvSpPr txBox="1"/>
          <p:nvPr/>
        </p:nvSpPr>
        <p:spPr>
          <a:xfrm>
            <a:off x="947122" y="4280404"/>
            <a:ext cx="4520424" cy="1984902"/>
          </a:xfrm>
          <a:prstGeom prst="rect">
            <a:avLst/>
          </a:prstGeom>
          <a:noFill/>
        </p:spPr>
        <p:txBody>
          <a:bodyPr wrap="square">
            <a:spAutoFit/>
          </a:bodyPr>
          <a:lstStyle/>
          <a:p>
            <a:pPr lvl="0">
              <a:lnSpc>
                <a:spcPct val="115000"/>
              </a:lnSpc>
            </a:pPr>
            <a:r>
              <a:rPr lang="en-GB" sz="1800" b="1" kern="100" dirty="0">
                <a:effectLst/>
                <a:latin typeface="Aptos"/>
                <a:ea typeface="Aptos"/>
                <a:cs typeface="Times New Roman" panose="02020603050405020304" pitchFamily="18" charset="0"/>
              </a:rPr>
              <a:t>SELNASH PCN  </a:t>
            </a: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Apr 2022 – 27 Appointments Booked </a:t>
            </a: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March 2026 – 1,316 Appointments Booked</a:t>
            </a:r>
          </a:p>
          <a:p>
            <a:pPr marL="342900" lvl="0" indent="-342900">
              <a:lnSpc>
                <a:spcPct val="115000"/>
              </a:lnSpc>
              <a:spcAft>
                <a:spcPts val="800"/>
              </a:spcAft>
              <a:buFont typeface="+mj-lt"/>
              <a:buAutoNum type="arabicPeriod"/>
            </a:pPr>
            <a:r>
              <a:rPr lang="en-GB" sz="1800" dirty="0">
                <a:effectLst/>
                <a:latin typeface="Aptos"/>
                <a:ea typeface="Aptos"/>
                <a:cs typeface="Times New Roman" panose="02020603050405020304" pitchFamily="18" charset="0"/>
              </a:rPr>
              <a:t>Rise = 1,289 (4,774% increase [over 48 months]) on average a 99.5% rise in Appointments Booked each month</a:t>
            </a:r>
            <a:endParaRPr lang="en-GB" sz="1800" kern="100" dirty="0">
              <a:effectLst/>
              <a:latin typeface="Aptos"/>
              <a:ea typeface="Aptos"/>
              <a:cs typeface="Times New Roman" panose="02020603050405020304" pitchFamily="18" charset="0"/>
            </a:endParaRPr>
          </a:p>
        </p:txBody>
      </p:sp>
      <p:pic>
        <p:nvPicPr>
          <p:cNvPr id="8" name="Picture 7" descr="A graph of blue bars&#10;&#10;AI-generated content may be incorrect.">
            <a:extLst>
              <a:ext uri="{FF2B5EF4-FFF2-40B4-BE49-F238E27FC236}">
                <a16:creationId xmlns:a16="http://schemas.microsoft.com/office/drawing/2014/main" id="{0F0FB309-B7E3-4B35-9D6E-08FB5CB79C1B}"/>
              </a:ext>
            </a:extLst>
          </p:cNvPr>
          <p:cNvPicPr/>
          <p:nvPr/>
        </p:nvPicPr>
        <p:blipFill>
          <a:blip r:embed="rId2"/>
          <a:stretch>
            <a:fillRect/>
          </a:stretch>
        </p:blipFill>
        <p:spPr>
          <a:xfrm>
            <a:off x="1058945" y="1585145"/>
            <a:ext cx="4579071" cy="2526710"/>
          </a:xfrm>
          <a:prstGeom prst="rect">
            <a:avLst/>
          </a:prstGeom>
          <a:ln>
            <a:solidFill>
              <a:schemeClr val="tx1"/>
            </a:solidFill>
          </a:ln>
        </p:spPr>
      </p:pic>
      <p:pic>
        <p:nvPicPr>
          <p:cNvPr id="9" name="Picture 8" descr="A graph of blue vertical lines with black text&#10;&#10;AI-generated content may be incorrect.">
            <a:extLst>
              <a:ext uri="{FF2B5EF4-FFF2-40B4-BE49-F238E27FC236}">
                <a16:creationId xmlns:a16="http://schemas.microsoft.com/office/drawing/2014/main" id="{693BBC6B-8373-4B97-801E-8E6BA104A2E0}"/>
              </a:ext>
            </a:extLst>
          </p:cNvPr>
          <p:cNvPicPr/>
          <p:nvPr/>
        </p:nvPicPr>
        <p:blipFill>
          <a:blip r:embed="rId3"/>
          <a:stretch>
            <a:fillRect/>
          </a:stretch>
        </p:blipFill>
        <p:spPr>
          <a:xfrm>
            <a:off x="6553984" y="1647491"/>
            <a:ext cx="4451053" cy="2469665"/>
          </a:xfrm>
          <a:prstGeom prst="rect">
            <a:avLst/>
          </a:prstGeom>
          <a:ln>
            <a:solidFill>
              <a:schemeClr val="tx1"/>
            </a:solidFill>
          </a:ln>
        </p:spPr>
      </p:pic>
      <p:sp>
        <p:nvSpPr>
          <p:cNvPr id="10" name="TextBox 9">
            <a:extLst>
              <a:ext uri="{FF2B5EF4-FFF2-40B4-BE49-F238E27FC236}">
                <a16:creationId xmlns:a16="http://schemas.microsoft.com/office/drawing/2014/main" id="{DF4A948F-BC5E-4511-81E7-CCA0D3AC2EFF}"/>
              </a:ext>
            </a:extLst>
          </p:cNvPr>
          <p:cNvSpPr txBox="1"/>
          <p:nvPr/>
        </p:nvSpPr>
        <p:spPr>
          <a:xfrm>
            <a:off x="6553986" y="4275549"/>
            <a:ext cx="4392437" cy="1984902"/>
          </a:xfrm>
          <a:prstGeom prst="rect">
            <a:avLst/>
          </a:prstGeom>
          <a:noFill/>
        </p:spPr>
        <p:txBody>
          <a:bodyPr wrap="square">
            <a:spAutoFit/>
          </a:bodyPr>
          <a:lstStyle/>
          <a:p>
            <a:pPr lvl="0">
              <a:lnSpc>
                <a:spcPct val="115000"/>
              </a:lnSpc>
            </a:pPr>
            <a:r>
              <a:rPr lang="en-GB" sz="1800" b="1" kern="100" dirty="0">
                <a:effectLst/>
                <a:latin typeface="Aptos"/>
                <a:ea typeface="Aptos"/>
                <a:cs typeface="Times New Roman" panose="02020603050405020304" pitchFamily="18" charset="0"/>
              </a:rPr>
              <a:t>Farley Road Medical Practice</a:t>
            </a:r>
            <a:endParaRPr lang="en-GB" sz="1800" kern="100" dirty="0">
              <a:effectLst/>
              <a:latin typeface="Aptos"/>
              <a:ea typeface="Aptos"/>
              <a:cs typeface="Times New Roman" panose="02020603050405020304" pitchFamily="18" charset="0"/>
            </a:endParaRP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Apr 2022 – 19 Appointments Booked </a:t>
            </a:r>
          </a:p>
          <a:p>
            <a:pPr marL="342900" lvl="0" indent="-342900">
              <a:lnSpc>
                <a:spcPct val="115000"/>
              </a:lnSpc>
              <a:buFont typeface="+mj-lt"/>
              <a:buAutoNum type="arabicPeriod"/>
            </a:pPr>
            <a:r>
              <a:rPr lang="en-GB" sz="1800" kern="100" dirty="0">
                <a:effectLst/>
                <a:latin typeface="Aptos"/>
                <a:ea typeface="Aptos"/>
                <a:cs typeface="Times New Roman" panose="02020603050405020304" pitchFamily="18" charset="0"/>
              </a:rPr>
              <a:t>March 2026 – 610 Appointments Booked</a:t>
            </a:r>
          </a:p>
          <a:p>
            <a:pPr marL="342900" lvl="0" indent="-342900">
              <a:lnSpc>
                <a:spcPct val="115000"/>
              </a:lnSpc>
              <a:spcAft>
                <a:spcPts val="800"/>
              </a:spcAft>
              <a:buFont typeface="+mj-lt"/>
              <a:buAutoNum type="arabicPeriod"/>
            </a:pPr>
            <a:r>
              <a:rPr lang="en-GB" sz="1800" kern="100" dirty="0">
                <a:effectLst/>
                <a:latin typeface="Aptos"/>
                <a:ea typeface="Aptos"/>
                <a:cs typeface="Times New Roman" panose="02020603050405020304" pitchFamily="18" charset="0"/>
              </a:rPr>
              <a:t>Rise = 591 (3,110% increase </a:t>
            </a:r>
            <a:r>
              <a:rPr lang="en-GB" sz="1800" dirty="0">
                <a:effectLst/>
                <a:latin typeface="Aptos"/>
                <a:ea typeface="Aptos"/>
                <a:cs typeface="Times New Roman" panose="02020603050405020304" pitchFamily="18" charset="0"/>
              </a:rPr>
              <a:t>[over 48 months]) </a:t>
            </a:r>
            <a:r>
              <a:rPr lang="en-GB" sz="1800" kern="100" dirty="0">
                <a:effectLst/>
                <a:latin typeface="Aptos"/>
                <a:ea typeface="Aptos"/>
                <a:cs typeface="Times New Roman" panose="02020603050405020304" pitchFamily="18" charset="0"/>
              </a:rPr>
              <a:t> on average a 64.8% rise in Appointments Booked each month</a:t>
            </a:r>
          </a:p>
        </p:txBody>
      </p:sp>
      <p:sp>
        <p:nvSpPr>
          <p:cNvPr id="11" name="Slide Number Placeholder 10">
            <a:extLst>
              <a:ext uri="{FF2B5EF4-FFF2-40B4-BE49-F238E27FC236}">
                <a16:creationId xmlns:a16="http://schemas.microsoft.com/office/drawing/2014/main" id="{F291DB94-BBAC-4968-94F9-54C87DC321FE}"/>
              </a:ext>
            </a:extLst>
          </p:cNvPr>
          <p:cNvSpPr>
            <a:spLocks noGrp="1"/>
          </p:cNvSpPr>
          <p:nvPr>
            <p:ph type="sldNum" sz="quarter" idx="12"/>
          </p:nvPr>
        </p:nvSpPr>
        <p:spPr/>
        <p:txBody>
          <a:bodyPr/>
          <a:lstStyle/>
          <a:p>
            <a:fld id="{55266335-054D-4093-98BD-F44CDA3D6A0B}" type="slidenum">
              <a:rPr lang="en-GB" smtClean="0"/>
              <a:t>33</a:t>
            </a:fld>
            <a:endParaRPr lang="en-GB" dirty="0"/>
          </a:p>
        </p:txBody>
      </p:sp>
    </p:spTree>
    <p:extLst>
      <p:ext uri="{BB962C8B-B14F-4D97-AF65-F5344CB8AC3E}">
        <p14:creationId xmlns:p14="http://schemas.microsoft.com/office/powerpoint/2010/main" val="291845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375717"/>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60485" y="234785"/>
            <a:ext cx="10951679" cy="1446550"/>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Percentage of NHS App Appointments Booked at </a:t>
            </a:r>
          </a:p>
          <a:p>
            <a:pPr algn="ctr"/>
            <a:r>
              <a:rPr lang="en-GB" sz="3200" b="1" i="0" u="none" strike="noStrike" baseline="0" dirty="0">
                <a:solidFill>
                  <a:srgbClr val="000000"/>
                </a:solidFill>
                <a:latin typeface="Arial" panose="020B0604020202020204" pitchFamily="34" charset="0"/>
                <a:cs typeface="Arial" panose="020B0604020202020204" pitchFamily="34" charset="0"/>
              </a:rPr>
              <a:t>Farley Road Medical Practice</a:t>
            </a: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F12A89-29EA-4C07-8AE2-F315371FA91D}"/>
              </a:ext>
            </a:extLst>
          </p:cNvPr>
          <p:cNvSpPr txBox="1"/>
          <p:nvPr/>
        </p:nvSpPr>
        <p:spPr>
          <a:xfrm>
            <a:off x="1965215" y="1826716"/>
            <a:ext cx="8291147" cy="1408847"/>
          </a:xfrm>
          <a:prstGeom prst="rect">
            <a:avLst/>
          </a:prstGeom>
          <a:noFill/>
        </p:spPr>
        <p:txBody>
          <a:bodyPr wrap="square">
            <a:spAutoFit/>
          </a:bodyPr>
          <a:lstStyle/>
          <a:p>
            <a:pPr>
              <a:lnSpc>
                <a:spcPct val="115000"/>
              </a:lnSpc>
              <a:spcAft>
                <a:spcPts val="800"/>
              </a:spcAft>
            </a:pPr>
            <a:r>
              <a:rPr lang="en-GB" sz="1800" b="1" kern="100" dirty="0">
                <a:effectLst/>
                <a:latin typeface="Arial" panose="020B0604020202020204" pitchFamily="34" charset="0"/>
                <a:ea typeface="Aptos"/>
                <a:cs typeface="Arial" panose="020B0604020202020204" pitchFamily="34" charset="0"/>
              </a:rPr>
              <a:t>March 2023</a:t>
            </a:r>
            <a:endParaRPr lang="en-GB" sz="1800" kern="100" dirty="0">
              <a:effectLst/>
              <a:latin typeface="Arial" panose="020B0604020202020204" pitchFamily="34" charset="0"/>
              <a:ea typeface="Aptos"/>
              <a:cs typeface="Arial" panose="020B0604020202020204" pitchFamily="34" charset="0"/>
            </a:endParaRPr>
          </a:p>
          <a:p>
            <a:pPr marL="342900" lvl="0" indent="-342900">
              <a:buFont typeface="+mj-lt"/>
              <a:buAutoNum type="arabicPeriod"/>
            </a:pPr>
            <a:r>
              <a:rPr lang="en-GB" sz="1800" kern="100" dirty="0">
                <a:effectLst/>
                <a:latin typeface="Arial" panose="020B0604020202020204" pitchFamily="34" charset="0"/>
                <a:ea typeface="Aptos"/>
                <a:cs typeface="Arial" panose="020B0604020202020204" pitchFamily="34" charset="0"/>
              </a:rPr>
              <a:t>Total Appointments Booked: 5,533 (Optum’s Apex Data)</a:t>
            </a:r>
          </a:p>
          <a:p>
            <a:pPr marL="342900" lvl="0" indent="-342900">
              <a:lnSpc>
                <a:spcPct val="115000"/>
              </a:lnSpc>
              <a:buFont typeface="+mj-lt"/>
              <a:buAutoNum type="arabicPeriod"/>
            </a:pPr>
            <a:r>
              <a:rPr lang="en-GB" sz="1800" kern="100" dirty="0">
                <a:effectLst/>
                <a:latin typeface="Arial" panose="020B0604020202020204" pitchFamily="34" charset="0"/>
                <a:ea typeface="Aptos"/>
                <a:cs typeface="Arial" panose="020B0604020202020204" pitchFamily="34" charset="0"/>
              </a:rPr>
              <a:t>Total NHS App Appointments Booked: 369 (NHS App Data)</a:t>
            </a:r>
          </a:p>
          <a:p>
            <a:pPr marL="342900" lvl="0" indent="-342900">
              <a:lnSpc>
                <a:spcPct val="115000"/>
              </a:lnSpc>
              <a:spcAft>
                <a:spcPts val="800"/>
              </a:spcAft>
              <a:buFont typeface="+mj-lt"/>
              <a:buAutoNum type="arabicPeriod"/>
            </a:pPr>
            <a:r>
              <a:rPr lang="en-GB" sz="1800" kern="100" dirty="0">
                <a:effectLst/>
                <a:latin typeface="Arial" panose="020B0604020202020204" pitchFamily="34" charset="0"/>
                <a:ea typeface="Aptos"/>
                <a:cs typeface="Arial" panose="020B0604020202020204" pitchFamily="34" charset="0"/>
              </a:rPr>
              <a:t>NHS App % of Total Appointments Booked: 6.7%</a:t>
            </a:r>
          </a:p>
        </p:txBody>
      </p:sp>
      <p:sp>
        <p:nvSpPr>
          <p:cNvPr id="10" name="TextBox 9">
            <a:extLst>
              <a:ext uri="{FF2B5EF4-FFF2-40B4-BE49-F238E27FC236}">
                <a16:creationId xmlns:a16="http://schemas.microsoft.com/office/drawing/2014/main" id="{DF4A948F-BC5E-4511-81E7-CCA0D3AC2EFF}"/>
              </a:ext>
            </a:extLst>
          </p:cNvPr>
          <p:cNvSpPr txBox="1"/>
          <p:nvPr/>
        </p:nvSpPr>
        <p:spPr>
          <a:xfrm>
            <a:off x="1875934" y="4057534"/>
            <a:ext cx="9070489" cy="1424749"/>
          </a:xfrm>
          <a:prstGeom prst="rect">
            <a:avLst/>
          </a:prstGeom>
          <a:noFill/>
        </p:spPr>
        <p:txBody>
          <a:bodyPr wrap="square">
            <a:spAutoFit/>
          </a:bodyPr>
          <a:lstStyle/>
          <a:p>
            <a:pPr>
              <a:lnSpc>
                <a:spcPct val="115000"/>
              </a:lnSpc>
              <a:spcAft>
                <a:spcPts val="600"/>
              </a:spcAft>
            </a:pPr>
            <a:r>
              <a:rPr lang="en-GB" sz="1800" b="1" kern="100" dirty="0">
                <a:effectLst/>
                <a:latin typeface="Arial" panose="020B0604020202020204" pitchFamily="34" charset="0"/>
                <a:ea typeface="Aptos"/>
                <a:cs typeface="Arial" panose="020B0604020202020204" pitchFamily="34" charset="0"/>
              </a:rPr>
              <a:t>March 2026</a:t>
            </a:r>
            <a:endParaRPr lang="en-GB" sz="1800" kern="100" dirty="0">
              <a:effectLst/>
              <a:latin typeface="Arial" panose="020B0604020202020204" pitchFamily="34" charset="0"/>
              <a:ea typeface="Aptos"/>
              <a:cs typeface="Arial" panose="020B0604020202020204" pitchFamily="34" charset="0"/>
            </a:endParaRPr>
          </a:p>
          <a:p>
            <a:pPr marL="342900" lvl="0" indent="-342900">
              <a:lnSpc>
                <a:spcPct val="115000"/>
              </a:lnSpc>
              <a:buFont typeface="+mj-lt"/>
              <a:buAutoNum type="arabicPeriod"/>
            </a:pPr>
            <a:r>
              <a:rPr lang="en-GB" sz="1800" kern="100" dirty="0">
                <a:effectLst/>
                <a:latin typeface="Arial" panose="020B0604020202020204" pitchFamily="34" charset="0"/>
                <a:ea typeface="Aptos"/>
                <a:cs typeface="Arial" panose="020B0604020202020204" pitchFamily="34" charset="0"/>
              </a:rPr>
              <a:t>Total Appointments Booked: 4,904 (Optum’s Apex Data)</a:t>
            </a:r>
          </a:p>
          <a:p>
            <a:pPr marL="342900" lvl="0" indent="-342900">
              <a:lnSpc>
                <a:spcPct val="115000"/>
              </a:lnSpc>
              <a:buFont typeface="+mj-lt"/>
              <a:buAutoNum type="arabicPeriod"/>
            </a:pPr>
            <a:r>
              <a:rPr lang="en-GB" sz="1800" kern="100" dirty="0">
                <a:effectLst/>
                <a:latin typeface="Arial" panose="020B0604020202020204" pitchFamily="34" charset="0"/>
                <a:ea typeface="Aptos"/>
                <a:cs typeface="Arial" panose="020B0604020202020204" pitchFamily="34" charset="0"/>
              </a:rPr>
              <a:t>Total NHS App Appointments Booked: 610 (NHS App Data)</a:t>
            </a:r>
          </a:p>
          <a:p>
            <a:pPr marL="342900" lvl="0" indent="-342900">
              <a:lnSpc>
                <a:spcPct val="115000"/>
              </a:lnSpc>
              <a:spcAft>
                <a:spcPts val="800"/>
              </a:spcAft>
              <a:buFont typeface="+mj-lt"/>
              <a:buAutoNum type="arabicPeriod"/>
            </a:pPr>
            <a:r>
              <a:rPr lang="en-GB" sz="1800" kern="100" dirty="0">
                <a:effectLst/>
                <a:latin typeface="Arial" panose="020B0604020202020204" pitchFamily="34" charset="0"/>
                <a:ea typeface="Aptos"/>
                <a:cs typeface="Arial" panose="020B0604020202020204" pitchFamily="34" charset="0"/>
              </a:rPr>
              <a:t>NHS App % of Total Appointments Booked: 12.4%</a:t>
            </a:r>
          </a:p>
        </p:txBody>
      </p:sp>
      <p:sp>
        <p:nvSpPr>
          <p:cNvPr id="4" name="Slide Number Placeholder 3">
            <a:extLst>
              <a:ext uri="{FF2B5EF4-FFF2-40B4-BE49-F238E27FC236}">
                <a16:creationId xmlns:a16="http://schemas.microsoft.com/office/drawing/2014/main" id="{02D550CC-FDF3-4D32-B5C7-8E9BE77E7DFC}"/>
              </a:ext>
            </a:extLst>
          </p:cNvPr>
          <p:cNvSpPr>
            <a:spLocks noGrp="1"/>
          </p:cNvSpPr>
          <p:nvPr>
            <p:ph type="sldNum" sz="quarter" idx="12"/>
          </p:nvPr>
        </p:nvSpPr>
        <p:spPr/>
        <p:txBody>
          <a:bodyPr/>
          <a:lstStyle/>
          <a:p>
            <a:fld id="{55266335-054D-4093-98BD-F44CDA3D6A0B}" type="slidenum">
              <a:rPr lang="en-GB" smtClean="0"/>
              <a:t>34</a:t>
            </a:fld>
            <a:endParaRPr lang="en-GB" dirty="0"/>
          </a:p>
        </p:txBody>
      </p:sp>
    </p:spTree>
    <p:extLst>
      <p:ext uri="{BB962C8B-B14F-4D97-AF65-F5344CB8AC3E}">
        <p14:creationId xmlns:p14="http://schemas.microsoft.com/office/powerpoint/2010/main" val="278938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169250"/>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60485" y="234785"/>
            <a:ext cx="10951679" cy="1446550"/>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NHS App - Practice Staff and Patient’s </a:t>
            </a:r>
          </a:p>
          <a:p>
            <a:pPr algn="ctr"/>
            <a:r>
              <a:rPr lang="en-GB" sz="3200" b="1" dirty="0">
                <a:solidFill>
                  <a:srgbClr val="000000"/>
                </a:solidFill>
                <a:latin typeface="Arial" panose="020B0604020202020204" pitchFamily="34" charset="0"/>
                <a:cs typeface="Arial" panose="020B0604020202020204" pitchFamily="34" charset="0"/>
              </a:rPr>
              <a:t>Positive Feedback, or Issues </a:t>
            </a:r>
            <a:endParaRPr lang="en-GB" sz="3200" b="1" i="0" u="none" strike="noStrike" baseline="0" dirty="0">
              <a:solidFill>
                <a:srgbClr val="000000"/>
              </a:solidFill>
              <a:latin typeface="Arial" panose="020B0604020202020204" pitchFamily="34" charset="0"/>
              <a:cs typeface="Arial" panose="020B0604020202020204" pitchFamily="34" charset="0"/>
            </a:endParaRP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F4A948F-BC5E-4511-81E7-CCA0D3AC2EFF}"/>
              </a:ext>
            </a:extLst>
          </p:cNvPr>
          <p:cNvSpPr txBox="1"/>
          <p:nvPr/>
        </p:nvSpPr>
        <p:spPr>
          <a:xfrm>
            <a:off x="876693" y="1210300"/>
            <a:ext cx="10128345" cy="4924425"/>
          </a:xfrm>
          <a:prstGeom prst="rect">
            <a:avLst/>
          </a:prstGeom>
          <a:noFill/>
        </p:spPr>
        <p:txBody>
          <a:bodyPr wrap="square">
            <a:spAutoFit/>
          </a:bodyPr>
          <a:lstStyle/>
          <a:p>
            <a:pPr>
              <a:spcAft>
                <a:spcPts val="600"/>
              </a:spcAft>
            </a:pPr>
            <a:r>
              <a:rPr lang="en-GB"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Positives</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442913" indent="-342900">
              <a:spcAft>
                <a:spcPts val="600"/>
              </a:spcAft>
              <a:buFont typeface="+mj-lt"/>
              <a:buAutoNum type="arabicPeriod"/>
            </a:pPr>
            <a:r>
              <a:rPr lang="en-GB"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Patients generally seem willing to download the app. As a practice we strongly encourage its use both through the reception team and our ambassador who champions the use of the NHS App and other digital tools in primary care </a:t>
            </a:r>
          </a:p>
          <a:p>
            <a:pPr marL="442913" indent="-342900">
              <a:spcAft>
                <a:spcPts val="600"/>
              </a:spcAft>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The practices results department also promotes the NHS App, especially when patients call for blood test results or other information</a:t>
            </a:r>
          </a:p>
          <a:p>
            <a:pPr marL="442913" indent="-342900">
              <a:buFont typeface="+mj-lt"/>
              <a:buAutoNum type="arabicPeriod"/>
            </a:pPr>
            <a:r>
              <a:rPr lang="en-GB" sz="1700" dirty="0">
                <a:effectLst/>
                <a:latin typeface="Arial" panose="020B0604020202020204" pitchFamily="34" charset="0"/>
                <a:ea typeface="Calibri" panose="020F0502020204030204" pitchFamily="34" charset="0"/>
                <a:cs typeface="Arial" panose="020B0604020202020204" pitchFamily="34" charset="0"/>
              </a:rPr>
              <a:t>Patients are now less confused with how to make an online appointment, whereas before, in </a:t>
            </a:r>
            <a:r>
              <a:rPr lang="en-GB" sz="1700" dirty="0">
                <a:latin typeface="Arial" panose="020B0604020202020204" pitchFamily="34" charset="0"/>
                <a:ea typeface="Calibri" panose="020F0502020204030204" pitchFamily="34" charset="0"/>
                <a:cs typeface="Arial" panose="020B0604020202020204" pitchFamily="34" charset="0"/>
              </a:rPr>
              <a:t>addition to the </a:t>
            </a:r>
            <a:r>
              <a:rPr lang="en-GB" sz="1700" dirty="0">
                <a:effectLst/>
                <a:latin typeface="Arial" panose="020B0604020202020204" pitchFamily="34" charset="0"/>
                <a:ea typeface="Calibri" panose="020F0502020204030204" pitchFamily="34" charset="0"/>
                <a:cs typeface="Arial" panose="020B0604020202020204" pitchFamily="34" charset="0"/>
              </a:rPr>
              <a:t>NHS App, the practice actively promoted MyGP and Sensely’s Ask First</a:t>
            </a:r>
          </a:p>
          <a:p>
            <a:pPr marL="442913" indent="-342900">
              <a:buFont typeface="+mj-lt"/>
              <a:buAutoNum type="arabicPeriod"/>
            </a:pPr>
            <a:endParaRPr lang="en-GB" sz="1700" dirty="0">
              <a:latin typeface="Arial" panose="020B0604020202020204" pitchFamily="34" charset="0"/>
              <a:ea typeface="Calibri" panose="020F0502020204030204" pitchFamily="34" charset="0"/>
              <a:cs typeface="Arial" panose="020B0604020202020204" pitchFamily="34" charset="0"/>
            </a:endParaRPr>
          </a:p>
          <a:p>
            <a:pPr marL="442913" indent="-342900">
              <a:buFont typeface="+mj-lt"/>
              <a:buAutoNum type="arabicPeriod"/>
            </a:pP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GB"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Negatives </a:t>
            </a:r>
            <a:endParaRPr lang="en-GB" sz="1700" dirty="0">
              <a:effectLst/>
              <a:latin typeface="Arial" panose="020B0604020202020204" pitchFamily="34" charset="0"/>
              <a:ea typeface="Calibri" panose="020F0502020204030204" pitchFamily="34" charset="0"/>
              <a:cs typeface="Arial" panose="020B0604020202020204" pitchFamily="34" charset="0"/>
            </a:endParaRPr>
          </a:p>
          <a:p>
            <a:pPr marL="442913" indent="-342900">
              <a:spcAft>
                <a:spcPts val="600"/>
              </a:spcAft>
              <a:buFont typeface="+mj-lt"/>
              <a:buAutoNum type="arabicPeriod"/>
            </a:pPr>
            <a:r>
              <a:rPr lang="en-GB"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our practice patients are currently only able to book GP appointments online. Previously, nursing appointments were also available to book; however, this resulted in inappropriate appointments being booked with the wrong clinicians</a:t>
            </a:r>
          </a:p>
          <a:p>
            <a:pPr marL="442913" indent="-342900">
              <a:buFont typeface="+mj-lt"/>
              <a:buAutoNum type="arabicPeriod"/>
            </a:pPr>
            <a:r>
              <a:rPr lang="en-GB" sz="1700" dirty="0">
                <a:solidFill>
                  <a:srgbClr val="000000"/>
                </a:solidFill>
                <a:latin typeface="Arial" panose="020B0604020202020204" pitchFamily="34" charset="0"/>
                <a:ea typeface="Calibri" panose="020F0502020204030204" pitchFamily="34" charset="0"/>
                <a:cs typeface="Arial" panose="020B0604020202020204" pitchFamily="34" charset="0"/>
              </a:rPr>
              <a:t>The practice experienced a number of issues following an NHS App update. Patient appointments were incorrectly displaying the wrong GP and location due to the practice operating across two sites </a:t>
            </a:r>
            <a:endParaRPr lang="en-GB" sz="17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68D2149-B40C-4924-BA66-2124B2A9959B}"/>
              </a:ext>
            </a:extLst>
          </p:cNvPr>
          <p:cNvSpPr>
            <a:spLocks noGrp="1"/>
          </p:cNvSpPr>
          <p:nvPr>
            <p:ph type="sldNum" sz="quarter" idx="12"/>
          </p:nvPr>
        </p:nvSpPr>
        <p:spPr/>
        <p:txBody>
          <a:bodyPr/>
          <a:lstStyle/>
          <a:p>
            <a:fld id="{55266335-054D-4093-98BD-F44CDA3D6A0B}" type="slidenum">
              <a:rPr lang="en-GB" smtClean="0"/>
              <a:t>35</a:t>
            </a:fld>
            <a:endParaRPr lang="en-GB" dirty="0"/>
          </a:p>
        </p:txBody>
      </p:sp>
    </p:spTree>
    <p:extLst>
      <p:ext uri="{BB962C8B-B14F-4D97-AF65-F5344CB8AC3E}">
        <p14:creationId xmlns:p14="http://schemas.microsoft.com/office/powerpoint/2010/main" val="137603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67A8FE-9074-4614-9F7E-EAB120AB7679}"/>
              </a:ext>
            </a:extLst>
          </p:cNvPr>
          <p:cNvSpPr txBox="1"/>
          <p:nvPr/>
        </p:nvSpPr>
        <p:spPr>
          <a:xfrm>
            <a:off x="1186962" y="1169250"/>
            <a:ext cx="9759461" cy="677108"/>
          </a:xfrm>
          <a:prstGeom prst="rect">
            <a:avLst/>
          </a:prstGeom>
          <a:noFill/>
        </p:spPr>
        <p:txBody>
          <a:bodyPr wrap="square">
            <a:spAutoFit/>
          </a:bodyPr>
          <a:lstStyle/>
          <a:p>
            <a:pPr algn="l"/>
            <a:r>
              <a:rPr lang="en-GB" sz="2000" b="0" i="0" u="none" strike="noStrike" baseline="0" dirty="0">
                <a:solidFill>
                  <a:srgbClr val="000000"/>
                </a:solidFill>
                <a:latin typeface="Arial" panose="020B0604020202020204" pitchFamily="34" charset="0"/>
              </a:rPr>
              <a:t> </a:t>
            </a:r>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a:t>
            </a:r>
          </a:p>
        </p:txBody>
      </p:sp>
      <p:sp>
        <p:nvSpPr>
          <p:cNvPr id="5" name="TextBox 4">
            <a:extLst>
              <a:ext uri="{FF2B5EF4-FFF2-40B4-BE49-F238E27FC236}">
                <a16:creationId xmlns:a16="http://schemas.microsoft.com/office/drawing/2014/main" id="{1866EBBF-3AC8-4F96-A7F9-86E015E0C0CB}"/>
              </a:ext>
            </a:extLst>
          </p:cNvPr>
          <p:cNvSpPr txBox="1"/>
          <p:nvPr/>
        </p:nvSpPr>
        <p:spPr>
          <a:xfrm>
            <a:off x="379338" y="2845723"/>
            <a:ext cx="10951679" cy="954107"/>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a:t>
            </a:r>
            <a:r>
              <a:rPr lang="en-GB" sz="3200" b="1" dirty="0">
                <a:solidFill>
                  <a:srgbClr val="000000"/>
                </a:solidFill>
                <a:latin typeface="Arial" panose="020B0604020202020204" pitchFamily="34" charset="0"/>
                <a:cs typeface="Arial" panose="020B0604020202020204" pitchFamily="34" charset="0"/>
              </a:rPr>
              <a:t>Any Questions </a:t>
            </a:r>
            <a:endParaRPr lang="en-GB" sz="3200" b="1" i="0" u="none" strike="noStrike" baseline="0" dirty="0">
              <a:solidFill>
                <a:srgbClr val="000000"/>
              </a:solidFill>
              <a:latin typeface="Arial" panose="020B0604020202020204" pitchFamily="34" charset="0"/>
              <a:cs typeface="Arial" panose="020B0604020202020204" pitchFamily="34" charset="0"/>
            </a:endParaRP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F4A948F-BC5E-4511-81E7-CCA0D3AC2EFF}"/>
              </a:ext>
            </a:extLst>
          </p:cNvPr>
          <p:cNvSpPr txBox="1"/>
          <p:nvPr/>
        </p:nvSpPr>
        <p:spPr>
          <a:xfrm>
            <a:off x="1934549" y="1356074"/>
            <a:ext cx="9070489" cy="392159"/>
          </a:xfrm>
          <a:prstGeom prst="rect">
            <a:avLst/>
          </a:prstGeom>
          <a:noFill/>
        </p:spPr>
        <p:txBody>
          <a:bodyPr wrap="square">
            <a:spAutoFit/>
          </a:bodyPr>
          <a:lstStyle/>
          <a:p>
            <a:pPr>
              <a:lnSpc>
                <a:spcPct val="115000"/>
              </a:lnSpc>
              <a:spcAft>
                <a:spcPts val="600"/>
              </a:spcAft>
            </a:pPr>
            <a:r>
              <a:rPr lang="en-GB" sz="1800" b="1" kern="100" dirty="0">
                <a:effectLst/>
                <a:latin typeface="Aptos"/>
                <a:ea typeface="Aptos"/>
                <a:cs typeface="Times New Roman" panose="02020603050405020304" pitchFamily="18" charset="0"/>
              </a:rPr>
              <a:t> </a:t>
            </a:r>
            <a:endParaRPr lang="en-GB" sz="1800" kern="100" dirty="0">
              <a:effectLst/>
              <a:latin typeface="Aptos"/>
              <a:ea typeface="Aptos"/>
              <a:cs typeface="Times New Roman" panose="02020603050405020304" pitchFamily="18" charset="0"/>
            </a:endParaRPr>
          </a:p>
        </p:txBody>
      </p:sp>
      <p:sp>
        <p:nvSpPr>
          <p:cNvPr id="7" name="TextBox 6">
            <a:extLst>
              <a:ext uri="{FF2B5EF4-FFF2-40B4-BE49-F238E27FC236}">
                <a16:creationId xmlns:a16="http://schemas.microsoft.com/office/drawing/2014/main" id="{FA8DA57D-E490-4BD1-B4E4-A4388893ACD8}"/>
              </a:ext>
            </a:extLst>
          </p:cNvPr>
          <p:cNvSpPr txBox="1"/>
          <p:nvPr/>
        </p:nvSpPr>
        <p:spPr>
          <a:xfrm>
            <a:off x="590852" y="3224652"/>
            <a:ext cx="10951679" cy="954107"/>
          </a:xfrm>
          <a:prstGeom prst="rect">
            <a:avLst/>
          </a:prstGeom>
          <a:noFill/>
        </p:spPr>
        <p:txBody>
          <a:bodyPr wrap="square">
            <a:spAutoFit/>
          </a:bodyPr>
          <a:lstStyle/>
          <a:p>
            <a:pPr algn="ctr"/>
            <a:r>
              <a:rPr lang="en-GB" sz="3200" b="1" i="0" u="none" strike="noStrike" baseline="0" dirty="0">
                <a:solidFill>
                  <a:srgbClr val="000000"/>
                </a:solidFill>
                <a:latin typeface="Arial" panose="020B0604020202020204" pitchFamily="34" charset="0"/>
                <a:cs typeface="Arial" panose="020B0604020202020204" pitchFamily="34" charset="0"/>
              </a:rPr>
              <a:t> </a:t>
            </a:r>
          </a:p>
          <a:p>
            <a:pPr algn="ctr"/>
            <a:endParaRPr lang="en-GB" sz="240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0692D14-3064-445A-9D73-E7B514FB58E9}"/>
              </a:ext>
            </a:extLst>
          </p:cNvPr>
          <p:cNvSpPr>
            <a:spLocks noGrp="1"/>
          </p:cNvSpPr>
          <p:nvPr>
            <p:ph type="sldNum" sz="quarter" idx="12"/>
          </p:nvPr>
        </p:nvSpPr>
        <p:spPr/>
        <p:txBody>
          <a:bodyPr/>
          <a:lstStyle/>
          <a:p>
            <a:fld id="{55266335-054D-4093-98BD-F44CDA3D6A0B}" type="slidenum">
              <a:rPr lang="en-GB" smtClean="0"/>
              <a:t>36</a:t>
            </a:fld>
            <a:endParaRPr lang="en-GB" dirty="0"/>
          </a:p>
        </p:txBody>
      </p:sp>
    </p:spTree>
    <p:extLst>
      <p:ext uri="{BB962C8B-B14F-4D97-AF65-F5344CB8AC3E}">
        <p14:creationId xmlns:p14="http://schemas.microsoft.com/office/powerpoint/2010/main" val="3876889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29B4-3BD5-B460-0B21-8852D5DD435D}"/>
              </a:ext>
            </a:extLst>
          </p:cNvPr>
          <p:cNvSpPr>
            <a:spLocks noGrp="1"/>
          </p:cNvSpPr>
          <p:nvPr>
            <p:ph type="ctrTitle"/>
          </p:nvPr>
        </p:nvSpPr>
        <p:spPr/>
        <p:txBody>
          <a:bodyPr>
            <a:normAutofit/>
          </a:bodyPr>
          <a:lstStyle/>
          <a:p>
            <a:r>
              <a:rPr lang="en-GB" dirty="0"/>
              <a:t>West Hampstead Medical Centre</a:t>
            </a:r>
          </a:p>
        </p:txBody>
      </p:sp>
      <p:sp>
        <p:nvSpPr>
          <p:cNvPr id="4" name="Rectangle 1">
            <a:extLst>
              <a:ext uri="{FF2B5EF4-FFF2-40B4-BE49-F238E27FC236}">
                <a16:creationId xmlns:a16="http://schemas.microsoft.com/office/drawing/2014/main" id="{9A012C9B-26FA-6F55-897A-99358688D268}"/>
              </a:ext>
            </a:extLst>
          </p:cNvPr>
          <p:cNvSpPr>
            <a:spLocks noGrp="1" noChangeArrowheads="1"/>
          </p:cNvSpPr>
          <p:nvPr>
            <p:ph type="subTitle" idx="1"/>
          </p:nvPr>
        </p:nvSpPr>
        <p:spPr bwMode="auto">
          <a:xfrm>
            <a:off x="5064980" y="3509963"/>
            <a:ext cx="2062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Nova" panose="020F0502020204030204" pitchFamily="34" charset="0"/>
              </a:rPr>
              <a:t>Dr Ehsan </a:t>
            </a:r>
            <a:r>
              <a:rPr kumimoji="0" lang="en-US" altLang="en-US" sz="1800" b="0" i="0" u="none" strike="noStrike" cap="none" normalizeH="0" baseline="0" dirty="0" err="1">
                <a:ln>
                  <a:noFill/>
                </a:ln>
                <a:solidFill>
                  <a:srgbClr val="000000"/>
                </a:solidFill>
                <a:effectLst/>
                <a:latin typeface="Arial Nova" panose="020F0502020204030204" pitchFamily="34" charset="0"/>
              </a:rPr>
              <a:t>Alkizwini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592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4FD3F-FE47-B4B6-B4CD-41EAABED46CC}"/>
              </a:ext>
            </a:extLst>
          </p:cNvPr>
          <p:cNvSpPr>
            <a:spLocks noGrp="1"/>
          </p:cNvSpPr>
          <p:nvPr>
            <p:ph idx="1"/>
          </p:nvPr>
        </p:nvSpPr>
        <p:spPr>
          <a:xfrm>
            <a:off x="838200" y="970219"/>
            <a:ext cx="10515600" cy="4351338"/>
          </a:xfrm>
          <a:ln>
            <a:solidFill>
              <a:schemeClr val="accent6"/>
            </a:solidFill>
          </a:ln>
        </p:spPr>
        <p:txBody>
          <a:bodyPr>
            <a:normAutofit/>
          </a:bodyPr>
          <a:lstStyle/>
          <a:p>
            <a:pPr marL="0" indent="0">
              <a:buNone/>
            </a:pPr>
            <a:r>
              <a:rPr lang="en-GB" sz="1900" b="1" dirty="0">
                <a:latin typeface="Arial" panose="020B0604020202020204" pitchFamily="34" charset="0"/>
                <a:cs typeface="Arial" panose="020B0604020202020204" pitchFamily="34" charset="0"/>
              </a:rPr>
              <a:t>Model of real patient choice but underpinned with an emphasis on face to face.</a:t>
            </a: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GP in WANL</a:t>
            </a:r>
          </a:p>
          <a:p>
            <a:r>
              <a:rPr lang="en-GB" sz="1900" dirty="0">
                <a:latin typeface="Arial" panose="020B0604020202020204" pitchFamily="34" charset="0"/>
                <a:cs typeface="Arial" panose="020B0604020202020204" pitchFamily="34" charset="0"/>
              </a:rPr>
              <a:t>Consistently good performance (QOF, LCS, DES, PH) inc. vaccinations, medicines management, smears, hypertension, LD checks.</a:t>
            </a:r>
          </a:p>
          <a:p>
            <a:r>
              <a:rPr lang="en-GB" sz="1900" dirty="0">
                <a:latin typeface="Arial" panose="020B0604020202020204" pitchFamily="34" charset="0"/>
                <a:cs typeface="Arial" panose="020B0604020202020204" pitchFamily="34" charset="0"/>
              </a:rPr>
              <a:t>Consistently good patient satisfaction and feedback (national survey, FFT, </a:t>
            </a:r>
            <a:r>
              <a:rPr lang="en-GB" sz="1900" dirty="0" err="1">
                <a:latin typeface="Arial" panose="020B0604020202020204" pitchFamily="34" charset="0"/>
                <a:cs typeface="Arial" panose="020B0604020202020204" pitchFamily="34" charset="0"/>
              </a:rPr>
              <a:t>Iwantgreatcare</a:t>
            </a:r>
            <a:r>
              <a:rPr lang="en-GB" sz="1900" dirty="0">
                <a:latin typeface="Arial" panose="020B0604020202020204" pitchFamily="34" charset="0"/>
                <a:cs typeface="Arial" panose="020B0604020202020204" pitchFamily="34" charset="0"/>
              </a:rPr>
              <a:t> and Google).</a:t>
            </a:r>
          </a:p>
          <a:p>
            <a:r>
              <a:rPr lang="en-GB" sz="1900" dirty="0">
                <a:latin typeface="Arial" panose="020B0604020202020204" pitchFamily="34" charset="0"/>
                <a:cs typeface="Arial" panose="020B0604020202020204" pitchFamily="34" charset="0"/>
              </a:rPr>
              <a:t>Once one of the highest online access nationally (prior to covid)</a:t>
            </a:r>
          </a:p>
          <a:p>
            <a:r>
              <a:rPr lang="en-GB" sz="1900" dirty="0">
                <a:latin typeface="Arial" panose="020B0604020202020204" pitchFamily="34" charset="0"/>
                <a:cs typeface="Arial" panose="020B0604020202020204" pitchFamily="34" charset="0"/>
              </a:rPr>
              <a:t>Second highest online bookable appointments.</a:t>
            </a:r>
          </a:p>
          <a:p>
            <a:r>
              <a:rPr lang="en-GB" sz="1900" dirty="0">
                <a:latin typeface="Arial" panose="020B0604020202020204" pitchFamily="34" charset="0"/>
                <a:cs typeface="Arial" panose="020B0604020202020204" pitchFamily="34" charset="0"/>
              </a:rPr>
              <a:t>One of the lowest prescribing practices nationally including antibiotics.</a:t>
            </a:r>
          </a:p>
          <a:p>
            <a:r>
              <a:rPr lang="en-GB" sz="1900" dirty="0">
                <a:latin typeface="Arial" panose="020B0604020202020204" pitchFamily="34" charset="0"/>
                <a:cs typeface="Arial" panose="020B0604020202020204" pitchFamily="34" charset="0"/>
              </a:rPr>
              <a:t>One of the lowest locally A&amp;E admissions.</a:t>
            </a:r>
          </a:p>
          <a:p>
            <a:endParaRPr lang="en-GB" dirty="0"/>
          </a:p>
        </p:txBody>
      </p:sp>
    </p:spTree>
    <p:extLst>
      <p:ext uri="{BB962C8B-B14F-4D97-AF65-F5344CB8AC3E}">
        <p14:creationId xmlns:p14="http://schemas.microsoft.com/office/powerpoint/2010/main" val="139162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D45F-911E-4BA6-37F5-0D754A2A2368}"/>
              </a:ext>
            </a:extLst>
          </p:cNvPr>
          <p:cNvSpPr>
            <a:spLocks noGrp="1"/>
          </p:cNvSpPr>
          <p:nvPr>
            <p:ph type="title"/>
          </p:nvPr>
        </p:nvSpPr>
        <p:spPr>
          <a:xfrm>
            <a:off x="838200" y="365126"/>
            <a:ext cx="10515600" cy="834410"/>
          </a:xfrm>
        </p:spPr>
        <p:txBody>
          <a:bodyPr>
            <a:normAutofit/>
          </a:bodyPr>
          <a:lstStyle/>
          <a:p>
            <a:pPr algn="ctr"/>
            <a:r>
              <a:rPr lang="en-GB" sz="3200" b="1" dirty="0">
                <a:latin typeface="Arial" panose="020B0604020202020204" pitchFamily="34" charset="0"/>
                <a:cs typeface="Arial" panose="020B0604020202020204" pitchFamily="34" charset="0"/>
              </a:rPr>
              <a:t>Model </a:t>
            </a:r>
          </a:p>
        </p:txBody>
      </p:sp>
      <p:sp>
        <p:nvSpPr>
          <p:cNvPr id="3" name="Content Placeholder 2">
            <a:extLst>
              <a:ext uri="{FF2B5EF4-FFF2-40B4-BE49-F238E27FC236}">
                <a16:creationId xmlns:a16="http://schemas.microsoft.com/office/drawing/2014/main" id="{A9901CD5-FF3C-62E2-2CAC-E963A7FFD52F}"/>
              </a:ext>
            </a:extLst>
          </p:cNvPr>
          <p:cNvSpPr>
            <a:spLocks noGrp="1"/>
          </p:cNvSpPr>
          <p:nvPr>
            <p:ph idx="1"/>
          </p:nvPr>
        </p:nvSpPr>
        <p:spPr>
          <a:xfrm>
            <a:off x="838200" y="1442166"/>
            <a:ext cx="10515600" cy="4351338"/>
          </a:xfrm>
          <a:ln>
            <a:solidFill>
              <a:srgbClr val="0070C0"/>
            </a:solidFill>
          </a:ln>
        </p:spPr>
        <p:txBody>
          <a:bodyPr>
            <a:normAutofit fontScale="77500" lnSpcReduction="20000"/>
          </a:bodyPr>
          <a:lstStyle/>
          <a:p>
            <a:pPr marL="0" indent="0">
              <a:buNone/>
            </a:pPr>
            <a:endParaRPr lang="en-GB" sz="2100" b="1" dirty="0">
              <a:latin typeface="Arial" panose="020B0604020202020204" pitchFamily="34" charset="0"/>
              <a:cs typeface="Arial" panose="020B0604020202020204" pitchFamily="34" charset="0"/>
            </a:endParaRPr>
          </a:p>
          <a:p>
            <a:pPr marL="0" indent="0">
              <a:buNone/>
            </a:pPr>
            <a:r>
              <a:rPr lang="en-GB" sz="2100" b="1" dirty="0">
                <a:latin typeface="Arial" panose="020B0604020202020204" pitchFamily="34" charset="0"/>
                <a:cs typeface="Arial" panose="020B0604020202020204" pitchFamily="34" charset="0"/>
              </a:rPr>
              <a:t>Service</a:t>
            </a:r>
            <a:r>
              <a:rPr lang="en-GB" sz="2100" dirty="0">
                <a:latin typeface="Arial" panose="020B0604020202020204" pitchFamily="34" charset="0"/>
                <a:cs typeface="Arial" panose="020B0604020202020204" pitchFamily="34" charset="0"/>
              </a:rPr>
              <a:t>:</a:t>
            </a:r>
          </a:p>
          <a:p>
            <a:pPr marL="0" indent="0">
              <a:buNone/>
            </a:pPr>
            <a:r>
              <a:rPr lang="en-GB" sz="2100" dirty="0">
                <a:latin typeface="Arial" panose="020B0604020202020204" pitchFamily="34" charset="0"/>
                <a:cs typeface="Arial" panose="020B0604020202020204" pitchFamily="34" charset="0"/>
              </a:rPr>
              <a:t>1. 24/7 eConsult unlimited for simple straightforward issues</a:t>
            </a:r>
          </a:p>
          <a:p>
            <a:pPr marL="0" indent="0">
              <a:buNone/>
            </a:pPr>
            <a:r>
              <a:rPr lang="en-GB" sz="2100" dirty="0">
                <a:latin typeface="Arial" panose="020B0604020202020204" pitchFamily="34" charset="0"/>
                <a:cs typeface="Arial" panose="020B0604020202020204" pitchFamily="34" charset="0"/>
              </a:rPr>
              <a:t>2. 24/7 can do administrative tasks online or in person</a:t>
            </a:r>
          </a:p>
          <a:p>
            <a:pPr marL="0" indent="0">
              <a:buNone/>
            </a:pPr>
            <a:r>
              <a:rPr lang="en-GB" sz="2100" dirty="0">
                <a:latin typeface="Arial" panose="020B0604020202020204" pitchFamily="34" charset="0"/>
                <a:cs typeface="Arial" panose="020B0604020202020204" pitchFamily="34" charset="0"/>
              </a:rPr>
              <a:t>3. F2F released online only</a:t>
            </a:r>
          </a:p>
          <a:p>
            <a:pPr marL="0" indent="0">
              <a:buNone/>
            </a:pPr>
            <a:r>
              <a:rPr lang="en-GB" sz="2100" dirty="0">
                <a:latin typeface="Arial" panose="020B0604020202020204" pitchFamily="34" charset="0"/>
                <a:cs typeface="Arial" panose="020B0604020202020204" pitchFamily="34" charset="0"/>
              </a:rPr>
              <a:t>4. F2F can be changed to telephone by patient request – if appropriate</a:t>
            </a:r>
          </a:p>
          <a:p>
            <a:pPr marL="0" indent="0">
              <a:buNone/>
            </a:pPr>
            <a:endParaRPr lang="en-GB" sz="2100" b="1" dirty="0">
              <a:latin typeface="Arial" panose="020B0604020202020204" pitchFamily="34" charset="0"/>
              <a:cs typeface="Arial" panose="020B0604020202020204" pitchFamily="34" charset="0"/>
            </a:endParaRPr>
          </a:p>
          <a:p>
            <a:pPr marL="0" indent="0">
              <a:buNone/>
            </a:pPr>
            <a:r>
              <a:rPr lang="en-GB" sz="2100" b="1" dirty="0">
                <a:latin typeface="Arial" panose="020B0604020202020204" pitchFamily="34" charset="0"/>
                <a:cs typeface="Arial" panose="020B0604020202020204" pitchFamily="34" charset="0"/>
              </a:rPr>
              <a:t>Ways to access our service:</a:t>
            </a:r>
          </a:p>
          <a:p>
            <a:pPr marL="0" indent="0">
              <a:buNone/>
            </a:pPr>
            <a:r>
              <a:rPr lang="en-GB" sz="2100" dirty="0">
                <a:latin typeface="Arial" panose="020B0604020202020204" pitchFamily="34" charset="0"/>
                <a:cs typeface="Arial" panose="020B0604020202020204" pitchFamily="34" charset="0"/>
              </a:rPr>
              <a:t>1.</a:t>
            </a:r>
            <a:r>
              <a:rPr lang="en-GB" sz="2100" b="1" dirty="0">
                <a:latin typeface="Arial" panose="020B0604020202020204" pitchFamily="34" charset="0"/>
                <a:cs typeface="Arial" panose="020B0604020202020204" pitchFamily="34" charset="0"/>
              </a:rPr>
              <a:t>Telephone</a:t>
            </a:r>
            <a:r>
              <a:rPr lang="en-GB" sz="2100" dirty="0">
                <a:latin typeface="Arial" panose="020B0604020202020204" pitchFamily="34" charset="0"/>
                <a:cs typeface="Arial" panose="020B0604020202020204" pitchFamily="34" charset="0"/>
              </a:rPr>
              <a:t> (telephone and face to face appointments released 8pm, 8.30am and 2pm, with duty doctor overflow)</a:t>
            </a:r>
          </a:p>
          <a:p>
            <a:pPr marL="0" indent="0">
              <a:buNone/>
            </a:pPr>
            <a:r>
              <a:rPr lang="en-GB" sz="2100" dirty="0">
                <a:latin typeface="Arial" panose="020B0604020202020204" pitchFamily="34" charset="0"/>
                <a:cs typeface="Arial" panose="020B0604020202020204" pitchFamily="34" charset="0"/>
              </a:rPr>
              <a:t>2.</a:t>
            </a:r>
            <a:r>
              <a:rPr lang="en-GB" sz="2100" b="1" dirty="0">
                <a:latin typeface="Arial" panose="020B0604020202020204" pitchFamily="34" charset="0"/>
                <a:cs typeface="Arial" panose="020B0604020202020204" pitchFamily="34" charset="0"/>
              </a:rPr>
              <a:t>Econsult</a:t>
            </a:r>
            <a:r>
              <a:rPr lang="en-GB" sz="2100" dirty="0">
                <a:latin typeface="Arial" panose="020B0604020202020204" pitchFamily="34" charset="0"/>
                <a:cs typeface="Arial" panose="020B0604020202020204" pitchFamily="34" charset="0"/>
              </a:rPr>
              <a:t> (clinical/administrative requests)</a:t>
            </a:r>
          </a:p>
          <a:p>
            <a:pPr marL="0" indent="0">
              <a:buNone/>
            </a:pPr>
            <a:r>
              <a:rPr lang="en-GB" sz="2100" dirty="0">
                <a:latin typeface="Arial" panose="020B0604020202020204" pitchFamily="34" charset="0"/>
                <a:cs typeface="Arial" panose="020B0604020202020204" pitchFamily="34" charset="0"/>
              </a:rPr>
              <a:t>3. </a:t>
            </a:r>
            <a:r>
              <a:rPr lang="en-GB" sz="2100" b="1" dirty="0">
                <a:latin typeface="Arial" panose="020B0604020202020204" pitchFamily="34" charset="0"/>
                <a:cs typeface="Arial" panose="020B0604020202020204" pitchFamily="34" charset="0"/>
              </a:rPr>
              <a:t>In-person</a:t>
            </a:r>
            <a:r>
              <a:rPr lang="en-GB" sz="2100" dirty="0">
                <a:latin typeface="Arial" panose="020B0604020202020204" pitchFamily="34" charset="0"/>
                <a:cs typeface="Arial" panose="020B0604020202020204" pitchFamily="34" charset="0"/>
              </a:rPr>
              <a:t> (admin, telephone and face to face appointments released 8pm, 8.30am and 2pm, with duty doctor overflow)</a:t>
            </a:r>
          </a:p>
          <a:p>
            <a:pPr marL="0" indent="0">
              <a:buNone/>
            </a:pPr>
            <a:r>
              <a:rPr lang="en-GB" sz="2100" dirty="0">
                <a:latin typeface="Arial" panose="020B0604020202020204" pitchFamily="34" charset="0"/>
                <a:cs typeface="Arial" panose="020B0604020202020204" pitchFamily="34" charset="0"/>
              </a:rPr>
              <a:t>4. </a:t>
            </a:r>
            <a:r>
              <a:rPr lang="en-GB" sz="2100" b="1" dirty="0">
                <a:latin typeface="Arial" panose="020B0604020202020204" pitchFamily="34" charset="0"/>
                <a:cs typeface="Arial" panose="020B0604020202020204" pitchFamily="34" charset="0"/>
              </a:rPr>
              <a:t>NHS app/other patient facing app </a:t>
            </a:r>
            <a:r>
              <a:rPr lang="en-GB" sz="2100" dirty="0">
                <a:latin typeface="Arial" panose="020B0604020202020204" pitchFamily="34" charset="0"/>
                <a:cs typeface="Arial" panose="020B0604020202020204" pitchFamily="34" charset="0"/>
              </a:rPr>
              <a:t>(to book appointments, request meds, submit eConsult)</a:t>
            </a:r>
          </a:p>
          <a:p>
            <a:pPr marL="0" indent="0">
              <a:buNone/>
            </a:pPr>
            <a:r>
              <a:rPr lang="en-GB" sz="2100" dirty="0">
                <a:latin typeface="Arial" panose="020B0604020202020204" pitchFamily="34" charset="0"/>
                <a:cs typeface="Arial" panose="020B0604020202020204" pitchFamily="34" charset="0"/>
              </a:rPr>
              <a:t>5. </a:t>
            </a:r>
            <a:r>
              <a:rPr lang="en-GB" sz="2100" b="1" dirty="0">
                <a:latin typeface="Arial" panose="020B0604020202020204" pitchFamily="34" charset="0"/>
                <a:cs typeface="Arial" panose="020B0604020202020204" pitchFamily="34" charset="0"/>
              </a:rPr>
              <a:t>Website</a:t>
            </a:r>
            <a:r>
              <a:rPr lang="en-GB" sz="2100" dirty="0">
                <a:latin typeface="Arial" panose="020B0604020202020204" pitchFamily="34" charset="0"/>
                <a:cs typeface="Arial" panose="020B0604020202020204" pitchFamily="34" charset="0"/>
              </a:rPr>
              <a:t> (signpost to eConsult, appointments guidance, admin requests)</a:t>
            </a:r>
          </a:p>
          <a:p>
            <a:endParaRPr lang="en-GB" dirty="0"/>
          </a:p>
        </p:txBody>
      </p:sp>
    </p:spTree>
    <p:extLst>
      <p:ext uri="{BB962C8B-B14F-4D97-AF65-F5344CB8AC3E}">
        <p14:creationId xmlns:p14="http://schemas.microsoft.com/office/powerpoint/2010/main" val="143811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wall and calendar">
            <a:extLst>
              <a:ext uri="{FF2B5EF4-FFF2-40B4-BE49-F238E27FC236}">
                <a16:creationId xmlns:a16="http://schemas.microsoft.com/office/drawing/2014/main" id="{8EA14E3A-846E-478F-8C28-5188191776FD}"/>
              </a:ext>
            </a:extLst>
          </p:cNvPr>
          <p:cNvPicPr>
            <a:picLocks noChangeAspect="1"/>
          </p:cNvPicPr>
          <p:nvPr/>
        </p:nvPicPr>
        <p:blipFill>
          <a:blip r:embed="rId3"/>
          <a:srcRect t="15730"/>
          <a:stretch>
            <a:fillRect/>
          </a:stretch>
        </p:blipFill>
        <p:spPr>
          <a:xfrm>
            <a:off x="20" y="10"/>
            <a:ext cx="12191980" cy="6857990"/>
          </a:xfrm>
          <a:custGeom>
            <a:avLst/>
            <a:gdLst>
              <a:gd name="connsiteX0" fmla="*/ 510023 w 12192000"/>
              <a:gd name="connsiteY0" fmla="*/ 505353 h 6858000"/>
              <a:gd name="connsiteX1" fmla="*/ 510023 w 12192000"/>
              <a:gd name="connsiteY1" fmla="*/ 6352647 h 6858000"/>
              <a:gd name="connsiteX2" fmla="*/ 5415398 w 12192000"/>
              <a:gd name="connsiteY2" fmla="*/ 6352647 h 6858000"/>
              <a:gd name="connsiteX3" fmla="*/ 5415398 w 12192000"/>
              <a:gd name="connsiteY3" fmla="*/ 5053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10023" y="505353"/>
                </a:moveTo>
                <a:lnTo>
                  <a:pt x="510023" y="6352647"/>
                </a:lnTo>
                <a:lnTo>
                  <a:pt x="5415398" y="6352647"/>
                </a:lnTo>
                <a:lnTo>
                  <a:pt x="5415398" y="505353"/>
                </a:lnTo>
                <a:close/>
                <a:moveTo>
                  <a:pt x="0" y="0"/>
                </a:moveTo>
                <a:lnTo>
                  <a:pt x="12192000" y="0"/>
                </a:lnTo>
                <a:lnTo>
                  <a:pt x="12192000" y="6858000"/>
                </a:lnTo>
                <a:lnTo>
                  <a:pt x="0" y="6858000"/>
                </a:lnTo>
                <a:close/>
              </a:path>
            </a:pathLst>
          </a:custGeom>
          <a:effectLst>
            <a:innerShdw blurRad="215900" dist="25400" dir="13500000">
              <a:prstClr val="black">
                <a:alpha val="15000"/>
              </a:prstClr>
            </a:innerShdw>
          </a:effectLst>
        </p:spPr>
      </p:pic>
      <p:sp>
        <p:nvSpPr>
          <p:cNvPr id="2" name="Title 1">
            <a:extLst>
              <a:ext uri="{FF2B5EF4-FFF2-40B4-BE49-F238E27FC236}">
                <a16:creationId xmlns:a16="http://schemas.microsoft.com/office/drawing/2014/main" id="{AF7863A5-BC73-74A0-275C-271080C5E92F}"/>
              </a:ext>
            </a:extLst>
          </p:cNvPr>
          <p:cNvSpPr>
            <a:spLocks noGrp="1"/>
          </p:cNvSpPr>
          <p:nvPr>
            <p:ph type="title"/>
          </p:nvPr>
        </p:nvSpPr>
        <p:spPr>
          <a:xfrm>
            <a:off x="839297" y="1136691"/>
            <a:ext cx="4135970" cy="3038878"/>
          </a:xfrm>
        </p:spPr>
        <p:txBody>
          <a:bodyPr anchor="t">
            <a:normAutofit/>
          </a:bodyPr>
          <a:lstStyle/>
          <a:p>
            <a:r>
              <a:rPr lang="en-US"/>
              <a:t>Villa Street Surgery Appointment Model</a:t>
            </a:r>
          </a:p>
        </p:txBody>
      </p:sp>
      <p:sp>
        <p:nvSpPr>
          <p:cNvPr id="3" name="Subtitle 2">
            <a:extLst>
              <a:ext uri="{FF2B5EF4-FFF2-40B4-BE49-F238E27FC236}">
                <a16:creationId xmlns:a16="http://schemas.microsoft.com/office/drawing/2014/main" id="{54FAE1F9-9113-2C6B-EA0E-75812BB27B9B}"/>
              </a:ext>
            </a:extLst>
          </p:cNvPr>
          <p:cNvSpPr>
            <a:spLocks noGrp="1"/>
          </p:cNvSpPr>
          <p:nvPr>
            <p:ph type="body" idx="1"/>
          </p:nvPr>
        </p:nvSpPr>
        <p:spPr>
          <a:xfrm>
            <a:off x="842093" y="5282217"/>
            <a:ext cx="4136599" cy="947146"/>
          </a:xfrm>
        </p:spPr>
        <p:txBody>
          <a:bodyPr anchor="t">
            <a:normAutofit/>
          </a:bodyPr>
          <a:lstStyle/>
          <a:p>
            <a:r>
              <a:rPr lang="en-US"/>
              <a:t>Efficient scheduling system for patient appointments</a:t>
            </a:r>
          </a:p>
        </p:txBody>
      </p:sp>
    </p:spTree>
    <p:extLst>
      <p:ext uri="{BB962C8B-B14F-4D97-AF65-F5344CB8AC3E}">
        <p14:creationId xmlns:p14="http://schemas.microsoft.com/office/powerpoint/2010/main" val="30265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7C1A-109E-AEBF-3664-05F029E0FFC9}"/>
              </a:ext>
            </a:extLst>
          </p:cNvPr>
          <p:cNvSpPr>
            <a:spLocks noGrp="1"/>
          </p:cNvSpPr>
          <p:nvPr>
            <p:ph type="title"/>
          </p:nvPr>
        </p:nvSpPr>
        <p:spPr>
          <a:xfrm>
            <a:off x="838200" y="365125"/>
            <a:ext cx="10515600" cy="932733"/>
          </a:xfrm>
        </p:spPr>
        <p:txBody>
          <a:bodyPr/>
          <a:lstStyle/>
          <a:p>
            <a:pPr algn="ctr"/>
            <a:r>
              <a:rPr lang="en-GB" sz="3200" b="1" dirty="0">
                <a:latin typeface="Arial" panose="020B0604020202020204" pitchFamily="34" charset="0"/>
                <a:cs typeface="Arial" panose="020B0604020202020204" pitchFamily="34" charset="0"/>
              </a:rPr>
              <a:t>Benefits</a:t>
            </a:r>
            <a:r>
              <a:rPr lang="en-GB" dirty="0"/>
              <a:t> </a:t>
            </a:r>
          </a:p>
        </p:txBody>
      </p:sp>
      <p:sp>
        <p:nvSpPr>
          <p:cNvPr id="3" name="Content Placeholder 2">
            <a:extLst>
              <a:ext uri="{FF2B5EF4-FFF2-40B4-BE49-F238E27FC236}">
                <a16:creationId xmlns:a16="http://schemas.microsoft.com/office/drawing/2014/main" id="{BAAF7938-4BD2-37A5-3D13-C739927BEEF8}"/>
              </a:ext>
            </a:extLst>
          </p:cNvPr>
          <p:cNvSpPr>
            <a:spLocks noGrp="1"/>
          </p:cNvSpPr>
          <p:nvPr>
            <p:ph idx="1"/>
          </p:nvPr>
        </p:nvSpPr>
        <p:spPr>
          <a:xfrm>
            <a:off x="838200" y="1530658"/>
            <a:ext cx="10515600" cy="4351338"/>
          </a:xfrm>
          <a:ln>
            <a:solidFill>
              <a:schemeClr val="accent2"/>
            </a:solidFill>
          </a:ln>
        </p:spPr>
        <p:txBody>
          <a:bodyPr>
            <a:normAutofit/>
          </a:bodyPr>
          <a:lstStyle/>
          <a:p>
            <a:r>
              <a:rPr lang="en-GB" sz="1900" dirty="0">
                <a:latin typeface="Arial" panose="020B0604020202020204" pitchFamily="34" charset="0"/>
                <a:cs typeface="Arial" panose="020B0604020202020204" pitchFamily="34" charset="0"/>
              </a:rPr>
              <a:t>Avoids duplication and frustration i.e. eConsult, call then seen, essentially 3 encounters for one episode</a:t>
            </a:r>
          </a:p>
          <a:p>
            <a:r>
              <a:rPr lang="en-GB" sz="1900" dirty="0">
                <a:latin typeface="Arial" panose="020B0604020202020204" pitchFamily="34" charset="0"/>
                <a:cs typeface="Arial" panose="020B0604020202020204" pitchFamily="34" charset="0"/>
              </a:rPr>
              <a:t>Much safer to see someone even for mental health issues – better rapport, empathy, can examine appropriately and be more thorough – save lives</a:t>
            </a:r>
          </a:p>
          <a:p>
            <a:r>
              <a:rPr lang="en-GB" sz="1900" dirty="0">
                <a:latin typeface="Arial" panose="020B0604020202020204" pitchFamily="34" charset="0"/>
                <a:cs typeface="Arial" panose="020B0604020202020204" pitchFamily="34" charset="0"/>
              </a:rPr>
              <a:t>More reassurance can be given so may save appointments</a:t>
            </a:r>
          </a:p>
          <a:p>
            <a:r>
              <a:rPr lang="en-GB" sz="1900" dirty="0">
                <a:latin typeface="Arial" panose="020B0604020202020204" pitchFamily="34" charset="0"/>
                <a:cs typeface="Arial" panose="020B0604020202020204" pitchFamily="34" charset="0"/>
              </a:rPr>
              <a:t>More opportunity to opportunistically pick up on things and opportunity to do more personalised interventions including check BP, weight etc</a:t>
            </a:r>
          </a:p>
          <a:p>
            <a:r>
              <a:rPr lang="en-GB" sz="1900" dirty="0">
                <a:latin typeface="Arial" panose="020B0604020202020204" pitchFamily="34" charset="0"/>
                <a:cs typeface="Arial" panose="020B0604020202020204" pitchFamily="34" charset="0"/>
              </a:rPr>
              <a:t>Less over prescribing (tendency to be more cautious)</a:t>
            </a:r>
          </a:p>
          <a:p>
            <a:r>
              <a:rPr lang="en-GB" sz="1900" dirty="0">
                <a:latin typeface="Arial" panose="020B0604020202020204" pitchFamily="34" charset="0"/>
                <a:cs typeface="Arial" panose="020B0604020202020204" pitchFamily="34" charset="0"/>
              </a:rPr>
              <a:t>Less A&amp;E referrals (similar to previous) and more appropriate A&amp;E referral</a:t>
            </a:r>
          </a:p>
          <a:p>
            <a:r>
              <a:rPr lang="en-GB" sz="1900" dirty="0">
                <a:latin typeface="Arial" panose="020B0604020202020204" pitchFamily="34" charset="0"/>
                <a:cs typeface="Arial" panose="020B0604020202020204" pitchFamily="34" charset="0"/>
              </a:rPr>
              <a:t>Patients can choose continuity</a:t>
            </a:r>
          </a:p>
          <a:p>
            <a:r>
              <a:rPr lang="en-GB" sz="1900" dirty="0">
                <a:latin typeface="Arial" panose="020B0604020202020204" pitchFamily="34" charset="0"/>
                <a:cs typeface="Arial" panose="020B0604020202020204" pitchFamily="34" charset="0"/>
              </a:rPr>
              <a:t>Patients can have more choice of suitable appointment times.</a:t>
            </a:r>
          </a:p>
          <a:p>
            <a:r>
              <a:rPr lang="en-GB" sz="1900" dirty="0">
                <a:latin typeface="Arial" panose="020B0604020202020204" pitchFamily="34" charset="0"/>
                <a:cs typeface="Arial" panose="020B0604020202020204" pitchFamily="34" charset="0"/>
              </a:rPr>
              <a:t>Better for those socially isolated</a:t>
            </a:r>
          </a:p>
          <a:p>
            <a:endParaRPr lang="en-GB" dirty="0"/>
          </a:p>
        </p:txBody>
      </p:sp>
    </p:spTree>
    <p:extLst>
      <p:ext uri="{BB962C8B-B14F-4D97-AF65-F5344CB8AC3E}">
        <p14:creationId xmlns:p14="http://schemas.microsoft.com/office/powerpoint/2010/main" val="3560979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BCDD-422B-92AB-A61B-FBE81A268D17}"/>
              </a:ext>
            </a:extLst>
          </p:cNvPr>
          <p:cNvSpPr>
            <a:spLocks noGrp="1"/>
          </p:cNvSpPr>
          <p:nvPr>
            <p:ph type="title"/>
          </p:nvPr>
        </p:nvSpPr>
        <p:spPr>
          <a:xfrm>
            <a:off x="838200" y="256971"/>
            <a:ext cx="10515600" cy="925512"/>
          </a:xfrm>
        </p:spPr>
        <p:txBody>
          <a:bodyPr>
            <a:normAutofit/>
          </a:bodyPr>
          <a:lstStyle/>
          <a:p>
            <a:pPr algn="ctr"/>
            <a:r>
              <a:rPr lang="en-GB" sz="3200" b="1" dirty="0"/>
              <a:t>Risks </a:t>
            </a:r>
          </a:p>
        </p:txBody>
      </p:sp>
      <p:sp>
        <p:nvSpPr>
          <p:cNvPr id="3" name="Content Placeholder 2">
            <a:extLst>
              <a:ext uri="{FF2B5EF4-FFF2-40B4-BE49-F238E27FC236}">
                <a16:creationId xmlns:a16="http://schemas.microsoft.com/office/drawing/2014/main" id="{9FCCF0A7-7180-26D1-690B-C78337878836}"/>
              </a:ext>
            </a:extLst>
          </p:cNvPr>
          <p:cNvSpPr>
            <a:spLocks noGrp="1"/>
          </p:cNvSpPr>
          <p:nvPr>
            <p:ph idx="1"/>
          </p:nvPr>
        </p:nvSpPr>
        <p:spPr>
          <a:xfrm>
            <a:off x="838200" y="1324180"/>
            <a:ext cx="10515600" cy="4351338"/>
          </a:xfrm>
          <a:ln>
            <a:solidFill>
              <a:srgbClr val="FF0000"/>
            </a:solidFill>
          </a:ln>
        </p:spPr>
        <p:txBody>
          <a:bodyPr>
            <a:normAutofit lnSpcReduction="10000"/>
          </a:bodyPr>
          <a:lstStyle/>
          <a:p>
            <a:r>
              <a:rPr lang="en-GB" sz="1700" dirty="0"/>
              <a:t>Often Longer appointments</a:t>
            </a:r>
          </a:p>
          <a:p>
            <a:r>
              <a:rPr lang="en-GB" sz="1700" dirty="0"/>
              <a:t>Often multiple issues raised</a:t>
            </a:r>
          </a:p>
          <a:p>
            <a:r>
              <a:rPr lang="en-GB" sz="1700" dirty="0"/>
              <a:t>Means commuting for patients, may be more late</a:t>
            </a:r>
          </a:p>
          <a:p>
            <a:r>
              <a:rPr lang="en-GB" sz="1700" dirty="0"/>
              <a:t>Sometimes inappropriate conditions seen (NHS app appointment advice information is optional and slot type maybe not be read) or chasing referrals</a:t>
            </a:r>
          </a:p>
          <a:p>
            <a:r>
              <a:rPr lang="en-GB" sz="1700" dirty="0"/>
              <a:t>By offering eConsult and telephone (even with caveats) means often these appointments are wasted as they are inappropriately booked by patients</a:t>
            </a:r>
          </a:p>
          <a:p>
            <a:r>
              <a:rPr lang="en-GB" sz="1700" dirty="0"/>
              <a:t>Very costly, so for sustainability needs a practice to be large to be able to offer choice</a:t>
            </a:r>
          </a:p>
          <a:p>
            <a:r>
              <a:rPr lang="en-GB" sz="1700" dirty="0"/>
              <a:t>Sometimes lonely patients book just to speak to someone</a:t>
            </a:r>
          </a:p>
          <a:p>
            <a:r>
              <a:rPr lang="en-GB" sz="1700" dirty="0"/>
              <a:t>Can have unlimited appointments that may be abused i.e. some very frequent attenders!</a:t>
            </a:r>
          </a:p>
          <a:p>
            <a:r>
              <a:rPr lang="en-GB" sz="1700" dirty="0"/>
              <a:t>Patients may not value missing the appointments as easy come, easy go!</a:t>
            </a:r>
          </a:p>
          <a:p>
            <a:r>
              <a:rPr lang="en-GB" sz="1700" dirty="0"/>
              <a:t>Not suitable for those requiring generally longer appointments i.e. interpreter/BSL/complex</a:t>
            </a:r>
          </a:p>
          <a:p>
            <a:r>
              <a:rPr lang="en-GB" sz="1700" dirty="0"/>
              <a:t>Slot type alert/advice optional</a:t>
            </a:r>
          </a:p>
          <a:p>
            <a:endParaRPr lang="en-GB" dirty="0"/>
          </a:p>
        </p:txBody>
      </p:sp>
    </p:spTree>
    <p:extLst>
      <p:ext uri="{BB962C8B-B14F-4D97-AF65-F5344CB8AC3E}">
        <p14:creationId xmlns:p14="http://schemas.microsoft.com/office/powerpoint/2010/main" val="167671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D7838-1385-0835-53BB-B37EF1147182}"/>
              </a:ext>
            </a:extLst>
          </p:cNvPr>
          <p:cNvPicPr>
            <a:picLocks noChangeAspect="1"/>
          </p:cNvPicPr>
          <p:nvPr/>
        </p:nvPicPr>
        <p:blipFill>
          <a:blip r:embed="rId2"/>
          <a:stretch>
            <a:fillRect/>
          </a:stretch>
        </p:blipFill>
        <p:spPr>
          <a:xfrm>
            <a:off x="3664270" y="57090"/>
            <a:ext cx="5391240" cy="6704492"/>
          </a:xfrm>
          <a:prstGeom prst="rect">
            <a:avLst/>
          </a:prstGeom>
        </p:spPr>
      </p:pic>
    </p:spTree>
    <p:extLst>
      <p:ext uri="{BB962C8B-B14F-4D97-AF65-F5344CB8AC3E}">
        <p14:creationId xmlns:p14="http://schemas.microsoft.com/office/powerpoint/2010/main" val="38696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2EE0-3955-A7C2-54CB-6FFE6AC92115}"/>
              </a:ext>
            </a:extLst>
          </p:cNvPr>
          <p:cNvSpPr>
            <a:spLocks noGrp="1"/>
          </p:cNvSpPr>
          <p:nvPr>
            <p:ph type="title"/>
          </p:nvPr>
        </p:nvSpPr>
        <p:spPr>
          <a:xfrm>
            <a:off x="426997" y="3018408"/>
            <a:ext cx="8961120" cy="3247475"/>
          </a:xfrm>
        </p:spPr>
        <p:txBody>
          <a:bodyPr anchor="b">
            <a:normAutofit/>
          </a:bodyPr>
          <a:lstStyle/>
          <a:p>
            <a:r>
              <a:rPr lang="en-US"/>
              <a:t>Overview of the Appointment Model</a:t>
            </a:r>
          </a:p>
        </p:txBody>
      </p:sp>
    </p:spTree>
    <p:extLst>
      <p:ext uri="{BB962C8B-B14F-4D97-AF65-F5344CB8AC3E}">
        <p14:creationId xmlns:p14="http://schemas.microsoft.com/office/powerpoint/2010/main" val="337536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6ED2-258D-893E-DCAA-E30803ACD105}"/>
              </a:ext>
            </a:extLst>
          </p:cNvPr>
          <p:cNvSpPr>
            <a:spLocks noGrp="1"/>
          </p:cNvSpPr>
          <p:nvPr>
            <p:ph type="title"/>
          </p:nvPr>
        </p:nvSpPr>
        <p:spPr>
          <a:xfrm>
            <a:off x="7007497" y="691868"/>
            <a:ext cx="4660247" cy="1439210"/>
          </a:xfrm>
        </p:spPr>
        <p:txBody>
          <a:bodyPr anchor="t">
            <a:normAutofit/>
          </a:bodyPr>
          <a:lstStyle/>
          <a:p>
            <a:r>
              <a:rPr lang="en-US"/>
              <a:t>Principles and Objectives</a:t>
            </a:r>
          </a:p>
        </p:txBody>
      </p:sp>
      <p:pic>
        <p:nvPicPr>
          <p:cNvPr id="5" name="Content Placeholder 4" descr="Stethoscope and pen on calendar.">
            <a:extLst>
              <a:ext uri="{FF2B5EF4-FFF2-40B4-BE49-F238E27FC236}">
                <a16:creationId xmlns:a16="http://schemas.microsoft.com/office/drawing/2014/main" id="{ED6BB029-5D85-4308-9CD6-442B7EE5C993}"/>
              </a:ext>
            </a:extLst>
          </p:cNvPr>
          <p:cNvPicPr>
            <a:picLocks noGrp="1" noChangeAspect="1"/>
          </p:cNvPicPr>
          <p:nvPr>
            <p:ph type="pic" sz="quarter" idx="13"/>
          </p:nvPr>
        </p:nvPicPr>
        <p:blipFill>
          <a:blip r:embed="rId3"/>
          <a:srcRect r="30506" b="1"/>
          <a:stretch>
            <a:fillRect/>
          </a:stretch>
        </p:blipFill>
        <p:spPr>
          <a:xfrm>
            <a:off x="533400" y="533399"/>
            <a:ext cx="6029286" cy="5791201"/>
          </a:xfrm>
        </p:spPr>
      </p:pic>
      <p:sp>
        <p:nvSpPr>
          <p:cNvPr id="4" name="Content Placeholder 3">
            <a:extLst>
              <a:ext uri="{FF2B5EF4-FFF2-40B4-BE49-F238E27FC236}">
                <a16:creationId xmlns:a16="http://schemas.microsoft.com/office/drawing/2014/main" id="{C8887CD9-946F-C075-0B23-75A9B11CC12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7497" y="2211184"/>
            <a:ext cx="4660247" cy="4113415"/>
          </a:xfrm>
        </p:spPr>
        <p:txBody>
          <a:bodyPr>
            <a:normAutofit fontScale="85000" lnSpcReduction="20000"/>
          </a:bodyPr>
          <a:lstStyle/>
          <a:p>
            <a:pPr marL="0" indent="0">
              <a:spcBef>
                <a:spcPts val="2500"/>
              </a:spcBef>
              <a:buFont typeface="Arial" panose="020B0604020202020204" pitchFamily="34" charset="0"/>
              <a:buNone/>
            </a:pPr>
            <a:r>
              <a:rPr lang="en-US" b="1" dirty="0"/>
              <a:t>Continuity of Care</a:t>
            </a:r>
          </a:p>
          <a:p>
            <a:pPr marL="0" lvl="1" indent="0">
              <a:buFont typeface="Arial" panose="020B0604020202020204" pitchFamily="34" charset="0"/>
              <a:buNone/>
            </a:pPr>
            <a:r>
              <a:rPr dirty="0"/>
              <a:t>The model </a:t>
            </a:r>
            <a:r>
              <a:rPr dirty="0" err="1"/>
              <a:t>prioriti</a:t>
            </a:r>
            <a:r>
              <a:rPr lang="en-GB" dirty="0"/>
              <a:t>s</a:t>
            </a:r>
            <a:r>
              <a:rPr dirty="0"/>
              <a:t>es patient continuity with the same clinician to support better long-term health outcomes and trust.</a:t>
            </a:r>
            <a:endParaRPr lang="en-US" dirty="0"/>
          </a:p>
          <a:p>
            <a:pPr marL="0" indent="0">
              <a:spcBef>
                <a:spcPts val="2500"/>
              </a:spcBef>
              <a:buFont typeface="Arial" panose="020B0604020202020204" pitchFamily="34" charset="0"/>
              <a:buNone/>
            </a:pPr>
            <a:r>
              <a:rPr lang="en-US" b="1" dirty="0"/>
              <a:t>Responsiveness to Urgency</a:t>
            </a:r>
          </a:p>
          <a:p>
            <a:pPr marL="0" lvl="1" indent="0">
              <a:buFont typeface="Arial" panose="020B0604020202020204" pitchFamily="34" charset="0"/>
              <a:buNone/>
            </a:pPr>
            <a:r>
              <a:rPr dirty="0"/>
              <a:t>Clear routes ensure patients with urgent needs get timely access to the right clinician and care method.</a:t>
            </a:r>
            <a:endParaRPr lang="en-US" dirty="0"/>
          </a:p>
          <a:p>
            <a:pPr marL="0" indent="0">
              <a:spcBef>
                <a:spcPts val="2500"/>
              </a:spcBef>
              <a:buFont typeface="Arial" panose="020B0604020202020204" pitchFamily="34" charset="0"/>
              <a:buNone/>
            </a:pPr>
            <a:r>
              <a:rPr lang="en-US" b="1" dirty="0"/>
              <a:t>Flexibility and Choice</a:t>
            </a:r>
          </a:p>
          <a:p>
            <a:pPr marL="0" lvl="1" indent="0">
              <a:buFont typeface="Arial" panose="020B0604020202020204" pitchFamily="34" charset="0"/>
              <a:buNone/>
            </a:pPr>
            <a:r>
              <a:rPr dirty="0"/>
              <a:t>Staggered appointment release and multiple booking windows enable patients to plan care around their lifestyles.</a:t>
            </a:r>
            <a:endParaRPr lang="en-US" dirty="0"/>
          </a:p>
        </p:txBody>
      </p:sp>
    </p:spTree>
    <p:extLst>
      <p:ext uri="{BB962C8B-B14F-4D97-AF65-F5344CB8AC3E}">
        <p14:creationId xmlns:p14="http://schemas.microsoft.com/office/powerpoint/2010/main" val="2535023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969C-A192-DCD0-BF1E-FE063717DD8D}"/>
              </a:ext>
            </a:extLst>
          </p:cNvPr>
          <p:cNvSpPr>
            <a:spLocks noGrp="1"/>
          </p:cNvSpPr>
          <p:nvPr>
            <p:ph type="title"/>
          </p:nvPr>
        </p:nvSpPr>
        <p:spPr>
          <a:xfrm>
            <a:off x="426997" y="3018408"/>
            <a:ext cx="8961120" cy="3247475"/>
          </a:xfrm>
        </p:spPr>
        <p:txBody>
          <a:bodyPr anchor="b">
            <a:normAutofit/>
          </a:bodyPr>
          <a:lstStyle/>
          <a:p>
            <a:r>
              <a:rPr lang="en-US"/>
              <a:t>Planned and Routine Care</a:t>
            </a:r>
          </a:p>
        </p:txBody>
      </p:sp>
    </p:spTree>
    <p:extLst>
      <p:ext uri="{BB962C8B-B14F-4D97-AF65-F5344CB8AC3E}">
        <p14:creationId xmlns:p14="http://schemas.microsoft.com/office/powerpoint/2010/main" val="3647361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524E-0B00-1B2E-E5F2-8FA146A717F1}"/>
              </a:ext>
            </a:extLst>
          </p:cNvPr>
          <p:cNvSpPr>
            <a:spLocks noGrp="1"/>
          </p:cNvSpPr>
          <p:nvPr>
            <p:ph type="title"/>
          </p:nvPr>
        </p:nvSpPr>
        <p:spPr>
          <a:xfrm>
            <a:off x="7007497" y="691868"/>
            <a:ext cx="4660247" cy="1439210"/>
          </a:xfrm>
        </p:spPr>
        <p:txBody>
          <a:bodyPr anchor="t">
            <a:normAutofit fontScale="90000"/>
          </a:bodyPr>
          <a:lstStyle/>
          <a:p>
            <a:r>
              <a:rPr lang="en-US"/>
              <a:t>Non-Urgent and Follow-Up Appointments</a:t>
            </a:r>
          </a:p>
        </p:txBody>
      </p:sp>
      <p:pic>
        <p:nvPicPr>
          <p:cNvPr id="5" name="Content Placeholder 4" descr="Home health care is a wide range of health care services that can be given in your home for an illness or injury. Home health care is usually less expensive, more convenient, and just as effective as care you get in a hospital or skilled nursing facility">
            <a:extLst>
              <a:ext uri="{FF2B5EF4-FFF2-40B4-BE49-F238E27FC236}">
                <a16:creationId xmlns:a16="http://schemas.microsoft.com/office/drawing/2014/main" id="{07E5E4F9-E82B-4983-810F-57A993CC07AE}"/>
              </a:ext>
            </a:extLst>
          </p:cNvPr>
          <p:cNvPicPr>
            <a:picLocks noGrp="1" noChangeAspect="1"/>
          </p:cNvPicPr>
          <p:nvPr>
            <p:ph type="pic" sz="quarter" idx="13"/>
          </p:nvPr>
        </p:nvPicPr>
        <p:blipFill>
          <a:blip r:embed="rId3"/>
          <a:srcRect r="41438" b="1"/>
          <a:stretch>
            <a:fillRect/>
          </a:stretch>
        </p:blipFill>
        <p:spPr>
          <a:xfrm>
            <a:off x="533400" y="533399"/>
            <a:ext cx="6029286" cy="5791201"/>
          </a:xfrm>
        </p:spPr>
      </p:pic>
      <p:sp>
        <p:nvSpPr>
          <p:cNvPr id="4" name="Content Placeholder 3">
            <a:extLst>
              <a:ext uri="{FF2B5EF4-FFF2-40B4-BE49-F238E27FC236}">
                <a16:creationId xmlns:a16="http://schemas.microsoft.com/office/drawing/2014/main" id="{53E71E9D-80CF-0271-AFBE-A085678AAD2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07497" y="2211184"/>
            <a:ext cx="4660247" cy="4113415"/>
          </a:xfrm>
        </p:spPr>
        <p:txBody>
          <a:bodyPr>
            <a:normAutofit fontScale="85000" lnSpcReduction="20000"/>
          </a:bodyPr>
          <a:lstStyle/>
          <a:p>
            <a:pPr marL="0" indent="0">
              <a:spcBef>
                <a:spcPts val="2500"/>
              </a:spcBef>
              <a:buFont typeface="Arial" panose="020B0604020202020204" pitchFamily="34" charset="0"/>
              <a:buNone/>
            </a:pPr>
            <a:r>
              <a:rPr lang="en-US" b="1"/>
              <a:t>Encouraging Planned Care</a:t>
            </a:r>
          </a:p>
          <a:p>
            <a:pPr marL="0" lvl="1" indent="0">
              <a:buFont typeface="Arial" panose="020B0604020202020204" pitchFamily="34" charset="0"/>
              <a:buNone/>
            </a:pPr>
            <a:r>
              <a:t>Planning routine and non-urgent appointments helps patients secure preferred clinicians and enhances quality of care.</a:t>
            </a:r>
            <a:endParaRPr lang="en-US"/>
          </a:p>
          <a:p>
            <a:pPr marL="0" indent="0">
              <a:spcBef>
                <a:spcPts val="2500"/>
              </a:spcBef>
              <a:buFont typeface="Arial" panose="020B0604020202020204" pitchFamily="34" charset="0"/>
              <a:buNone/>
            </a:pPr>
            <a:r>
              <a:rPr lang="en-US" b="1"/>
              <a:t>Continuity of Care Benefits</a:t>
            </a:r>
          </a:p>
          <a:p>
            <a:pPr marL="0" lvl="1" indent="0">
              <a:buFont typeface="Arial" panose="020B0604020202020204" pitchFamily="34" charset="0"/>
              <a:buNone/>
            </a:pPr>
            <a:r>
              <a:t>Seeing the same clinician improves understanding, reduces repeated information, and supports shared decision-making.</a:t>
            </a:r>
            <a:endParaRPr lang="en-US"/>
          </a:p>
          <a:p>
            <a:pPr marL="0" indent="0">
              <a:spcBef>
                <a:spcPts val="2500"/>
              </a:spcBef>
              <a:buFont typeface="Arial" panose="020B0604020202020204" pitchFamily="34" charset="0"/>
              <a:buNone/>
            </a:pPr>
            <a:r>
              <a:rPr lang="en-US" b="1"/>
              <a:t>Efficient Practice Management</a:t>
            </a:r>
          </a:p>
          <a:p>
            <a:pPr marL="0" lvl="1" indent="0">
              <a:buFont typeface="Arial" panose="020B0604020202020204" pitchFamily="34" charset="0"/>
              <a:buNone/>
            </a:pPr>
            <a:r>
              <a:t>Advanced appointment scheduling helps manage workload and reserves urgent care for acute patient needs.</a:t>
            </a:r>
            <a:endParaRPr lang="en-US"/>
          </a:p>
        </p:txBody>
      </p:sp>
    </p:spTree>
    <p:extLst>
      <p:ext uri="{BB962C8B-B14F-4D97-AF65-F5344CB8AC3E}">
        <p14:creationId xmlns:p14="http://schemas.microsoft.com/office/powerpoint/2010/main" val="4196078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A5F5-00D6-5D00-6F78-25C1715D101A}"/>
              </a:ext>
            </a:extLst>
          </p:cNvPr>
          <p:cNvSpPr>
            <a:spLocks noGrp="1"/>
          </p:cNvSpPr>
          <p:nvPr>
            <p:ph type="title"/>
          </p:nvPr>
        </p:nvSpPr>
        <p:spPr>
          <a:xfrm>
            <a:off x="426997" y="3018408"/>
            <a:ext cx="8961120" cy="3247475"/>
          </a:xfrm>
        </p:spPr>
        <p:txBody>
          <a:bodyPr anchor="b">
            <a:normAutofit/>
          </a:bodyPr>
          <a:lstStyle/>
          <a:p>
            <a:r>
              <a:rPr lang="en-US"/>
              <a:t>Urgent and Clinically Urgent Care</a:t>
            </a:r>
          </a:p>
        </p:txBody>
      </p:sp>
    </p:spTree>
    <p:extLst>
      <p:ext uri="{BB962C8B-B14F-4D97-AF65-F5344CB8AC3E}">
        <p14:creationId xmlns:p14="http://schemas.microsoft.com/office/powerpoint/2010/main" val="2306529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3263</Words>
  <Application>Microsoft Office PowerPoint</Application>
  <PresentationFormat>Widescreen</PresentationFormat>
  <Paragraphs>254</Paragraphs>
  <Slides>42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Aptos</vt:lpstr>
      <vt:lpstr>Aptos Display</vt:lpstr>
      <vt:lpstr>Arial</vt:lpstr>
      <vt:lpstr>Arial Nova</vt:lpstr>
      <vt:lpstr>Calibri</vt:lpstr>
      <vt:lpstr>Office Theme</vt:lpstr>
      <vt:lpstr>PowerPoint Presentation</vt:lpstr>
      <vt:lpstr>PowerPoint Presentation</vt:lpstr>
      <vt:lpstr>PowerPoint Presentation</vt:lpstr>
      <vt:lpstr>Villa Street Surgery Appointment Model</vt:lpstr>
      <vt:lpstr>Overview of the Appointment Model</vt:lpstr>
      <vt:lpstr>Principles and Objectives</vt:lpstr>
      <vt:lpstr>Planned and Routine Care</vt:lpstr>
      <vt:lpstr>Non-Urgent and Follow-Up Appointments</vt:lpstr>
      <vt:lpstr>Urgent and Clinically Urgent Care</vt:lpstr>
      <vt:lpstr>Next Working Day and Same-Day Access</vt:lpstr>
      <vt:lpstr>Appointment Scheduling in EMIS</vt:lpstr>
      <vt:lpstr>Adding and Managing Clinical Sessions</vt:lpstr>
      <vt:lpstr>Staggered Release of GP Appointments</vt:lpstr>
      <vt:lpstr>30%, 50%, and 20% Appointment Allocation</vt:lpstr>
      <vt:lpstr>Nurse Appointments and Access</vt:lpstr>
      <vt:lpstr>Booking and Call &amp; Recall Systems</vt:lpstr>
      <vt:lpstr>NHS App  Appointment Booking</vt:lpstr>
      <vt:lpstr>Contents</vt:lpstr>
      <vt:lpstr>Contents</vt:lpstr>
      <vt:lpstr>NHS App Appointments Dashboard</vt:lpstr>
      <vt:lpstr>Contents</vt:lpstr>
      <vt:lpstr>Benefits and Limitations of NHS App Appointment Booking</vt:lpstr>
      <vt:lpstr>NHS App Appointments – GP Side</vt:lpstr>
      <vt:lpstr>NHS App Appointments – Patient Side</vt:lpstr>
      <vt:lpstr>NHS App Appointments – Patient Side</vt:lpstr>
      <vt:lpstr>Contents</vt:lpstr>
      <vt:lpstr>Benefits and Limitations of NHS App Appointment Booking</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 Hampstead Medical Centre</vt:lpstr>
      <vt:lpstr>PowerPoint Presentation</vt:lpstr>
      <vt:lpstr>Model </vt:lpstr>
      <vt:lpstr>Benefits </vt:lpstr>
      <vt:lpstr>Risks </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FOSTER, Hannah (NHS ENGLAND)</dc:creator>
  <cp:lastModifiedBy>FOSTER, Hannah (NHS ENGLAND)</cp:lastModifiedBy>
  <cp:revision>1</cp:revision>
  <dcterms:created xsi:type="dcterms:W3CDTF">2026-05-13T07:24:39Z</dcterms:created>
  <dcterms:modified xsi:type="dcterms:W3CDTF">2026-05-13T07:27:42Z</dcterms:modified>
</cp:coreProperties>
</file>