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256" r:id="rId5"/>
    <p:sldId id="260" r:id="rId6"/>
    <p:sldId id="257"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ED Self Presenters" id="{85C09BFC-31FF-408B-AF88-A393C7162FF7}">
          <p14:sldIdLst>
            <p14:sldId id="256"/>
          </p14:sldIdLst>
        </p14:section>
        <p14:section name="HCP &amp; General Practice" id="{3D32DF0C-43AD-45E8-A4B8-8C262A82398B}">
          <p14:sldIdLst>
            <p14:sldId id="260"/>
          </p14:sldIdLst>
        </p14:section>
        <p14:section name="Referrals for testing" id="{68D2054D-8D9F-455C-A161-A9906768631D}">
          <p14:sldIdLst>
            <p14:sldId id="257"/>
          </p14:sldIdLst>
        </p14:section>
        <p14:section name="High risk contacts (surveillance/follow-up)" id="{661B70A2-AF65-4EF6-B265-4DACE36888A4}">
          <p14:sldIdLst>
            <p14:sldId id="26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9D69"/>
    <a:srgbClr val="CAE8F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E9C4D49-210E-4C32-95C2-53EC267F6E89}" v="2" dt="2026-05-11T13:03:39.83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6" autoAdjust="0"/>
    <p:restoredTop sz="94660"/>
  </p:normalViewPr>
  <p:slideViewPr>
    <p:cSldViewPr snapToGrid="0">
      <p:cViewPr varScale="1">
        <p:scale>
          <a:sx n="96" d="100"/>
          <a:sy n="96" d="100"/>
        </p:scale>
        <p:origin x="96"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8B3F19-9B23-4DF1-AC39-4E3D5FD14CC8}" type="datetimeFigureOut">
              <a:rPr lang="en-GB" smtClean="0"/>
              <a:t>12/05/2026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2CB41F8-42BC-4523-B235-D4A918E5602E}" type="slidenum">
              <a:rPr lang="en-GB" smtClean="0"/>
              <a:t>‹#›</a:t>
            </a:fld>
            <a:endParaRPr lang="en-GB"/>
          </a:p>
        </p:txBody>
      </p:sp>
    </p:spTree>
    <p:extLst>
      <p:ext uri="{BB962C8B-B14F-4D97-AF65-F5344CB8AC3E}">
        <p14:creationId xmlns:p14="http://schemas.microsoft.com/office/powerpoint/2010/main" val="35706224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2CB41F8-42BC-4523-B235-D4A918E5602E}" type="slidenum">
              <a:rPr lang="en-GB" smtClean="0"/>
              <a:t>1</a:t>
            </a:fld>
            <a:endParaRPr lang="en-GB"/>
          </a:p>
        </p:txBody>
      </p:sp>
    </p:spTree>
    <p:extLst>
      <p:ext uri="{BB962C8B-B14F-4D97-AF65-F5344CB8AC3E}">
        <p14:creationId xmlns:p14="http://schemas.microsoft.com/office/powerpoint/2010/main" val="21684442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52CB41F8-42BC-4523-B235-D4A918E5602E}" type="slidenum">
              <a:rPr lang="en-GB" smtClean="0"/>
              <a:t>2</a:t>
            </a:fld>
            <a:endParaRPr lang="en-GB"/>
          </a:p>
        </p:txBody>
      </p:sp>
    </p:spTree>
    <p:extLst>
      <p:ext uri="{BB962C8B-B14F-4D97-AF65-F5344CB8AC3E}">
        <p14:creationId xmlns:p14="http://schemas.microsoft.com/office/powerpoint/2010/main" val="42691430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52CB41F8-42BC-4523-B235-D4A918E5602E}" type="slidenum">
              <a:rPr lang="en-GB" smtClean="0"/>
              <a:t>3</a:t>
            </a:fld>
            <a:endParaRPr lang="en-GB"/>
          </a:p>
        </p:txBody>
      </p:sp>
    </p:spTree>
    <p:extLst>
      <p:ext uri="{BB962C8B-B14F-4D97-AF65-F5344CB8AC3E}">
        <p14:creationId xmlns:p14="http://schemas.microsoft.com/office/powerpoint/2010/main" val="260235371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9C9801-3A3B-7CF8-60AC-D0CD5629363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FEBE732-7808-8F6E-60DC-9D433892769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1F7900-6C0D-87BB-8592-BBD6B2609D03}"/>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B4D51322-D828-D2D8-3B0C-A33B0641EE4D}"/>
              </a:ext>
            </a:extLst>
          </p:cNvPr>
          <p:cNvSpPr>
            <a:spLocks noGrp="1"/>
          </p:cNvSpPr>
          <p:nvPr>
            <p:ph type="sldNum" sz="quarter" idx="5"/>
          </p:nvPr>
        </p:nvSpPr>
        <p:spPr/>
        <p:txBody>
          <a:bodyPr/>
          <a:lstStyle/>
          <a:p>
            <a:fld id="{52CB41F8-42BC-4523-B235-D4A918E5602E}" type="slidenum">
              <a:rPr lang="en-GB" smtClean="0"/>
              <a:t>4</a:t>
            </a:fld>
            <a:endParaRPr lang="en-GB"/>
          </a:p>
        </p:txBody>
      </p:sp>
    </p:spTree>
    <p:extLst>
      <p:ext uri="{BB962C8B-B14F-4D97-AF65-F5344CB8AC3E}">
        <p14:creationId xmlns:p14="http://schemas.microsoft.com/office/powerpoint/2010/main" val="30010042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309E8A-3BCB-B186-0D14-0D66615561E3}"/>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FFAC54D7-AA1E-EE83-7451-13117CD49AF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3479A20E-4854-ECC0-4E3D-97A9FC1A2035}"/>
              </a:ext>
            </a:extLst>
          </p:cNvPr>
          <p:cNvSpPr>
            <a:spLocks noGrp="1"/>
          </p:cNvSpPr>
          <p:nvPr>
            <p:ph type="dt" sz="half" idx="10"/>
          </p:nvPr>
        </p:nvSpPr>
        <p:spPr/>
        <p:txBody>
          <a:bodyPr/>
          <a:lstStyle/>
          <a:p>
            <a:fld id="{41FD5238-363B-4C26-BE6C-470AD53A0902}" type="datetimeFigureOut">
              <a:rPr lang="en-GB" smtClean="0"/>
              <a:t>12/05/2026</a:t>
            </a:fld>
            <a:endParaRPr lang="en-GB"/>
          </a:p>
        </p:txBody>
      </p:sp>
      <p:sp>
        <p:nvSpPr>
          <p:cNvPr id="5" name="Footer Placeholder 4">
            <a:extLst>
              <a:ext uri="{FF2B5EF4-FFF2-40B4-BE49-F238E27FC236}">
                <a16:creationId xmlns:a16="http://schemas.microsoft.com/office/drawing/2014/main" id="{7393F1CC-5DFB-E133-CAE8-CBF623CA1BF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625E7A2-E10E-D9EA-8CE6-2ABD8783FE79}"/>
              </a:ext>
            </a:extLst>
          </p:cNvPr>
          <p:cNvSpPr>
            <a:spLocks noGrp="1"/>
          </p:cNvSpPr>
          <p:nvPr>
            <p:ph type="sldNum" sz="quarter" idx="12"/>
          </p:nvPr>
        </p:nvSpPr>
        <p:spPr/>
        <p:txBody>
          <a:bodyPr/>
          <a:lstStyle/>
          <a:p>
            <a:fld id="{E8BE866D-34EB-40DE-965A-F8EA5D1F8C19}" type="slidenum">
              <a:rPr lang="en-GB" smtClean="0"/>
              <a:t>‹#›</a:t>
            </a:fld>
            <a:endParaRPr lang="en-GB"/>
          </a:p>
        </p:txBody>
      </p:sp>
    </p:spTree>
    <p:extLst>
      <p:ext uri="{BB962C8B-B14F-4D97-AF65-F5344CB8AC3E}">
        <p14:creationId xmlns:p14="http://schemas.microsoft.com/office/powerpoint/2010/main" val="12852830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D97300-CC03-56A2-8132-AF4187AC9D97}"/>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62D9A7DB-CB01-1EE7-52BB-CF468222E4C0}"/>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0FC477F-2B27-EFC1-9389-A2BB9FD70458}"/>
              </a:ext>
            </a:extLst>
          </p:cNvPr>
          <p:cNvSpPr>
            <a:spLocks noGrp="1"/>
          </p:cNvSpPr>
          <p:nvPr>
            <p:ph type="dt" sz="half" idx="10"/>
          </p:nvPr>
        </p:nvSpPr>
        <p:spPr/>
        <p:txBody>
          <a:bodyPr/>
          <a:lstStyle/>
          <a:p>
            <a:fld id="{41FD5238-363B-4C26-BE6C-470AD53A0902}" type="datetimeFigureOut">
              <a:rPr lang="en-GB" smtClean="0"/>
              <a:t>12/05/2026</a:t>
            </a:fld>
            <a:endParaRPr lang="en-GB"/>
          </a:p>
        </p:txBody>
      </p:sp>
      <p:sp>
        <p:nvSpPr>
          <p:cNvPr id="5" name="Footer Placeholder 4">
            <a:extLst>
              <a:ext uri="{FF2B5EF4-FFF2-40B4-BE49-F238E27FC236}">
                <a16:creationId xmlns:a16="http://schemas.microsoft.com/office/drawing/2014/main" id="{C4DA7ADA-0AF4-2FE3-6541-059ED79AC62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65262FE-5D74-3D88-E0AE-22ED43A50581}"/>
              </a:ext>
            </a:extLst>
          </p:cNvPr>
          <p:cNvSpPr>
            <a:spLocks noGrp="1"/>
          </p:cNvSpPr>
          <p:nvPr>
            <p:ph type="sldNum" sz="quarter" idx="12"/>
          </p:nvPr>
        </p:nvSpPr>
        <p:spPr/>
        <p:txBody>
          <a:bodyPr/>
          <a:lstStyle/>
          <a:p>
            <a:fld id="{E8BE866D-34EB-40DE-965A-F8EA5D1F8C19}" type="slidenum">
              <a:rPr lang="en-GB" smtClean="0"/>
              <a:t>‹#›</a:t>
            </a:fld>
            <a:endParaRPr lang="en-GB"/>
          </a:p>
        </p:txBody>
      </p:sp>
    </p:spTree>
    <p:extLst>
      <p:ext uri="{BB962C8B-B14F-4D97-AF65-F5344CB8AC3E}">
        <p14:creationId xmlns:p14="http://schemas.microsoft.com/office/powerpoint/2010/main" val="8555838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9DAEB6D-3516-EF73-4C77-33B54669A156}"/>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7B23F999-001C-4099-5228-D0AEDA2CAD8C}"/>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8987F578-DB16-F5B6-F129-0B999F7B503B}"/>
              </a:ext>
            </a:extLst>
          </p:cNvPr>
          <p:cNvSpPr>
            <a:spLocks noGrp="1"/>
          </p:cNvSpPr>
          <p:nvPr>
            <p:ph type="dt" sz="half" idx="10"/>
          </p:nvPr>
        </p:nvSpPr>
        <p:spPr/>
        <p:txBody>
          <a:bodyPr/>
          <a:lstStyle/>
          <a:p>
            <a:fld id="{41FD5238-363B-4C26-BE6C-470AD53A0902}" type="datetimeFigureOut">
              <a:rPr lang="en-GB" smtClean="0"/>
              <a:t>12/05/2026</a:t>
            </a:fld>
            <a:endParaRPr lang="en-GB"/>
          </a:p>
        </p:txBody>
      </p:sp>
      <p:sp>
        <p:nvSpPr>
          <p:cNvPr id="5" name="Footer Placeholder 4">
            <a:extLst>
              <a:ext uri="{FF2B5EF4-FFF2-40B4-BE49-F238E27FC236}">
                <a16:creationId xmlns:a16="http://schemas.microsoft.com/office/drawing/2014/main" id="{50C603E0-BE5E-D8DF-F68B-D9408003D12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F1E8DE-0921-5A5E-DBD5-3AB955DBED88}"/>
              </a:ext>
            </a:extLst>
          </p:cNvPr>
          <p:cNvSpPr>
            <a:spLocks noGrp="1"/>
          </p:cNvSpPr>
          <p:nvPr>
            <p:ph type="sldNum" sz="quarter" idx="12"/>
          </p:nvPr>
        </p:nvSpPr>
        <p:spPr/>
        <p:txBody>
          <a:bodyPr/>
          <a:lstStyle/>
          <a:p>
            <a:fld id="{E8BE866D-34EB-40DE-965A-F8EA5D1F8C19}" type="slidenum">
              <a:rPr lang="en-GB" smtClean="0"/>
              <a:t>‹#›</a:t>
            </a:fld>
            <a:endParaRPr lang="en-GB"/>
          </a:p>
        </p:txBody>
      </p:sp>
    </p:spTree>
    <p:extLst>
      <p:ext uri="{BB962C8B-B14F-4D97-AF65-F5344CB8AC3E}">
        <p14:creationId xmlns:p14="http://schemas.microsoft.com/office/powerpoint/2010/main" val="9761101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5CBFBA-1DF1-1D94-708C-9CED728C2B5C}"/>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76C900C3-B872-1068-A536-A743AC16A139}"/>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E9BFC7E6-8EBB-94A7-AD97-0BDDA4EF0A44}"/>
              </a:ext>
            </a:extLst>
          </p:cNvPr>
          <p:cNvSpPr>
            <a:spLocks noGrp="1"/>
          </p:cNvSpPr>
          <p:nvPr>
            <p:ph type="dt" sz="half" idx="10"/>
          </p:nvPr>
        </p:nvSpPr>
        <p:spPr/>
        <p:txBody>
          <a:bodyPr/>
          <a:lstStyle/>
          <a:p>
            <a:fld id="{41FD5238-363B-4C26-BE6C-470AD53A0902}" type="datetimeFigureOut">
              <a:rPr lang="en-GB" smtClean="0"/>
              <a:t>12/05/2026</a:t>
            </a:fld>
            <a:endParaRPr lang="en-GB"/>
          </a:p>
        </p:txBody>
      </p:sp>
      <p:sp>
        <p:nvSpPr>
          <p:cNvPr id="5" name="Footer Placeholder 4">
            <a:extLst>
              <a:ext uri="{FF2B5EF4-FFF2-40B4-BE49-F238E27FC236}">
                <a16:creationId xmlns:a16="http://schemas.microsoft.com/office/drawing/2014/main" id="{864B7C5A-21A3-E6E0-9353-D878D1337F2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11A470A-9746-6B44-C1D7-DC350F45BD82}"/>
              </a:ext>
            </a:extLst>
          </p:cNvPr>
          <p:cNvSpPr>
            <a:spLocks noGrp="1"/>
          </p:cNvSpPr>
          <p:nvPr>
            <p:ph type="sldNum" sz="quarter" idx="12"/>
          </p:nvPr>
        </p:nvSpPr>
        <p:spPr/>
        <p:txBody>
          <a:bodyPr/>
          <a:lstStyle/>
          <a:p>
            <a:fld id="{E8BE866D-34EB-40DE-965A-F8EA5D1F8C19}" type="slidenum">
              <a:rPr lang="en-GB" smtClean="0"/>
              <a:t>‹#›</a:t>
            </a:fld>
            <a:endParaRPr lang="en-GB"/>
          </a:p>
        </p:txBody>
      </p:sp>
    </p:spTree>
    <p:extLst>
      <p:ext uri="{BB962C8B-B14F-4D97-AF65-F5344CB8AC3E}">
        <p14:creationId xmlns:p14="http://schemas.microsoft.com/office/powerpoint/2010/main" val="1211330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92814E-ED82-398A-F56E-D8AE64EA97D2}"/>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CC947062-A2C0-DBDE-26A3-CA452A0497AE}"/>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E65E4BC1-7566-C53F-5D39-BE20269346DB}"/>
              </a:ext>
            </a:extLst>
          </p:cNvPr>
          <p:cNvSpPr>
            <a:spLocks noGrp="1"/>
          </p:cNvSpPr>
          <p:nvPr>
            <p:ph type="dt" sz="half" idx="10"/>
          </p:nvPr>
        </p:nvSpPr>
        <p:spPr/>
        <p:txBody>
          <a:bodyPr/>
          <a:lstStyle/>
          <a:p>
            <a:fld id="{41FD5238-363B-4C26-BE6C-470AD53A0902}" type="datetimeFigureOut">
              <a:rPr lang="en-GB" smtClean="0"/>
              <a:t>12/05/2026</a:t>
            </a:fld>
            <a:endParaRPr lang="en-GB"/>
          </a:p>
        </p:txBody>
      </p:sp>
      <p:sp>
        <p:nvSpPr>
          <p:cNvPr id="5" name="Footer Placeholder 4">
            <a:extLst>
              <a:ext uri="{FF2B5EF4-FFF2-40B4-BE49-F238E27FC236}">
                <a16:creationId xmlns:a16="http://schemas.microsoft.com/office/drawing/2014/main" id="{411A311E-74AF-1666-9872-4857D40FDB3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CC20F2-2D67-F969-A78B-DAC363F4C166}"/>
              </a:ext>
            </a:extLst>
          </p:cNvPr>
          <p:cNvSpPr>
            <a:spLocks noGrp="1"/>
          </p:cNvSpPr>
          <p:nvPr>
            <p:ph type="sldNum" sz="quarter" idx="12"/>
          </p:nvPr>
        </p:nvSpPr>
        <p:spPr/>
        <p:txBody>
          <a:bodyPr/>
          <a:lstStyle/>
          <a:p>
            <a:fld id="{E8BE866D-34EB-40DE-965A-F8EA5D1F8C19}" type="slidenum">
              <a:rPr lang="en-GB" smtClean="0"/>
              <a:t>‹#›</a:t>
            </a:fld>
            <a:endParaRPr lang="en-GB"/>
          </a:p>
        </p:txBody>
      </p:sp>
    </p:spTree>
    <p:extLst>
      <p:ext uri="{BB962C8B-B14F-4D97-AF65-F5344CB8AC3E}">
        <p14:creationId xmlns:p14="http://schemas.microsoft.com/office/powerpoint/2010/main" val="14574480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3CB73-C42F-312D-FA6E-B72EDDCA7A8E}"/>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1BCA89E8-9530-6D7F-3238-37E5B2640704}"/>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7DDF5F01-58C3-147C-9158-EB66E6C01E86}"/>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350C85CD-5DB3-D18E-7B8B-0A8001BB6790}"/>
              </a:ext>
            </a:extLst>
          </p:cNvPr>
          <p:cNvSpPr>
            <a:spLocks noGrp="1"/>
          </p:cNvSpPr>
          <p:nvPr>
            <p:ph type="dt" sz="half" idx="10"/>
          </p:nvPr>
        </p:nvSpPr>
        <p:spPr/>
        <p:txBody>
          <a:bodyPr/>
          <a:lstStyle/>
          <a:p>
            <a:fld id="{41FD5238-363B-4C26-BE6C-470AD53A0902}" type="datetimeFigureOut">
              <a:rPr lang="en-GB" smtClean="0"/>
              <a:t>12/05/2026</a:t>
            </a:fld>
            <a:endParaRPr lang="en-GB"/>
          </a:p>
        </p:txBody>
      </p:sp>
      <p:sp>
        <p:nvSpPr>
          <p:cNvPr id="6" name="Footer Placeholder 5">
            <a:extLst>
              <a:ext uri="{FF2B5EF4-FFF2-40B4-BE49-F238E27FC236}">
                <a16:creationId xmlns:a16="http://schemas.microsoft.com/office/drawing/2014/main" id="{4081D042-0E58-B5E9-FDDE-1E49511AE2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5291707-153B-2EAC-A113-C6FF34600663}"/>
              </a:ext>
            </a:extLst>
          </p:cNvPr>
          <p:cNvSpPr>
            <a:spLocks noGrp="1"/>
          </p:cNvSpPr>
          <p:nvPr>
            <p:ph type="sldNum" sz="quarter" idx="12"/>
          </p:nvPr>
        </p:nvSpPr>
        <p:spPr/>
        <p:txBody>
          <a:bodyPr/>
          <a:lstStyle/>
          <a:p>
            <a:fld id="{E8BE866D-34EB-40DE-965A-F8EA5D1F8C19}" type="slidenum">
              <a:rPr lang="en-GB" smtClean="0"/>
              <a:t>‹#›</a:t>
            </a:fld>
            <a:endParaRPr lang="en-GB"/>
          </a:p>
        </p:txBody>
      </p:sp>
    </p:spTree>
    <p:extLst>
      <p:ext uri="{BB962C8B-B14F-4D97-AF65-F5344CB8AC3E}">
        <p14:creationId xmlns:p14="http://schemas.microsoft.com/office/powerpoint/2010/main" val="3480523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54FA6D-F95A-62EE-2C4F-E4545BA49A71}"/>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0B494512-385D-7C7C-8328-995A2F4D1E1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4940B829-78BE-A54E-F1D0-08CAFF1B28C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F4B8DD23-4C2B-204F-60FD-B29988CAD86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EB93C263-9E4D-5D29-37E2-07282BCDBE8B}"/>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3470ADEF-2AD2-9273-9F59-C2D3DA299930}"/>
              </a:ext>
            </a:extLst>
          </p:cNvPr>
          <p:cNvSpPr>
            <a:spLocks noGrp="1"/>
          </p:cNvSpPr>
          <p:nvPr>
            <p:ph type="dt" sz="half" idx="10"/>
          </p:nvPr>
        </p:nvSpPr>
        <p:spPr/>
        <p:txBody>
          <a:bodyPr/>
          <a:lstStyle/>
          <a:p>
            <a:fld id="{41FD5238-363B-4C26-BE6C-470AD53A0902}" type="datetimeFigureOut">
              <a:rPr lang="en-GB" smtClean="0"/>
              <a:t>12/05/2026</a:t>
            </a:fld>
            <a:endParaRPr lang="en-GB"/>
          </a:p>
        </p:txBody>
      </p:sp>
      <p:sp>
        <p:nvSpPr>
          <p:cNvPr id="8" name="Footer Placeholder 7">
            <a:extLst>
              <a:ext uri="{FF2B5EF4-FFF2-40B4-BE49-F238E27FC236}">
                <a16:creationId xmlns:a16="http://schemas.microsoft.com/office/drawing/2014/main" id="{EB566B33-5056-5788-E745-80ED012DAC2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5C397518-6519-189A-C676-8AC30811A5DF}"/>
              </a:ext>
            </a:extLst>
          </p:cNvPr>
          <p:cNvSpPr>
            <a:spLocks noGrp="1"/>
          </p:cNvSpPr>
          <p:nvPr>
            <p:ph type="sldNum" sz="quarter" idx="12"/>
          </p:nvPr>
        </p:nvSpPr>
        <p:spPr/>
        <p:txBody>
          <a:bodyPr/>
          <a:lstStyle/>
          <a:p>
            <a:fld id="{E8BE866D-34EB-40DE-965A-F8EA5D1F8C19}" type="slidenum">
              <a:rPr lang="en-GB" smtClean="0"/>
              <a:t>‹#›</a:t>
            </a:fld>
            <a:endParaRPr lang="en-GB"/>
          </a:p>
        </p:txBody>
      </p:sp>
    </p:spTree>
    <p:extLst>
      <p:ext uri="{BB962C8B-B14F-4D97-AF65-F5344CB8AC3E}">
        <p14:creationId xmlns:p14="http://schemas.microsoft.com/office/powerpoint/2010/main" val="17363714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5F2C7-5576-6E4F-C573-FD994891A671}"/>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903E8516-9EA9-5066-3009-D89FF66BE581}"/>
              </a:ext>
            </a:extLst>
          </p:cNvPr>
          <p:cNvSpPr>
            <a:spLocks noGrp="1"/>
          </p:cNvSpPr>
          <p:nvPr>
            <p:ph type="dt" sz="half" idx="10"/>
          </p:nvPr>
        </p:nvSpPr>
        <p:spPr/>
        <p:txBody>
          <a:bodyPr/>
          <a:lstStyle/>
          <a:p>
            <a:fld id="{41FD5238-363B-4C26-BE6C-470AD53A0902}" type="datetimeFigureOut">
              <a:rPr lang="en-GB" smtClean="0"/>
              <a:t>12/05/2026</a:t>
            </a:fld>
            <a:endParaRPr lang="en-GB"/>
          </a:p>
        </p:txBody>
      </p:sp>
      <p:sp>
        <p:nvSpPr>
          <p:cNvPr id="4" name="Footer Placeholder 3">
            <a:extLst>
              <a:ext uri="{FF2B5EF4-FFF2-40B4-BE49-F238E27FC236}">
                <a16:creationId xmlns:a16="http://schemas.microsoft.com/office/drawing/2014/main" id="{E02D5221-FEF3-DAE8-8088-ACBA35ACBE8B}"/>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3996AE1-EE81-5F6B-AB6B-210692E5C3BF}"/>
              </a:ext>
            </a:extLst>
          </p:cNvPr>
          <p:cNvSpPr>
            <a:spLocks noGrp="1"/>
          </p:cNvSpPr>
          <p:nvPr>
            <p:ph type="sldNum" sz="quarter" idx="12"/>
          </p:nvPr>
        </p:nvSpPr>
        <p:spPr/>
        <p:txBody>
          <a:bodyPr/>
          <a:lstStyle/>
          <a:p>
            <a:fld id="{E8BE866D-34EB-40DE-965A-F8EA5D1F8C19}" type="slidenum">
              <a:rPr lang="en-GB" smtClean="0"/>
              <a:t>‹#›</a:t>
            </a:fld>
            <a:endParaRPr lang="en-GB"/>
          </a:p>
        </p:txBody>
      </p:sp>
    </p:spTree>
    <p:extLst>
      <p:ext uri="{BB962C8B-B14F-4D97-AF65-F5344CB8AC3E}">
        <p14:creationId xmlns:p14="http://schemas.microsoft.com/office/powerpoint/2010/main" val="3112098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B344600-9875-F0F4-FC4A-5B903C6ABF1D}"/>
              </a:ext>
            </a:extLst>
          </p:cNvPr>
          <p:cNvSpPr>
            <a:spLocks noGrp="1"/>
          </p:cNvSpPr>
          <p:nvPr>
            <p:ph type="dt" sz="half" idx="10"/>
          </p:nvPr>
        </p:nvSpPr>
        <p:spPr/>
        <p:txBody>
          <a:bodyPr/>
          <a:lstStyle/>
          <a:p>
            <a:fld id="{41FD5238-363B-4C26-BE6C-470AD53A0902}" type="datetimeFigureOut">
              <a:rPr lang="en-GB" smtClean="0"/>
              <a:t>12/05/2026</a:t>
            </a:fld>
            <a:endParaRPr lang="en-GB"/>
          </a:p>
        </p:txBody>
      </p:sp>
      <p:sp>
        <p:nvSpPr>
          <p:cNvPr id="3" name="Footer Placeholder 2">
            <a:extLst>
              <a:ext uri="{FF2B5EF4-FFF2-40B4-BE49-F238E27FC236}">
                <a16:creationId xmlns:a16="http://schemas.microsoft.com/office/drawing/2014/main" id="{126042FA-D2AA-7F9B-A96E-090378395200}"/>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0E8A3BB6-1EEA-7261-0A20-7D006B0BC350}"/>
              </a:ext>
            </a:extLst>
          </p:cNvPr>
          <p:cNvSpPr>
            <a:spLocks noGrp="1"/>
          </p:cNvSpPr>
          <p:nvPr>
            <p:ph type="sldNum" sz="quarter" idx="12"/>
          </p:nvPr>
        </p:nvSpPr>
        <p:spPr/>
        <p:txBody>
          <a:bodyPr/>
          <a:lstStyle/>
          <a:p>
            <a:fld id="{E8BE866D-34EB-40DE-965A-F8EA5D1F8C19}" type="slidenum">
              <a:rPr lang="en-GB" smtClean="0"/>
              <a:t>‹#›</a:t>
            </a:fld>
            <a:endParaRPr lang="en-GB"/>
          </a:p>
        </p:txBody>
      </p:sp>
    </p:spTree>
    <p:extLst>
      <p:ext uri="{BB962C8B-B14F-4D97-AF65-F5344CB8AC3E}">
        <p14:creationId xmlns:p14="http://schemas.microsoft.com/office/powerpoint/2010/main" val="27958093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A66E3-205C-CA6E-16F5-DB915AA04B1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6FA8BB60-7BE5-B1E6-884F-7CD89617FA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BCD6B0CF-41DC-99A2-8291-0409D5A0DC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276B05C3-628D-D348-5152-7637C4A7A7B3}"/>
              </a:ext>
            </a:extLst>
          </p:cNvPr>
          <p:cNvSpPr>
            <a:spLocks noGrp="1"/>
          </p:cNvSpPr>
          <p:nvPr>
            <p:ph type="dt" sz="half" idx="10"/>
          </p:nvPr>
        </p:nvSpPr>
        <p:spPr/>
        <p:txBody>
          <a:bodyPr/>
          <a:lstStyle/>
          <a:p>
            <a:fld id="{41FD5238-363B-4C26-BE6C-470AD53A0902}" type="datetimeFigureOut">
              <a:rPr lang="en-GB" smtClean="0"/>
              <a:t>12/05/2026</a:t>
            </a:fld>
            <a:endParaRPr lang="en-GB"/>
          </a:p>
        </p:txBody>
      </p:sp>
      <p:sp>
        <p:nvSpPr>
          <p:cNvPr id="6" name="Footer Placeholder 5">
            <a:extLst>
              <a:ext uri="{FF2B5EF4-FFF2-40B4-BE49-F238E27FC236}">
                <a16:creationId xmlns:a16="http://schemas.microsoft.com/office/drawing/2014/main" id="{EE13EC5B-FC30-DF21-9EE4-877E5DD80DA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DB75FFF-D3AE-A59E-EF4C-47338819D13D}"/>
              </a:ext>
            </a:extLst>
          </p:cNvPr>
          <p:cNvSpPr>
            <a:spLocks noGrp="1"/>
          </p:cNvSpPr>
          <p:nvPr>
            <p:ph type="sldNum" sz="quarter" idx="12"/>
          </p:nvPr>
        </p:nvSpPr>
        <p:spPr/>
        <p:txBody>
          <a:bodyPr/>
          <a:lstStyle/>
          <a:p>
            <a:fld id="{E8BE866D-34EB-40DE-965A-F8EA5D1F8C19}" type="slidenum">
              <a:rPr lang="en-GB" smtClean="0"/>
              <a:t>‹#›</a:t>
            </a:fld>
            <a:endParaRPr lang="en-GB"/>
          </a:p>
        </p:txBody>
      </p:sp>
    </p:spTree>
    <p:extLst>
      <p:ext uri="{BB962C8B-B14F-4D97-AF65-F5344CB8AC3E}">
        <p14:creationId xmlns:p14="http://schemas.microsoft.com/office/powerpoint/2010/main" val="38555667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5DF5C-30AC-E447-E5C2-7C244833CAAA}"/>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AEC45E6E-A1EB-530E-8295-2B582888026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55341BEF-B32A-7568-464B-E11B880162B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748B542A-7B43-FFB8-96CE-1A579245D320}"/>
              </a:ext>
            </a:extLst>
          </p:cNvPr>
          <p:cNvSpPr>
            <a:spLocks noGrp="1"/>
          </p:cNvSpPr>
          <p:nvPr>
            <p:ph type="dt" sz="half" idx="10"/>
          </p:nvPr>
        </p:nvSpPr>
        <p:spPr/>
        <p:txBody>
          <a:bodyPr/>
          <a:lstStyle/>
          <a:p>
            <a:fld id="{41FD5238-363B-4C26-BE6C-470AD53A0902}" type="datetimeFigureOut">
              <a:rPr lang="en-GB" smtClean="0"/>
              <a:t>12/05/2026</a:t>
            </a:fld>
            <a:endParaRPr lang="en-GB"/>
          </a:p>
        </p:txBody>
      </p:sp>
      <p:sp>
        <p:nvSpPr>
          <p:cNvPr id="6" name="Footer Placeholder 5">
            <a:extLst>
              <a:ext uri="{FF2B5EF4-FFF2-40B4-BE49-F238E27FC236}">
                <a16:creationId xmlns:a16="http://schemas.microsoft.com/office/drawing/2014/main" id="{B2218C14-6FCC-D4FA-6E8D-BAA5862890B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42AB61F-3420-D477-7C28-5872B450D37A}"/>
              </a:ext>
            </a:extLst>
          </p:cNvPr>
          <p:cNvSpPr>
            <a:spLocks noGrp="1"/>
          </p:cNvSpPr>
          <p:nvPr>
            <p:ph type="sldNum" sz="quarter" idx="12"/>
          </p:nvPr>
        </p:nvSpPr>
        <p:spPr/>
        <p:txBody>
          <a:bodyPr/>
          <a:lstStyle/>
          <a:p>
            <a:fld id="{E8BE866D-34EB-40DE-965A-F8EA5D1F8C19}" type="slidenum">
              <a:rPr lang="en-GB" smtClean="0"/>
              <a:t>‹#›</a:t>
            </a:fld>
            <a:endParaRPr lang="en-GB"/>
          </a:p>
        </p:txBody>
      </p:sp>
    </p:spTree>
    <p:extLst>
      <p:ext uri="{BB962C8B-B14F-4D97-AF65-F5344CB8AC3E}">
        <p14:creationId xmlns:p14="http://schemas.microsoft.com/office/powerpoint/2010/main" val="22945580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3935C42-8437-F872-C9D9-08A8AA045DC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F292F6F7-4E94-4DD4-EA18-3F524724AB0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D8CCD3C-03AF-48D2-CFE7-B488CCC0A0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1FD5238-363B-4C26-BE6C-470AD53A0902}" type="datetimeFigureOut">
              <a:rPr lang="en-GB" smtClean="0"/>
              <a:t>12/05/2026</a:t>
            </a:fld>
            <a:endParaRPr lang="en-GB"/>
          </a:p>
        </p:txBody>
      </p:sp>
      <p:sp>
        <p:nvSpPr>
          <p:cNvPr id="5" name="Footer Placeholder 4">
            <a:extLst>
              <a:ext uri="{FF2B5EF4-FFF2-40B4-BE49-F238E27FC236}">
                <a16:creationId xmlns:a16="http://schemas.microsoft.com/office/drawing/2014/main" id="{B3EAE0C2-6610-1008-220B-9DC7A4AE49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8AA03743-8774-80AF-D339-4A7D13CECA3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8BE866D-34EB-40DE-965A-F8EA5D1F8C19}" type="slidenum">
              <a:rPr lang="en-GB" smtClean="0"/>
              <a:t>‹#›</a:t>
            </a:fld>
            <a:endParaRPr lang="en-GB"/>
          </a:p>
        </p:txBody>
      </p:sp>
    </p:spTree>
    <p:extLst>
      <p:ext uri="{BB962C8B-B14F-4D97-AF65-F5344CB8AC3E}">
        <p14:creationId xmlns:p14="http://schemas.microsoft.com/office/powerpoint/2010/main" val="12285216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gov.uk/guidance/hantaviruses?fbclid=IwRlRTSARp5_tleHRuA2FlbQIxMQBzcnRjBmFwcF9pZAo2NjI4NTY4Mzc5AAEeeoAyWyKy6-7Gv7aWwk4m9tTuT7IoICgBWRS_xN-_4mLFMU8H0K1YU3GhL5I_aem_555jdgOxQxdymr_GdT6g5Q" TargetMode="External"/><Relationship Id="rId7"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www.england.nhs.uk/national-infection-prevention-and-control-manual-nipcm-for-england/addendum-on-hcid-ppe/#app-2" TargetMode="External"/><Relationship Id="rId5" Type="http://schemas.openxmlformats.org/officeDocument/2006/relationships/hyperlink" Target="https://www.england.nhs.uk/national-infection-prevention-and-control-manual-nipcm-for-england/" TargetMode="External"/><Relationship Id="rId4" Type="http://schemas.openxmlformats.org/officeDocument/2006/relationships/hyperlink" Target="https://www.who.int/emergencies/outbreak-toolkit/disease-outbreak-toolboxes/hantavirus-outbreak-toolbox"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gov.uk/guidance/hantaviruses?fbclid=IwRlRTSARp5_tleHRuA2FlbQIxMQBzcnRjBmFwcF9pZAo2NjI4NTY4Mzc5AAEeeoAyWyKy6-7Gv7aWwk4m9tTuT7IoICgBWRS_xN-_4mLFMU8H0K1YU3GhL5I_aem_555jdgOxQxdymr_GdT6g5Q" TargetMode="External"/><Relationship Id="rId7"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hyperlink" Target="https://www.england.nhs.uk/national-infection-prevention-and-control-manual-nipcm-for-england/addendum-on-hcid-ppe/#app-2" TargetMode="External"/><Relationship Id="rId5" Type="http://schemas.openxmlformats.org/officeDocument/2006/relationships/hyperlink" Target="https://www.england.nhs.uk/national-infection-prevention-and-control-manual-nipcm-for-england/" TargetMode="External"/><Relationship Id="rId4" Type="http://schemas.openxmlformats.org/officeDocument/2006/relationships/hyperlink" Target="https://www.who.int/emergencies/outbreak-toolkit/disease-outbreak-toolboxes/hantavirus-outbreak-toolbox"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www.gov.uk/guidance/hantaviruses?fbclid=IwRlRTSARp5_tleHRuA2FlbQIxMQBzcnRjBmFwcF9pZAo2NjI4NTY4Mzc5AAEeeoAyWyKy6-7Gv7aWwk4m9tTuT7IoICgBWRS_xN-_4mLFMU8H0K1YU3GhL5I_aem_555jdgOxQxdymr_GdT6g5Q" TargetMode="External"/><Relationship Id="rId7"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hyperlink" Target="https://www.england.nhs.uk/national-infection-prevention-and-control-manual-nipcm-for-england/addendum-on-hcid-ppe/#app-2" TargetMode="External"/><Relationship Id="rId5" Type="http://schemas.openxmlformats.org/officeDocument/2006/relationships/hyperlink" Target="https://www.england.nhs.uk/national-infection-prevention-and-control-manual-nipcm-for-england/" TargetMode="External"/><Relationship Id="rId4" Type="http://schemas.openxmlformats.org/officeDocument/2006/relationships/hyperlink" Target="https://www.who.int/emergencies/outbreak-toolkit/disease-outbreak-toolboxes/hantavirus-outbreak-toolbox"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gov.uk/guidance/hantaviruses?fbclid=IwRlRTSARp5_tleHRuA2FlbQIxMQBzcnRjBmFwcF9pZAo2NjI4NTY4Mzc5AAEeeoAyWyKy6-7Gv7aWwk4m9tTuT7IoICgBWRS_xN-_4mLFMU8H0K1YU3GhL5I_aem_555jdgOxQxdymr_GdT6g5Q" TargetMode="External"/><Relationship Id="rId7"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6" Type="http://schemas.openxmlformats.org/officeDocument/2006/relationships/hyperlink" Target="https://www.england.nhs.uk/national-infection-prevention-and-control-manual-nipcm-for-england/addendum-on-hcid-ppe/#app-2" TargetMode="External"/><Relationship Id="rId5" Type="http://schemas.openxmlformats.org/officeDocument/2006/relationships/hyperlink" Target="https://www.england.nhs.uk/national-infection-prevention-and-control-manual-nipcm-for-england/" TargetMode="External"/><Relationship Id="rId4" Type="http://schemas.openxmlformats.org/officeDocument/2006/relationships/hyperlink" Target="https://www.who.int/emergencies/outbreak-toolkit/disease-outbreak-toolboxes/hantavirus-outbreak-toolbox"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F22E197-0DE5-EFE5-86E1-AC940B5DAF93}"/>
              </a:ext>
            </a:extLst>
          </p:cNvPr>
          <p:cNvSpPr/>
          <p:nvPr/>
        </p:nvSpPr>
        <p:spPr>
          <a:xfrm>
            <a:off x="181686" y="343298"/>
            <a:ext cx="6547985" cy="6402108"/>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03745D7D-E4ED-3028-A596-3489AD709216}"/>
              </a:ext>
            </a:extLst>
          </p:cNvPr>
          <p:cNvSpPr/>
          <p:nvPr/>
        </p:nvSpPr>
        <p:spPr>
          <a:xfrm>
            <a:off x="275433" y="184245"/>
            <a:ext cx="6305553" cy="49131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t>Pathway for Patients who self-present at Emergency</a:t>
            </a:r>
            <a:r>
              <a:rPr lang="en-GB" sz="1200" dirty="0">
                <a:solidFill>
                  <a:schemeClr val="bg1"/>
                </a:solidFill>
              </a:rPr>
              <a:t> Departments with possible Andes virus (hantavirus) </a:t>
            </a:r>
          </a:p>
        </p:txBody>
      </p:sp>
      <p:sp>
        <p:nvSpPr>
          <p:cNvPr id="3" name="Rectangle: Rounded Corners 2">
            <a:extLst>
              <a:ext uri="{FF2B5EF4-FFF2-40B4-BE49-F238E27FC236}">
                <a16:creationId xmlns:a16="http://schemas.microsoft.com/office/drawing/2014/main" id="{A5EA49E7-9774-64B9-2D24-20A2D2E0972D}"/>
              </a:ext>
            </a:extLst>
          </p:cNvPr>
          <p:cNvSpPr/>
          <p:nvPr/>
        </p:nvSpPr>
        <p:spPr>
          <a:xfrm>
            <a:off x="284476" y="1474635"/>
            <a:ext cx="4262189" cy="944925"/>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050" b="1" dirty="0"/>
              <a:t> Has the patient been exposed to a confirmed case of ANDV</a:t>
            </a:r>
            <a:r>
              <a:rPr lang="en-GB" sz="1050" dirty="0">
                <a:solidFill>
                  <a:srgbClr val="FF0000"/>
                </a:solidFill>
              </a:rPr>
              <a:t> </a:t>
            </a:r>
            <a:r>
              <a:rPr lang="en-GB" sz="1050" b="1" dirty="0"/>
              <a:t>in the </a:t>
            </a:r>
            <a:r>
              <a:rPr lang="en-GB" sz="1050" b="1" dirty="0">
                <a:solidFill>
                  <a:schemeClr val="bg1"/>
                </a:solidFill>
              </a:rPr>
              <a:t>last 45 days?</a:t>
            </a:r>
            <a:endParaRPr lang="en-GB" sz="800" b="1" dirty="0">
              <a:solidFill>
                <a:schemeClr val="bg1"/>
              </a:solidFill>
            </a:endParaRPr>
          </a:p>
          <a:p>
            <a:pPr algn="ctr"/>
            <a:r>
              <a:rPr lang="en-GB" sz="500" dirty="0">
                <a:solidFill>
                  <a:schemeClr val="tx2">
                    <a:lumMod val="50000"/>
                    <a:lumOff val="50000"/>
                  </a:schemeClr>
                </a:solidFill>
              </a:rPr>
              <a:t>X</a:t>
            </a:r>
            <a:br>
              <a:rPr lang="en-GB" sz="1000" dirty="0"/>
            </a:br>
            <a:r>
              <a:rPr lang="en-GB" sz="900" dirty="0"/>
              <a:t>(including a passenger or crew member who stayed overnight on the MV </a:t>
            </a:r>
            <a:r>
              <a:rPr lang="en-GB" sz="900" dirty="0" err="1"/>
              <a:t>Hondius</a:t>
            </a:r>
            <a:r>
              <a:rPr lang="en-GB" sz="900" dirty="0"/>
              <a:t> during its current journey from April 2026)</a:t>
            </a:r>
          </a:p>
          <a:p>
            <a:pPr algn="ctr"/>
            <a:endParaRPr lang="en-GB" sz="700" dirty="0"/>
          </a:p>
        </p:txBody>
      </p:sp>
      <p:sp>
        <p:nvSpPr>
          <p:cNvPr id="6" name="Rectangle: Rounded Corners 5">
            <a:extLst>
              <a:ext uri="{FF2B5EF4-FFF2-40B4-BE49-F238E27FC236}">
                <a16:creationId xmlns:a16="http://schemas.microsoft.com/office/drawing/2014/main" id="{E94520BC-4435-A575-DAEA-C3C5AAF343E6}"/>
              </a:ext>
            </a:extLst>
          </p:cNvPr>
          <p:cNvSpPr/>
          <p:nvPr/>
        </p:nvSpPr>
        <p:spPr>
          <a:xfrm>
            <a:off x="284472" y="4914519"/>
            <a:ext cx="4262189" cy="468846"/>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GB" sz="1000" dirty="0"/>
              <a:t>Isolate as per local pathways and clinically assess in line with National Infection Prevention &amp; Control measures for possible HCID</a:t>
            </a:r>
          </a:p>
        </p:txBody>
      </p:sp>
      <p:sp>
        <p:nvSpPr>
          <p:cNvPr id="7" name="Rectangle 6">
            <a:extLst>
              <a:ext uri="{FF2B5EF4-FFF2-40B4-BE49-F238E27FC236}">
                <a16:creationId xmlns:a16="http://schemas.microsoft.com/office/drawing/2014/main" id="{56101609-1906-8803-B529-A830BCCF20FC}"/>
              </a:ext>
            </a:extLst>
          </p:cNvPr>
          <p:cNvSpPr/>
          <p:nvPr/>
        </p:nvSpPr>
        <p:spPr>
          <a:xfrm>
            <a:off x="4988673" y="1474635"/>
            <a:ext cx="1613412" cy="94492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800" dirty="0">
                <a:solidFill>
                  <a:schemeClr val="accent1"/>
                </a:solidFill>
              </a:rPr>
              <a:t>Consider alternative diagnosis, seeking advice as required as part of normal clinical pathways. Liaise with local infection specialists/microbiology if clinical suspicion remains to agree next steps as required</a:t>
            </a:r>
          </a:p>
        </p:txBody>
      </p:sp>
      <p:cxnSp>
        <p:nvCxnSpPr>
          <p:cNvPr id="10" name="Straight Arrow Connector 9">
            <a:extLst>
              <a:ext uri="{FF2B5EF4-FFF2-40B4-BE49-F238E27FC236}">
                <a16:creationId xmlns:a16="http://schemas.microsoft.com/office/drawing/2014/main" id="{A5C17958-78F5-AD5F-FBB0-A577C4B610D8}"/>
              </a:ext>
            </a:extLst>
          </p:cNvPr>
          <p:cNvCxnSpPr>
            <a:cxnSpLocks/>
            <a:stCxn id="3" idx="3"/>
            <a:endCxn id="7" idx="1"/>
          </p:cNvCxnSpPr>
          <p:nvPr/>
        </p:nvCxnSpPr>
        <p:spPr>
          <a:xfrm>
            <a:off x="4546665" y="1947098"/>
            <a:ext cx="442008" cy="0"/>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FA06DAA0-3024-5FD1-28AC-34D3869F398C}"/>
              </a:ext>
            </a:extLst>
          </p:cNvPr>
          <p:cNvSpPr txBox="1"/>
          <p:nvPr/>
        </p:nvSpPr>
        <p:spPr>
          <a:xfrm>
            <a:off x="4546662" y="1951435"/>
            <a:ext cx="429952" cy="257733"/>
          </a:xfrm>
          <a:prstGeom prst="rect">
            <a:avLst/>
          </a:prstGeom>
          <a:noFill/>
        </p:spPr>
        <p:txBody>
          <a:bodyPr wrap="square" rtlCol="0">
            <a:spAutoFit/>
          </a:bodyPr>
          <a:lstStyle/>
          <a:p>
            <a:r>
              <a:rPr lang="en-GB" sz="1050" b="1" dirty="0"/>
              <a:t>NO</a:t>
            </a:r>
          </a:p>
        </p:txBody>
      </p:sp>
      <p:cxnSp>
        <p:nvCxnSpPr>
          <p:cNvPr id="13" name="Straight Arrow Connector 12">
            <a:extLst>
              <a:ext uri="{FF2B5EF4-FFF2-40B4-BE49-F238E27FC236}">
                <a16:creationId xmlns:a16="http://schemas.microsoft.com/office/drawing/2014/main" id="{87368EF7-0756-81C4-3C19-5E0F028E6EE5}"/>
              </a:ext>
            </a:extLst>
          </p:cNvPr>
          <p:cNvCxnSpPr>
            <a:cxnSpLocks/>
            <a:endCxn id="64" idx="0"/>
          </p:cNvCxnSpPr>
          <p:nvPr/>
        </p:nvCxnSpPr>
        <p:spPr>
          <a:xfrm>
            <a:off x="2406524" y="2441776"/>
            <a:ext cx="0" cy="25391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4" name="TextBox 13">
            <a:extLst>
              <a:ext uri="{FF2B5EF4-FFF2-40B4-BE49-F238E27FC236}">
                <a16:creationId xmlns:a16="http://schemas.microsoft.com/office/drawing/2014/main" id="{E41D7B5A-7E67-8B09-99C0-8909C98D6F02}"/>
              </a:ext>
            </a:extLst>
          </p:cNvPr>
          <p:cNvSpPr txBox="1"/>
          <p:nvPr/>
        </p:nvSpPr>
        <p:spPr>
          <a:xfrm>
            <a:off x="2470770" y="2441776"/>
            <a:ext cx="498144" cy="253916"/>
          </a:xfrm>
          <a:prstGeom prst="rect">
            <a:avLst/>
          </a:prstGeom>
          <a:noFill/>
        </p:spPr>
        <p:txBody>
          <a:bodyPr wrap="square" rtlCol="0">
            <a:spAutoFit/>
          </a:bodyPr>
          <a:lstStyle/>
          <a:p>
            <a:r>
              <a:rPr lang="en-GB" sz="1050" b="1" dirty="0"/>
              <a:t>YES</a:t>
            </a:r>
          </a:p>
        </p:txBody>
      </p:sp>
      <p:sp>
        <p:nvSpPr>
          <p:cNvPr id="29" name="Rectangle: Rounded Corners 28">
            <a:extLst>
              <a:ext uri="{FF2B5EF4-FFF2-40B4-BE49-F238E27FC236}">
                <a16:creationId xmlns:a16="http://schemas.microsoft.com/office/drawing/2014/main" id="{F5782787-4771-31B2-D053-55DE2472A1B1}"/>
              </a:ext>
            </a:extLst>
          </p:cNvPr>
          <p:cNvSpPr/>
          <p:nvPr/>
        </p:nvSpPr>
        <p:spPr>
          <a:xfrm>
            <a:off x="284472" y="5619106"/>
            <a:ext cx="4262189" cy="704366"/>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Liaison with local Health Protection Team to agree next steps and liaise with Trust infection specialist/Microbiology for additional support.</a:t>
            </a:r>
          </a:p>
          <a:p>
            <a:pPr algn="ctr"/>
            <a:r>
              <a:rPr lang="en-GB" sz="1000" dirty="0"/>
              <a:t>Begin symptomatic treatment and ensure isolation and appropriate PPE, and waste management is maintained throughout.</a:t>
            </a:r>
          </a:p>
        </p:txBody>
      </p:sp>
      <p:cxnSp>
        <p:nvCxnSpPr>
          <p:cNvPr id="31" name="Straight Arrow Connector 30">
            <a:extLst>
              <a:ext uri="{FF2B5EF4-FFF2-40B4-BE49-F238E27FC236}">
                <a16:creationId xmlns:a16="http://schemas.microsoft.com/office/drawing/2014/main" id="{C1990566-72C3-DF57-1801-0DD3DBD6FB13}"/>
              </a:ext>
            </a:extLst>
          </p:cNvPr>
          <p:cNvCxnSpPr>
            <a:cxnSpLocks/>
            <a:endCxn id="29" idx="0"/>
          </p:cNvCxnSpPr>
          <p:nvPr/>
        </p:nvCxnSpPr>
        <p:spPr>
          <a:xfrm>
            <a:off x="2415567" y="5383365"/>
            <a:ext cx="0" cy="23574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47" name="Rectangle 46">
            <a:extLst>
              <a:ext uri="{FF2B5EF4-FFF2-40B4-BE49-F238E27FC236}">
                <a16:creationId xmlns:a16="http://schemas.microsoft.com/office/drawing/2014/main" id="{9A7CE7C9-5FF1-F8C1-08C4-306044851697}"/>
              </a:ext>
            </a:extLst>
          </p:cNvPr>
          <p:cNvSpPr/>
          <p:nvPr/>
        </p:nvSpPr>
        <p:spPr>
          <a:xfrm>
            <a:off x="6838600" y="1080564"/>
            <a:ext cx="5100725" cy="1644609"/>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id="{7FEE3AEC-FF7A-730E-FDEF-0227DBE3582C}"/>
              </a:ext>
            </a:extLst>
          </p:cNvPr>
          <p:cNvSpPr/>
          <p:nvPr/>
        </p:nvSpPr>
        <p:spPr>
          <a:xfrm>
            <a:off x="6934595" y="844832"/>
            <a:ext cx="3711034" cy="354842"/>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Links &amp; Guidance</a:t>
            </a:r>
          </a:p>
        </p:txBody>
      </p:sp>
      <p:sp>
        <p:nvSpPr>
          <p:cNvPr id="52" name="Rectangle 51">
            <a:extLst>
              <a:ext uri="{FF2B5EF4-FFF2-40B4-BE49-F238E27FC236}">
                <a16:creationId xmlns:a16="http://schemas.microsoft.com/office/drawing/2014/main" id="{343A3FE9-B84A-CC96-D256-6A0E2C23EFA1}"/>
              </a:ext>
            </a:extLst>
          </p:cNvPr>
          <p:cNvSpPr/>
          <p:nvPr/>
        </p:nvSpPr>
        <p:spPr>
          <a:xfrm>
            <a:off x="6934592" y="1355054"/>
            <a:ext cx="4881146" cy="238692"/>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u="sng" dirty="0">
                <a:solidFill>
                  <a:srgbClr val="0070C0"/>
                </a:solidFill>
                <a:hlinkClick r:id="rId3">
                  <a:extLst>
                    <a:ext uri="{A12FA001-AC4F-418D-AE19-62706E023703}">
                      <ahyp:hlinkClr xmlns:ahyp="http://schemas.microsoft.com/office/drawing/2018/hyperlinkcolor" val="tx"/>
                    </a:ext>
                  </a:extLst>
                </a:hlinkClick>
              </a:rPr>
              <a:t>UKHSA Hantaviruses - characteristics, diagnosis, epidemiology</a:t>
            </a:r>
            <a:endParaRPr lang="en-GB" sz="900" u="sng" dirty="0">
              <a:solidFill>
                <a:srgbClr val="0070C0"/>
              </a:solidFill>
            </a:endParaRPr>
          </a:p>
        </p:txBody>
      </p:sp>
      <p:sp>
        <p:nvSpPr>
          <p:cNvPr id="53" name="Rectangle 52">
            <a:extLst>
              <a:ext uri="{FF2B5EF4-FFF2-40B4-BE49-F238E27FC236}">
                <a16:creationId xmlns:a16="http://schemas.microsoft.com/office/drawing/2014/main" id="{5FFD5BF5-596D-9BFB-2697-662E4C906204}"/>
              </a:ext>
            </a:extLst>
          </p:cNvPr>
          <p:cNvSpPr/>
          <p:nvPr/>
        </p:nvSpPr>
        <p:spPr>
          <a:xfrm>
            <a:off x="6934592" y="1668096"/>
            <a:ext cx="4881146" cy="238691"/>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dirty="0">
                <a:solidFill>
                  <a:srgbClr val="0070C0"/>
                </a:solidFill>
                <a:hlinkClick r:id="rId4">
                  <a:extLst>
                    <a:ext uri="{A12FA001-AC4F-418D-AE19-62706E023703}">
                      <ahyp:hlinkClr xmlns:ahyp="http://schemas.microsoft.com/office/drawing/2018/hyperlinkcolor" val="tx"/>
                    </a:ext>
                  </a:extLst>
                </a:hlinkClick>
              </a:rPr>
              <a:t>WHO Hantavirus outbreak toolbox</a:t>
            </a:r>
            <a:endParaRPr lang="en-GB" sz="900" dirty="0">
              <a:solidFill>
                <a:srgbClr val="0070C0"/>
              </a:solidFill>
            </a:endParaRPr>
          </a:p>
        </p:txBody>
      </p:sp>
      <p:sp>
        <p:nvSpPr>
          <p:cNvPr id="54" name="Rectangle 53">
            <a:hlinkClick r:id="rId5"/>
            <a:extLst>
              <a:ext uri="{FF2B5EF4-FFF2-40B4-BE49-F238E27FC236}">
                <a16:creationId xmlns:a16="http://schemas.microsoft.com/office/drawing/2014/main" id="{36274E10-E764-2912-7617-ABA8B26580AE}"/>
              </a:ext>
            </a:extLst>
          </p:cNvPr>
          <p:cNvSpPr/>
          <p:nvPr/>
        </p:nvSpPr>
        <p:spPr>
          <a:xfrm>
            <a:off x="6934593" y="2011842"/>
            <a:ext cx="4881146" cy="238690"/>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u="sng" dirty="0">
                <a:solidFill>
                  <a:srgbClr val="0070C0"/>
                </a:solidFill>
              </a:rPr>
              <a:t>National Infection Prevention &amp; Control Manual (NIPCM) </a:t>
            </a:r>
          </a:p>
        </p:txBody>
      </p:sp>
      <p:sp>
        <p:nvSpPr>
          <p:cNvPr id="55" name="Rectangle 54">
            <a:hlinkClick r:id="rId6"/>
            <a:extLst>
              <a:ext uri="{FF2B5EF4-FFF2-40B4-BE49-F238E27FC236}">
                <a16:creationId xmlns:a16="http://schemas.microsoft.com/office/drawing/2014/main" id="{73626EAE-C799-7B99-3C56-2CCB3D6A7EA3}"/>
              </a:ext>
            </a:extLst>
          </p:cNvPr>
          <p:cNvSpPr/>
          <p:nvPr/>
        </p:nvSpPr>
        <p:spPr>
          <a:xfrm>
            <a:off x="6934593" y="2338951"/>
            <a:ext cx="4881146" cy="238689"/>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u="sng" dirty="0">
                <a:solidFill>
                  <a:srgbClr val="0070C0"/>
                </a:solidFill>
              </a:rPr>
              <a:t>Addendum on HCID PPE</a:t>
            </a:r>
          </a:p>
        </p:txBody>
      </p:sp>
      <p:sp>
        <p:nvSpPr>
          <p:cNvPr id="56" name="Rectangle 55">
            <a:extLst>
              <a:ext uri="{FF2B5EF4-FFF2-40B4-BE49-F238E27FC236}">
                <a16:creationId xmlns:a16="http://schemas.microsoft.com/office/drawing/2014/main" id="{06043CB9-E985-D0A6-8533-2A975F68A8F6}"/>
              </a:ext>
            </a:extLst>
          </p:cNvPr>
          <p:cNvSpPr/>
          <p:nvPr/>
        </p:nvSpPr>
        <p:spPr>
          <a:xfrm>
            <a:off x="6838600" y="3033166"/>
            <a:ext cx="5100725" cy="1775111"/>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Rectangle 56">
            <a:extLst>
              <a:ext uri="{FF2B5EF4-FFF2-40B4-BE49-F238E27FC236}">
                <a16:creationId xmlns:a16="http://schemas.microsoft.com/office/drawing/2014/main" id="{63124872-6943-C4EF-E91A-35A7BE475E9A}"/>
              </a:ext>
            </a:extLst>
          </p:cNvPr>
          <p:cNvSpPr/>
          <p:nvPr/>
        </p:nvSpPr>
        <p:spPr>
          <a:xfrm>
            <a:off x="6948389" y="2867576"/>
            <a:ext cx="3697240" cy="289429"/>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Preparedness Actions</a:t>
            </a:r>
          </a:p>
        </p:txBody>
      </p:sp>
      <p:sp>
        <p:nvSpPr>
          <p:cNvPr id="58" name="Rectangle 57">
            <a:extLst>
              <a:ext uri="{FF2B5EF4-FFF2-40B4-BE49-F238E27FC236}">
                <a16:creationId xmlns:a16="http://schemas.microsoft.com/office/drawing/2014/main" id="{C3C6B4DE-B45B-E591-5968-FD77842292BF}"/>
              </a:ext>
            </a:extLst>
          </p:cNvPr>
          <p:cNvSpPr/>
          <p:nvPr/>
        </p:nvSpPr>
        <p:spPr>
          <a:xfrm>
            <a:off x="6948389" y="3231350"/>
            <a:ext cx="4881146" cy="146345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GB" sz="900" dirty="0">
                <a:solidFill>
                  <a:schemeClr val="tx1"/>
                </a:solidFill>
              </a:rPr>
              <a:t>Providers to ensure that all clinical services are aware of the public health messaging and that a differential diagnosis of ANDV should be considered in any patient that meets the operational case definition</a:t>
            </a:r>
          </a:p>
          <a:p>
            <a:pPr marL="171450" indent="-171450">
              <a:buFont typeface="Arial" panose="020B0604020202020204" pitchFamily="34" charset="0"/>
              <a:buChar char="•"/>
            </a:pPr>
            <a:r>
              <a:rPr lang="en-GB" sz="900" dirty="0">
                <a:solidFill>
                  <a:schemeClr val="tx1"/>
                </a:solidFill>
              </a:rPr>
              <a:t>Providers should review current IPC plans, PPE availability, waste management and staff training to ensure that arrangements are in place to safely assess and treat patients presenting with suspected ANDV.</a:t>
            </a:r>
          </a:p>
          <a:p>
            <a:pPr marL="171450" indent="-171450">
              <a:buFont typeface="Arial" panose="020B0604020202020204" pitchFamily="34" charset="0"/>
              <a:buChar char="•"/>
            </a:pPr>
            <a:r>
              <a:rPr lang="en-GB" sz="900" dirty="0">
                <a:solidFill>
                  <a:schemeClr val="tx1"/>
                </a:solidFill>
              </a:rPr>
              <a:t> Providers should review existing plans and clinical pathways ensuring that staff are aware of the arrangements for isolation, clinical management, specialist infection advice,  PPE and associated infection control measures,</a:t>
            </a:r>
            <a:r>
              <a:rPr lang="en-GB" sz="900" dirty="0">
                <a:solidFill>
                  <a:srgbClr val="FF0000"/>
                </a:solidFill>
              </a:rPr>
              <a:t> </a:t>
            </a:r>
            <a:r>
              <a:rPr lang="en-GB" sz="900" dirty="0">
                <a:solidFill>
                  <a:schemeClr val="tx1"/>
                </a:solidFill>
              </a:rPr>
              <a:t>including  WHO recommendation </a:t>
            </a:r>
            <a:r>
              <a:rPr lang="en-GB" sz="900" b="1" dirty="0">
                <a:solidFill>
                  <a:schemeClr val="tx1"/>
                </a:solidFill>
              </a:rPr>
              <a:t>ALL</a:t>
            </a:r>
            <a:r>
              <a:rPr lang="en-GB" sz="900" dirty="0">
                <a:solidFill>
                  <a:schemeClr val="tx1"/>
                </a:solidFill>
              </a:rPr>
              <a:t> contacts wear a non-valved FFP3 if clinically tolerated (no requirement for FIT testing)</a:t>
            </a:r>
          </a:p>
        </p:txBody>
      </p:sp>
      <p:sp>
        <p:nvSpPr>
          <p:cNvPr id="59" name="Rectangle 58">
            <a:extLst>
              <a:ext uri="{FF2B5EF4-FFF2-40B4-BE49-F238E27FC236}">
                <a16:creationId xmlns:a16="http://schemas.microsoft.com/office/drawing/2014/main" id="{8772DD54-E714-B555-FBF4-3AFE8BCA126D}"/>
              </a:ext>
            </a:extLst>
          </p:cNvPr>
          <p:cNvSpPr/>
          <p:nvPr/>
        </p:nvSpPr>
        <p:spPr>
          <a:xfrm>
            <a:off x="6838600" y="5061238"/>
            <a:ext cx="5100725" cy="1684168"/>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Rectangle 64">
            <a:extLst>
              <a:ext uri="{FF2B5EF4-FFF2-40B4-BE49-F238E27FC236}">
                <a16:creationId xmlns:a16="http://schemas.microsoft.com/office/drawing/2014/main" id="{7494FF44-7C71-46B6-F13D-7522DD64D3DC}"/>
              </a:ext>
            </a:extLst>
          </p:cNvPr>
          <p:cNvSpPr/>
          <p:nvPr/>
        </p:nvSpPr>
        <p:spPr>
          <a:xfrm>
            <a:off x="6941492" y="4847908"/>
            <a:ext cx="3711033" cy="354842"/>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Emergency Department ANDV pathway checklist – possible cases</a:t>
            </a:r>
          </a:p>
        </p:txBody>
      </p:sp>
      <p:sp>
        <p:nvSpPr>
          <p:cNvPr id="66" name="Rectangle 65">
            <a:extLst>
              <a:ext uri="{FF2B5EF4-FFF2-40B4-BE49-F238E27FC236}">
                <a16:creationId xmlns:a16="http://schemas.microsoft.com/office/drawing/2014/main" id="{43496D5F-F33A-2E85-257E-D70A52D8EAA6}"/>
              </a:ext>
            </a:extLst>
          </p:cNvPr>
          <p:cNvSpPr/>
          <p:nvPr/>
        </p:nvSpPr>
        <p:spPr>
          <a:xfrm>
            <a:off x="6934595" y="5301780"/>
            <a:ext cx="4478779" cy="285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Have you isolated the patient?</a:t>
            </a:r>
          </a:p>
        </p:txBody>
      </p:sp>
      <p:sp>
        <p:nvSpPr>
          <p:cNvPr id="67" name="Rectangle 66">
            <a:extLst>
              <a:ext uri="{FF2B5EF4-FFF2-40B4-BE49-F238E27FC236}">
                <a16:creationId xmlns:a16="http://schemas.microsoft.com/office/drawing/2014/main" id="{EA1868ED-B846-8E0F-3433-F0A771D24DE2}"/>
              </a:ext>
            </a:extLst>
          </p:cNvPr>
          <p:cNvSpPr/>
          <p:nvPr/>
        </p:nvSpPr>
        <p:spPr>
          <a:xfrm>
            <a:off x="6934594" y="5658165"/>
            <a:ext cx="4478779" cy="285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Have you got access to the appropriate PPE (including donning &amp; doffing procedures) to undertake a clinical assessment?</a:t>
            </a:r>
          </a:p>
        </p:txBody>
      </p:sp>
      <p:sp>
        <p:nvSpPr>
          <p:cNvPr id="68" name="Rectangle 67">
            <a:extLst>
              <a:ext uri="{FF2B5EF4-FFF2-40B4-BE49-F238E27FC236}">
                <a16:creationId xmlns:a16="http://schemas.microsoft.com/office/drawing/2014/main" id="{1E6558E8-0659-BCC6-8985-001A442A9A8A}"/>
              </a:ext>
            </a:extLst>
          </p:cNvPr>
          <p:cNvSpPr/>
          <p:nvPr/>
        </p:nvSpPr>
        <p:spPr>
          <a:xfrm>
            <a:off x="6934593" y="6027847"/>
            <a:ext cx="4478779" cy="285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Speak to your Local Health Protection Team</a:t>
            </a:r>
            <a:endParaRPr lang="en-GB" sz="850" b="1" dirty="0">
              <a:solidFill>
                <a:schemeClr val="tx1"/>
              </a:solidFill>
            </a:endParaRPr>
          </a:p>
        </p:txBody>
      </p:sp>
      <p:sp>
        <p:nvSpPr>
          <p:cNvPr id="69" name="Rectangle 68">
            <a:extLst>
              <a:ext uri="{FF2B5EF4-FFF2-40B4-BE49-F238E27FC236}">
                <a16:creationId xmlns:a16="http://schemas.microsoft.com/office/drawing/2014/main" id="{8CE3C7DC-0D4C-C51D-A3AA-DBA618444B10}"/>
              </a:ext>
            </a:extLst>
          </p:cNvPr>
          <p:cNvSpPr/>
          <p:nvPr/>
        </p:nvSpPr>
        <p:spPr>
          <a:xfrm>
            <a:off x="6934592" y="6411086"/>
            <a:ext cx="4478779" cy="285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Notify the relevant people in your department as per local pathways and agree clinical management plan whilst awaiting test results</a:t>
            </a:r>
          </a:p>
        </p:txBody>
      </p:sp>
      <p:sp>
        <p:nvSpPr>
          <p:cNvPr id="70" name="Rectangle 69">
            <a:extLst>
              <a:ext uri="{FF2B5EF4-FFF2-40B4-BE49-F238E27FC236}">
                <a16:creationId xmlns:a16="http://schemas.microsoft.com/office/drawing/2014/main" id="{EA0081C1-1C1D-8A6C-FA0F-1CD976B28A0A}"/>
              </a:ext>
            </a:extLst>
          </p:cNvPr>
          <p:cNvSpPr/>
          <p:nvPr/>
        </p:nvSpPr>
        <p:spPr>
          <a:xfrm>
            <a:off x="11560549" y="5299434"/>
            <a:ext cx="278986" cy="285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sp>
        <p:nvSpPr>
          <p:cNvPr id="71" name="Rectangle 70">
            <a:extLst>
              <a:ext uri="{FF2B5EF4-FFF2-40B4-BE49-F238E27FC236}">
                <a16:creationId xmlns:a16="http://schemas.microsoft.com/office/drawing/2014/main" id="{66992AF5-E94C-7E4F-A1B5-EFAB3B3089BD}"/>
              </a:ext>
            </a:extLst>
          </p:cNvPr>
          <p:cNvSpPr/>
          <p:nvPr/>
        </p:nvSpPr>
        <p:spPr>
          <a:xfrm>
            <a:off x="11550921" y="5661106"/>
            <a:ext cx="278986" cy="285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sp>
        <p:nvSpPr>
          <p:cNvPr id="72" name="Rectangle 71">
            <a:extLst>
              <a:ext uri="{FF2B5EF4-FFF2-40B4-BE49-F238E27FC236}">
                <a16:creationId xmlns:a16="http://schemas.microsoft.com/office/drawing/2014/main" id="{E36141CB-21EB-2568-0FFF-C41EEFAA6753}"/>
              </a:ext>
            </a:extLst>
          </p:cNvPr>
          <p:cNvSpPr/>
          <p:nvPr/>
        </p:nvSpPr>
        <p:spPr>
          <a:xfrm>
            <a:off x="11550921" y="6025502"/>
            <a:ext cx="278986" cy="285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sp>
        <p:nvSpPr>
          <p:cNvPr id="73" name="Rectangle 72">
            <a:extLst>
              <a:ext uri="{FF2B5EF4-FFF2-40B4-BE49-F238E27FC236}">
                <a16:creationId xmlns:a16="http://schemas.microsoft.com/office/drawing/2014/main" id="{E77CA8CE-419A-6708-E388-5EFC4CBE2752}"/>
              </a:ext>
            </a:extLst>
          </p:cNvPr>
          <p:cNvSpPr/>
          <p:nvPr/>
        </p:nvSpPr>
        <p:spPr>
          <a:xfrm>
            <a:off x="11550921" y="6408741"/>
            <a:ext cx="278986" cy="285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pic>
        <p:nvPicPr>
          <p:cNvPr id="80" name="Picture 79">
            <a:extLst>
              <a:ext uri="{FF2B5EF4-FFF2-40B4-BE49-F238E27FC236}">
                <a16:creationId xmlns:a16="http://schemas.microsoft.com/office/drawing/2014/main" id="{33323E85-4151-48D3-F853-923A8806F225}"/>
              </a:ext>
            </a:extLst>
          </p:cNvPr>
          <p:cNvPicPr>
            <a:picLocks noChangeAspect="1"/>
          </p:cNvPicPr>
          <p:nvPr/>
        </p:nvPicPr>
        <p:blipFill>
          <a:blip r:embed="rId7"/>
          <a:stretch>
            <a:fillRect/>
          </a:stretch>
        </p:blipFill>
        <p:spPr>
          <a:xfrm>
            <a:off x="10786276" y="34969"/>
            <a:ext cx="1370202" cy="1019578"/>
          </a:xfrm>
          <a:prstGeom prst="rect">
            <a:avLst/>
          </a:prstGeom>
        </p:spPr>
      </p:pic>
      <p:sp>
        <p:nvSpPr>
          <p:cNvPr id="81" name="TextBox 80">
            <a:extLst>
              <a:ext uri="{FF2B5EF4-FFF2-40B4-BE49-F238E27FC236}">
                <a16:creationId xmlns:a16="http://schemas.microsoft.com/office/drawing/2014/main" id="{5D307DBC-0139-3403-80FB-C00187FE279A}"/>
              </a:ext>
            </a:extLst>
          </p:cNvPr>
          <p:cNvSpPr txBox="1"/>
          <p:nvPr/>
        </p:nvSpPr>
        <p:spPr>
          <a:xfrm>
            <a:off x="11503504" y="5126970"/>
            <a:ext cx="373820" cy="215444"/>
          </a:xfrm>
          <a:prstGeom prst="rect">
            <a:avLst/>
          </a:prstGeom>
          <a:noFill/>
        </p:spPr>
        <p:txBody>
          <a:bodyPr wrap="none" rtlCol="0">
            <a:spAutoFit/>
          </a:bodyPr>
          <a:lstStyle/>
          <a:p>
            <a:r>
              <a:rPr lang="en-GB" sz="800" b="1" dirty="0">
                <a:solidFill>
                  <a:schemeClr val="bg1"/>
                </a:solidFill>
              </a:rPr>
              <a:t>Tick</a:t>
            </a:r>
          </a:p>
        </p:txBody>
      </p:sp>
      <p:sp>
        <p:nvSpPr>
          <p:cNvPr id="15" name="Rectangle: Rounded Corners 14">
            <a:extLst>
              <a:ext uri="{FF2B5EF4-FFF2-40B4-BE49-F238E27FC236}">
                <a16:creationId xmlns:a16="http://schemas.microsoft.com/office/drawing/2014/main" id="{43C7B877-CE17-1088-9DF6-00893EDBF950}"/>
              </a:ext>
            </a:extLst>
          </p:cNvPr>
          <p:cNvSpPr/>
          <p:nvPr/>
        </p:nvSpPr>
        <p:spPr>
          <a:xfrm>
            <a:off x="284473" y="781857"/>
            <a:ext cx="4262189" cy="416645"/>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GB" sz="1000" b="1" dirty="0"/>
              <a:t>Is there a high index of suspicion that this patient is a possible ANDV case?</a:t>
            </a:r>
            <a:endParaRPr lang="en-GB" sz="1000" b="1" dirty="0">
              <a:solidFill>
                <a:srgbClr val="FF0000"/>
              </a:solidFill>
            </a:endParaRPr>
          </a:p>
        </p:txBody>
      </p:sp>
      <p:cxnSp>
        <p:nvCxnSpPr>
          <p:cNvPr id="20" name="Connector: Elbow 19">
            <a:extLst>
              <a:ext uri="{FF2B5EF4-FFF2-40B4-BE49-F238E27FC236}">
                <a16:creationId xmlns:a16="http://schemas.microsoft.com/office/drawing/2014/main" id="{FA78C08C-BC06-46EE-7863-B752523E385A}"/>
              </a:ext>
            </a:extLst>
          </p:cNvPr>
          <p:cNvCxnSpPr>
            <a:cxnSpLocks/>
            <a:stCxn id="15" idx="3"/>
            <a:endCxn id="7" idx="0"/>
          </p:cNvCxnSpPr>
          <p:nvPr/>
        </p:nvCxnSpPr>
        <p:spPr>
          <a:xfrm>
            <a:off x="4546662" y="990180"/>
            <a:ext cx="1248717" cy="484455"/>
          </a:xfrm>
          <a:prstGeom prst="bentConnector2">
            <a:avLst/>
          </a:prstGeom>
          <a:ln>
            <a:tailEnd type="triangle"/>
          </a:ln>
        </p:spPr>
        <p:style>
          <a:lnRef idx="2">
            <a:schemeClr val="dk1"/>
          </a:lnRef>
          <a:fillRef idx="0">
            <a:schemeClr val="dk1"/>
          </a:fillRef>
          <a:effectRef idx="1">
            <a:schemeClr val="dk1"/>
          </a:effectRef>
          <a:fontRef idx="minor">
            <a:schemeClr val="tx1"/>
          </a:fontRef>
        </p:style>
      </p:cxnSp>
      <p:sp>
        <p:nvSpPr>
          <p:cNvPr id="22" name="TextBox 21">
            <a:extLst>
              <a:ext uri="{FF2B5EF4-FFF2-40B4-BE49-F238E27FC236}">
                <a16:creationId xmlns:a16="http://schemas.microsoft.com/office/drawing/2014/main" id="{88243501-D2B6-D4E2-DE14-88CBFE473BD2}"/>
              </a:ext>
            </a:extLst>
          </p:cNvPr>
          <p:cNvSpPr txBox="1"/>
          <p:nvPr/>
        </p:nvSpPr>
        <p:spPr>
          <a:xfrm>
            <a:off x="5367526" y="975638"/>
            <a:ext cx="429952" cy="257733"/>
          </a:xfrm>
          <a:prstGeom prst="rect">
            <a:avLst/>
          </a:prstGeom>
          <a:noFill/>
        </p:spPr>
        <p:txBody>
          <a:bodyPr wrap="square" rtlCol="0">
            <a:spAutoFit/>
          </a:bodyPr>
          <a:lstStyle/>
          <a:p>
            <a:r>
              <a:rPr lang="en-GB" sz="1050" b="1" dirty="0"/>
              <a:t>NO</a:t>
            </a:r>
          </a:p>
        </p:txBody>
      </p:sp>
      <p:cxnSp>
        <p:nvCxnSpPr>
          <p:cNvPr id="27" name="Straight Arrow Connector 26">
            <a:extLst>
              <a:ext uri="{FF2B5EF4-FFF2-40B4-BE49-F238E27FC236}">
                <a16:creationId xmlns:a16="http://schemas.microsoft.com/office/drawing/2014/main" id="{3D99E3AB-42FB-4E54-8A25-813E0DB3C9A9}"/>
              </a:ext>
            </a:extLst>
          </p:cNvPr>
          <p:cNvCxnSpPr>
            <a:cxnSpLocks/>
            <a:stCxn id="15" idx="2"/>
            <a:endCxn id="3" idx="0"/>
          </p:cNvCxnSpPr>
          <p:nvPr/>
        </p:nvCxnSpPr>
        <p:spPr>
          <a:xfrm>
            <a:off x="2415568" y="1198502"/>
            <a:ext cx="3" cy="27613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32" name="TextBox 31">
            <a:extLst>
              <a:ext uri="{FF2B5EF4-FFF2-40B4-BE49-F238E27FC236}">
                <a16:creationId xmlns:a16="http://schemas.microsoft.com/office/drawing/2014/main" id="{45F58171-78B3-D57C-47D0-93FE54B61789}"/>
              </a:ext>
            </a:extLst>
          </p:cNvPr>
          <p:cNvSpPr txBox="1"/>
          <p:nvPr/>
        </p:nvSpPr>
        <p:spPr>
          <a:xfrm>
            <a:off x="2470770" y="1195182"/>
            <a:ext cx="498144" cy="253916"/>
          </a:xfrm>
          <a:prstGeom prst="rect">
            <a:avLst/>
          </a:prstGeom>
          <a:noFill/>
        </p:spPr>
        <p:txBody>
          <a:bodyPr wrap="square" rtlCol="0">
            <a:spAutoFit/>
          </a:bodyPr>
          <a:lstStyle/>
          <a:p>
            <a:r>
              <a:rPr lang="en-GB" sz="1050" b="1" dirty="0"/>
              <a:t>YES</a:t>
            </a:r>
          </a:p>
        </p:txBody>
      </p:sp>
      <p:cxnSp>
        <p:nvCxnSpPr>
          <p:cNvPr id="43" name="Straight Arrow Connector 42">
            <a:extLst>
              <a:ext uri="{FF2B5EF4-FFF2-40B4-BE49-F238E27FC236}">
                <a16:creationId xmlns:a16="http://schemas.microsoft.com/office/drawing/2014/main" id="{3A005BEB-B1B9-2AA0-8534-45FD488B91EE}"/>
              </a:ext>
            </a:extLst>
          </p:cNvPr>
          <p:cNvCxnSpPr>
            <a:cxnSpLocks/>
            <a:stCxn id="64" idx="2"/>
          </p:cNvCxnSpPr>
          <p:nvPr/>
        </p:nvCxnSpPr>
        <p:spPr>
          <a:xfrm>
            <a:off x="2406524" y="4586261"/>
            <a:ext cx="4520" cy="328258"/>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46" name="TextBox 45">
            <a:extLst>
              <a:ext uri="{FF2B5EF4-FFF2-40B4-BE49-F238E27FC236}">
                <a16:creationId xmlns:a16="http://schemas.microsoft.com/office/drawing/2014/main" id="{E2C23806-EF2E-838D-8208-60FD9490850C}"/>
              </a:ext>
            </a:extLst>
          </p:cNvPr>
          <p:cNvSpPr txBox="1"/>
          <p:nvPr/>
        </p:nvSpPr>
        <p:spPr>
          <a:xfrm>
            <a:off x="2470770" y="4648767"/>
            <a:ext cx="498144" cy="253916"/>
          </a:xfrm>
          <a:prstGeom prst="rect">
            <a:avLst/>
          </a:prstGeom>
          <a:noFill/>
        </p:spPr>
        <p:txBody>
          <a:bodyPr wrap="square" rtlCol="0">
            <a:spAutoFit/>
          </a:bodyPr>
          <a:lstStyle/>
          <a:p>
            <a:r>
              <a:rPr lang="en-GB" sz="1050" b="1" dirty="0"/>
              <a:t>YES</a:t>
            </a:r>
          </a:p>
        </p:txBody>
      </p:sp>
      <p:cxnSp>
        <p:nvCxnSpPr>
          <p:cNvPr id="51" name="Connector: Elbow 50">
            <a:extLst>
              <a:ext uri="{FF2B5EF4-FFF2-40B4-BE49-F238E27FC236}">
                <a16:creationId xmlns:a16="http://schemas.microsoft.com/office/drawing/2014/main" id="{1B0022A6-75F0-03F5-AAEF-E12990976744}"/>
              </a:ext>
            </a:extLst>
          </p:cNvPr>
          <p:cNvCxnSpPr>
            <a:cxnSpLocks/>
            <a:stCxn id="64" idx="3"/>
            <a:endCxn id="7" idx="2"/>
          </p:cNvCxnSpPr>
          <p:nvPr/>
        </p:nvCxnSpPr>
        <p:spPr>
          <a:xfrm flipV="1">
            <a:off x="4537614" y="2419560"/>
            <a:ext cx="1257765" cy="1221417"/>
          </a:xfrm>
          <a:prstGeom prst="bentConnector2">
            <a:avLst/>
          </a:prstGeom>
          <a:ln>
            <a:tailEnd type="triangle"/>
          </a:ln>
        </p:spPr>
        <p:style>
          <a:lnRef idx="2">
            <a:schemeClr val="dk1"/>
          </a:lnRef>
          <a:fillRef idx="0">
            <a:schemeClr val="dk1"/>
          </a:fillRef>
          <a:effectRef idx="1">
            <a:schemeClr val="dk1"/>
          </a:effectRef>
          <a:fontRef idx="minor">
            <a:schemeClr val="tx1"/>
          </a:fontRef>
        </p:style>
      </p:cxnSp>
      <p:sp>
        <p:nvSpPr>
          <p:cNvPr id="60" name="TextBox 59">
            <a:extLst>
              <a:ext uri="{FF2B5EF4-FFF2-40B4-BE49-F238E27FC236}">
                <a16:creationId xmlns:a16="http://schemas.microsoft.com/office/drawing/2014/main" id="{25384823-57CC-5B80-508F-697C653DDDC0}"/>
              </a:ext>
            </a:extLst>
          </p:cNvPr>
          <p:cNvSpPr txBox="1"/>
          <p:nvPr/>
        </p:nvSpPr>
        <p:spPr>
          <a:xfrm>
            <a:off x="5365427" y="3379824"/>
            <a:ext cx="429952" cy="257733"/>
          </a:xfrm>
          <a:prstGeom prst="rect">
            <a:avLst/>
          </a:prstGeom>
          <a:noFill/>
        </p:spPr>
        <p:txBody>
          <a:bodyPr wrap="square" rtlCol="0">
            <a:spAutoFit/>
          </a:bodyPr>
          <a:lstStyle/>
          <a:p>
            <a:r>
              <a:rPr lang="en-GB" sz="1050" b="1" dirty="0"/>
              <a:t>NO</a:t>
            </a:r>
          </a:p>
        </p:txBody>
      </p:sp>
      <p:sp>
        <p:nvSpPr>
          <p:cNvPr id="64" name="Rectangle: Rounded Corners 63">
            <a:extLst>
              <a:ext uri="{FF2B5EF4-FFF2-40B4-BE49-F238E27FC236}">
                <a16:creationId xmlns:a16="http://schemas.microsoft.com/office/drawing/2014/main" id="{0F8ED2B8-3008-3FEF-2DAB-706BC6B9116E}"/>
              </a:ext>
            </a:extLst>
          </p:cNvPr>
          <p:cNvSpPr/>
          <p:nvPr/>
        </p:nvSpPr>
        <p:spPr>
          <a:xfrm>
            <a:off x="275433" y="2695692"/>
            <a:ext cx="4262181" cy="1890569"/>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000" b="1" dirty="0"/>
              <a:t>Does the patient have clinical signs and symptoms of being a  possible case?</a:t>
            </a:r>
          </a:p>
          <a:p>
            <a:endParaRPr lang="en-GB" sz="200" b="1" dirty="0"/>
          </a:p>
          <a:p>
            <a:pPr marL="171450" indent="-171450">
              <a:buFont typeface="Arial" panose="020B0604020202020204" pitchFamily="34" charset="0"/>
              <a:buChar char="•"/>
            </a:pPr>
            <a:r>
              <a:rPr lang="en-GB" sz="1100" dirty="0"/>
              <a:t>fever</a:t>
            </a:r>
          </a:p>
          <a:p>
            <a:pPr marL="171450" indent="-171450">
              <a:buFont typeface="Arial" panose="020B0604020202020204" pitchFamily="34" charset="0"/>
              <a:buChar char="•"/>
            </a:pPr>
            <a:r>
              <a:rPr lang="en-GB" sz="1100" dirty="0"/>
              <a:t>fatigue</a:t>
            </a:r>
          </a:p>
          <a:p>
            <a:pPr marL="171450" indent="-171450">
              <a:buFont typeface="Arial" panose="020B0604020202020204" pitchFamily="34" charset="0"/>
              <a:buChar char="•"/>
            </a:pPr>
            <a:r>
              <a:rPr lang="en-GB" sz="1100" dirty="0"/>
              <a:t>myalgia, </a:t>
            </a:r>
          </a:p>
          <a:p>
            <a:pPr marL="171450" indent="-171450">
              <a:buFont typeface="Arial" panose="020B0604020202020204" pitchFamily="34" charset="0"/>
              <a:buChar char="•"/>
            </a:pPr>
            <a:r>
              <a:rPr lang="en-GB" sz="1100" dirty="0"/>
              <a:t>gastrointestinal symptoms (abdominal pain, vomiting, diarrhoea, nausea), or </a:t>
            </a:r>
          </a:p>
          <a:p>
            <a:pPr marL="171450" indent="-171450">
              <a:buFont typeface="Arial" panose="020B0604020202020204" pitchFamily="34" charset="0"/>
              <a:buChar char="•"/>
            </a:pPr>
            <a:r>
              <a:rPr lang="en-GB" sz="1100" dirty="0"/>
              <a:t>respiratory symptoms/ARDS </a:t>
            </a:r>
          </a:p>
          <a:p>
            <a:r>
              <a:rPr lang="en-GB" dirty="0"/>
              <a:t>	</a:t>
            </a:r>
          </a:p>
        </p:txBody>
      </p:sp>
      <p:sp>
        <p:nvSpPr>
          <p:cNvPr id="82" name="Rectangle 81">
            <a:extLst>
              <a:ext uri="{FF2B5EF4-FFF2-40B4-BE49-F238E27FC236}">
                <a16:creationId xmlns:a16="http://schemas.microsoft.com/office/drawing/2014/main" id="{68B447AC-C072-7FC7-6E7F-04880E6AE080}"/>
              </a:ext>
            </a:extLst>
          </p:cNvPr>
          <p:cNvSpPr/>
          <p:nvPr/>
        </p:nvSpPr>
        <p:spPr>
          <a:xfrm>
            <a:off x="6836929" y="184245"/>
            <a:ext cx="3822211" cy="51791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bg1"/>
                </a:solidFill>
              </a:rPr>
              <a:t>Andes virus (hantavirus) Action Card 1 – ED</a:t>
            </a:r>
          </a:p>
          <a:p>
            <a:pPr algn="ctr"/>
            <a:r>
              <a:rPr lang="en-GB" sz="1050" dirty="0">
                <a:solidFill>
                  <a:schemeClr val="bg1"/>
                </a:solidFill>
              </a:rPr>
              <a:t>(Version 1.2 – May 2026)</a:t>
            </a:r>
          </a:p>
        </p:txBody>
      </p:sp>
    </p:spTree>
    <p:extLst>
      <p:ext uri="{BB962C8B-B14F-4D97-AF65-F5344CB8AC3E}">
        <p14:creationId xmlns:p14="http://schemas.microsoft.com/office/powerpoint/2010/main" val="17706059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06BDD1-31F3-D991-ADE7-1067141C3537}"/>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BE325BE0-D957-817D-6C7E-B2AC623774C1}"/>
              </a:ext>
            </a:extLst>
          </p:cNvPr>
          <p:cNvSpPr/>
          <p:nvPr/>
        </p:nvSpPr>
        <p:spPr>
          <a:xfrm>
            <a:off x="181686" y="332860"/>
            <a:ext cx="6547985" cy="6402108"/>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 name="Rectangle: Rounded Corners 2">
            <a:extLst>
              <a:ext uri="{FF2B5EF4-FFF2-40B4-BE49-F238E27FC236}">
                <a16:creationId xmlns:a16="http://schemas.microsoft.com/office/drawing/2014/main" id="{FC03C207-0D13-8171-6100-8C996B93644D}"/>
              </a:ext>
            </a:extLst>
          </p:cNvPr>
          <p:cNvSpPr/>
          <p:nvPr/>
        </p:nvSpPr>
        <p:spPr>
          <a:xfrm>
            <a:off x="284476" y="1474635"/>
            <a:ext cx="4430399" cy="944925"/>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050" b="1" dirty="0"/>
              <a:t> Has the </a:t>
            </a:r>
            <a:r>
              <a:rPr lang="en-GB" sz="1050" b="1" dirty="0">
                <a:solidFill>
                  <a:schemeClr val="bg1"/>
                </a:solidFill>
              </a:rPr>
              <a:t>patient been exposed to a confirmed case of ANDV </a:t>
            </a:r>
            <a:r>
              <a:rPr lang="en-GB" sz="1050" b="1" dirty="0"/>
              <a:t>in the last </a:t>
            </a:r>
            <a:r>
              <a:rPr lang="en-GB" sz="1050" b="1" dirty="0">
                <a:solidFill>
                  <a:schemeClr val="bg1"/>
                </a:solidFill>
              </a:rPr>
              <a:t>45 days</a:t>
            </a:r>
            <a:r>
              <a:rPr lang="en-GB" sz="1050" b="1" dirty="0"/>
              <a:t>?</a:t>
            </a:r>
            <a:endParaRPr lang="en-GB" sz="800" b="1" dirty="0"/>
          </a:p>
          <a:p>
            <a:r>
              <a:rPr lang="en-GB" sz="500" dirty="0">
                <a:solidFill>
                  <a:schemeClr val="tx2">
                    <a:lumMod val="50000"/>
                    <a:lumOff val="50000"/>
                  </a:schemeClr>
                </a:solidFill>
              </a:rPr>
              <a:t>X</a:t>
            </a:r>
            <a:br>
              <a:rPr lang="en-GB" sz="1000" dirty="0"/>
            </a:br>
            <a:r>
              <a:rPr lang="en-GB" sz="900" dirty="0"/>
              <a:t>(including A passenger or crew member who stayed overnight on the MV </a:t>
            </a:r>
            <a:r>
              <a:rPr lang="en-GB" sz="900" dirty="0" err="1"/>
              <a:t>Hondius</a:t>
            </a:r>
            <a:r>
              <a:rPr lang="en-GB" sz="900" dirty="0"/>
              <a:t> during its current journey from April 2026 )</a:t>
            </a:r>
          </a:p>
          <a:p>
            <a:pPr algn="ctr"/>
            <a:endParaRPr lang="en-GB" sz="700" dirty="0"/>
          </a:p>
        </p:txBody>
      </p:sp>
      <p:sp>
        <p:nvSpPr>
          <p:cNvPr id="7" name="Rectangle 6">
            <a:extLst>
              <a:ext uri="{FF2B5EF4-FFF2-40B4-BE49-F238E27FC236}">
                <a16:creationId xmlns:a16="http://schemas.microsoft.com/office/drawing/2014/main" id="{1A919568-679E-1BAE-F4AB-5DDF010E836C}"/>
              </a:ext>
            </a:extLst>
          </p:cNvPr>
          <p:cNvSpPr/>
          <p:nvPr/>
        </p:nvSpPr>
        <p:spPr>
          <a:xfrm>
            <a:off x="5256201" y="1336004"/>
            <a:ext cx="1345884" cy="1213660"/>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800" dirty="0">
                <a:solidFill>
                  <a:schemeClr val="accent1"/>
                </a:solidFill>
              </a:rPr>
              <a:t>Consider alternative diagnosis, seeking advice as required as part of normal clinical pathways. Liaise with local infection specialists/ microbiology if clinical suspicion remains to agree next steps as required</a:t>
            </a:r>
          </a:p>
        </p:txBody>
      </p:sp>
      <p:cxnSp>
        <p:nvCxnSpPr>
          <p:cNvPr id="10" name="Straight Arrow Connector 9">
            <a:extLst>
              <a:ext uri="{FF2B5EF4-FFF2-40B4-BE49-F238E27FC236}">
                <a16:creationId xmlns:a16="http://schemas.microsoft.com/office/drawing/2014/main" id="{1016F26B-E87F-D9B6-D7D6-345C351F8E51}"/>
              </a:ext>
            </a:extLst>
          </p:cNvPr>
          <p:cNvCxnSpPr>
            <a:cxnSpLocks/>
            <a:stCxn id="3" idx="3"/>
            <a:endCxn id="7" idx="1"/>
          </p:cNvCxnSpPr>
          <p:nvPr/>
        </p:nvCxnSpPr>
        <p:spPr>
          <a:xfrm flipV="1">
            <a:off x="4714875" y="1942834"/>
            <a:ext cx="541326" cy="426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1" name="TextBox 10">
            <a:extLst>
              <a:ext uri="{FF2B5EF4-FFF2-40B4-BE49-F238E27FC236}">
                <a16:creationId xmlns:a16="http://schemas.microsoft.com/office/drawing/2014/main" id="{73195246-B6D7-5FCD-FEAD-E77CD6039BF3}"/>
              </a:ext>
            </a:extLst>
          </p:cNvPr>
          <p:cNvSpPr txBox="1"/>
          <p:nvPr/>
        </p:nvSpPr>
        <p:spPr>
          <a:xfrm>
            <a:off x="4709934" y="1936875"/>
            <a:ext cx="429952" cy="257733"/>
          </a:xfrm>
          <a:prstGeom prst="rect">
            <a:avLst/>
          </a:prstGeom>
          <a:noFill/>
        </p:spPr>
        <p:txBody>
          <a:bodyPr wrap="square" rtlCol="0">
            <a:spAutoFit/>
          </a:bodyPr>
          <a:lstStyle/>
          <a:p>
            <a:r>
              <a:rPr lang="en-GB" sz="1050" b="1" dirty="0"/>
              <a:t>NO</a:t>
            </a:r>
          </a:p>
        </p:txBody>
      </p:sp>
      <p:cxnSp>
        <p:nvCxnSpPr>
          <p:cNvPr id="13" name="Straight Arrow Connector 12">
            <a:extLst>
              <a:ext uri="{FF2B5EF4-FFF2-40B4-BE49-F238E27FC236}">
                <a16:creationId xmlns:a16="http://schemas.microsoft.com/office/drawing/2014/main" id="{7FD85518-F4B5-8CDE-6D96-CDC065EF96F8}"/>
              </a:ext>
            </a:extLst>
          </p:cNvPr>
          <p:cNvCxnSpPr>
            <a:cxnSpLocks/>
            <a:stCxn id="3" idx="2"/>
            <a:endCxn id="8" idx="0"/>
          </p:cNvCxnSpPr>
          <p:nvPr/>
        </p:nvCxnSpPr>
        <p:spPr>
          <a:xfrm flipH="1">
            <a:off x="2494735" y="2419560"/>
            <a:ext cx="4941" cy="291235"/>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4" name="TextBox 13">
            <a:extLst>
              <a:ext uri="{FF2B5EF4-FFF2-40B4-BE49-F238E27FC236}">
                <a16:creationId xmlns:a16="http://schemas.microsoft.com/office/drawing/2014/main" id="{6FDC499D-D945-41C8-3EA0-E37AF210FE68}"/>
              </a:ext>
            </a:extLst>
          </p:cNvPr>
          <p:cNvSpPr txBox="1"/>
          <p:nvPr/>
        </p:nvSpPr>
        <p:spPr>
          <a:xfrm>
            <a:off x="2728716" y="2441776"/>
            <a:ext cx="498144" cy="253916"/>
          </a:xfrm>
          <a:prstGeom prst="rect">
            <a:avLst/>
          </a:prstGeom>
          <a:noFill/>
        </p:spPr>
        <p:txBody>
          <a:bodyPr wrap="square" rtlCol="0">
            <a:spAutoFit/>
          </a:bodyPr>
          <a:lstStyle/>
          <a:p>
            <a:r>
              <a:rPr lang="en-GB" sz="1050" b="1" dirty="0"/>
              <a:t>YES</a:t>
            </a:r>
          </a:p>
        </p:txBody>
      </p:sp>
      <p:sp>
        <p:nvSpPr>
          <p:cNvPr id="29" name="Rectangle: Rounded Corners 28">
            <a:extLst>
              <a:ext uri="{FF2B5EF4-FFF2-40B4-BE49-F238E27FC236}">
                <a16:creationId xmlns:a16="http://schemas.microsoft.com/office/drawing/2014/main" id="{C75DF42C-1F7C-9145-AA6F-CAB114BDB5E8}"/>
              </a:ext>
            </a:extLst>
          </p:cNvPr>
          <p:cNvSpPr/>
          <p:nvPr/>
        </p:nvSpPr>
        <p:spPr>
          <a:xfrm>
            <a:off x="362223" y="5753909"/>
            <a:ext cx="4262189" cy="704366"/>
          </a:xfrm>
          <a:prstGeom prst="roundRect">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000" dirty="0"/>
              <a:t>Liaison with local Health Protection Team to agree next steps and follow </a:t>
            </a:r>
            <a:r>
              <a:rPr lang="en-GB" sz="1000" b="1" dirty="0">
                <a:solidFill>
                  <a:schemeClr val="bg1"/>
                </a:solidFill>
              </a:rPr>
              <a:t>Andes virus (hantavirus) </a:t>
            </a:r>
            <a:r>
              <a:rPr lang="en-GB" sz="1000" b="1" u="sng" dirty="0"/>
              <a:t>Action Card 3 </a:t>
            </a:r>
            <a:r>
              <a:rPr lang="en-GB" sz="1000" dirty="0"/>
              <a:t>for onward referral for testing and/or admission ensuring isolation and appropriate PPE is maintained throughout.</a:t>
            </a:r>
          </a:p>
        </p:txBody>
      </p:sp>
      <p:cxnSp>
        <p:nvCxnSpPr>
          <p:cNvPr id="31" name="Straight Arrow Connector 30">
            <a:extLst>
              <a:ext uri="{FF2B5EF4-FFF2-40B4-BE49-F238E27FC236}">
                <a16:creationId xmlns:a16="http://schemas.microsoft.com/office/drawing/2014/main" id="{11861CCF-4AA8-C435-9FDD-7B8D9D0C58C4}"/>
              </a:ext>
            </a:extLst>
          </p:cNvPr>
          <p:cNvCxnSpPr>
            <a:cxnSpLocks/>
            <a:stCxn id="63" idx="2"/>
            <a:endCxn id="29" idx="0"/>
          </p:cNvCxnSpPr>
          <p:nvPr/>
        </p:nvCxnSpPr>
        <p:spPr>
          <a:xfrm flipH="1">
            <a:off x="2493318" y="5412238"/>
            <a:ext cx="1" cy="341671"/>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47" name="Rectangle 46">
            <a:extLst>
              <a:ext uri="{FF2B5EF4-FFF2-40B4-BE49-F238E27FC236}">
                <a16:creationId xmlns:a16="http://schemas.microsoft.com/office/drawing/2014/main" id="{62E27C75-FE76-67C9-0098-C6C1031E0909}"/>
              </a:ext>
            </a:extLst>
          </p:cNvPr>
          <p:cNvSpPr/>
          <p:nvPr/>
        </p:nvSpPr>
        <p:spPr>
          <a:xfrm>
            <a:off x="6838600" y="1080564"/>
            <a:ext cx="5100725" cy="1644609"/>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8" name="Rectangle 47">
            <a:extLst>
              <a:ext uri="{FF2B5EF4-FFF2-40B4-BE49-F238E27FC236}">
                <a16:creationId xmlns:a16="http://schemas.microsoft.com/office/drawing/2014/main" id="{E7217378-2DB5-C309-4A7D-A64BE493B852}"/>
              </a:ext>
            </a:extLst>
          </p:cNvPr>
          <p:cNvSpPr/>
          <p:nvPr/>
        </p:nvSpPr>
        <p:spPr>
          <a:xfrm>
            <a:off x="6934595" y="844832"/>
            <a:ext cx="3711034" cy="354842"/>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Links &amp; Guidance</a:t>
            </a:r>
          </a:p>
        </p:txBody>
      </p:sp>
      <p:sp>
        <p:nvSpPr>
          <p:cNvPr id="52" name="Rectangle 51">
            <a:extLst>
              <a:ext uri="{FF2B5EF4-FFF2-40B4-BE49-F238E27FC236}">
                <a16:creationId xmlns:a16="http://schemas.microsoft.com/office/drawing/2014/main" id="{9AF3B0D6-17C8-AD34-4287-199CD737591F}"/>
              </a:ext>
            </a:extLst>
          </p:cNvPr>
          <p:cNvSpPr/>
          <p:nvPr/>
        </p:nvSpPr>
        <p:spPr>
          <a:xfrm>
            <a:off x="6902181" y="1335897"/>
            <a:ext cx="4881146" cy="238692"/>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dirty="0">
                <a:solidFill>
                  <a:srgbClr val="0070C0"/>
                </a:solidFill>
                <a:hlinkClick r:id="rId3">
                  <a:extLst>
                    <a:ext uri="{A12FA001-AC4F-418D-AE19-62706E023703}">
                      <ahyp:hlinkClr xmlns:ahyp="http://schemas.microsoft.com/office/drawing/2018/hyperlinkcolor" val="tx"/>
                    </a:ext>
                  </a:extLst>
                </a:hlinkClick>
              </a:rPr>
              <a:t>UKHSA Hantaviruses - characteristics, diagnosis, epidemiology</a:t>
            </a:r>
            <a:endParaRPr lang="en-GB" sz="900" dirty="0">
              <a:solidFill>
                <a:srgbClr val="0070C0"/>
              </a:solidFill>
            </a:endParaRPr>
          </a:p>
        </p:txBody>
      </p:sp>
      <p:sp>
        <p:nvSpPr>
          <p:cNvPr id="53" name="Rectangle 52">
            <a:extLst>
              <a:ext uri="{FF2B5EF4-FFF2-40B4-BE49-F238E27FC236}">
                <a16:creationId xmlns:a16="http://schemas.microsoft.com/office/drawing/2014/main" id="{3A42D77E-76EC-ACC8-9FB0-142447329877}"/>
              </a:ext>
            </a:extLst>
          </p:cNvPr>
          <p:cNvSpPr/>
          <p:nvPr/>
        </p:nvSpPr>
        <p:spPr>
          <a:xfrm>
            <a:off x="6919380" y="1698184"/>
            <a:ext cx="4881146" cy="238691"/>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70C0"/>
                </a:solidFill>
                <a:effectLst/>
                <a:uLnTx/>
                <a:uFillTx/>
                <a:latin typeface="Aptos" panose="02110004020202020204"/>
                <a:ea typeface="+mn-ea"/>
                <a:cs typeface="+mn-cs"/>
                <a:hlinkClick r:id="rId4">
                  <a:extLst>
                    <a:ext uri="{A12FA001-AC4F-418D-AE19-62706E023703}">
                      <ahyp:hlinkClr xmlns:ahyp="http://schemas.microsoft.com/office/drawing/2018/hyperlinkcolor" val="tx"/>
                    </a:ext>
                  </a:extLst>
                </a:hlinkClick>
              </a:rPr>
              <a:t>WHO Hantavirus outbreak toolbox</a:t>
            </a:r>
            <a:endParaRPr kumimoji="0" lang="en-GB" sz="900" b="0" i="0" u="none" strike="noStrike" kern="1200" cap="none" spc="0" normalizeH="0" baseline="0" noProof="0" dirty="0">
              <a:ln>
                <a:noFill/>
              </a:ln>
              <a:solidFill>
                <a:srgbClr val="0070C0"/>
              </a:solidFill>
              <a:effectLst/>
              <a:uLnTx/>
              <a:uFillTx/>
              <a:latin typeface="Aptos" panose="02110004020202020204"/>
              <a:ea typeface="+mn-ea"/>
              <a:cs typeface="+mn-cs"/>
            </a:endParaRPr>
          </a:p>
        </p:txBody>
      </p:sp>
      <p:sp>
        <p:nvSpPr>
          <p:cNvPr id="54" name="Rectangle 53">
            <a:hlinkClick r:id="rId5"/>
            <a:extLst>
              <a:ext uri="{FF2B5EF4-FFF2-40B4-BE49-F238E27FC236}">
                <a16:creationId xmlns:a16="http://schemas.microsoft.com/office/drawing/2014/main" id="{47E3EC7D-CE52-A61D-6D54-859314E4EEA4}"/>
              </a:ext>
            </a:extLst>
          </p:cNvPr>
          <p:cNvSpPr/>
          <p:nvPr/>
        </p:nvSpPr>
        <p:spPr>
          <a:xfrm>
            <a:off x="6934593" y="2011842"/>
            <a:ext cx="4881146" cy="238690"/>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u="sng" dirty="0">
                <a:solidFill>
                  <a:srgbClr val="0070C0"/>
                </a:solidFill>
              </a:rPr>
              <a:t>National Infection Prevention &amp; Control Manual (NIPCM) </a:t>
            </a:r>
          </a:p>
        </p:txBody>
      </p:sp>
      <p:sp>
        <p:nvSpPr>
          <p:cNvPr id="55" name="Rectangle 54">
            <a:hlinkClick r:id="rId6"/>
            <a:extLst>
              <a:ext uri="{FF2B5EF4-FFF2-40B4-BE49-F238E27FC236}">
                <a16:creationId xmlns:a16="http://schemas.microsoft.com/office/drawing/2014/main" id="{6828598B-D417-BEA2-B57D-78949EDB71E6}"/>
              </a:ext>
            </a:extLst>
          </p:cNvPr>
          <p:cNvSpPr/>
          <p:nvPr/>
        </p:nvSpPr>
        <p:spPr>
          <a:xfrm>
            <a:off x="6934593" y="2338951"/>
            <a:ext cx="4881146" cy="238689"/>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u="sng" dirty="0">
                <a:solidFill>
                  <a:srgbClr val="0070C0"/>
                </a:solidFill>
              </a:rPr>
              <a:t>Addendum on HCID PPE</a:t>
            </a:r>
          </a:p>
        </p:txBody>
      </p:sp>
      <p:sp>
        <p:nvSpPr>
          <p:cNvPr id="56" name="Rectangle 55">
            <a:extLst>
              <a:ext uri="{FF2B5EF4-FFF2-40B4-BE49-F238E27FC236}">
                <a16:creationId xmlns:a16="http://schemas.microsoft.com/office/drawing/2014/main" id="{7541CDDE-AB79-D461-92BF-D4EFF4EFEF5F}"/>
              </a:ext>
            </a:extLst>
          </p:cNvPr>
          <p:cNvSpPr/>
          <p:nvPr/>
        </p:nvSpPr>
        <p:spPr>
          <a:xfrm>
            <a:off x="6838600" y="3033167"/>
            <a:ext cx="5100725" cy="1770904"/>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7" name="Rectangle 56">
            <a:extLst>
              <a:ext uri="{FF2B5EF4-FFF2-40B4-BE49-F238E27FC236}">
                <a16:creationId xmlns:a16="http://schemas.microsoft.com/office/drawing/2014/main" id="{10FBD2F8-93F7-69EC-6969-C3F0F01A2FAD}"/>
              </a:ext>
            </a:extLst>
          </p:cNvPr>
          <p:cNvSpPr/>
          <p:nvPr/>
        </p:nvSpPr>
        <p:spPr>
          <a:xfrm>
            <a:off x="6948389" y="2867576"/>
            <a:ext cx="3697240" cy="289429"/>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Preparedness Actions</a:t>
            </a:r>
          </a:p>
        </p:txBody>
      </p:sp>
      <p:sp>
        <p:nvSpPr>
          <p:cNvPr id="58" name="Rectangle 57">
            <a:extLst>
              <a:ext uri="{FF2B5EF4-FFF2-40B4-BE49-F238E27FC236}">
                <a16:creationId xmlns:a16="http://schemas.microsoft.com/office/drawing/2014/main" id="{F12577D1-7ACC-7A1C-F061-57E543C924DB}"/>
              </a:ext>
            </a:extLst>
          </p:cNvPr>
          <p:cNvSpPr/>
          <p:nvPr/>
        </p:nvSpPr>
        <p:spPr>
          <a:xfrm>
            <a:off x="6948389" y="3231351"/>
            <a:ext cx="4881146" cy="1485984"/>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GB" sz="900" dirty="0">
                <a:solidFill>
                  <a:schemeClr val="tx1"/>
                </a:solidFill>
              </a:rPr>
              <a:t>Providers to ensure that all clinical services are aware of the public health messaging and that a differential diagnosis of ANDV should be considered in any patient that meets the operational case definition</a:t>
            </a:r>
          </a:p>
          <a:p>
            <a:pPr marL="171450" indent="-171450">
              <a:buFont typeface="Arial" panose="020B0604020202020204" pitchFamily="34" charset="0"/>
              <a:buChar char="•"/>
            </a:pPr>
            <a:r>
              <a:rPr lang="en-GB" sz="900" dirty="0">
                <a:solidFill>
                  <a:schemeClr val="tx1"/>
                </a:solidFill>
              </a:rPr>
              <a:t>Providers should review current IPC plans, PPE availability, waste management and staff training to ensure that arrangements are in place to safely assess and treat patients presenting with suspected ANDV.</a:t>
            </a:r>
          </a:p>
          <a:p>
            <a:pPr marL="171450" indent="-171450">
              <a:buFont typeface="Arial" panose="020B0604020202020204" pitchFamily="34" charset="0"/>
              <a:buChar char="•"/>
            </a:pPr>
            <a:r>
              <a:rPr lang="en-GB" sz="900" dirty="0">
                <a:solidFill>
                  <a:schemeClr val="tx1"/>
                </a:solidFill>
              </a:rPr>
              <a:t>Providers should review existing plans and clinical pathways ensuring that staff are aware of the arrangements for isolation, clinical management, specialist infection advice,  PPE and associated infection control measures: including  WHO recommendation </a:t>
            </a:r>
            <a:r>
              <a:rPr lang="en-GB" sz="900" b="1" dirty="0">
                <a:solidFill>
                  <a:schemeClr val="tx1"/>
                </a:solidFill>
              </a:rPr>
              <a:t>ALL</a:t>
            </a:r>
            <a:r>
              <a:rPr lang="en-GB" sz="900" dirty="0">
                <a:solidFill>
                  <a:schemeClr val="tx1"/>
                </a:solidFill>
              </a:rPr>
              <a:t> contacts wear a non-valved FFP3 if clinically tolerated (no requirement for FIT testing)</a:t>
            </a:r>
          </a:p>
        </p:txBody>
      </p:sp>
      <p:sp>
        <p:nvSpPr>
          <p:cNvPr id="59" name="Rectangle 58">
            <a:extLst>
              <a:ext uri="{FF2B5EF4-FFF2-40B4-BE49-F238E27FC236}">
                <a16:creationId xmlns:a16="http://schemas.microsoft.com/office/drawing/2014/main" id="{3CC41546-8C96-012C-0F86-DCAE1103BDB1}"/>
              </a:ext>
            </a:extLst>
          </p:cNvPr>
          <p:cNvSpPr/>
          <p:nvPr/>
        </p:nvSpPr>
        <p:spPr>
          <a:xfrm>
            <a:off x="6838600" y="5061238"/>
            <a:ext cx="5100725" cy="1684168"/>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5" name="Rectangle 64">
            <a:extLst>
              <a:ext uri="{FF2B5EF4-FFF2-40B4-BE49-F238E27FC236}">
                <a16:creationId xmlns:a16="http://schemas.microsoft.com/office/drawing/2014/main" id="{FF9E214F-AA2E-732D-AAF3-11D15353EFEF}"/>
              </a:ext>
            </a:extLst>
          </p:cNvPr>
          <p:cNvSpPr/>
          <p:nvPr/>
        </p:nvSpPr>
        <p:spPr>
          <a:xfrm>
            <a:off x="6941492" y="4847908"/>
            <a:ext cx="3711033" cy="354842"/>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Health Care Professional ANDV pathway checklist –possible cases</a:t>
            </a:r>
          </a:p>
        </p:txBody>
      </p:sp>
      <p:sp>
        <p:nvSpPr>
          <p:cNvPr id="66" name="Rectangle 65">
            <a:extLst>
              <a:ext uri="{FF2B5EF4-FFF2-40B4-BE49-F238E27FC236}">
                <a16:creationId xmlns:a16="http://schemas.microsoft.com/office/drawing/2014/main" id="{882559DB-4B18-9BA0-AF31-B2A9755C004F}"/>
              </a:ext>
            </a:extLst>
          </p:cNvPr>
          <p:cNvSpPr/>
          <p:nvPr/>
        </p:nvSpPr>
        <p:spPr>
          <a:xfrm>
            <a:off x="6934595" y="5301780"/>
            <a:ext cx="4478779" cy="285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Is the patient isolated?</a:t>
            </a:r>
          </a:p>
        </p:txBody>
      </p:sp>
      <p:sp>
        <p:nvSpPr>
          <p:cNvPr id="67" name="Rectangle 66">
            <a:extLst>
              <a:ext uri="{FF2B5EF4-FFF2-40B4-BE49-F238E27FC236}">
                <a16:creationId xmlns:a16="http://schemas.microsoft.com/office/drawing/2014/main" id="{A1F681F7-5901-7953-E953-C3083C56775E}"/>
              </a:ext>
            </a:extLst>
          </p:cNvPr>
          <p:cNvSpPr/>
          <p:nvPr/>
        </p:nvSpPr>
        <p:spPr>
          <a:xfrm>
            <a:off x="6934594" y="5658165"/>
            <a:ext cx="4478779" cy="652732"/>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00" dirty="0">
                <a:solidFill>
                  <a:schemeClr val="tx1"/>
                </a:solidFill>
              </a:rPr>
              <a:t>Have you got access to the appropriate PPE (including donning &amp; doffing procedures) to undertake a clinical assessment? Where suspected cases present in primary care, General Practitioners should isolate the patient in a single room and contact their local HPT for advice, including immediate precautions in the setting – clinical staff should wear face fit tested FFP3 masks, eye protection, long-sleeved fluid resistant gowns and gloves to provide care if immediately required.</a:t>
            </a:r>
          </a:p>
        </p:txBody>
      </p:sp>
      <p:sp>
        <p:nvSpPr>
          <p:cNvPr id="68" name="Rectangle 67">
            <a:extLst>
              <a:ext uri="{FF2B5EF4-FFF2-40B4-BE49-F238E27FC236}">
                <a16:creationId xmlns:a16="http://schemas.microsoft.com/office/drawing/2014/main" id="{C1D8AA75-2DA1-000F-2C7E-BF839B09D882}"/>
              </a:ext>
            </a:extLst>
          </p:cNvPr>
          <p:cNvSpPr/>
          <p:nvPr/>
        </p:nvSpPr>
        <p:spPr>
          <a:xfrm>
            <a:off x="6934593" y="6408741"/>
            <a:ext cx="4478779" cy="285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Speak to your Local Health Protection Team</a:t>
            </a:r>
            <a:endParaRPr lang="en-GB" sz="850" b="1" dirty="0">
              <a:solidFill>
                <a:schemeClr val="tx1"/>
              </a:solidFill>
            </a:endParaRPr>
          </a:p>
        </p:txBody>
      </p:sp>
      <p:sp>
        <p:nvSpPr>
          <p:cNvPr id="70" name="Rectangle 69">
            <a:extLst>
              <a:ext uri="{FF2B5EF4-FFF2-40B4-BE49-F238E27FC236}">
                <a16:creationId xmlns:a16="http://schemas.microsoft.com/office/drawing/2014/main" id="{AA41320E-6C95-FB59-2941-C27971BA7803}"/>
              </a:ext>
            </a:extLst>
          </p:cNvPr>
          <p:cNvSpPr/>
          <p:nvPr/>
        </p:nvSpPr>
        <p:spPr>
          <a:xfrm>
            <a:off x="11560549" y="5299434"/>
            <a:ext cx="278986" cy="285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sp>
        <p:nvSpPr>
          <p:cNvPr id="71" name="Rectangle 70">
            <a:extLst>
              <a:ext uri="{FF2B5EF4-FFF2-40B4-BE49-F238E27FC236}">
                <a16:creationId xmlns:a16="http://schemas.microsoft.com/office/drawing/2014/main" id="{87A69444-5DE2-D88A-71BC-D4EF5BA0D33C}"/>
              </a:ext>
            </a:extLst>
          </p:cNvPr>
          <p:cNvSpPr/>
          <p:nvPr/>
        </p:nvSpPr>
        <p:spPr>
          <a:xfrm>
            <a:off x="11536752" y="5841996"/>
            <a:ext cx="278986" cy="285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sp>
        <p:nvSpPr>
          <p:cNvPr id="73" name="Rectangle 72">
            <a:extLst>
              <a:ext uri="{FF2B5EF4-FFF2-40B4-BE49-F238E27FC236}">
                <a16:creationId xmlns:a16="http://schemas.microsoft.com/office/drawing/2014/main" id="{6560333E-6110-5122-91C9-08985F8C6FAA}"/>
              </a:ext>
            </a:extLst>
          </p:cNvPr>
          <p:cNvSpPr/>
          <p:nvPr/>
        </p:nvSpPr>
        <p:spPr>
          <a:xfrm>
            <a:off x="11550921" y="6408741"/>
            <a:ext cx="278986" cy="285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pic>
        <p:nvPicPr>
          <p:cNvPr id="80" name="Picture 79">
            <a:extLst>
              <a:ext uri="{FF2B5EF4-FFF2-40B4-BE49-F238E27FC236}">
                <a16:creationId xmlns:a16="http://schemas.microsoft.com/office/drawing/2014/main" id="{5CD19AE0-24ED-0228-796D-A332A8664E75}"/>
              </a:ext>
            </a:extLst>
          </p:cNvPr>
          <p:cNvPicPr>
            <a:picLocks noChangeAspect="1"/>
          </p:cNvPicPr>
          <p:nvPr/>
        </p:nvPicPr>
        <p:blipFill>
          <a:blip r:embed="rId7"/>
          <a:stretch>
            <a:fillRect/>
          </a:stretch>
        </p:blipFill>
        <p:spPr>
          <a:xfrm>
            <a:off x="10786276" y="34969"/>
            <a:ext cx="1370202" cy="1019578"/>
          </a:xfrm>
          <a:prstGeom prst="rect">
            <a:avLst/>
          </a:prstGeom>
        </p:spPr>
      </p:pic>
      <p:sp>
        <p:nvSpPr>
          <p:cNvPr id="81" name="TextBox 80">
            <a:extLst>
              <a:ext uri="{FF2B5EF4-FFF2-40B4-BE49-F238E27FC236}">
                <a16:creationId xmlns:a16="http://schemas.microsoft.com/office/drawing/2014/main" id="{5120B1D8-F6F5-C4A7-83D5-0307FE9AA9CF}"/>
              </a:ext>
            </a:extLst>
          </p:cNvPr>
          <p:cNvSpPr txBox="1"/>
          <p:nvPr/>
        </p:nvSpPr>
        <p:spPr>
          <a:xfrm>
            <a:off x="11503504" y="5126970"/>
            <a:ext cx="373820" cy="215444"/>
          </a:xfrm>
          <a:prstGeom prst="rect">
            <a:avLst/>
          </a:prstGeom>
          <a:noFill/>
        </p:spPr>
        <p:txBody>
          <a:bodyPr wrap="none" rtlCol="0">
            <a:spAutoFit/>
          </a:bodyPr>
          <a:lstStyle/>
          <a:p>
            <a:r>
              <a:rPr lang="en-GB" sz="800" b="1" dirty="0">
                <a:solidFill>
                  <a:schemeClr val="bg1"/>
                </a:solidFill>
              </a:rPr>
              <a:t>Tick</a:t>
            </a:r>
          </a:p>
        </p:txBody>
      </p:sp>
      <p:sp>
        <p:nvSpPr>
          <p:cNvPr id="15" name="Rectangle: Rounded Corners 14">
            <a:extLst>
              <a:ext uri="{FF2B5EF4-FFF2-40B4-BE49-F238E27FC236}">
                <a16:creationId xmlns:a16="http://schemas.microsoft.com/office/drawing/2014/main" id="{6C41A7C6-D66E-8718-EAC4-56F8B25867AC}"/>
              </a:ext>
            </a:extLst>
          </p:cNvPr>
          <p:cNvSpPr/>
          <p:nvPr/>
        </p:nvSpPr>
        <p:spPr>
          <a:xfrm>
            <a:off x="284473" y="781857"/>
            <a:ext cx="4430399" cy="416645"/>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algn="ctr"/>
            <a:r>
              <a:rPr lang="en-GB" sz="1000" b="1" dirty="0"/>
              <a:t>Is there a high index of suspicion that this patient is a </a:t>
            </a:r>
            <a:r>
              <a:rPr lang="en-GB" sz="1000" b="1" dirty="0">
                <a:solidFill>
                  <a:schemeClr val="bg1"/>
                </a:solidFill>
              </a:rPr>
              <a:t>possible ANDV</a:t>
            </a:r>
            <a:r>
              <a:rPr lang="en-GB" sz="1000" dirty="0">
                <a:solidFill>
                  <a:schemeClr val="bg1"/>
                </a:solidFill>
              </a:rPr>
              <a:t> </a:t>
            </a:r>
            <a:r>
              <a:rPr lang="en-GB" sz="1000" b="1" dirty="0"/>
              <a:t>case?</a:t>
            </a:r>
          </a:p>
        </p:txBody>
      </p:sp>
      <p:cxnSp>
        <p:nvCxnSpPr>
          <p:cNvPr id="20" name="Connector: Elbow 19">
            <a:extLst>
              <a:ext uri="{FF2B5EF4-FFF2-40B4-BE49-F238E27FC236}">
                <a16:creationId xmlns:a16="http://schemas.microsoft.com/office/drawing/2014/main" id="{5182CD37-E238-FC2F-2B02-803BA9FAC39E}"/>
              </a:ext>
            </a:extLst>
          </p:cNvPr>
          <p:cNvCxnSpPr>
            <a:cxnSpLocks/>
            <a:stCxn id="15" idx="3"/>
            <a:endCxn id="7" idx="0"/>
          </p:cNvCxnSpPr>
          <p:nvPr/>
        </p:nvCxnSpPr>
        <p:spPr>
          <a:xfrm>
            <a:off x="4714872" y="990180"/>
            <a:ext cx="1214271" cy="345824"/>
          </a:xfrm>
          <a:prstGeom prst="bentConnector2">
            <a:avLst/>
          </a:prstGeom>
          <a:ln>
            <a:tailEnd type="triangle"/>
          </a:ln>
        </p:spPr>
        <p:style>
          <a:lnRef idx="2">
            <a:schemeClr val="dk1"/>
          </a:lnRef>
          <a:fillRef idx="0">
            <a:schemeClr val="dk1"/>
          </a:fillRef>
          <a:effectRef idx="1">
            <a:schemeClr val="dk1"/>
          </a:effectRef>
          <a:fontRef idx="minor">
            <a:schemeClr val="tx1"/>
          </a:fontRef>
        </p:style>
      </p:cxnSp>
      <p:sp>
        <p:nvSpPr>
          <p:cNvPr id="22" name="TextBox 21">
            <a:extLst>
              <a:ext uri="{FF2B5EF4-FFF2-40B4-BE49-F238E27FC236}">
                <a16:creationId xmlns:a16="http://schemas.microsoft.com/office/drawing/2014/main" id="{17CAF8E4-3023-53C5-4755-EFA392741B84}"/>
              </a:ext>
            </a:extLst>
          </p:cNvPr>
          <p:cNvSpPr txBox="1"/>
          <p:nvPr/>
        </p:nvSpPr>
        <p:spPr>
          <a:xfrm>
            <a:off x="4692284" y="976764"/>
            <a:ext cx="429952" cy="257733"/>
          </a:xfrm>
          <a:prstGeom prst="rect">
            <a:avLst/>
          </a:prstGeom>
          <a:noFill/>
        </p:spPr>
        <p:txBody>
          <a:bodyPr wrap="square" rtlCol="0">
            <a:spAutoFit/>
          </a:bodyPr>
          <a:lstStyle/>
          <a:p>
            <a:r>
              <a:rPr lang="en-GB" sz="1050" b="1" dirty="0"/>
              <a:t>NO</a:t>
            </a:r>
          </a:p>
        </p:txBody>
      </p:sp>
      <p:cxnSp>
        <p:nvCxnSpPr>
          <p:cNvPr id="27" name="Straight Arrow Connector 26">
            <a:extLst>
              <a:ext uri="{FF2B5EF4-FFF2-40B4-BE49-F238E27FC236}">
                <a16:creationId xmlns:a16="http://schemas.microsoft.com/office/drawing/2014/main" id="{57548B7F-0718-89E1-39FF-9F50327AD6A2}"/>
              </a:ext>
            </a:extLst>
          </p:cNvPr>
          <p:cNvCxnSpPr>
            <a:cxnSpLocks/>
            <a:stCxn id="15" idx="2"/>
            <a:endCxn id="3" idx="0"/>
          </p:cNvCxnSpPr>
          <p:nvPr/>
        </p:nvCxnSpPr>
        <p:spPr>
          <a:xfrm>
            <a:off x="2499673" y="1198502"/>
            <a:ext cx="3" cy="276133"/>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32" name="TextBox 31">
            <a:extLst>
              <a:ext uri="{FF2B5EF4-FFF2-40B4-BE49-F238E27FC236}">
                <a16:creationId xmlns:a16="http://schemas.microsoft.com/office/drawing/2014/main" id="{2084FF5F-FD47-05DC-E75C-DD8C60B1EE5D}"/>
              </a:ext>
            </a:extLst>
          </p:cNvPr>
          <p:cNvSpPr txBox="1"/>
          <p:nvPr/>
        </p:nvSpPr>
        <p:spPr>
          <a:xfrm>
            <a:off x="2692064" y="1195183"/>
            <a:ext cx="498144" cy="253916"/>
          </a:xfrm>
          <a:prstGeom prst="rect">
            <a:avLst/>
          </a:prstGeom>
          <a:noFill/>
        </p:spPr>
        <p:txBody>
          <a:bodyPr wrap="square" rtlCol="0">
            <a:spAutoFit/>
          </a:bodyPr>
          <a:lstStyle/>
          <a:p>
            <a:r>
              <a:rPr lang="en-GB" sz="1050" b="1" dirty="0"/>
              <a:t>YES</a:t>
            </a:r>
          </a:p>
        </p:txBody>
      </p:sp>
      <p:sp>
        <p:nvSpPr>
          <p:cNvPr id="8" name="Rectangle: Rounded Corners 7">
            <a:extLst>
              <a:ext uri="{FF2B5EF4-FFF2-40B4-BE49-F238E27FC236}">
                <a16:creationId xmlns:a16="http://schemas.microsoft.com/office/drawing/2014/main" id="{3C156D91-0ADD-2D02-5329-81316B336AF2}"/>
              </a:ext>
            </a:extLst>
          </p:cNvPr>
          <p:cNvSpPr/>
          <p:nvPr/>
        </p:nvSpPr>
        <p:spPr>
          <a:xfrm>
            <a:off x="279535" y="2710795"/>
            <a:ext cx="4430399" cy="1684077"/>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000" b="1" dirty="0"/>
              <a:t>Does the patient have clinical signs and symptoms of being a  possible case?</a:t>
            </a:r>
          </a:p>
          <a:p>
            <a:pPr marL="171450" indent="-171450">
              <a:buFont typeface="Arial" panose="020B0604020202020204" pitchFamily="34" charset="0"/>
              <a:buChar char="•"/>
            </a:pPr>
            <a:r>
              <a:rPr lang="en-GB" sz="1000" dirty="0"/>
              <a:t>fever</a:t>
            </a:r>
          </a:p>
          <a:p>
            <a:pPr marL="171450" indent="-171450">
              <a:buFont typeface="Arial" panose="020B0604020202020204" pitchFamily="34" charset="0"/>
              <a:buChar char="•"/>
            </a:pPr>
            <a:r>
              <a:rPr lang="en-GB" sz="1000" dirty="0"/>
              <a:t>fatigue</a:t>
            </a:r>
          </a:p>
          <a:p>
            <a:pPr marL="171450" indent="-171450">
              <a:buFont typeface="Arial" panose="020B0604020202020204" pitchFamily="34" charset="0"/>
              <a:buChar char="•"/>
            </a:pPr>
            <a:r>
              <a:rPr lang="en-GB" sz="1000" dirty="0"/>
              <a:t>myalgia, </a:t>
            </a:r>
          </a:p>
          <a:p>
            <a:pPr marL="171450" indent="-171450">
              <a:buFont typeface="Arial" panose="020B0604020202020204" pitchFamily="34" charset="0"/>
              <a:buChar char="•"/>
            </a:pPr>
            <a:r>
              <a:rPr lang="en-GB" sz="1000" dirty="0"/>
              <a:t>gastrointestinal symptoms (abdominal pain, vomiting, diarrhoea, nausea), or </a:t>
            </a:r>
          </a:p>
          <a:p>
            <a:pPr marL="171450" indent="-171450">
              <a:buFont typeface="Arial" panose="020B0604020202020204" pitchFamily="34" charset="0"/>
              <a:buChar char="•"/>
            </a:pPr>
            <a:r>
              <a:rPr lang="en-GB" sz="1000" dirty="0"/>
              <a:t>respiratory symptoms/ARDS </a:t>
            </a:r>
          </a:p>
          <a:p>
            <a:endParaRPr lang="en-GB" sz="200" b="1" dirty="0"/>
          </a:p>
        </p:txBody>
      </p:sp>
      <p:cxnSp>
        <p:nvCxnSpPr>
          <p:cNvPr id="51" name="Connector: Elbow 50">
            <a:extLst>
              <a:ext uri="{FF2B5EF4-FFF2-40B4-BE49-F238E27FC236}">
                <a16:creationId xmlns:a16="http://schemas.microsoft.com/office/drawing/2014/main" id="{8F834B38-627A-32EA-8D3E-2410E7AE1F59}"/>
              </a:ext>
            </a:extLst>
          </p:cNvPr>
          <p:cNvCxnSpPr>
            <a:cxnSpLocks/>
            <a:stCxn id="8" idx="3"/>
            <a:endCxn id="7" idx="2"/>
          </p:cNvCxnSpPr>
          <p:nvPr/>
        </p:nvCxnSpPr>
        <p:spPr>
          <a:xfrm flipV="1">
            <a:off x="4709934" y="2549664"/>
            <a:ext cx="1219209" cy="1003170"/>
          </a:xfrm>
          <a:prstGeom prst="bentConnector2">
            <a:avLst/>
          </a:prstGeom>
          <a:ln>
            <a:tailEnd type="triangle"/>
          </a:ln>
        </p:spPr>
        <p:style>
          <a:lnRef idx="2">
            <a:schemeClr val="dk1"/>
          </a:lnRef>
          <a:fillRef idx="0">
            <a:schemeClr val="dk1"/>
          </a:fillRef>
          <a:effectRef idx="1">
            <a:schemeClr val="dk1"/>
          </a:effectRef>
          <a:fontRef idx="minor">
            <a:schemeClr val="tx1"/>
          </a:fontRef>
        </p:style>
      </p:cxnSp>
      <p:sp>
        <p:nvSpPr>
          <p:cNvPr id="60" name="TextBox 59">
            <a:extLst>
              <a:ext uri="{FF2B5EF4-FFF2-40B4-BE49-F238E27FC236}">
                <a16:creationId xmlns:a16="http://schemas.microsoft.com/office/drawing/2014/main" id="{E268261D-9EFA-C600-926B-0C35FE0F410B}"/>
              </a:ext>
            </a:extLst>
          </p:cNvPr>
          <p:cNvSpPr txBox="1"/>
          <p:nvPr/>
        </p:nvSpPr>
        <p:spPr>
          <a:xfrm>
            <a:off x="4714871" y="3533914"/>
            <a:ext cx="429952" cy="257733"/>
          </a:xfrm>
          <a:prstGeom prst="rect">
            <a:avLst/>
          </a:prstGeom>
          <a:noFill/>
        </p:spPr>
        <p:txBody>
          <a:bodyPr wrap="square" rtlCol="0">
            <a:spAutoFit/>
          </a:bodyPr>
          <a:lstStyle/>
          <a:p>
            <a:r>
              <a:rPr lang="en-GB" sz="1050" b="1" dirty="0"/>
              <a:t>NO</a:t>
            </a:r>
          </a:p>
        </p:txBody>
      </p:sp>
      <p:sp>
        <p:nvSpPr>
          <p:cNvPr id="9" name="Rectangle 8">
            <a:extLst>
              <a:ext uri="{FF2B5EF4-FFF2-40B4-BE49-F238E27FC236}">
                <a16:creationId xmlns:a16="http://schemas.microsoft.com/office/drawing/2014/main" id="{EC5CFA58-FC35-19F8-072C-0C0E573CAFFE}"/>
              </a:ext>
            </a:extLst>
          </p:cNvPr>
          <p:cNvSpPr/>
          <p:nvPr/>
        </p:nvSpPr>
        <p:spPr>
          <a:xfrm>
            <a:off x="279535" y="154065"/>
            <a:ext cx="6305553" cy="49131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t>Pathway for Patients identified as a possible </a:t>
            </a:r>
            <a:r>
              <a:rPr lang="en-GB" sz="1200" dirty="0">
                <a:solidFill>
                  <a:schemeClr val="bg1"/>
                </a:solidFill>
              </a:rPr>
              <a:t>Andes virus (hantavirus) </a:t>
            </a:r>
            <a:r>
              <a:rPr lang="en-GB" sz="1200" dirty="0"/>
              <a:t>case by a Health Care Professional (including General Practice)</a:t>
            </a:r>
            <a:endParaRPr lang="en-GB" sz="800" dirty="0"/>
          </a:p>
        </p:txBody>
      </p:sp>
      <p:sp>
        <p:nvSpPr>
          <p:cNvPr id="63" name="Rectangle: Rounded Corners 62">
            <a:extLst>
              <a:ext uri="{FF2B5EF4-FFF2-40B4-BE49-F238E27FC236}">
                <a16:creationId xmlns:a16="http://schemas.microsoft.com/office/drawing/2014/main" id="{931F33B7-91D5-55E3-16E2-DE605F5CD2AE}"/>
              </a:ext>
            </a:extLst>
          </p:cNvPr>
          <p:cNvSpPr/>
          <p:nvPr/>
        </p:nvSpPr>
        <p:spPr>
          <a:xfrm>
            <a:off x="294353" y="4611688"/>
            <a:ext cx="4397931" cy="800550"/>
          </a:xfrm>
          <a:prstGeom prst="roundRect">
            <a:avLst/>
          </a:prstGeom>
        </p:spPr>
        <p:style>
          <a:lnRef idx="2">
            <a:schemeClr val="accent5">
              <a:shade val="15000"/>
            </a:schemeClr>
          </a:lnRef>
          <a:fillRef idx="1">
            <a:schemeClr val="accent5"/>
          </a:fillRef>
          <a:effectRef idx="0">
            <a:schemeClr val="accent5"/>
          </a:effectRef>
          <a:fontRef idx="minor">
            <a:schemeClr val="lt1"/>
          </a:fontRef>
        </p:style>
        <p:txBody>
          <a:bodyPr rtlCol="0" anchor="ctr"/>
          <a:lstStyle/>
          <a:p>
            <a:pPr marL="171450" indent="-171450">
              <a:buFont typeface="Arial" panose="020B0604020202020204" pitchFamily="34" charset="0"/>
              <a:buChar char="•"/>
            </a:pPr>
            <a:r>
              <a:rPr lang="en-GB" sz="1000" dirty="0"/>
              <a:t>If patient is at home – advise self-isolation and seek advice from local Health Protection Team</a:t>
            </a:r>
          </a:p>
          <a:p>
            <a:pPr marL="171450" indent="-171450">
              <a:buFont typeface="Arial" panose="020B0604020202020204" pitchFamily="34" charset="0"/>
              <a:buChar char="•"/>
            </a:pPr>
            <a:r>
              <a:rPr lang="en-GB" sz="1000" dirty="0"/>
              <a:t>If patient has attended NHS premises – isolate the patient in a treatment room with access to a phone, virtually assess and seek advice from Local Health Protection Team</a:t>
            </a:r>
          </a:p>
        </p:txBody>
      </p:sp>
      <p:cxnSp>
        <p:nvCxnSpPr>
          <p:cNvPr id="93" name="Straight Arrow Connector 92">
            <a:extLst>
              <a:ext uri="{FF2B5EF4-FFF2-40B4-BE49-F238E27FC236}">
                <a16:creationId xmlns:a16="http://schemas.microsoft.com/office/drawing/2014/main" id="{B56EDE24-2A03-2C3C-C432-1FA3C6AF9DC0}"/>
              </a:ext>
            </a:extLst>
          </p:cNvPr>
          <p:cNvCxnSpPr>
            <a:cxnSpLocks/>
            <a:stCxn id="8" idx="2"/>
            <a:endCxn id="63" idx="0"/>
          </p:cNvCxnSpPr>
          <p:nvPr/>
        </p:nvCxnSpPr>
        <p:spPr>
          <a:xfrm flipH="1">
            <a:off x="2493319" y="4394872"/>
            <a:ext cx="1416" cy="21681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
        <p:nvSpPr>
          <p:cNvPr id="102" name="TextBox 101">
            <a:extLst>
              <a:ext uri="{FF2B5EF4-FFF2-40B4-BE49-F238E27FC236}">
                <a16:creationId xmlns:a16="http://schemas.microsoft.com/office/drawing/2014/main" id="{2740621E-8FB4-3B0C-73D5-59A4496C0CD3}"/>
              </a:ext>
            </a:extLst>
          </p:cNvPr>
          <p:cNvSpPr txBox="1"/>
          <p:nvPr/>
        </p:nvSpPr>
        <p:spPr>
          <a:xfrm>
            <a:off x="2499671" y="4376140"/>
            <a:ext cx="498144" cy="253916"/>
          </a:xfrm>
          <a:prstGeom prst="rect">
            <a:avLst/>
          </a:prstGeom>
          <a:noFill/>
        </p:spPr>
        <p:txBody>
          <a:bodyPr wrap="square" rtlCol="0">
            <a:spAutoFit/>
          </a:bodyPr>
          <a:lstStyle/>
          <a:p>
            <a:r>
              <a:rPr lang="en-GB" sz="1050" b="1" dirty="0"/>
              <a:t>YES</a:t>
            </a:r>
          </a:p>
        </p:txBody>
      </p:sp>
      <p:sp>
        <p:nvSpPr>
          <p:cNvPr id="103" name="Rectangle 102">
            <a:extLst>
              <a:ext uri="{FF2B5EF4-FFF2-40B4-BE49-F238E27FC236}">
                <a16:creationId xmlns:a16="http://schemas.microsoft.com/office/drawing/2014/main" id="{6F61CD79-AFD1-8BC0-9241-B0DF1617E643}"/>
              </a:ext>
            </a:extLst>
          </p:cNvPr>
          <p:cNvSpPr/>
          <p:nvPr/>
        </p:nvSpPr>
        <p:spPr>
          <a:xfrm>
            <a:off x="6836929" y="184245"/>
            <a:ext cx="3822211" cy="51791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bg1"/>
                </a:solidFill>
              </a:rPr>
              <a:t>Andes virus (hantavirus) Action Card 2 – HCP/GP</a:t>
            </a:r>
          </a:p>
          <a:p>
            <a:pPr algn="ctr"/>
            <a:r>
              <a:rPr lang="en-GB" sz="1050" dirty="0">
                <a:solidFill>
                  <a:schemeClr val="bg1"/>
                </a:solidFill>
              </a:rPr>
              <a:t>(Version 1.2 – May 2026)</a:t>
            </a:r>
          </a:p>
        </p:txBody>
      </p:sp>
    </p:spTree>
    <p:extLst>
      <p:ext uri="{BB962C8B-B14F-4D97-AF65-F5344CB8AC3E}">
        <p14:creationId xmlns:p14="http://schemas.microsoft.com/office/powerpoint/2010/main" val="3930988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ED11355-4267-4162-9ED4-D9B401FCA30D}"/>
              </a:ext>
            </a:extLst>
          </p:cNvPr>
          <p:cNvSpPr/>
          <p:nvPr/>
        </p:nvSpPr>
        <p:spPr>
          <a:xfrm>
            <a:off x="153064" y="310393"/>
            <a:ext cx="6547985" cy="6363361"/>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4985909B-6395-4347-0FAF-647131F7BA3F}"/>
              </a:ext>
            </a:extLst>
          </p:cNvPr>
          <p:cNvSpPr/>
          <p:nvPr/>
        </p:nvSpPr>
        <p:spPr>
          <a:xfrm>
            <a:off x="238922" y="150548"/>
            <a:ext cx="6305553" cy="49131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t>Pathway for Patients identified as a </a:t>
            </a:r>
            <a:r>
              <a:rPr lang="en-GB" sz="1200" dirty="0">
                <a:solidFill>
                  <a:schemeClr val="bg1"/>
                </a:solidFill>
              </a:rPr>
              <a:t>possible Andes virus (hantavirus) case </a:t>
            </a:r>
            <a:r>
              <a:rPr lang="en-GB" sz="1200" dirty="0"/>
              <a:t>in a community setting who require clinical assessment and testing</a:t>
            </a:r>
            <a:endParaRPr lang="en-GB" sz="800" dirty="0"/>
          </a:p>
        </p:txBody>
      </p:sp>
      <p:sp>
        <p:nvSpPr>
          <p:cNvPr id="6" name="Rectangle: Rounded Corners 5">
            <a:extLst>
              <a:ext uri="{FF2B5EF4-FFF2-40B4-BE49-F238E27FC236}">
                <a16:creationId xmlns:a16="http://schemas.microsoft.com/office/drawing/2014/main" id="{D4B8AA4C-30B6-1247-0083-9C7FF59074B9}"/>
              </a:ext>
            </a:extLst>
          </p:cNvPr>
          <p:cNvSpPr/>
          <p:nvPr/>
        </p:nvSpPr>
        <p:spPr>
          <a:xfrm>
            <a:off x="238924" y="844832"/>
            <a:ext cx="6305551" cy="857532"/>
          </a:xfrm>
          <a:prstGeom prst="round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t>Patient has been identified as a suspected </a:t>
            </a:r>
            <a:r>
              <a:rPr lang="en-GB" sz="1200" dirty="0">
                <a:solidFill>
                  <a:schemeClr val="bg1"/>
                </a:solidFill>
              </a:rPr>
              <a:t>case of ANDV </a:t>
            </a:r>
            <a:r>
              <a:rPr lang="en-GB" sz="1200" dirty="0"/>
              <a:t>by a Health Care Professional (following discussion with the local Health Protection Team), or has been identified by the Health Protection Team directly and requires clinical assessment and/or testing</a:t>
            </a:r>
          </a:p>
        </p:txBody>
      </p:sp>
      <p:sp>
        <p:nvSpPr>
          <p:cNvPr id="7" name="Rectangle: Rounded Corners 6">
            <a:extLst>
              <a:ext uri="{FF2B5EF4-FFF2-40B4-BE49-F238E27FC236}">
                <a16:creationId xmlns:a16="http://schemas.microsoft.com/office/drawing/2014/main" id="{0EC611FA-9CFE-181F-5651-9C00F82363EA}"/>
              </a:ext>
            </a:extLst>
          </p:cNvPr>
          <p:cNvSpPr/>
          <p:nvPr/>
        </p:nvSpPr>
        <p:spPr>
          <a:xfrm>
            <a:off x="252675" y="1886940"/>
            <a:ext cx="6305551" cy="720171"/>
          </a:xfrm>
          <a:prstGeom prst="round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100" dirty="0"/>
              <a:t>HCP/HPT should agree testing arrangements (community testing or healthcare attendance)                                          Where secondary care involvement is required contact designated location to agree arrangements for transfer (e.g. likely time of arrival, arrival point, what to do on arrival, including phone number to notify of arrival)</a:t>
            </a:r>
          </a:p>
        </p:txBody>
      </p:sp>
      <p:sp>
        <p:nvSpPr>
          <p:cNvPr id="8" name="Rectangle: Rounded Corners 7">
            <a:extLst>
              <a:ext uri="{FF2B5EF4-FFF2-40B4-BE49-F238E27FC236}">
                <a16:creationId xmlns:a16="http://schemas.microsoft.com/office/drawing/2014/main" id="{50CD1FA6-AB95-F76F-4E65-F06A74C3BFD0}"/>
              </a:ext>
            </a:extLst>
          </p:cNvPr>
          <p:cNvSpPr/>
          <p:nvPr/>
        </p:nvSpPr>
        <p:spPr>
          <a:xfrm>
            <a:off x="307439" y="3065280"/>
            <a:ext cx="3055658" cy="904747"/>
          </a:xfrm>
          <a:prstGeom prst="roundRect">
            <a:avLst/>
          </a:prstGeom>
          <a:solidFill>
            <a:schemeClr val="accent6">
              <a:lumMod val="75000"/>
            </a:schemeClr>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GB" sz="900" dirty="0"/>
              <a:t>Assessment indicates patient is clinically stable and able to self isolate.  The patient should be directed to attend </a:t>
            </a:r>
            <a:r>
              <a:rPr lang="en-GB" sz="900" dirty="0">
                <a:solidFill>
                  <a:schemeClr val="bg1"/>
                </a:solidFill>
              </a:rPr>
              <a:t>designated testing and assessment location</a:t>
            </a:r>
            <a:r>
              <a:rPr lang="en-GB" sz="900" dirty="0"/>
              <a:t> via their own transport, whilst maintaining isolation,  </a:t>
            </a:r>
          </a:p>
          <a:p>
            <a:pPr algn="ctr"/>
            <a:r>
              <a:rPr lang="en-GB" sz="900" b="1" dirty="0"/>
              <a:t>(intent to return home pending test results)</a:t>
            </a:r>
          </a:p>
        </p:txBody>
      </p:sp>
      <p:sp>
        <p:nvSpPr>
          <p:cNvPr id="9" name="Rectangle: Rounded Corners 8">
            <a:extLst>
              <a:ext uri="{FF2B5EF4-FFF2-40B4-BE49-F238E27FC236}">
                <a16:creationId xmlns:a16="http://schemas.microsoft.com/office/drawing/2014/main" id="{A31824F5-57CB-763B-21E7-3236A0832593}"/>
              </a:ext>
            </a:extLst>
          </p:cNvPr>
          <p:cNvSpPr/>
          <p:nvPr/>
        </p:nvSpPr>
        <p:spPr>
          <a:xfrm>
            <a:off x="3502568" y="3065280"/>
            <a:ext cx="3055658" cy="904747"/>
          </a:xfrm>
          <a:prstGeom prst="roundRect">
            <a:avLst/>
          </a:prstGeom>
          <a:solidFill>
            <a:schemeClr val="tx2">
              <a:lumMod val="50000"/>
              <a:lumOff val="50000"/>
            </a:schemeClr>
          </a:solidFill>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GB" sz="1100" dirty="0"/>
              <a:t>Assessment indicates patient is clinically unwell and should be transported by ambulance</a:t>
            </a:r>
            <a:r>
              <a:rPr lang="en-GB" sz="1100" dirty="0">
                <a:solidFill>
                  <a:schemeClr val="bg1"/>
                </a:solidFill>
              </a:rPr>
              <a:t>, or is unable to self-transfer whilst maintaining isolation </a:t>
            </a:r>
          </a:p>
          <a:p>
            <a:pPr algn="ctr"/>
            <a:r>
              <a:rPr lang="en-GB" sz="1100" b="1" dirty="0">
                <a:solidFill>
                  <a:schemeClr val="bg1"/>
                </a:solidFill>
              </a:rPr>
              <a:t>(requires admission pending test results)</a:t>
            </a:r>
          </a:p>
        </p:txBody>
      </p:sp>
      <p:sp>
        <p:nvSpPr>
          <p:cNvPr id="10" name="Rectangle: Rounded Corners 9">
            <a:extLst>
              <a:ext uri="{FF2B5EF4-FFF2-40B4-BE49-F238E27FC236}">
                <a16:creationId xmlns:a16="http://schemas.microsoft.com/office/drawing/2014/main" id="{1F35E58E-D2DB-BF16-B1ED-8B34B2CC0FBF}"/>
              </a:ext>
            </a:extLst>
          </p:cNvPr>
          <p:cNvSpPr/>
          <p:nvPr/>
        </p:nvSpPr>
        <p:spPr>
          <a:xfrm>
            <a:off x="3502569" y="4328603"/>
            <a:ext cx="3055658" cy="904747"/>
          </a:xfrm>
          <a:prstGeom prst="roundRect">
            <a:avLst/>
          </a:prstGeom>
          <a:solidFill>
            <a:schemeClr val="tx2">
              <a:lumMod val="50000"/>
              <a:lumOff val="50000"/>
            </a:schemeClr>
          </a:solidFill>
        </p:spPr>
        <p:style>
          <a:lnRef idx="2">
            <a:schemeClr val="accent4">
              <a:shade val="15000"/>
            </a:schemeClr>
          </a:lnRef>
          <a:fillRef idx="1">
            <a:schemeClr val="accent4"/>
          </a:fillRef>
          <a:effectRef idx="0">
            <a:schemeClr val="accent4"/>
          </a:effectRef>
          <a:fontRef idx="minor">
            <a:schemeClr val="lt1"/>
          </a:fontRef>
        </p:style>
        <p:txBody>
          <a:bodyPr rtlCol="0" anchor="ctr"/>
          <a:lstStyle/>
          <a:p>
            <a:pPr algn="ctr"/>
            <a:r>
              <a:rPr lang="en-GB" sz="1100" dirty="0"/>
              <a:t>HCP/HPT to contact regional ambulance service to arrange transfer, clearly stating the patient is a suspected ANDV case</a:t>
            </a:r>
          </a:p>
        </p:txBody>
      </p:sp>
      <p:sp>
        <p:nvSpPr>
          <p:cNvPr id="11" name="Rectangle: Rounded Corners 10">
            <a:extLst>
              <a:ext uri="{FF2B5EF4-FFF2-40B4-BE49-F238E27FC236}">
                <a16:creationId xmlns:a16="http://schemas.microsoft.com/office/drawing/2014/main" id="{DDC75B20-2598-069B-A669-47E5039D6824}"/>
              </a:ext>
            </a:extLst>
          </p:cNvPr>
          <p:cNvSpPr/>
          <p:nvPr/>
        </p:nvSpPr>
        <p:spPr>
          <a:xfrm>
            <a:off x="289184" y="5743641"/>
            <a:ext cx="6269042" cy="655052"/>
          </a:xfrm>
          <a:prstGeom prst="roundRect">
            <a:avLst/>
          </a:prstGeom>
          <a:solidFill>
            <a:srgbClr val="FF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GB" sz="1100" dirty="0"/>
              <a:t>Patient to be managed as per local pathways and in line with Suspected Hantavirus (Andes virus) Pathway for Patients self-presenting at Emergency Departments – </a:t>
            </a:r>
            <a:r>
              <a:rPr lang="en-GB" sz="1100" b="1" dirty="0">
                <a:solidFill>
                  <a:schemeClr val="bg1"/>
                </a:solidFill>
              </a:rPr>
              <a:t>Andes virus (hantavirus) </a:t>
            </a:r>
            <a:r>
              <a:rPr lang="en-GB" sz="1100" b="1" u="sng" dirty="0"/>
              <a:t>Action Card 1</a:t>
            </a:r>
          </a:p>
        </p:txBody>
      </p:sp>
      <p:cxnSp>
        <p:nvCxnSpPr>
          <p:cNvPr id="13" name="Connector: Elbow 12">
            <a:extLst>
              <a:ext uri="{FF2B5EF4-FFF2-40B4-BE49-F238E27FC236}">
                <a16:creationId xmlns:a16="http://schemas.microsoft.com/office/drawing/2014/main" id="{ABFDF3F3-195F-A127-71B0-4EB84201497B}"/>
              </a:ext>
            </a:extLst>
          </p:cNvPr>
          <p:cNvCxnSpPr>
            <a:cxnSpLocks/>
            <a:stCxn id="7" idx="2"/>
            <a:endCxn id="9" idx="0"/>
          </p:cNvCxnSpPr>
          <p:nvPr/>
        </p:nvCxnSpPr>
        <p:spPr>
          <a:xfrm rot="16200000" flipH="1">
            <a:off x="3988840" y="2023722"/>
            <a:ext cx="458169" cy="1624946"/>
          </a:xfrm>
          <a:prstGeom prst="bentConnector3">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17" name="Connector: Elbow 16">
            <a:extLst>
              <a:ext uri="{FF2B5EF4-FFF2-40B4-BE49-F238E27FC236}">
                <a16:creationId xmlns:a16="http://schemas.microsoft.com/office/drawing/2014/main" id="{9AE8CDAC-7C3E-33D6-BB06-DFE15BC6D587}"/>
              </a:ext>
            </a:extLst>
          </p:cNvPr>
          <p:cNvCxnSpPr>
            <a:cxnSpLocks/>
          </p:cNvCxnSpPr>
          <p:nvPr/>
        </p:nvCxnSpPr>
        <p:spPr>
          <a:xfrm rot="10800000" flipV="1">
            <a:off x="1835269" y="2836194"/>
            <a:ext cx="1588437" cy="281147"/>
          </a:xfrm>
          <a:prstGeom prst="bentConnector3">
            <a:avLst>
              <a:gd name="adj1" fmla="val 97407"/>
            </a:avLst>
          </a:prstGeom>
          <a:ln>
            <a:solidFill>
              <a:schemeClr val="accent6">
                <a:lumMod val="75000"/>
              </a:schemeClr>
            </a:solidFill>
            <a:tailEnd type="triangle"/>
          </a:ln>
        </p:spPr>
        <p:style>
          <a:lnRef idx="2">
            <a:schemeClr val="accent6"/>
          </a:lnRef>
          <a:fillRef idx="0">
            <a:schemeClr val="accent6"/>
          </a:fillRef>
          <a:effectRef idx="1">
            <a:schemeClr val="accent6"/>
          </a:effectRef>
          <a:fontRef idx="minor">
            <a:schemeClr val="tx1"/>
          </a:fontRef>
        </p:style>
      </p:cxnSp>
      <p:cxnSp>
        <p:nvCxnSpPr>
          <p:cNvPr id="19" name="Straight Arrow Connector 18">
            <a:extLst>
              <a:ext uri="{FF2B5EF4-FFF2-40B4-BE49-F238E27FC236}">
                <a16:creationId xmlns:a16="http://schemas.microsoft.com/office/drawing/2014/main" id="{10D4C3E3-EA3B-E22C-A843-CB6B8CF23DDA}"/>
              </a:ext>
            </a:extLst>
          </p:cNvPr>
          <p:cNvCxnSpPr>
            <a:cxnSpLocks/>
            <a:stCxn id="9" idx="2"/>
            <a:endCxn id="10" idx="0"/>
          </p:cNvCxnSpPr>
          <p:nvPr/>
        </p:nvCxnSpPr>
        <p:spPr>
          <a:xfrm>
            <a:off x="5030397" y="3970027"/>
            <a:ext cx="1" cy="358576"/>
          </a:xfrm>
          <a:prstGeom prst="straightConnector1">
            <a:avLst/>
          </a:prstGeom>
          <a:ln>
            <a:tailEnd type="triangle"/>
          </a:ln>
        </p:spPr>
        <p:style>
          <a:lnRef idx="2">
            <a:schemeClr val="accent4"/>
          </a:lnRef>
          <a:fillRef idx="0">
            <a:schemeClr val="accent4"/>
          </a:fillRef>
          <a:effectRef idx="1">
            <a:schemeClr val="accent4"/>
          </a:effectRef>
          <a:fontRef idx="minor">
            <a:schemeClr val="tx1"/>
          </a:fontRef>
        </p:style>
      </p:cxnSp>
      <p:cxnSp>
        <p:nvCxnSpPr>
          <p:cNvPr id="23" name="Connector: Elbow 22">
            <a:extLst>
              <a:ext uri="{FF2B5EF4-FFF2-40B4-BE49-F238E27FC236}">
                <a16:creationId xmlns:a16="http://schemas.microsoft.com/office/drawing/2014/main" id="{A674649B-5667-8C25-FBC5-3AFCFCB1836F}"/>
              </a:ext>
            </a:extLst>
          </p:cNvPr>
          <p:cNvCxnSpPr>
            <a:cxnSpLocks/>
            <a:stCxn id="10" idx="2"/>
            <a:endCxn id="11" idx="0"/>
          </p:cNvCxnSpPr>
          <p:nvPr/>
        </p:nvCxnSpPr>
        <p:spPr>
          <a:xfrm rot="5400000">
            <a:off x="3971907" y="4685149"/>
            <a:ext cx="510291" cy="1606693"/>
          </a:xfrm>
          <a:prstGeom prst="bentConnector3">
            <a:avLst/>
          </a:prstGeom>
          <a:ln>
            <a:tailEnd type="triangle"/>
          </a:ln>
        </p:spPr>
        <p:style>
          <a:lnRef idx="2">
            <a:schemeClr val="accent4"/>
          </a:lnRef>
          <a:fillRef idx="0">
            <a:schemeClr val="accent4"/>
          </a:fillRef>
          <a:effectRef idx="1">
            <a:schemeClr val="accent4"/>
          </a:effectRef>
          <a:fontRef idx="minor">
            <a:schemeClr val="tx1"/>
          </a:fontRef>
        </p:style>
      </p:cxnSp>
      <p:sp>
        <p:nvSpPr>
          <p:cNvPr id="25" name="Rectangle: Rounded Corners 24">
            <a:extLst>
              <a:ext uri="{FF2B5EF4-FFF2-40B4-BE49-F238E27FC236}">
                <a16:creationId xmlns:a16="http://schemas.microsoft.com/office/drawing/2014/main" id="{38E6CEFB-CCD5-80EA-8B8A-44899A586D89}"/>
              </a:ext>
            </a:extLst>
          </p:cNvPr>
          <p:cNvSpPr/>
          <p:nvPr/>
        </p:nvSpPr>
        <p:spPr>
          <a:xfrm>
            <a:off x="307439" y="4313121"/>
            <a:ext cx="3055658" cy="904747"/>
          </a:xfrm>
          <a:prstGeom prst="roundRect">
            <a:avLst/>
          </a:prstGeom>
          <a:solidFill>
            <a:schemeClr val="accent6">
              <a:lumMod val="75000"/>
            </a:schemeClr>
          </a:solidFill>
        </p:spPr>
        <p:style>
          <a:lnRef idx="2">
            <a:schemeClr val="accent6">
              <a:shade val="15000"/>
            </a:schemeClr>
          </a:lnRef>
          <a:fillRef idx="1">
            <a:schemeClr val="accent6"/>
          </a:fillRef>
          <a:effectRef idx="0">
            <a:schemeClr val="accent6"/>
          </a:effectRef>
          <a:fontRef idx="minor">
            <a:schemeClr val="lt1"/>
          </a:fontRef>
        </p:style>
        <p:txBody>
          <a:bodyPr rtlCol="0" anchor="ctr"/>
          <a:lstStyle/>
          <a:p>
            <a:pPr algn="ctr"/>
            <a:r>
              <a:rPr lang="en-GB" sz="1100" dirty="0"/>
              <a:t>Confirm with patient arrangements for transfer – </a:t>
            </a:r>
          </a:p>
          <a:p>
            <a:pPr marL="171450" indent="-171450" algn="ctr">
              <a:buFont typeface="Arial" panose="020B0604020202020204" pitchFamily="34" charset="0"/>
              <a:buChar char="•"/>
            </a:pPr>
            <a:r>
              <a:rPr lang="en-GB" sz="1000" dirty="0"/>
              <a:t>Maintain isolation</a:t>
            </a:r>
          </a:p>
          <a:p>
            <a:pPr marL="171450" indent="-171450" algn="ctr">
              <a:buFont typeface="Arial" panose="020B0604020202020204" pitchFamily="34" charset="0"/>
              <a:buChar char="•"/>
            </a:pPr>
            <a:r>
              <a:rPr lang="en-GB" sz="1000" dirty="0"/>
              <a:t>Where to present</a:t>
            </a:r>
          </a:p>
          <a:p>
            <a:pPr marL="171450" indent="-171450" algn="ctr">
              <a:buFont typeface="Arial" panose="020B0604020202020204" pitchFamily="34" charset="0"/>
              <a:buChar char="•"/>
            </a:pPr>
            <a:r>
              <a:rPr lang="en-GB" sz="1000" dirty="0"/>
              <a:t>Who to contact upon arrival</a:t>
            </a:r>
          </a:p>
        </p:txBody>
      </p:sp>
      <p:cxnSp>
        <p:nvCxnSpPr>
          <p:cNvPr id="27" name="Straight Arrow Connector 26">
            <a:extLst>
              <a:ext uri="{FF2B5EF4-FFF2-40B4-BE49-F238E27FC236}">
                <a16:creationId xmlns:a16="http://schemas.microsoft.com/office/drawing/2014/main" id="{E6D6BF5F-C7AB-3DE4-DF3D-9767F4109357}"/>
              </a:ext>
            </a:extLst>
          </p:cNvPr>
          <p:cNvCxnSpPr>
            <a:cxnSpLocks/>
            <a:stCxn id="8" idx="2"/>
            <a:endCxn id="25" idx="0"/>
          </p:cNvCxnSpPr>
          <p:nvPr/>
        </p:nvCxnSpPr>
        <p:spPr>
          <a:xfrm>
            <a:off x="1835268" y="3970027"/>
            <a:ext cx="0" cy="343094"/>
          </a:xfrm>
          <a:prstGeom prst="straightConnector1">
            <a:avLst/>
          </a:prstGeom>
          <a:ln>
            <a:solidFill>
              <a:schemeClr val="accent6">
                <a:lumMod val="75000"/>
              </a:schemeClr>
            </a:solidFill>
            <a:tailEnd type="triangle"/>
          </a:ln>
        </p:spPr>
        <p:style>
          <a:lnRef idx="2">
            <a:schemeClr val="accent6"/>
          </a:lnRef>
          <a:fillRef idx="0">
            <a:schemeClr val="accent6"/>
          </a:fillRef>
          <a:effectRef idx="1">
            <a:schemeClr val="accent6"/>
          </a:effectRef>
          <a:fontRef idx="minor">
            <a:schemeClr val="tx1"/>
          </a:fontRef>
        </p:style>
      </p:cxnSp>
      <p:cxnSp>
        <p:nvCxnSpPr>
          <p:cNvPr id="32" name="Connector: Elbow 31">
            <a:extLst>
              <a:ext uri="{FF2B5EF4-FFF2-40B4-BE49-F238E27FC236}">
                <a16:creationId xmlns:a16="http://schemas.microsoft.com/office/drawing/2014/main" id="{3F3A55D7-0D21-46DA-5259-ED42CA1311A0}"/>
              </a:ext>
            </a:extLst>
          </p:cNvPr>
          <p:cNvCxnSpPr>
            <a:cxnSpLocks/>
            <a:stCxn id="25" idx="2"/>
            <a:endCxn id="11" idx="0"/>
          </p:cNvCxnSpPr>
          <p:nvPr/>
        </p:nvCxnSpPr>
        <p:spPr>
          <a:xfrm rot="16200000" flipH="1">
            <a:off x="2366600" y="4686535"/>
            <a:ext cx="525773" cy="1588437"/>
          </a:xfrm>
          <a:prstGeom prst="bentConnector3">
            <a:avLst>
              <a:gd name="adj1" fmla="val 50000"/>
            </a:avLst>
          </a:prstGeom>
          <a:ln>
            <a:solidFill>
              <a:schemeClr val="accent6">
                <a:lumMod val="75000"/>
              </a:schemeClr>
            </a:solidFill>
            <a:tailEnd type="triangle"/>
          </a:ln>
        </p:spPr>
        <p:style>
          <a:lnRef idx="2">
            <a:schemeClr val="accent6"/>
          </a:lnRef>
          <a:fillRef idx="0">
            <a:schemeClr val="accent6"/>
          </a:fillRef>
          <a:effectRef idx="1">
            <a:schemeClr val="accent6"/>
          </a:effectRef>
          <a:fontRef idx="minor">
            <a:schemeClr val="tx1"/>
          </a:fontRef>
        </p:style>
      </p:cxnSp>
      <p:sp>
        <p:nvSpPr>
          <p:cNvPr id="52" name="Rectangle 51">
            <a:extLst>
              <a:ext uri="{FF2B5EF4-FFF2-40B4-BE49-F238E27FC236}">
                <a16:creationId xmlns:a16="http://schemas.microsoft.com/office/drawing/2014/main" id="{7D811106-AAE5-0DE7-0BDE-221358A73BDF}"/>
              </a:ext>
            </a:extLst>
          </p:cNvPr>
          <p:cNvSpPr/>
          <p:nvPr/>
        </p:nvSpPr>
        <p:spPr>
          <a:xfrm>
            <a:off x="6838600" y="5207384"/>
            <a:ext cx="5100725" cy="1538022"/>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52">
            <a:extLst>
              <a:ext uri="{FF2B5EF4-FFF2-40B4-BE49-F238E27FC236}">
                <a16:creationId xmlns:a16="http://schemas.microsoft.com/office/drawing/2014/main" id="{830B7C15-F755-023A-78C9-AE25A55C60E5}"/>
              </a:ext>
            </a:extLst>
          </p:cNvPr>
          <p:cNvSpPr/>
          <p:nvPr/>
        </p:nvSpPr>
        <p:spPr>
          <a:xfrm>
            <a:off x="6934596" y="4999206"/>
            <a:ext cx="3711033" cy="354842"/>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HCP Referral ANDV pathway checklist – probable or possible cases</a:t>
            </a:r>
          </a:p>
        </p:txBody>
      </p:sp>
      <p:sp>
        <p:nvSpPr>
          <p:cNvPr id="54" name="Rectangle 53">
            <a:extLst>
              <a:ext uri="{FF2B5EF4-FFF2-40B4-BE49-F238E27FC236}">
                <a16:creationId xmlns:a16="http://schemas.microsoft.com/office/drawing/2014/main" id="{8499D47E-60D8-BDDE-F0F0-E5F79F610629}"/>
              </a:ext>
            </a:extLst>
          </p:cNvPr>
          <p:cNvSpPr/>
          <p:nvPr/>
        </p:nvSpPr>
        <p:spPr>
          <a:xfrm>
            <a:off x="6934595" y="5439360"/>
            <a:ext cx="4399233"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Have you isolated the patient/Informed the patient to isolate?</a:t>
            </a:r>
          </a:p>
        </p:txBody>
      </p:sp>
      <p:sp>
        <p:nvSpPr>
          <p:cNvPr id="55" name="Rectangle 54">
            <a:extLst>
              <a:ext uri="{FF2B5EF4-FFF2-40B4-BE49-F238E27FC236}">
                <a16:creationId xmlns:a16="http://schemas.microsoft.com/office/drawing/2014/main" id="{A3FFB276-CA9E-95C7-2E06-24E54AE972FF}"/>
              </a:ext>
            </a:extLst>
          </p:cNvPr>
          <p:cNvSpPr/>
          <p:nvPr/>
        </p:nvSpPr>
        <p:spPr>
          <a:xfrm>
            <a:off x="6934594" y="5748120"/>
            <a:ext cx="4399233"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Have you assessed the patient's ability to self-transfer?</a:t>
            </a:r>
          </a:p>
        </p:txBody>
      </p:sp>
      <p:sp>
        <p:nvSpPr>
          <p:cNvPr id="56" name="Rectangle 55">
            <a:extLst>
              <a:ext uri="{FF2B5EF4-FFF2-40B4-BE49-F238E27FC236}">
                <a16:creationId xmlns:a16="http://schemas.microsoft.com/office/drawing/2014/main" id="{E7715A86-783E-29D1-086E-71A82C37CD45}"/>
              </a:ext>
            </a:extLst>
          </p:cNvPr>
          <p:cNvSpPr/>
          <p:nvPr/>
        </p:nvSpPr>
        <p:spPr>
          <a:xfrm>
            <a:off x="6934593" y="6051127"/>
            <a:ext cx="4399233"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Have you confirmed transfer/arrival arrangements with the receiving department?</a:t>
            </a:r>
          </a:p>
        </p:txBody>
      </p:sp>
      <p:sp>
        <p:nvSpPr>
          <p:cNvPr id="57" name="Rectangle 56">
            <a:extLst>
              <a:ext uri="{FF2B5EF4-FFF2-40B4-BE49-F238E27FC236}">
                <a16:creationId xmlns:a16="http://schemas.microsoft.com/office/drawing/2014/main" id="{4313A1FC-F5A0-6C06-AD4D-0E5A78D9BF1E}"/>
              </a:ext>
            </a:extLst>
          </p:cNvPr>
          <p:cNvSpPr/>
          <p:nvPr/>
        </p:nvSpPr>
        <p:spPr>
          <a:xfrm>
            <a:off x="6934592" y="6361540"/>
            <a:ext cx="4399233"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Have you confirmed arrangements with the patient, including a phone number to contact upon arrival</a:t>
            </a:r>
          </a:p>
        </p:txBody>
      </p:sp>
      <p:sp>
        <p:nvSpPr>
          <p:cNvPr id="58" name="Rectangle 57">
            <a:extLst>
              <a:ext uri="{FF2B5EF4-FFF2-40B4-BE49-F238E27FC236}">
                <a16:creationId xmlns:a16="http://schemas.microsoft.com/office/drawing/2014/main" id="{B2508F9C-7948-1AA5-EAD7-6BA71BF8DB92}"/>
              </a:ext>
            </a:extLst>
          </p:cNvPr>
          <p:cNvSpPr/>
          <p:nvPr/>
        </p:nvSpPr>
        <p:spPr>
          <a:xfrm>
            <a:off x="11471377" y="5436115"/>
            <a:ext cx="281646"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sp>
        <p:nvSpPr>
          <p:cNvPr id="59" name="Rectangle 58">
            <a:extLst>
              <a:ext uri="{FF2B5EF4-FFF2-40B4-BE49-F238E27FC236}">
                <a16:creationId xmlns:a16="http://schemas.microsoft.com/office/drawing/2014/main" id="{88FBFDA3-44AF-81EE-4907-36919B30F01B}"/>
              </a:ext>
            </a:extLst>
          </p:cNvPr>
          <p:cNvSpPr/>
          <p:nvPr/>
        </p:nvSpPr>
        <p:spPr>
          <a:xfrm>
            <a:off x="11471377" y="5743641"/>
            <a:ext cx="281646"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sp>
        <p:nvSpPr>
          <p:cNvPr id="60" name="Rectangle 59">
            <a:extLst>
              <a:ext uri="{FF2B5EF4-FFF2-40B4-BE49-F238E27FC236}">
                <a16:creationId xmlns:a16="http://schemas.microsoft.com/office/drawing/2014/main" id="{3EB60E9C-681D-82AF-2A5D-8921B32783D4}"/>
              </a:ext>
            </a:extLst>
          </p:cNvPr>
          <p:cNvSpPr/>
          <p:nvPr/>
        </p:nvSpPr>
        <p:spPr>
          <a:xfrm>
            <a:off x="11471377" y="6051127"/>
            <a:ext cx="281646"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sp>
        <p:nvSpPr>
          <p:cNvPr id="61" name="Rectangle 60">
            <a:extLst>
              <a:ext uri="{FF2B5EF4-FFF2-40B4-BE49-F238E27FC236}">
                <a16:creationId xmlns:a16="http://schemas.microsoft.com/office/drawing/2014/main" id="{7B5F3EE8-6D4E-2388-64C6-E9590E19F33E}"/>
              </a:ext>
            </a:extLst>
          </p:cNvPr>
          <p:cNvSpPr/>
          <p:nvPr/>
        </p:nvSpPr>
        <p:spPr>
          <a:xfrm>
            <a:off x="11471377" y="6361541"/>
            <a:ext cx="281646"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sp>
        <p:nvSpPr>
          <p:cNvPr id="63" name="TextBox 62">
            <a:extLst>
              <a:ext uri="{FF2B5EF4-FFF2-40B4-BE49-F238E27FC236}">
                <a16:creationId xmlns:a16="http://schemas.microsoft.com/office/drawing/2014/main" id="{3B516241-6B00-8AAA-2C2A-73C7075ADD88}"/>
              </a:ext>
            </a:extLst>
          </p:cNvPr>
          <p:cNvSpPr txBox="1"/>
          <p:nvPr/>
        </p:nvSpPr>
        <p:spPr>
          <a:xfrm>
            <a:off x="11429823" y="5246326"/>
            <a:ext cx="373820" cy="215444"/>
          </a:xfrm>
          <a:prstGeom prst="rect">
            <a:avLst/>
          </a:prstGeom>
          <a:noFill/>
        </p:spPr>
        <p:txBody>
          <a:bodyPr wrap="none" rtlCol="0">
            <a:spAutoFit/>
          </a:bodyPr>
          <a:lstStyle/>
          <a:p>
            <a:r>
              <a:rPr lang="en-GB" sz="800" b="1" dirty="0">
                <a:solidFill>
                  <a:schemeClr val="bg1"/>
                </a:solidFill>
              </a:rPr>
              <a:t>Tick</a:t>
            </a:r>
          </a:p>
        </p:txBody>
      </p:sp>
      <p:sp>
        <p:nvSpPr>
          <p:cNvPr id="14" name="Rectangle 13">
            <a:extLst>
              <a:ext uri="{FF2B5EF4-FFF2-40B4-BE49-F238E27FC236}">
                <a16:creationId xmlns:a16="http://schemas.microsoft.com/office/drawing/2014/main" id="{9625FB6A-BD01-9966-D0E0-45D925B7EF30}"/>
              </a:ext>
            </a:extLst>
          </p:cNvPr>
          <p:cNvSpPr/>
          <p:nvPr/>
        </p:nvSpPr>
        <p:spPr>
          <a:xfrm>
            <a:off x="6838600" y="1080564"/>
            <a:ext cx="5100725" cy="1644609"/>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45F2970E-B3C3-A138-D505-53363DC02899}"/>
              </a:ext>
            </a:extLst>
          </p:cNvPr>
          <p:cNvSpPr/>
          <p:nvPr/>
        </p:nvSpPr>
        <p:spPr>
          <a:xfrm>
            <a:off x="6934595" y="844832"/>
            <a:ext cx="3711034" cy="354842"/>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Links &amp; Guidance</a:t>
            </a:r>
          </a:p>
        </p:txBody>
      </p:sp>
      <p:sp>
        <p:nvSpPr>
          <p:cNvPr id="16" name="Rectangle 15">
            <a:extLst>
              <a:ext uri="{FF2B5EF4-FFF2-40B4-BE49-F238E27FC236}">
                <a16:creationId xmlns:a16="http://schemas.microsoft.com/office/drawing/2014/main" id="{6E9BD5FB-9739-EB40-09F5-9C6C05763CA8}"/>
              </a:ext>
            </a:extLst>
          </p:cNvPr>
          <p:cNvSpPr/>
          <p:nvPr/>
        </p:nvSpPr>
        <p:spPr>
          <a:xfrm>
            <a:off x="6934592" y="1355054"/>
            <a:ext cx="4881146" cy="238692"/>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dirty="0">
                <a:solidFill>
                  <a:srgbClr val="0070C0"/>
                </a:solidFill>
                <a:hlinkClick r:id="rId3">
                  <a:extLst>
                    <a:ext uri="{A12FA001-AC4F-418D-AE19-62706E023703}">
                      <ahyp:hlinkClr xmlns:ahyp="http://schemas.microsoft.com/office/drawing/2018/hyperlinkcolor" val="tx"/>
                    </a:ext>
                  </a:extLst>
                </a:hlinkClick>
              </a:rPr>
              <a:t>UKHSA Hantaviruses - characteristics, diagnosis, epidemiology</a:t>
            </a:r>
            <a:endParaRPr lang="en-GB" sz="900" dirty="0">
              <a:solidFill>
                <a:srgbClr val="0070C0"/>
              </a:solidFill>
            </a:endParaRPr>
          </a:p>
        </p:txBody>
      </p:sp>
      <p:sp>
        <p:nvSpPr>
          <p:cNvPr id="30" name="Rectangle 29">
            <a:extLst>
              <a:ext uri="{FF2B5EF4-FFF2-40B4-BE49-F238E27FC236}">
                <a16:creationId xmlns:a16="http://schemas.microsoft.com/office/drawing/2014/main" id="{321F1555-66BB-EC63-4423-B3793F62ADD1}"/>
              </a:ext>
            </a:extLst>
          </p:cNvPr>
          <p:cNvSpPr/>
          <p:nvPr/>
        </p:nvSpPr>
        <p:spPr>
          <a:xfrm>
            <a:off x="6934593" y="1680673"/>
            <a:ext cx="4881146" cy="238691"/>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70C0"/>
                </a:solidFill>
                <a:effectLst/>
                <a:uLnTx/>
                <a:uFillTx/>
                <a:latin typeface="Aptos" panose="02110004020202020204"/>
                <a:ea typeface="+mn-ea"/>
                <a:cs typeface="+mn-cs"/>
                <a:hlinkClick r:id="rId4">
                  <a:extLst>
                    <a:ext uri="{A12FA001-AC4F-418D-AE19-62706E023703}">
                      <ahyp:hlinkClr xmlns:ahyp="http://schemas.microsoft.com/office/drawing/2018/hyperlinkcolor" val="tx"/>
                    </a:ext>
                  </a:extLst>
                </a:hlinkClick>
              </a:rPr>
              <a:t>WHO Hantavirus outbreak toolbox</a:t>
            </a:r>
            <a:endParaRPr kumimoji="0" lang="en-GB" sz="900" b="0" i="0" u="none" strike="noStrike" kern="1200" cap="none" spc="0" normalizeH="0" baseline="0" noProof="0" dirty="0">
              <a:ln>
                <a:noFill/>
              </a:ln>
              <a:solidFill>
                <a:srgbClr val="0070C0"/>
              </a:solidFill>
              <a:effectLst/>
              <a:uLnTx/>
              <a:uFillTx/>
              <a:latin typeface="Aptos" panose="02110004020202020204"/>
              <a:ea typeface="+mn-ea"/>
              <a:cs typeface="+mn-cs"/>
            </a:endParaRPr>
          </a:p>
        </p:txBody>
      </p:sp>
      <p:sp>
        <p:nvSpPr>
          <p:cNvPr id="31" name="Rectangle 30">
            <a:hlinkClick r:id="rId5"/>
            <a:extLst>
              <a:ext uri="{FF2B5EF4-FFF2-40B4-BE49-F238E27FC236}">
                <a16:creationId xmlns:a16="http://schemas.microsoft.com/office/drawing/2014/main" id="{FDF67366-5270-DB7C-21A7-2D92576883D1}"/>
              </a:ext>
            </a:extLst>
          </p:cNvPr>
          <p:cNvSpPr/>
          <p:nvPr/>
        </p:nvSpPr>
        <p:spPr>
          <a:xfrm>
            <a:off x="6934593" y="2011842"/>
            <a:ext cx="4881146" cy="238690"/>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u="sng" dirty="0">
                <a:solidFill>
                  <a:srgbClr val="0070C0"/>
                </a:solidFill>
              </a:rPr>
              <a:t>National Infection Prevention &amp; Control Manual (NIPCM) </a:t>
            </a:r>
          </a:p>
        </p:txBody>
      </p:sp>
      <p:sp>
        <p:nvSpPr>
          <p:cNvPr id="33" name="Rectangle 32">
            <a:hlinkClick r:id="rId6"/>
            <a:extLst>
              <a:ext uri="{FF2B5EF4-FFF2-40B4-BE49-F238E27FC236}">
                <a16:creationId xmlns:a16="http://schemas.microsoft.com/office/drawing/2014/main" id="{6C394DC3-280E-C205-14F3-2FEAFE7AB99F}"/>
              </a:ext>
            </a:extLst>
          </p:cNvPr>
          <p:cNvSpPr/>
          <p:nvPr/>
        </p:nvSpPr>
        <p:spPr>
          <a:xfrm>
            <a:off x="6948389" y="2343010"/>
            <a:ext cx="4881146" cy="238689"/>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u="sng" dirty="0">
                <a:solidFill>
                  <a:srgbClr val="0070C0"/>
                </a:solidFill>
              </a:rPr>
              <a:t>Addendum on HCID PPE</a:t>
            </a:r>
          </a:p>
        </p:txBody>
      </p:sp>
      <p:sp>
        <p:nvSpPr>
          <p:cNvPr id="34" name="Rectangle 33">
            <a:extLst>
              <a:ext uri="{FF2B5EF4-FFF2-40B4-BE49-F238E27FC236}">
                <a16:creationId xmlns:a16="http://schemas.microsoft.com/office/drawing/2014/main" id="{93D7C8A3-F847-AE3A-E9FD-57098E51F574}"/>
              </a:ext>
            </a:extLst>
          </p:cNvPr>
          <p:cNvSpPr/>
          <p:nvPr/>
        </p:nvSpPr>
        <p:spPr>
          <a:xfrm>
            <a:off x="6838600" y="3033167"/>
            <a:ext cx="5100725" cy="1844288"/>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398BBC8E-5E41-AF3A-31BE-410BA8E43D78}"/>
              </a:ext>
            </a:extLst>
          </p:cNvPr>
          <p:cNvSpPr/>
          <p:nvPr/>
        </p:nvSpPr>
        <p:spPr>
          <a:xfrm>
            <a:off x="6948389" y="2867576"/>
            <a:ext cx="3697240" cy="289429"/>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Preparedness Actions</a:t>
            </a:r>
          </a:p>
        </p:txBody>
      </p:sp>
      <p:sp>
        <p:nvSpPr>
          <p:cNvPr id="36" name="Rectangle 35">
            <a:extLst>
              <a:ext uri="{FF2B5EF4-FFF2-40B4-BE49-F238E27FC236}">
                <a16:creationId xmlns:a16="http://schemas.microsoft.com/office/drawing/2014/main" id="{2957050F-BDF2-0B84-2282-23809A09E4BB}"/>
              </a:ext>
            </a:extLst>
          </p:cNvPr>
          <p:cNvSpPr/>
          <p:nvPr/>
        </p:nvSpPr>
        <p:spPr>
          <a:xfrm>
            <a:off x="6948389" y="3231351"/>
            <a:ext cx="4881146" cy="1524926"/>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GB" sz="900" dirty="0">
                <a:solidFill>
                  <a:schemeClr val="tx1"/>
                </a:solidFill>
              </a:rPr>
              <a:t>Providers to ensure that all clinical services are aware of the public health messaging and that a differential diagnosis of ANDV should be considered in any patient that meets the operational case definition</a:t>
            </a:r>
          </a:p>
          <a:p>
            <a:pPr marL="171450" indent="-171450">
              <a:buFont typeface="Arial" panose="020B0604020202020204" pitchFamily="34" charset="0"/>
              <a:buChar char="•"/>
            </a:pPr>
            <a:r>
              <a:rPr lang="en-GB" sz="900" dirty="0">
                <a:solidFill>
                  <a:schemeClr val="tx1"/>
                </a:solidFill>
              </a:rPr>
              <a:t>Providers should review current IPC plans, PPE availability, waste management and staff training to ensure that arrangements are in place to safely assess and treat patients presenting with suspected ANDV. </a:t>
            </a:r>
          </a:p>
          <a:p>
            <a:pPr marL="171450" indent="-171450">
              <a:buFont typeface="Arial" panose="020B0604020202020204" pitchFamily="34" charset="0"/>
              <a:buChar char="•"/>
            </a:pPr>
            <a:r>
              <a:rPr lang="en-GB" sz="900" dirty="0">
                <a:solidFill>
                  <a:schemeClr val="tx1"/>
                </a:solidFill>
              </a:rPr>
              <a:t>Providers should review existing plans and clinical pathways ensuring that staff are aware of the arrangements for isolation, clinical management, specialist infection advice, PPE and associated infection control measures; including  WHO recommendation </a:t>
            </a:r>
            <a:r>
              <a:rPr lang="en-GB" sz="900" b="1" dirty="0">
                <a:solidFill>
                  <a:schemeClr val="tx1"/>
                </a:solidFill>
              </a:rPr>
              <a:t>ALL</a:t>
            </a:r>
            <a:r>
              <a:rPr lang="en-GB" sz="900" dirty="0">
                <a:solidFill>
                  <a:schemeClr val="tx1"/>
                </a:solidFill>
              </a:rPr>
              <a:t> contacts wear a non-valved FFP3 if clinically tolerated (no requirement for FIT testing)</a:t>
            </a:r>
          </a:p>
        </p:txBody>
      </p:sp>
      <p:pic>
        <p:nvPicPr>
          <p:cNvPr id="37" name="Picture 36">
            <a:extLst>
              <a:ext uri="{FF2B5EF4-FFF2-40B4-BE49-F238E27FC236}">
                <a16:creationId xmlns:a16="http://schemas.microsoft.com/office/drawing/2014/main" id="{337AB296-7364-C6F1-A656-34869E24DE4E}"/>
              </a:ext>
            </a:extLst>
          </p:cNvPr>
          <p:cNvPicPr>
            <a:picLocks noChangeAspect="1"/>
          </p:cNvPicPr>
          <p:nvPr/>
        </p:nvPicPr>
        <p:blipFill>
          <a:blip r:embed="rId7"/>
          <a:stretch>
            <a:fillRect/>
          </a:stretch>
        </p:blipFill>
        <p:spPr>
          <a:xfrm>
            <a:off x="10786276" y="34969"/>
            <a:ext cx="1370202" cy="1019578"/>
          </a:xfrm>
          <a:prstGeom prst="rect">
            <a:avLst/>
          </a:prstGeom>
        </p:spPr>
      </p:pic>
      <p:sp>
        <p:nvSpPr>
          <p:cNvPr id="43" name="Rectangle 42">
            <a:extLst>
              <a:ext uri="{FF2B5EF4-FFF2-40B4-BE49-F238E27FC236}">
                <a16:creationId xmlns:a16="http://schemas.microsoft.com/office/drawing/2014/main" id="{4E45C050-29E9-6B0A-816A-1C046FE7AFA0}"/>
              </a:ext>
            </a:extLst>
          </p:cNvPr>
          <p:cNvSpPr/>
          <p:nvPr/>
        </p:nvSpPr>
        <p:spPr>
          <a:xfrm>
            <a:off x="6836929" y="184245"/>
            <a:ext cx="3822211" cy="51791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bg1"/>
                </a:solidFill>
              </a:rPr>
              <a:t>Andes virus (hantavirus) Action Card 3 – Referrals for Testing</a:t>
            </a:r>
          </a:p>
          <a:p>
            <a:pPr algn="ctr"/>
            <a:r>
              <a:rPr lang="en-GB" sz="1050" dirty="0">
                <a:solidFill>
                  <a:schemeClr val="bg1"/>
                </a:solidFill>
              </a:rPr>
              <a:t>(Version 1.2– May 2026)</a:t>
            </a:r>
          </a:p>
        </p:txBody>
      </p:sp>
      <p:cxnSp>
        <p:nvCxnSpPr>
          <p:cNvPr id="2" name="Straight Arrow Connector 1">
            <a:extLst>
              <a:ext uri="{FF2B5EF4-FFF2-40B4-BE49-F238E27FC236}">
                <a16:creationId xmlns:a16="http://schemas.microsoft.com/office/drawing/2014/main" id="{0816F05F-AC41-6A69-948A-AA01A15B2CDD}"/>
              </a:ext>
            </a:extLst>
          </p:cNvPr>
          <p:cNvCxnSpPr>
            <a:cxnSpLocks/>
          </p:cNvCxnSpPr>
          <p:nvPr/>
        </p:nvCxnSpPr>
        <p:spPr>
          <a:xfrm>
            <a:off x="3405451" y="1702364"/>
            <a:ext cx="0" cy="18457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40035270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C919CC-D1AA-6639-15A6-2A57AB5307C4}"/>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33E71B53-2C5F-02AC-5517-D130317369B9}"/>
              </a:ext>
            </a:extLst>
          </p:cNvPr>
          <p:cNvSpPr/>
          <p:nvPr/>
        </p:nvSpPr>
        <p:spPr>
          <a:xfrm>
            <a:off x="116593" y="356840"/>
            <a:ext cx="6547985" cy="6363361"/>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ectangle 4">
            <a:extLst>
              <a:ext uri="{FF2B5EF4-FFF2-40B4-BE49-F238E27FC236}">
                <a16:creationId xmlns:a16="http://schemas.microsoft.com/office/drawing/2014/main" id="{7F3E488E-89A2-4277-0B7A-08D7D341F85A}"/>
              </a:ext>
            </a:extLst>
          </p:cNvPr>
          <p:cNvSpPr/>
          <p:nvPr/>
        </p:nvSpPr>
        <p:spPr>
          <a:xfrm>
            <a:off x="238922" y="150548"/>
            <a:ext cx="6305553" cy="49131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t>Pathway for surveillance of asymptomatic contacts identified as a </a:t>
            </a:r>
            <a:r>
              <a:rPr lang="en-GB" sz="1200" dirty="0">
                <a:solidFill>
                  <a:schemeClr val="bg1"/>
                </a:solidFill>
              </a:rPr>
              <a:t>high-risk exposure to Andes virus (hantavirus) </a:t>
            </a:r>
            <a:r>
              <a:rPr lang="en-GB" sz="1200" dirty="0"/>
              <a:t>who require clinical assessment and testing (45 days following exposure)</a:t>
            </a:r>
            <a:endParaRPr lang="en-GB" sz="800" dirty="0"/>
          </a:p>
        </p:txBody>
      </p:sp>
      <p:sp>
        <p:nvSpPr>
          <p:cNvPr id="6" name="Rectangle: Rounded Corners 5">
            <a:extLst>
              <a:ext uri="{FF2B5EF4-FFF2-40B4-BE49-F238E27FC236}">
                <a16:creationId xmlns:a16="http://schemas.microsoft.com/office/drawing/2014/main" id="{3BF1AA14-8B66-EA7C-9D87-4B606A34F25B}"/>
              </a:ext>
            </a:extLst>
          </p:cNvPr>
          <p:cNvSpPr/>
          <p:nvPr/>
        </p:nvSpPr>
        <p:spPr>
          <a:xfrm>
            <a:off x="238924" y="733105"/>
            <a:ext cx="6305551" cy="857532"/>
          </a:xfrm>
          <a:prstGeom prst="roundRect">
            <a:avLst/>
          </a:prstGeom>
          <a:solidFill>
            <a:schemeClr val="accent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t>Patient has been identified as at high-risk of exposure to </a:t>
            </a:r>
            <a:r>
              <a:rPr lang="en-GB" sz="1200" dirty="0">
                <a:solidFill>
                  <a:schemeClr val="bg1"/>
                </a:solidFill>
              </a:rPr>
              <a:t>ANDV </a:t>
            </a:r>
            <a:r>
              <a:rPr lang="en-GB" sz="1200" dirty="0"/>
              <a:t>by a Health Care Professional (following discussion with the local Health Protection Team), or has been identified by the Health Protection Team directly and requires clinical assessment ,and/or testing , and active follow-up</a:t>
            </a:r>
          </a:p>
        </p:txBody>
      </p:sp>
      <p:sp>
        <p:nvSpPr>
          <p:cNvPr id="7" name="Rectangle: Rounded Corners 6">
            <a:extLst>
              <a:ext uri="{FF2B5EF4-FFF2-40B4-BE49-F238E27FC236}">
                <a16:creationId xmlns:a16="http://schemas.microsoft.com/office/drawing/2014/main" id="{AD92A771-7D8B-33B8-76AB-8A8B044F972E}"/>
              </a:ext>
            </a:extLst>
          </p:cNvPr>
          <p:cNvSpPr/>
          <p:nvPr/>
        </p:nvSpPr>
        <p:spPr>
          <a:xfrm>
            <a:off x="237811" y="1831208"/>
            <a:ext cx="6305551" cy="1146227"/>
          </a:xfrm>
          <a:prstGeom prst="roundRect">
            <a:avLst/>
          </a:prstGeom>
          <a:solidFill>
            <a:schemeClr val="accent5"/>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100" dirty="0"/>
              <a:t>HCP/HPT should agree testing arrangements (community screening ) which should include:</a:t>
            </a:r>
          </a:p>
          <a:p>
            <a:pPr algn="ctr"/>
            <a:endParaRPr lang="en-GB" sz="1100" dirty="0"/>
          </a:p>
          <a:p>
            <a:pPr marL="171450" indent="-171450">
              <a:buFont typeface="Arial" panose="020B0604020202020204" pitchFamily="34" charset="0"/>
              <a:buChar char="•"/>
            </a:pPr>
            <a:r>
              <a:rPr lang="en-GB" sz="1100" dirty="0"/>
              <a:t>Baseline nasopharyngeal swab, EDTA blood sample for PCR and serum sample for serology</a:t>
            </a:r>
          </a:p>
          <a:p>
            <a:pPr marL="171450" indent="-171450">
              <a:buFont typeface="Arial" panose="020B0604020202020204" pitchFamily="34" charset="0"/>
              <a:buChar char="•"/>
            </a:pPr>
            <a:r>
              <a:rPr lang="en-GB" sz="1100" dirty="0"/>
              <a:t>Weekly Oral Fluid Swab (OFS) / Gingival fluid (GCF) and  blood (self sampling device) for PCR  (UKHSA co-ordinating  kits, advice and collection). </a:t>
            </a:r>
          </a:p>
          <a:p>
            <a:pPr marL="171450" indent="-171450">
              <a:buFont typeface="Arial" panose="020B0604020202020204" pitchFamily="34" charset="0"/>
              <a:buChar char="•"/>
            </a:pPr>
            <a:r>
              <a:rPr lang="en-GB" sz="1100" dirty="0"/>
              <a:t>Serum sample for serology at the end of monitoring period</a:t>
            </a:r>
          </a:p>
        </p:txBody>
      </p:sp>
      <p:sp>
        <p:nvSpPr>
          <p:cNvPr id="11" name="Rectangle: Rounded Corners 10">
            <a:extLst>
              <a:ext uri="{FF2B5EF4-FFF2-40B4-BE49-F238E27FC236}">
                <a16:creationId xmlns:a16="http://schemas.microsoft.com/office/drawing/2014/main" id="{860680DA-7D00-5747-560A-85A8551A2519}"/>
              </a:ext>
            </a:extLst>
          </p:cNvPr>
          <p:cNvSpPr/>
          <p:nvPr/>
        </p:nvSpPr>
        <p:spPr>
          <a:xfrm>
            <a:off x="274320" y="5648868"/>
            <a:ext cx="6269042" cy="852291"/>
          </a:xfrm>
          <a:prstGeom prst="roundRect">
            <a:avLst/>
          </a:prstGeom>
          <a:solidFill>
            <a:srgbClr val="FF0000"/>
          </a:solidFill>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ctr"/>
            <a:r>
              <a:rPr lang="en-GB" sz="1100" dirty="0"/>
              <a:t>Patient to be managed as per local pathways. </a:t>
            </a:r>
          </a:p>
          <a:p>
            <a:pPr algn="ctr"/>
            <a:r>
              <a:rPr lang="en-GB" sz="1100" dirty="0"/>
              <a:t>Patients identified as a possible Andes virus (hantavirus) case in a community setting who require clinical assessment and testing– </a:t>
            </a:r>
            <a:r>
              <a:rPr lang="en-GB" sz="1100" b="1" dirty="0">
                <a:solidFill>
                  <a:schemeClr val="bg1"/>
                </a:solidFill>
              </a:rPr>
              <a:t>Andes virus (hantavirus) </a:t>
            </a:r>
            <a:r>
              <a:rPr lang="en-GB" sz="1100" b="1" u="sng" dirty="0"/>
              <a:t>Action Card 3</a:t>
            </a:r>
          </a:p>
        </p:txBody>
      </p:sp>
      <p:sp>
        <p:nvSpPr>
          <p:cNvPr id="52" name="Rectangle 51">
            <a:extLst>
              <a:ext uri="{FF2B5EF4-FFF2-40B4-BE49-F238E27FC236}">
                <a16:creationId xmlns:a16="http://schemas.microsoft.com/office/drawing/2014/main" id="{58F976F7-CAC1-6C92-9E4D-291F01F13207}"/>
              </a:ext>
            </a:extLst>
          </p:cNvPr>
          <p:cNvSpPr/>
          <p:nvPr/>
        </p:nvSpPr>
        <p:spPr>
          <a:xfrm>
            <a:off x="6838600" y="5207384"/>
            <a:ext cx="5100725" cy="1538022"/>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3" name="Rectangle 52">
            <a:extLst>
              <a:ext uri="{FF2B5EF4-FFF2-40B4-BE49-F238E27FC236}">
                <a16:creationId xmlns:a16="http://schemas.microsoft.com/office/drawing/2014/main" id="{9F2FAD35-A597-E4DC-C5B1-156CB5AC5DC7}"/>
              </a:ext>
            </a:extLst>
          </p:cNvPr>
          <p:cNvSpPr/>
          <p:nvPr/>
        </p:nvSpPr>
        <p:spPr>
          <a:xfrm>
            <a:off x="6934596" y="4999206"/>
            <a:ext cx="3711033" cy="354842"/>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HCP Referral ANDV pathway checklist – high risk exposures</a:t>
            </a:r>
          </a:p>
        </p:txBody>
      </p:sp>
      <p:sp>
        <p:nvSpPr>
          <p:cNvPr id="54" name="Rectangle 53">
            <a:extLst>
              <a:ext uri="{FF2B5EF4-FFF2-40B4-BE49-F238E27FC236}">
                <a16:creationId xmlns:a16="http://schemas.microsoft.com/office/drawing/2014/main" id="{669A0427-12D4-45DC-AD78-5022B43AD77B}"/>
              </a:ext>
            </a:extLst>
          </p:cNvPr>
          <p:cNvSpPr/>
          <p:nvPr/>
        </p:nvSpPr>
        <p:spPr>
          <a:xfrm>
            <a:off x="6934595" y="5439360"/>
            <a:ext cx="4399233"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Inform individual of high-risk exposure</a:t>
            </a:r>
          </a:p>
        </p:txBody>
      </p:sp>
      <p:sp>
        <p:nvSpPr>
          <p:cNvPr id="55" name="Rectangle 54">
            <a:extLst>
              <a:ext uri="{FF2B5EF4-FFF2-40B4-BE49-F238E27FC236}">
                <a16:creationId xmlns:a16="http://schemas.microsoft.com/office/drawing/2014/main" id="{87A690C1-2569-CAC1-9331-1A9766896DF9}"/>
              </a:ext>
            </a:extLst>
          </p:cNvPr>
          <p:cNvSpPr/>
          <p:nvPr/>
        </p:nvSpPr>
        <p:spPr>
          <a:xfrm>
            <a:off x="6934594" y="5748120"/>
            <a:ext cx="4399233"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Provide hantavirus (category 3) contact information sheet to the individual</a:t>
            </a:r>
          </a:p>
        </p:txBody>
      </p:sp>
      <p:sp>
        <p:nvSpPr>
          <p:cNvPr id="56" name="Rectangle 55">
            <a:extLst>
              <a:ext uri="{FF2B5EF4-FFF2-40B4-BE49-F238E27FC236}">
                <a16:creationId xmlns:a16="http://schemas.microsoft.com/office/drawing/2014/main" id="{3FF30204-52F3-4F06-8475-B0B6C0E4DF43}"/>
              </a:ext>
            </a:extLst>
          </p:cNvPr>
          <p:cNvSpPr/>
          <p:nvPr/>
        </p:nvSpPr>
        <p:spPr>
          <a:xfrm>
            <a:off x="6934593" y="6051127"/>
            <a:ext cx="4399233"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Inform individual that non-essential medical or dental treatment should be postponed. For essential treatment, the healthcare provider must be informed prior to the procedure</a:t>
            </a:r>
          </a:p>
        </p:txBody>
      </p:sp>
      <p:sp>
        <p:nvSpPr>
          <p:cNvPr id="57" name="Rectangle 56">
            <a:extLst>
              <a:ext uri="{FF2B5EF4-FFF2-40B4-BE49-F238E27FC236}">
                <a16:creationId xmlns:a16="http://schemas.microsoft.com/office/drawing/2014/main" id="{16EF0D82-838E-8E72-6DE5-6B837FBD4434}"/>
              </a:ext>
            </a:extLst>
          </p:cNvPr>
          <p:cNvSpPr/>
          <p:nvPr/>
        </p:nvSpPr>
        <p:spPr>
          <a:xfrm>
            <a:off x="6934592" y="6361540"/>
            <a:ext cx="4399233"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850" dirty="0">
                <a:solidFill>
                  <a:schemeClr val="tx1"/>
                </a:solidFill>
              </a:rPr>
              <a:t>HCP and individual should be aware of contact details/onward referral if symptoms reported</a:t>
            </a:r>
          </a:p>
        </p:txBody>
      </p:sp>
      <p:sp>
        <p:nvSpPr>
          <p:cNvPr id="58" name="Rectangle 57">
            <a:extLst>
              <a:ext uri="{FF2B5EF4-FFF2-40B4-BE49-F238E27FC236}">
                <a16:creationId xmlns:a16="http://schemas.microsoft.com/office/drawing/2014/main" id="{E2368DA7-7024-B768-0FD3-FDE0083A81F8}"/>
              </a:ext>
            </a:extLst>
          </p:cNvPr>
          <p:cNvSpPr/>
          <p:nvPr/>
        </p:nvSpPr>
        <p:spPr>
          <a:xfrm>
            <a:off x="11471377" y="5436115"/>
            <a:ext cx="281646"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sp>
        <p:nvSpPr>
          <p:cNvPr id="59" name="Rectangle 58">
            <a:extLst>
              <a:ext uri="{FF2B5EF4-FFF2-40B4-BE49-F238E27FC236}">
                <a16:creationId xmlns:a16="http://schemas.microsoft.com/office/drawing/2014/main" id="{3D54FF99-E8F9-D838-6D5B-308608481333}"/>
              </a:ext>
            </a:extLst>
          </p:cNvPr>
          <p:cNvSpPr/>
          <p:nvPr/>
        </p:nvSpPr>
        <p:spPr>
          <a:xfrm>
            <a:off x="11471377" y="5743641"/>
            <a:ext cx="281646"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sp>
        <p:nvSpPr>
          <p:cNvPr id="60" name="Rectangle 59">
            <a:extLst>
              <a:ext uri="{FF2B5EF4-FFF2-40B4-BE49-F238E27FC236}">
                <a16:creationId xmlns:a16="http://schemas.microsoft.com/office/drawing/2014/main" id="{6FF8B487-BE7A-2E1A-143D-F73B2869A019}"/>
              </a:ext>
            </a:extLst>
          </p:cNvPr>
          <p:cNvSpPr/>
          <p:nvPr/>
        </p:nvSpPr>
        <p:spPr>
          <a:xfrm>
            <a:off x="11471377" y="6051127"/>
            <a:ext cx="281646"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sp>
        <p:nvSpPr>
          <p:cNvPr id="61" name="Rectangle 60">
            <a:extLst>
              <a:ext uri="{FF2B5EF4-FFF2-40B4-BE49-F238E27FC236}">
                <a16:creationId xmlns:a16="http://schemas.microsoft.com/office/drawing/2014/main" id="{7694B515-92C9-F6A5-EA7C-3EC6C284DD88}"/>
              </a:ext>
            </a:extLst>
          </p:cNvPr>
          <p:cNvSpPr/>
          <p:nvPr/>
        </p:nvSpPr>
        <p:spPr>
          <a:xfrm>
            <a:off x="11471377" y="6361541"/>
            <a:ext cx="281646" cy="26211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sz="800" dirty="0">
              <a:solidFill>
                <a:schemeClr val="tx1"/>
              </a:solidFill>
            </a:endParaRPr>
          </a:p>
        </p:txBody>
      </p:sp>
      <p:sp>
        <p:nvSpPr>
          <p:cNvPr id="63" name="TextBox 62">
            <a:extLst>
              <a:ext uri="{FF2B5EF4-FFF2-40B4-BE49-F238E27FC236}">
                <a16:creationId xmlns:a16="http://schemas.microsoft.com/office/drawing/2014/main" id="{4DCED6ED-4388-C8BE-C3DA-717770DBC9BE}"/>
              </a:ext>
            </a:extLst>
          </p:cNvPr>
          <p:cNvSpPr txBox="1"/>
          <p:nvPr/>
        </p:nvSpPr>
        <p:spPr>
          <a:xfrm>
            <a:off x="11429823" y="5246326"/>
            <a:ext cx="373820" cy="215444"/>
          </a:xfrm>
          <a:prstGeom prst="rect">
            <a:avLst/>
          </a:prstGeom>
          <a:noFill/>
        </p:spPr>
        <p:txBody>
          <a:bodyPr wrap="none" rtlCol="0">
            <a:spAutoFit/>
          </a:bodyPr>
          <a:lstStyle/>
          <a:p>
            <a:r>
              <a:rPr lang="en-GB" sz="800" b="1" dirty="0">
                <a:solidFill>
                  <a:schemeClr val="bg1"/>
                </a:solidFill>
              </a:rPr>
              <a:t>Tick</a:t>
            </a:r>
          </a:p>
        </p:txBody>
      </p:sp>
      <p:sp>
        <p:nvSpPr>
          <p:cNvPr id="14" name="Rectangle 13">
            <a:extLst>
              <a:ext uri="{FF2B5EF4-FFF2-40B4-BE49-F238E27FC236}">
                <a16:creationId xmlns:a16="http://schemas.microsoft.com/office/drawing/2014/main" id="{F12D3050-C115-BAEF-DE12-9409B83CC6FC}"/>
              </a:ext>
            </a:extLst>
          </p:cNvPr>
          <p:cNvSpPr/>
          <p:nvPr/>
        </p:nvSpPr>
        <p:spPr>
          <a:xfrm>
            <a:off x="6838600" y="1080564"/>
            <a:ext cx="5100725" cy="1644609"/>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Rectangle 14">
            <a:extLst>
              <a:ext uri="{FF2B5EF4-FFF2-40B4-BE49-F238E27FC236}">
                <a16:creationId xmlns:a16="http://schemas.microsoft.com/office/drawing/2014/main" id="{8038EC5F-C270-DF7E-EC4C-8AD18546845C}"/>
              </a:ext>
            </a:extLst>
          </p:cNvPr>
          <p:cNvSpPr/>
          <p:nvPr/>
        </p:nvSpPr>
        <p:spPr>
          <a:xfrm>
            <a:off x="6934595" y="844832"/>
            <a:ext cx="3711034" cy="354842"/>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Links &amp; Guidance</a:t>
            </a:r>
          </a:p>
        </p:txBody>
      </p:sp>
      <p:sp>
        <p:nvSpPr>
          <p:cNvPr id="16" name="Rectangle 15">
            <a:extLst>
              <a:ext uri="{FF2B5EF4-FFF2-40B4-BE49-F238E27FC236}">
                <a16:creationId xmlns:a16="http://schemas.microsoft.com/office/drawing/2014/main" id="{9FD20831-62A7-0247-302B-3CEF57CF70E3}"/>
              </a:ext>
            </a:extLst>
          </p:cNvPr>
          <p:cNvSpPr/>
          <p:nvPr/>
        </p:nvSpPr>
        <p:spPr>
          <a:xfrm>
            <a:off x="6934592" y="1355054"/>
            <a:ext cx="4881146" cy="238692"/>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dirty="0">
                <a:solidFill>
                  <a:srgbClr val="0070C0"/>
                </a:solidFill>
                <a:hlinkClick r:id="rId3">
                  <a:extLst>
                    <a:ext uri="{A12FA001-AC4F-418D-AE19-62706E023703}">
                      <ahyp:hlinkClr xmlns:ahyp="http://schemas.microsoft.com/office/drawing/2018/hyperlinkcolor" val="tx"/>
                    </a:ext>
                  </a:extLst>
                </a:hlinkClick>
              </a:rPr>
              <a:t>UKHSA Hantaviruses - characteristics, diagnosis, epidemiology</a:t>
            </a:r>
            <a:endParaRPr lang="en-GB" sz="900" dirty="0">
              <a:solidFill>
                <a:srgbClr val="0070C0"/>
              </a:solidFill>
            </a:endParaRPr>
          </a:p>
        </p:txBody>
      </p:sp>
      <p:sp>
        <p:nvSpPr>
          <p:cNvPr id="30" name="Rectangle 29">
            <a:extLst>
              <a:ext uri="{FF2B5EF4-FFF2-40B4-BE49-F238E27FC236}">
                <a16:creationId xmlns:a16="http://schemas.microsoft.com/office/drawing/2014/main" id="{63B649C2-4B7B-3FB1-3848-E43F03976F2B}"/>
              </a:ext>
            </a:extLst>
          </p:cNvPr>
          <p:cNvSpPr/>
          <p:nvPr/>
        </p:nvSpPr>
        <p:spPr>
          <a:xfrm>
            <a:off x="6934593" y="1680673"/>
            <a:ext cx="4881146" cy="238691"/>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a:ln>
                  <a:noFill/>
                </a:ln>
                <a:solidFill>
                  <a:srgbClr val="0070C0"/>
                </a:solidFill>
                <a:effectLst/>
                <a:uLnTx/>
                <a:uFillTx/>
                <a:latin typeface="Aptos" panose="02110004020202020204"/>
                <a:ea typeface="+mn-ea"/>
                <a:cs typeface="+mn-cs"/>
                <a:hlinkClick r:id="rId4">
                  <a:extLst>
                    <a:ext uri="{A12FA001-AC4F-418D-AE19-62706E023703}">
                      <ahyp:hlinkClr xmlns:ahyp="http://schemas.microsoft.com/office/drawing/2018/hyperlinkcolor" val="tx"/>
                    </a:ext>
                  </a:extLst>
                </a:hlinkClick>
              </a:rPr>
              <a:t>WHO Hantavirus outbreak toolbox</a:t>
            </a:r>
            <a:endParaRPr kumimoji="0" lang="en-GB" sz="900" b="0" i="0" u="none" strike="noStrike" kern="1200" cap="none" spc="0" normalizeH="0" baseline="0" noProof="0" dirty="0">
              <a:ln>
                <a:noFill/>
              </a:ln>
              <a:solidFill>
                <a:srgbClr val="0070C0"/>
              </a:solidFill>
              <a:effectLst/>
              <a:uLnTx/>
              <a:uFillTx/>
              <a:latin typeface="Aptos" panose="02110004020202020204"/>
              <a:ea typeface="+mn-ea"/>
              <a:cs typeface="+mn-cs"/>
            </a:endParaRPr>
          </a:p>
        </p:txBody>
      </p:sp>
      <p:sp>
        <p:nvSpPr>
          <p:cNvPr id="31" name="Rectangle 30">
            <a:hlinkClick r:id="rId5"/>
            <a:extLst>
              <a:ext uri="{FF2B5EF4-FFF2-40B4-BE49-F238E27FC236}">
                <a16:creationId xmlns:a16="http://schemas.microsoft.com/office/drawing/2014/main" id="{D4560D58-03D0-E02F-1F4A-26E98FBB5F2A}"/>
              </a:ext>
            </a:extLst>
          </p:cNvPr>
          <p:cNvSpPr/>
          <p:nvPr/>
        </p:nvSpPr>
        <p:spPr>
          <a:xfrm>
            <a:off x="6934593" y="2011842"/>
            <a:ext cx="4881146" cy="238690"/>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u="sng" dirty="0">
                <a:solidFill>
                  <a:srgbClr val="0070C0"/>
                </a:solidFill>
              </a:rPr>
              <a:t>National Infection Prevention &amp; Control Manual (NIPCM) </a:t>
            </a:r>
          </a:p>
        </p:txBody>
      </p:sp>
      <p:sp>
        <p:nvSpPr>
          <p:cNvPr id="33" name="Rectangle 32">
            <a:hlinkClick r:id="rId6"/>
            <a:extLst>
              <a:ext uri="{FF2B5EF4-FFF2-40B4-BE49-F238E27FC236}">
                <a16:creationId xmlns:a16="http://schemas.microsoft.com/office/drawing/2014/main" id="{44DA708B-071D-1C3D-0BEB-0BBCC80B7BBC}"/>
              </a:ext>
            </a:extLst>
          </p:cNvPr>
          <p:cNvSpPr/>
          <p:nvPr/>
        </p:nvSpPr>
        <p:spPr>
          <a:xfrm>
            <a:off x="6934593" y="2338951"/>
            <a:ext cx="4881146" cy="238689"/>
          </a:xfrm>
          <a:prstGeom prst="rect">
            <a:avLst/>
          </a:prstGeom>
          <a:solidFill>
            <a:schemeClr val="bg1"/>
          </a:solidFill>
          <a:ln>
            <a:solidFill>
              <a:schemeClr val="bg1">
                <a:lumMod val="75000"/>
              </a:schemeClr>
            </a:solidFill>
          </a:ln>
        </p:spPr>
        <p:style>
          <a:lnRef idx="2">
            <a:schemeClr val="dk1">
              <a:shade val="15000"/>
            </a:schemeClr>
          </a:lnRef>
          <a:fillRef idx="1">
            <a:schemeClr val="dk1"/>
          </a:fillRef>
          <a:effectRef idx="0">
            <a:schemeClr val="dk1"/>
          </a:effectRef>
          <a:fontRef idx="minor">
            <a:schemeClr val="lt1"/>
          </a:fontRef>
        </p:style>
        <p:txBody>
          <a:bodyPr rtlCol="0" anchor="ctr"/>
          <a:lstStyle/>
          <a:p>
            <a:pPr algn="ctr"/>
            <a:r>
              <a:rPr lang="en-GB" sz="900" u="sng" dirty="0">
                <a:solidFill>
                  <a:srgbClr val="0070C0"/>
                </a:solidFill>
              </a:rPr>
              <a:t>Addendum on HCID PPE</a:t>
            </a:r>
          </a:p>
        </p:txBody>
      </p:sp>
      <p:sp>
        <p:nvSpPr>
          <p:cNvPr id="34" name="Rectangle 33">
            <a:extLst>
              <a:ext uri="{FF2B5EF4-FFF2-40B4-BE49-F238E27FC236}">
                <a16:creationId xmlns:a16="http://schemas.microsoft.com/office/drawing/2014/main" id="{E6C39487-2913-30BB-E238-32DAC47326DB}"/>
              </a:ext>
            </a:extLst>
          </p:cNvPr>
          <p:cNvSpPr/>
          <p:nvPr/>
        </p:nvSpPr>
        <p:spPr>
          <a:xfrm>
            <a:off x="6838600" y="3033166"/>
            <a:ext cx="5100725" cy="1844289"/>
          </a:xfrm>
          <a:prstGeom prst="rect">
            <a:avLst/>
          </a:prstGeom>
          <a:solidFill>
            <a:schemeClr val="accent1"/>
          </a:solidFill>
          <a:ln>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5" name="Rectangle 34">
            <a:extLst>
              <a:ext uri="{FF2B5EF4-FFF2-40B4-BE49-F238E27FC236}">
                <a16:creationId xmlns:a16="http://schemas.microsoft.com/office/drawing/2014/main" id="{6E50229A-F758-C7AC-AEA2-8BEA05185079}"/>
              </a:ext>
            </a:extLst>
          </p:cNvPr>
          <p:cNvSpPr/>
          <p:nvPr/>
        </p:nvSpPr>
        <p:spPr>
          <a:xfrm>
            <a:off x="6948389" y="2867576"/>
            <a:ext cx="3697240" cy="289429"/>
          </a:xfrm>
          <a:prstGeom prst="rect">
            <a:avLst/>
          </a:prstGeom>
          <a:solidFill>
            <a:srgbClr val="CAE8F6"/>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tx1"/>
                </a:solidFill>
              </a:rPr>
              <a:t>Preparedness Actions</a:t>
            </a:r>
          </a:p>
        </p:txBody>
      </p:sp>
      <p:sp>
        <p:nvSpPr>
          <p:cNvPr id="36" name="Rectangle 35">
            <a:extLst>
              <a:ext uri="{FF2B5EF4-FFF2-40B4-BE49-F238E27FC236}">
                <a16:creationId xmlns:a16="http://schemas.microsoft.com/office/drawing/2014/main" id="{5F1EC866-55FA-0804-4664-81286F8E0857}"/>
              </a:ext>
            </a:extLst>
          </p:cNvPr>
          <p:cNvSpPr/>
          <p:nvPr/>
        </p:nvSpPr>
        <p:spPr>
          <a:xfrm>
            <a:off x="6948389" y="3231350"/>
            <a:ext cx="4881146" cy="1531395"/>
          </a:xfrm>
          <a:prstGeom prst="rect">
            <a:avLst/>
          </a:prstGeom>
          <a:solidFill>
            <a:schemeClr val="bg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71450" indent="-171450">
              <a:buFont typeface="Arial" panose="020B0604020202020204" pitchFamily="34" charset="0"/>
              <a:buChar char="•"/>
            </a:pPr>
            <a:r>
              <a:rPr lang="en-GB" sz="900" dirty="0">
                <a:solidFill>
                  <a:schemeClr val="tx1"/>
                </a:solidFill>
              </a:rPr>
              <a:t>Providers to ensure that all clinical services are aware of the public health messaging and that a differential diagnosis of ANDV should be considered in any patient that meets the operational case definition</a:t>
            </a:r>
          </a:p>
          <a:p>
            <a:pPr marL="171450" indent="-171450">
              <a:buFont typeface="Arial" panose="020B0604020202020204" pitchFamily="34" charset="0"/>
              <a:buChar char="•"/>
            </a:pPr>
            <a:r>
              <a:rPr lang="en-GB" sz="900" dirty="0">
                <a:solidFill>
                  <a:schemeClr val="tx1"/>
                </a:solidFill>
              </a:rPr>
              <a:t>Providers should review current IPC plans, PPE availability, waste management and staff training to ensure that arrangements are in place to safely assess and treat patients presenting with suspected ANDV. </a:t>
            </a:r>
          </a:p>
          <a:p>
            <a:pPr marL="171450" indent="-171450">
              <a:buFont typeface="Arial" panose="020B0604020202020204" pitchFamily="34" charset="0"/>
              <a:buChar char="•"/>
            </a:pPr>
            <a:r>
              <a:rPr lang="en-GB" sz="900" dirty="0">
                <a:solidFill>
                  <a:schemeClr val="tx1"/>
                </a:solidFill>
              </a:rPr>
              <a:t>Providers should review existing plans and clinical pathways ensuring that staff are aware of the arrangements for isolation, clinical management, specialist infection advice, PPE and associated infection control measures;</a:t>
            </a:r>
            <a:r>
              <a:rPr lang="en-GB" sz="900" dirty="0">
                <a:solidFill>
                  <a:schemeClr val="tx2"/>
                </a:solidFill>
              </a:rPr>
              <a:t> including  WHO recommendation </a:t>
            </a:r>
            <a:r>
              <a:rPr lang="en-GB" sz="900" b="1" dirty="0">
                <a:solidFill>
                  <a:schemeClr val="tx2"/>
                </a:solidFill>
              </a:rPr>
              <a:t>ALL</a:t>
            </a:r>
            <a:r>
              <a:rPr lang="en-GB" sz="900" dirty="0">
                <a:solidFill>
                  <a:schemeClr val="tx2"/>
                </a:solidFill>
              </a:rPr>
              <a:t> contacts wear </a:t>
            </a:r>
            <a:r>
              <a:rPr lang="en-GB" sz="900">
                <a:solidFill>
                  <a:schemeClr val="tx2"/>
                </a:solidFill>
              </a:rPr>
              <a:t>a non-valved FFP3 </a:t>
            </a:r>
            <a:r>
              <a:rPr lang="en-GB" sz="900" dirty="0">
                <a:solidFill>
                  <a:schemeClr val="tx2"/>
                </a:solidFill>
              </a:rPr>
              <a:t>if clinically tolerated (no requirement for FIT testing)</a:t>
            </a:r>
          </a:p>
        </p:txBody>
      </p:sp>
      <p:pic>
        <p:nvPicPr>
          <p:cNvPr id="37" name="Picture 36">
            <a:extLst>
              <a:ext uri="{FF2B5EF4-FFF2-40B4-BE49-F238E27FC236}">
                <a16:creationId xmlns:a16="http://schemas.microsoft.com/office/drawing/2014/main" id="{157D0443-25C0-32BD-E57E-A6A953512852}"/>
              </a:ext>
            </a:extLst>
          </p:cNvPr>
          <p:cNvPicPr>
            <a:picLocks noChangeAspect="1"/>
          </p:cNvPicPr>
          <p:nvPr/>
        </p:nvPicPr>
        <p:blipFill>
          <a:blip r:embed="rId7"/>
          <a:stretch>
            <a:fillRect/>
          </a:stretch>
        </p:blipFill>
        <p:spPr>
          <a:xfrm>
            <a:off x="10786276" y="34969"/>
            <a:ext cx="1370202" cy="1019578"/>
          </a:xfrm>
          <a:prstGeom prst="rect">
            <a:avLst/>
          </a:prstGeom>
        </p:spPr>
      </p:pic>
      <p:sp>
        <p:nvSpPr>
          <p:cNvPr id="43" name="Rectangle 42">
            <a:extLst>
              <a:ext uri="{FF2B5EF4-FFF2-40B4-BE49-F238E27FC236}">
                <a16:creationId xmlns:a16="http://schemas.microsoft.com/office/drawing/2014/main" id="{D8666F39-6CBC-7C3C-4B22-2AF859BBAE60}"/>
              </a:ext>
            </a:extLst>
          </p:cNvPr>
          <p:cNvSpPr/>
          <p:nvPr/>
        </p:nvSpPr>
        <p:spPr>
          <a:xfrm>
            <a:off x="6836929" y="184245"/>
            <a:ext cx="3822211" cy="517919"/>
          </a:xfrm>
          <a:prstGeom prst="rect">
            <a:avLst/>
          </a:prstGeom>
          <a:solidFill>
            <a:schemeClr val="tx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GB" sz="1200" dirty="0">
                <a:solidFill>
                  <a:schemeClr val="bg1"/>
                </a:solidFill>
              </a:rPr>
              <a:t>Andes virus (hantavirus) Action Card 4 – Asymptomatic surveillance and follow-up</a:t>
            </a:r>
          </a:p>
          <a:p>
            <a:pPr algn="ctr"/>
            <a:r>
              <a:rPr lang="en-GB" sz="1050" dirty="0">
                <a:solidFill>
                  <a:schemeClr val="bg1"/>
                </a:solidFill>
              </a:rPr>
              <a:t>(Version 1.2 – May 2026)</a:t>
            </a:r>
          </a:p>
        </p:txBody>
      </p:sp>
      <p:sp>
        <p:nvSpPr>
          <p:cNvPr id="22" name="Rectangle: Rounded Corners 21">
            <a:extLst>
              <a:ext uri="{FF2B5EF4-FFF2-40B4-BE49-F238E27FC236}">
                <a16:creationId xmlns:a16="http://schemas.microsoft.com/office/drawing/2014/main" id="{246348FD-F16E-F514-A525-41D70EAA14EE}"/>
              </a:ext>
            </a:extLst>
          </p:cNvPr>
          <p:cNvSpPr/>
          <p:nvPr/>
        </p:nvSpPr>
        <p:spPr>
          <a:xfrm>
            <a:off x="252675" y="3220013"/>
            <a:ext cx="6290687" cy="1927900"/>
          </a:xfrm>
          <a:prstGeom prst="roundRect">
            <a:avLst/>
          </a:prstGeom>
          <a:solidFill>
            <a:schemeClr val="tx2">
              <a:lumMod val="50000"/>
              <a:lumOff val="5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GB" sz="1100" b="1" dirty="0"/>
              <a:t>For 45 days following last exposure, (the period of active follow-up may be shortened as more information becomes available):</a:t>
            </a:r>
          </a:p>
          <a:p>
            <a:pPr marL="171450" indent="-171450">
              <a:buFont typeface="Arial" panose="020B0604020202020204" pitchFamily="34" charset="0"/>
              <a:buChar char="•"/>
            </a:pPr>
            <a:r>
              <a:rPr lang="en-GB" sz="1100" dirty="0"/>
              <a:t>Self-isolate following risk assessment by the health protection team (HPT)</a:t>
            </a:r>
          </a:p>
          <a:p>
            <a:pPr marL="171450" indent="-171450">
              <a:buFont typeface="Arial" panose="020B0604020202020204" pitchFamily="34" charset="0"/>
              <a:buChar char="•"/>
            </a:pPr>
            <a:r>
              <a:rPr lang="en-GB" sz="1100" dirty="0"/>
              <a:t>Self-monitor and record temperature and symptoms daily (temperature to be taken before taking any anti-fever medication such as aspirin, paracetamol or ibuprofen) and report to HPT designated contact (with an additional back-up number given)</a:t>
            </a:r>
          </a:p>
          <a:p>
            <a:pPr marL="171450" indent="-171450">
              <a:buFont typeface="Arial" panose="020B0604020202020204" pitchFamily="34" charset="0"/>
              <a:buChar char="•"/>
            </a:pPr>
            <a:endParaRPr lang="en-GB" sz="1100" dirty="0"/>
          </a:p>
          <a:p>
            <a:r>
              <a:rPr lang="en-GB" sz="1100" dirty="0"/>
              <a:t>If individual is feeling unwell in between reporting to the designated contact, take temperature, and if 37.5°C or higher, or have other symptoms suggestive of ANDV infection (as outlined in the contact information sheet) phone designated contact immediately </a:t>
            </a:r>
          </a:p>
        </p:txBody>
      </p:sp>
      <p:cxnSp>
        <p:nvCxnSpPr>
          <p:cNvPr id="24" name="Straight Arrow Connector 23">
            <a:extLst>
              <a:ext uri="{FF2B5EF4-FFF2-40B4-BE49-F238E27FC236}">
                <a16:creationId xmlns:a16="http://schemas.microsoft.com/office/drawing/2014/main" id="{845F2B23-025C-BB64-DA19-5DF4892075A6}"/>
              </a:ext>
            </a:extLst>
          </p:cNvPr>
          <p:cNvCxnSpPr>
            <a:cxnSpLocks/>
          </p:cNvCxnSpPr>
          <p:nvPr/>
        </p:nvCxnSpPr>
        <p:spPr>
          <a:xfrm>
            <a:off x="3159560" y="2977435"/>
            <a:ext cx="0" cy="25391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6" name="Straight Arrow Connector 25">
            <a:extLst>
              <a:ext uri="{FF2B5EF4-FFF2-40B4-BE49-F238E27FC236}">
                <a16:creationId xmlns:a16="http://schemas.microsoft.com/office/drawing/2014/main" id="{700ABF22-6731-45F5-66D6-83F0EBB7D10F}"/>
              </a:ext>
            </a:extLst>
          </p:cNvPr>
          <p:cNvCxnSpPr>
            <a:cxnSpLocks/>
          </p:cNvCxnSpPr>
          <p:nvPr/>
        </p:nvCxnSpPr>
        <p:spPr>
          <a:xfrm>
            <a:off x="3161099" y="1577292"/>
            <a:ext cx="0" cy="253916"/>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cxnSp>
        <p:nvCxnSpPr>
          <p:cNvPr id="28" name="Straight Arrow Connector 27">
            <a:extLst>
              <a:ext uri="{FF2B5EF4-FFF2-40B4-BE49-F238E27FC236}">
                <a16:creationId xmlns:a16="http://schemas.microsoft.com/office/drawing/2014/main" id="{54D79502-1B86-0BD1-48F3-4D39DECF6366}"/>
              </a:ext>
            </a:extLst>
          </p:cNvPr>
          <p:cNvCxnSpPr>
            <a:cxnSpLocks/>
          </p:cNvCxnSpPr>
          <p:nvPr/>
        </p:nvCxnSpPr>
        <p:spPr>
          <a:xfrm>
            <a:off x="3165173" y="5158129"/>
            <a:ext cx="6428" cy="480524"/>
          </a:xfrm>
          <a:prstGeom prst="straightConnector1">
            <a:avLst/>
          </a:prstGeom>
          <a:ln>
            <a:tailEnd type="triangle"/>
          </a:ln>
        </p:spPr>
        <p:style>
          <a:lnRef idx="2">
            <a:schemeClr val="dk1"/>
          </a:lnRef>
          <a:fillRef idx="0">
            <a:schemeClr val="dk1"/>
          </a:fillRef>
          <a:effectRef idx="1">
            <a:schemeClr val="dk1"/>
          </a:effectRef>
          <a:fontRef idx="minor">
            <a:schemeClr val="tx1"/>
          </a:fontRef>
        </p:style>
      </p:cxnSp>
    </p:spTree>
    <p:extLst>
      <p:ext uri="{BB962C8B-B14F-4D97-AF65-F5344CB8AC3E}">
        <p14:creationId xmlns:p14="http://schemas.microsoft.com/office/powerpoint/2010/main" val="77274865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Review_x0020_Date xmlns="3af39746-2e45-426b-98e3-933dcc6e6424" xsi:nil="true"/>
    <_ip_UnifiedCompliancePolicyProperties xmlns="c143a6c5-5942-4b69-8d61-fb579588568f" xsi:nil="true"/>
    <_ip_UnifiedCompliancePolicyUIAction xmlns="c143a6c5-5942-4b69-8d61-fb579588568f"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CDFBDEE086C30C4E9EE4EF3082E41F5C" ma:contentTypeVersion="9" ma:contentTypeDescription="Create a new document." ma:contentTypeScope="" ma:versionID="b26b2ccc473cbd459ba7632c11e1d558">
  <xsd:schema xmlns:xsd="http://www.w3.org/2001/XMLSchema" xmlns:xs="http://www.w3.org/2001/XMLSchema" xmlns:p="http://schemas.microsoft.com/office/2006/metadata/properties" xmlns:ns2="3af39746-2e45-426b-98e3-933dcc6e6424" xmlns:ns3="c143a6c5-5942-4b69-8d61-fb579588568f" targetNamespace="http://schemas.microsoft.com/office/2006/metadata/properties" ma:root="true" ma:fieldsID="98781d9edb7b05a389bb093b94e104a5" ns2:_="" ns3:_="">
    <xsd:import namespace="3af39746-2e45-426b-98e3-933dcc6e6424"/>
    <xsd:import namespace="c143a6c5-5942-4b69-8d61-fb579588568f"/>
    <xsd:element name="properties">
      <xsd:complexType>
        <xsd:sequence>
          <xsd:element name="documentManagement">
            <xsd:complexType>
              <xsd:all>
                <xsd:element ref="ns2:Review_x0020_Date" minOccurs="0"/>
                <xsd:element ref="ns2:MediaServiceMetadata" minOccurs="0"/>
                <xsd:element ref="ns2:MediaServiceFastMetadata" minOccurs="0"/>
                <xsd:element ref="ns2:MediaServiceSearchProperties" minOccurs="0"/>
                <xsd:element ref="ns2:MediaServiceObjectDetectorVersions" minOccurs="0"/>
                <xsd:element ref="ns3:_ip_UnifiedCompliancePolicyProperties" minOccurs="0"/>
                <xsd:element ref="ns3:_ip_UnifiedCompliancePolicyUIAc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af39746-2e45-426b-98e3-933dcc6e6424" elementFormDefault="qualified">
    <xsd:import namespace="http://schemas.microsoft.com/office/2006/documentManagement/types"/>
    <xsd:import namespace="http://schemas.microsoft.com/office/infopath/2007/PartnerControls"/>
    <xsd:element name="Review_x0020_Date" ma:index="5" nillable="true" ma:displayName="Review date" ma:indexed="true" ma:internalName="Review_x0020_Date" ma:readOnly="false">
      <xsd:simpleType>
        <xsd:restriction base="dms:Text"/>
      </xsd:simple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143a6c5-5942-4b69-8d61-fb579588568f" elementFormDefault="qualified">
    <xsd:import namespace="http://schemas.microsoft.com/office/2006/documentManagement/types"/>
    <xsd:import namespace="http://schemas.microsoft.com/office/infopath/2007/PartnerControls"/>
    <xsd:element name="_ip_UnifiedCompliancePolicyProperties" ma:index="13" nillable="true" ma:displayName="Unified Compliance Policy Properties" ma:internalName="_ip_UnifiedCompliancePolicyProperties" ma:readOnly="false">
      <xsd:simpleType>
        <xsd:restriction base="dms:Note"/>
      </xsd:simpleType>
    </xsd:element>
    <xsd:element name="_ip_UnifiedCompliancePolicyUIAction" ma:index="14" nillable="true" ma:displayName="Unified Compliance Policy UI Action" ma:hidden="true" ma:internalName="_ip_UnifiedCompliancePolicyUIAction"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73CC1248-19D7-48CF-81FA-4F999856954A}">
  <ds:schemaRefs>
    <ds:schemaRef ds:uri="http://schemas.microsoft.com/office/2006/metadata/properties"/>
    <ds:schemaRef ds:uri="http://schemas.microsoft.com/office/infopath/2007/PartnerControls"/>
    <ds:schemaRef ds:uri="3af39746-2e45-426b-98e3-933dcc6e6424"/>
    <ds:schemaRef ds:uri="c143a6c5-5942-4b69-8d61-fb579588568f"/>
  </ds:schemaRefs>
</ds:datastoreItem>
</file>

<file path=customXml/itemProps2.xml><?xml version="1.0" encoding="utf-8"?>
<ds:datastoreItem xmlns:ds="http://schemas.openxmlformats.org/officeDocument/2006/customXml" ds:itemID="{207067CB-6DAE-442A-953C-DF59ED3A94B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af39746-2e45-426b-98e3-933dcc6e6424"/>
    <ds:schemaRef ds:uri="c143a6c5-5942-4b69-8d61-fb579588568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81F0DCBC-86C1-4664-82FA-84AEEC001A2B}">
  <ds:schemaRefs>
    <ds:schemaRef ds:uri="http://schemas.microsoft.com/sharepoint/v3/contenttype/forms"/>
  </ds:schemaRefs>
</ds:datastoreItem>
</file>

<file path=docMetadata/LabelInfo.xml><?xml version="1.0" encoding="utf-8"?>
<clbl:labelList xmlns:clbl="http://schemas.microsoft.com/office/2020/mipLabelMetadata">
  <clbl:label id="{37c354b2-85b0-47f5-b222-07b48d774ee3}" enabled="0" method="" siteId="{37c354b2-85b0-47f5-b222-07b48d774ee3}" removed="1"/>
</clbl:labelList>
</file>

<file path=docProps/app.xml><?xml version="1.0" encoding="utf-8"?>
<Properties xmlns="http://schemas.openxmlformats.org/officeDocument/2006/extended-properties" xmlns:vt="http://schemas.openxmlformats.org/officeDocument/2006/docPropsVTypes">
  <TotalTime>0</TotalTime>
  <Words>1977</Words>
  <Application>Microsoft Office PowerPoint</Application>
  <PresentationFormat>Widescreen</PresentationFormat>
  <Paragraphs>140</Paragraphs>
  <Slides>4</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Aptos</vt:lpstr>
      <vt:lpstr>Aptos Display</vt:lpstr>
      <vt:lpstr>Arial</vt:lpstr>
      <vt:lpstr>Office Theme</vt:lpstr>
      <vt:lpstr>PowerPoint Presentation</vt:lpstr>
      <vt:lpstr>PowerPoint Presentation</vt:lpstr>
      <vt:lpstr>PowerPoint Presentation</vt:lpstr>
      <vt:lpstr>PowerPoint Presentation</vt:lpstr>
    </vt:vector>
  </TitlesOfParts>
  <Company>NHS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Sarah</dc:creator>
  <cp:lastModifiedBy>FEAR, Dominic (NHS ENGLAND)</cp:lastModifiedBy>
  <cp:revision>21</cp:revision>
  <dcterms:created xsi:type="dcterms:W3CDTF">2024-08-30T06:06:57Z</dcterms:created>
  <dcterms:modified xsi:type="dcterms:W3CDTF">2026-05-12T15:05:10Z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0x010100CDFBDEE086C30C4E9EE4EF3082E41F5C</vt:lpwstr>
  </property>
</Properties>
</file>