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Lst>
  <p:notesMasterIdLst>
    <p:notesMasterId r:id="rId20"/>
  </p:notesMasterIdLst>
  <p:sldIdLst>
    <p:sldId id="258" r:id="rId5"/>
    <p:sldId id="260" r:id="rId6"/>
    <p:sldId id="262" r:id="rId7"/>
    <p:sldId id="263" r:id="rId8"/>
    <p:sldId id="265" r:id="rId9"/>
    <p:sldId id="268" r:id="rId10"/>
    <p:sldId id="270" r:id="rId11"/>
    <p:sldId id="272" r:id="rId12"/>
    <p:sldId id="276" r:id="rId13"/>
    <p:sldId id="273" r:id="rId14"/>
    <p:sldId id="277" r:id="rId15"/>
    <p:sldId id="279" r:id="rId16"/>
    <p:sldId id="280" r:id="rId17"/>
    <p:sldId id="282"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93B97-C92B-F04C-55EF-B334338AE64D}" v="4" dt="2024-08-19T12:56:28.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VIN, Kate (NHS NORTH EAST LONDON ICB - A3A8R)" userId="S::kate.lavin2@nhs.net::dbb28d84-7f15-4682-ac62-ae11a1a4b329" providerId="AD" clId="Web-{6BD93B97-C92B-F04C-55EF-B334338AE64D}"/>
    <pc:docChg chg="modSld">
      <pc:chgData name="LAVIN, Kate (NHS NORTH EAST LONDON ICB - A3A8R)" userId="S::kate.lavin2@nhs.net::dbb28d84-7f15-4682-ac62-ae11a1a4b329" providerId="AD" clId="Web-{6BD93B97-C92B-F04C-55EF-B334338AE64D}" dt="2024-08-19T12:56:28.246" v="2" actId="20577"/>
      <pc:docMkLst>
        <pc:docMk/>
      </pc:docMkLst>
      <pc:sldChg chg="modSp">
        <pc:chgData name="LAVIN, Kate (NHS NORTH EAST LONDON ICB - A3A8R)" userId="S::kate.lavin2@nhs.net::dbb28d84-7f15-4682-ac62-ae11a1a4b329" providerId="AD" clId="Web-{6BD93B97-C92B-F04C-55EF-B334338AE64D}" dt="2024-08-19T12:56:28.246" v="2" actId="20577"/>
        <pc:sldMkLst>
          <pc:docMk/>
          <pc:sldMk cId="3840756006" sldId="263"/>
        </pc:sldMkLst>
        <pc:spChg chg="mod">
          <ac:chgData name="LAVIN, Kate (NHS NORTH EAST LONDON ICB - A3A8R)" userId="S::kate.lavin2@nhs.net::dbb28d84-7f15-4682-ac62-ae11a1a4b329" providerId="AD" clId="Web-{6BD93B97-C92B-F04C-55EF-B334338AE64D}" dt="2024-08-19T12:56:28.246" v="2" actId="20577"/>
          <ac:spMkLst>
            <pc:docMk/>
            <pc:sldMk cId="3840756006" sldId="263"/>
            <ac:spMk id="3" creationId="{DFBE93E7-6AAA-8464-D3F7-A6471C76F02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0F9D7-F231-40BC-BAFF-472D608DA7F2}"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1B5B5412-E4F2-4F77-9789-023536691EBA}">
      <dgm:prSet/>
      <dgm:spPr/>
      <dgm:t>
        <a:bodyPr/>
        <a:lstStyle/>
        <a:p>
          <a:r>
            <a:rPr lang="en-GB"/>
            <a:t>Carry out your own risk assessment before reaching for a pair of gloves.</a:t>
          </a:r>
          <a:endParaRPr lang="en-US"/>
        </a:p>
      </dgm:t>
    </dgm:pt>
    <dgm:pt modelId="{EFB25322-C835-45C7-8970-FACB3280CF62}" type="parTrans" cxnId="{28491DAF-2A2B-4CE6-9BD6-99E491B05707}">
      <dgm:prSet/>
      <dgm:spPr/>
      <dgm:t>
        <a:bodyPr/>
        <a:lstStyle/>
        <a:p>
          <a:endParaRPr lang="en-US"/>
        </a:p>
      </dgm:t>
    </dgm:pt>
    <dgm:pt modelId="{5BA4AEF5-4178-4623-8468-9DC4E888CEC7}" type="sibTrans" cxnId="{28491DAF-2A2B-4CE6-9BD6-99E491B05707}">
      <dgm:prSet/>
      <dgm:spPr/>
      <dgm:t>
        <a:bodyPr/>
        <a:lstStyle/>
        <a:p>
          <a:endParaRPr lang="en-US"/>
        </a:p>
      </dgm:t>
    </dgm:pt>
    <dgm:pt modelId="{6EE9E0B8-8C95-4926-9DE2-7D36879E65C4}">
      <dgm:prSet/>
      <dgm:spPr/>
      <dgm:t>
        <a:bodyPr/>
        <a:lstStyle/>
        <a:p>
          <a:r>
            <a:rPr lang="en-GB"/>
            <a:t>No risk = No glove.</a:t>
          </a:r>
          <a:endParaRPr lang="en-US"/>
        </a:p>
      </dgm:t>
    </dgm:pt>
    <dgm:pt modelId="{E6696CF3-E927-4F51-9285-0D1C92544015}" type="parTrans" cxnId="{5CFC1536-794A-4121-AF08-CF1A9B7C12DB}">
      <dgm:prSet/>
      <dgm:spPr/>
      <dgm:t>
        <a:bodyPr/>
        <a:lstStyle/>
        <a:p>
          <a:endParaRPr lang="en-US"/>
        </a:p>
      </dgm:t>
    </dgm:pt>
    <dgm:pt modelId="{805F537B-7DBD-44A2-9E17-A08563A5CE42}" type="sibTrans" cxnId="{5CFC1536-794A-4121-AF08-CF1A9B7C12DB}">
      <dgm:prSet/>
      <dgm:spPr/>
      <dgm:t>
        <a:bodyPr/>
        <a:lstStyle/>
        <a:p>
          <a:endParaRPr lang="en-US"/>
        </a:p>
      </dgm:t>
    </dgm:pt>
    <dgm:pt modelId="{1A264BE2-8D0A-4DFB-A9BF-9D1E7199AF9D}">
      <dgm:prSet/>
      <dgm:spPr/>
      <dgm:t>
        <a:bodyPr/>
        <a:lstStyle/>
        <a:p>
          <a:r>
            <a:rPr lang="en-GB"/>
            <a:t>Be glove aware, only wear them when you need to.</a:t>
          </a:r>
          <a:endParaRPr lang="en-US"/>
        </a:p>
      </dgm:t>
    </dgm:pt>
    <dgm:pt modelId="{0493D2BD-8F8B-4130-AEE3-EA5B87264466}" type="parTrans" cxnId="{37D36D72-5724-4B87-BCB4-46F96640C1A5}">
      <dgm:prSet/>
      <dgm:spPr/>
      <dgm:t>
        <a:bodyPr/>
        <a:lstStyle/>
        <a:p>
          <a:endParaRPr lang="en-US"/>
        </a:p>
      </dgm:t>
    </dgm:pt>
    <dgm:pt modelId="{1863380D-B5AB-4434-952D-CC41C09D799C}" type="sibTrans" cxnId="{37D36D72-5724-4B87-BCB4-46F96640C1A5}">
      <dgm:prSet/>
      <dgm:spPr/>
      <dgm:t>
        <a:bodyPr/>
        <a:lstStyle/>
        <a:p>
          <a:endParaRPr lang="en-US"/>
        </a:p>
      </dgm:t>
    </dgm:pt>
    <dgm:pt modelId="{05C74765-49F3-44F0-B98D-114F5BEB133B}">
      <dgm:prSet/>
      <dgm:spPr/>
      <dgm:t>
        <a:bodyPr/>
        <a:lstStyle/>
        <a:p>
          <a:r>
            <a:rPr lang="en-GB"/>
            <a:t>Wearing gloves is not a substitute for hand hygiene.</a:t>
          </a:r>
          <a:endParaRPr lang="en-US"/>
        </a:p>
      </dgm:t>
    </dgm:pt>
    <dgm:pt modelId="{6F94672B-A254-43A8-9484-36BF01F4CE31}" type="parTrans" cxnId="{9D1D7B3F-6AEC-4D4E-B7CC-58ACD7190702}">
      <dgm:prSet/>
      <dgm:spPr/>
      <dgm:t>
        <a:bodyPr/>
        <a:lstStyle/>
        <a:p>
          <a:endParaRPr lang="en-US"/>
        </a:p>
      </dgm:t>
    </dgm:pt>
    <dgm:pt modelId="{9388BA73-7A6D-42DC-A302-F3E4AE816706}" type="sibTrans" cxnId="{9D1D7B3F-6AEC-4D4E-B7CC-58ACD7190702}">
      <dgm:prSet/>
      <dgm:spPr/>
      <dgm:t>
        <a:bodyPr/>
        <a:lstStyle/>
        <a:p>
          <a:endParaRPr lang="en-US"/>
        </a:p>
      </dgm:t>
    </dgm:pt>
    <dgm:pt modelId="{BC3ECCCC-658F-463E-A35D-FF82979F815A}">
      <dgm:prSet/>
      <dgm:spPr/>
      <dgm:t>
        <a:bodyPr/>
        <a:lstStyle/>
        <a:p>
          <a:r>
            <a:rPr lang="en-GB"/>
            <a:t>Regularly wash your hands.</a:t>
          </a:r>
          <a:endParaRPr lang="en-US"/>
        </a:p>
      </dgm:t>
    </dgm:pt>
    <dgm:pt modelId="{105E71AE-B66A-4771-A87B-05A040654FED}" type="parTrans" cxnId="{9C241BC0-FEB5-4456-99A3-247906633479}">
      <dgm:prSet/>
      <dgm:spPr/>
      <dgm:t>
        <a:bodyPr/>
        <a:lstStyle/>
        <a:p>
          <a:endParaRPr lang="en-US"/>
        </a:p>
      </dgm:t>
    </dgm:pt>
    <dgm:pt modelId="{133906D1-C2E0-41B0-87FD-9A0C6D242071}" type="sibTrans" cxnId="{9C241BC0-FEB5-4456-99A3-247906633479}">
      <dgm:prSet/>
      <dgm:spPr/>
      <dgm:t>
        <a:bodyPr/>
        <a:lstStyle/>
        <a:p>
          <a:endParaRPr lang="en-US"/>
        </a:p>
      </dgm:t>
    </dgm:pt>
    <dgm:pt modelId="{D6679B5F-C15F-4AB0-A874-256890BC0BCC}">
      <dgm:prSet/>
      <dgm:spPr/>
      <dgm:t>
        <a:bodyPr/>
        <a:lstStyle/>
        <a:p>
          <a:r>
            <a:rPr lang="en-GB" dirty="0"/>
            <a:t>Inappropriate glove use contributes to environmental and skin damage and results in  missed opportunities to wash our hands.   </a:t>
          </a:r>
          <a:endParaRPr lang="en-US" dirty="0"/>
        </a:p>
      </dgm:t>
    </dgm:pt>
    <dgm:pt modelId="{B88D6D2D-CCF9-4AA8-B86C-7B57A857668B}" type="parTrans" cxnId="{4F572C74-0FBD-4C8C-B69B-BC9F0395191B}">
      <dgm:prSet/>
      <dgm:spPr/>
      <dgm:t>
        <a:bodyPr/>
        <a:lstStyle/>
        <a:p>
          <a:endParaRPr lang="en-US"/>
        </a:p>
      </dgm:t>
    </dgm:pt>
    <dgm:pt modelId="{83F79133-71E3-49ED-85A8-44EA55BEC621}" type="sibTrans" cxnId="{4F572C74-0FBD-4C8C-B69B-BC9F0395191B}">
      <dgm:prSet/>
      <dgm:spPr/>
      <dgm:t>
        <a:bodyPr/>
        <a:lstStyle/>
        <a:p>
          <a:endParaRPr lang="en-US"/>
        </a:p>
      </dgm:t>
    </dgm:pt>
    <dgm:pt modelId="{3269B5A9-1C56-4125-9292-9FFCCA2993B9}" type="pres">
      <dgm:prSet presAssocID="{35F0F9D7-F231-40BC-BAFF-472D608DA7F2}" presName="Name0" presStyleCnt="0">
        <dgm:presLayoutVars>
          <dgm:dir/>
          <dgm:resizeHandles val="exact"/>
        </dgm:presLayoutVars>
      </dgm:prSet>
      <dgm:spPr/>
    </dgm:pt>
    <dgm:pt modelId="{BBAC574D-2224-45D4-AF6A-9FE87E128D74}" type="pres">
      <dgm:prSet presAssocID="{1B5B5412-E4F2-4F77-9789-023536691EBA}" presName="node" presStyleLbl="node1" presStyleIdx="0" presStyleCnt="6">
        <dgm:presLayoutVars>
          <dgm:bulletEnabled val="1"/>
        </dgm:presLayoutVars>
      </dgm:prSet>
      <dgm:spPr/>
    </dgm:pt>
    <dgm:pt modelId="{A9D0CE0E-8DC6-4858-834A-18351805E500}" type="pres">
      <dgm:prSet presAssocID="{5BA4AEF5-4178-4623-8468-9DC4E888CEC7}" presName="sibTrans" presStyleLbl="sibTrans1D1" presStyleIdx="0" presStyleCnt="5"/>
      <dgm:spPr/>
    </dgm:pt>
    <dgm:pt modelId="{B937834E-8E90-4729-8057-D8767734162E}" type="pres">
      <dgm:prSet presAssocID="{5BA4AEF5-4178-4623-8468-9DC4E888CEC7}" presName="connectorText" presStyleLbl="sibTrans1D1" presStyleIdx="0" presStyleCnt="5"/>
      <dgm:spPr/>
    </dgm:pt>
    <dgm:pt modelId="{96A8B961-9541-4796-8F48-A9F4FBE2EE40}" type="pres">
      <dgm:prSet presAssocID="{6EE9E0B8-8C95-4926-9DE2-7D36879E65C4}" presName="node" presStyleLbl="node1" presStyleIdx="1" presStyleCnt="6">
        <dgm:presLayoutVars>
          <dgm:bulletEnabled val="1"/>
        </dgm:presLayoutVars>
      </dgm:prSet>
      <dgm:spPr/>
    </dgm:pt>
    <dgm:pt modelId="{21F86A9E-7186-476A-86FF-AA44B160D539}" type="pres">
      <dgm:prSet presAssocID="{805F537B-7DBD-44A2-9E17-A08563A5CE42}" presName="sibTrans" presStyleLbl="sibTrans1D1" presStyleIdx="1" presStyleCnt="5"/>
      <dgm:spPr/>
    </dgm:pt>
    <dgm:pt modelId="{E8929A17-7A01-4144-8FA8-18082A30215D}" type="pres">
      <dgm:prSet presAssocID="{805F537B-7DBD-44A2-9E17-A08563A5CE42}" presName="connectorText" presStyleLbl="sibTrans1D1" presStyleIdx="1" presStyleCnt="5"/>
      <dgm:spPr/>
    </dgm:pt>
    <dgm:pt modelId="{E5DAE62F-0B5C-4DFF-B97B-DAD69F8DE454}" type="pres">
      <dgm:prSet presAssocID="{1A264BE2-8D0A-4DFB-A9BF-9D1E7199AF9D}" presName="node" presStyleLbl="node1" presStyleIdx="2" presStyleCnt="6">
        <dgm:presLayoutVars>
          <dgm:bulletEnabled val="1"/>
        </dgm:presLayoutVars>
      </dgm:prSet>
      <dgm:spPr/>
    </dgm:pt>
    <dgm:pt modelId="{F81044BF-3713-44FC-B206-3B1FF29845EC}" type="pres">
      <dgm:prSet presAssocID="{1863380D-B5AB-4434-952D-CC41C09D799C}" presName="sibTrans" presStyleLbl="sibTrans1D1" presStyleIdx="2" presStyleCnt="5"/>
      <dgm:spPr/>
    </dgm:pt>
    <dgm:pt modelId="{30EE29C1-41FA-483D-B75B-ED85A34DD96E}" type="pres">
      <dgm:prSet presAssocID="{1863380D-B5AB-4434-952D-CC41C09D799C}" presName="connectorText" presStyleLbl="sibTrans1D1" presStyleIdx="2" presStyleCnt="5"/>
      <dgm:spPr/>
    </dgm:pt>
    <dgm:pt modelId="{E093F959-101C-4946-AD2D-0432A6456D69}" type="pres">
      <dgm:prSet presAssocID="{05C74765-49F3-44F0-B98D-114F5BEB133B}" presName="node" presStyleLbl="node1" presStyleIdx="3" presStyleCnt="6">
        <dgm:presLayoutVars>
          <dgm:bulletEnabled val="1"/>
        </dgm:presLayoutVars>
      </dgm:prSet>
      <dgm:spPr/>
    </dgm:pt>
    <dgm:pt modelId="{D5488091-151F-4315-91EC-D1E860D259A8}" type="pres">
      <dgm:prSet presAssocID="{9388BA73-7A6D-42DC-A302-F3E4AE816706}" presName="sibTrans" presStyleLbl="sibTrans1D1" presStyleIdx="3" presStyleCnt="5"/>
      <dgm:spPr/>
    </dgm:pt>
    <dgm:pt modelId="{5274F300-1BDA-4681-B99F-0400CCFEAE2E}" type="pres">
      <dgm:prSet presAssocID="{9388BA73-7A6D-42DC-A302-F3E4AE816706}" presName="connectorText" presStyleLbl="sibTrans1D1" presStyleIdx="3" presStyleCnt="5"/>
      <dgm:spPr/>
    </dgm:pt>
    <dgm:pt modelId="{A10D180F-9451-4173-8A0D-1DE15E1CBEBC}" type="pres">
      <dgm:prSet presAssocID="{BC3ECCCC-658F-463E-A35D-FF82979F815A}" presName="node" presStyleLbl="node1" presStyleIdx="4" presStyleCnt="6">
        <dgm:presLayoutVars>
          <dgm:bulletEnabled val="1"/>
        </dgm:presLayoutVars>
      </dgm:prSet>
      <dgm:spPr/>
    </dgm:pt>
    <dgm:pt modelId="{4425E2B3-71FB-4868-9146-727F8F2BE115}" type="pres">
      <dgm:prSet presAssocID="{133906D1-C2E0-41B0-87FD-9A0C6D242071}" presName="sibTrans" presStyleLbl="sibTrans1D1" presStyleIdx="4" presStyleCnt="5"/>
      <dgm:spPr/>
    </dgm:pt>
    <dgm:pt modelId="{717045F7-C84D-4ACC-9A56-E49028664064}" type="pres">
      <dgm:prSet presAssocID="{133906D1-C2E0-41B0-87FD-9A0C6D242071}" presName="connectorText" presStyleLbl="sibTrans1D1" presStyleIdx="4" presStyleCnt="5"/>
      <dgm:spPr/>
    </dgm:pt>
    <dgm:pt modelId="{81149DAB-7C43-442B-B07D-9BD389B61FB9}" type="pres">
      <dgm:prSet presAssocID="{D6679B5F-C15F-4AB0-A874-256890BC0BCC}" presName="node" presStyleLbl="node1" presStyleIdx="5" presStyleCnt="6">
        <dgm:presLayoutVars>
          <dgm:bulletEnabled val="1"/>
        </dgm:presLayoutVars>
      </dgm:prSet>
      <dgm:spPr/>
    </dgm:pt>
  </dgm:ptLst>
  <dgm:cxnLst>
    <dgm:cxn modelId="{39B40907-8682-45FF-B3DB-10B5B6710FE9}" type="presOf" srcId="{BC3ECCCC-658F-463E-A35D-FF82979F815A}" destId="{A10D180F-9451-4173-8A0D-1DE15E1CBEBC}" srcOrd="0" destOrd="0" presId="urn:microsoft.com/office/officeart/2016/7/layout/RepeatingBendingProcessNew"/>
    <dgm:cxn modelId="{5BC86F11-E762-44B0-99D2-4C784507C776}" type="presOf" srcId="{05C74765-49F3-44F0-B98D-114F5BEB133B}" destId="{E093F959-101C-4946-AD2D-0432A6456D69}" srcOrd="0" destOrd="0" presId="urn:microsoft.com/office/officeart/2016/7/layout/RepeatingBendingProcessNew"/>
    <dgm:cxn modelId="{57DBF91F-BDC5-40F3-B45D-25CE897B0741}" type="presOf" srcId="{1863380D-B5AB-4434-952D-CC41C09D799C}" destId="{F81044BF-3713-44FC-B206-3B1FF29845EC}" srcOrd="0" destOrd="0" presId="urn:microsoft.com/office/officeart/2016/7/layout/RepeatingBendingProcessNew"/>
    <dgm:cxn modelId="{D5484824-4FEE-4499-A5D7-0AA7AC3480C1}" type="presOf" srcId="{9388BA73-7A6D-42DC-A302-F3E4AE816706}" destId="{5274F300-1BDA-4681-B99F-0400CCFEAE2E}" srcOrd="1" destOrd="0" presId="urn:microsoft.com/office/officeart/2016/7/layout/RepeatingBendingProcessNew"/>
    <dgm:cxn modelId="{1150052D-5B1B-4296-A2DC-7D5E0722D429}" type="presOf" srcId="{805F537B-7DBD-44A2-9E17-A08563A5CE42}" destId="{21F86A9E-7186-476A-86FF-AA44B160D539}" srcOrd="0" destOrd="0" presId="urn:microsoft.com/office/officeart/2016/7/layout/RepeatingBendingProcessNew"/>
    <dgm:cxn modelId="{5CFC1536-794A-4121-AF08-CF1A9B7C12DB}" srcId="{35F0F9D7-F231-40BC-BAFF-472D608DA7F2}" destId="{6EE9E0B8-8C95-4926-9DE2-7D36879E65C4}" srcOrd="1" destOrd="0" parTransId="{E6696CF3-E927-4F51-9285-0D1C92544015}" sibTransId="{805F537B-7DBD-44A2-9E17-A08563A5CE42}"/>
    <dgm:cxn modelId="{E60E733A-39AE-451D-928F-88EA2CC9A673}" type="presOf" srcId="{9388BA73-7A6D-42DC-A302-F3E4AE816706}" destId="{D5488091-151F-4315-91EC-D1E860D259A8}" srcOrd="0" destOrd="0" presId="urn:microsoft.com/office/officeart/2016/7/layout/RepeatingBendingProcessNew"/>
    <dgm:cxn modelId="{106A253C-5CED-47CD-94CA-91EB5A895A0A}" type="presOf" srcId="{5BA4AEF5-4178-4623-8468-9DC4E888CEC7}" destId="{B937834E-8E90-4729-8057-D8767734162E}" srcOrd="1" destOrd="0" presId="urn:microsoft.com/office/officeart/2016/7/layout/RepeatingBendingProcessNew"/>
    <dgm:cxn modelId="{9D1D7B3F-6AEC-4D4E-B7CC-58ACD7190702}" srcId="{35F0F9D7-F231-40BC-BAFF-472D608DA7F2}" destId="{05C74765-49F3-44F0-B98D-114F5BEB133B}" srcOrd="3" destOrd="0" parTransId="{6F94672B-A254-43A8-9484-36BF01F4CE31}" sibTransId="{9388BA73-7A6D-42DC-A302-F3E4AE816706}"/>
    <dgm:cxn modelId="{592D3764-5798-4FC2-BE89-5575C8581DED}" type="presOf" srcId="{133906D1-C2E0-41B0-87FD-9A0C6D242071}" destId="{4425E2B3-71FB-4868-9146-727F8F2BE115}" srcOrd="0" destOrd="0" presId="urn:microsoft.com/office/officeart/2016/7/layout/RepeatingBendingProcessNew"/>
    <dgm:cxn modelId="{2B869A50-597C-425A-924A-1EAACFFB8507}" type="presOf" srcId="{1863380D-B5AB-4434-952D-CC41C09D799C}" destId="{30EE29C1-41FA-483D-B75B-ED85A34DD96E}" srcOrd="1" destOrd="0" presId="urn:microsoft.com/office/officeart/2016/7/layout/RepeatingBendingProcessNew"/>
    <dgm:cxn modelId="{37D36D72-5724-4B87-BCB4-46F96640C1A5}" srcId="{35F0F9D7-F231-40BC-BAFF-472D608DA7F2}" destId="{1A264BE2-8D0A-4DFB-A9BF-9D1E7199AF9D}" srcOrd="2" destOrd="0" parTransId="{0493D2BD-8F8B-4130-AEE3-EA5B87264466}" sibTransId="{1863380D-B5AB-4434-952D-CC41C09D799C}"/>
    <dgm:cxn modelId="{92644F52-4B1B-43B3-9667-8BAD4690ADFB}" type="presOf" srcId="{D6679B5F-C15F-4AB0-A874-256890BC0BCC}" destId="{81149DAB-7C43-442B-B07D-9BD389B61FB9}" srcOrd="0" destOrd="0" presId="urn:microsoft.com/office/officeart/2016/7/layout/RepeatingBendingProcessNew"/>
    <dgm:cxn modelId="{4F572C74-0FBD-4C8C-B69B-BC9F0395191B}" srcId="{35F0F9D7-F231-40BC-BAFF-472D608DA7F2}" destId="{D6679B5F-C15F-4AB0-A874-256890BC0BCC}" srcOrd="5" destOrd="0" parTransId="{B88D6D2D-CCF9-4AA8-B86C-7B57A857668B}" sibTransId="{83F79133-71E3-49ED-85A8-44EA55BEC621}"/>
    <dgm:cxn modelId="{EF976F90-3224-454F-A04C-2F159A8925E9}" type="presOf" srcId="{1B5B5412-E4F2-4F77-9789-023536691EBA}" destId="{BBAC574D-2224-45D4-AF6A-9FE87E128D74}" srcOrd="0" destOrd="0" presId="urn:microsoft.com/office/officeart/2016/7/layout/RepeatingBendingProcessNew"/>
    <dgm:cxn modelId="{54B3F294-E4D6-4B55-BB3B-3F5A05C42C89}" type="presOf" srcId="{133906D1-C2E0-41B0-87FD-9A0C6D242071}" destId="{717045F7-C84D-4ACC-9A56-E49028664064}" srcOrd="1" destOrd="0" presId="urn:microsoft.com/office/officeart/2016/7/layout/RepeatingBendingProcessNew"/>
    <dgm:cxn modelId="{26D39AA5-A95A-49A5-B12D-776592AB85E8}" type="presOf" srcId="{6EE9E0B8-8C95-4926-9DE2-7D36879E65C4}" destId="{96A8B961-9541-4796-8F48-A9F4FBE2EE40}" srcOrd="0" destOrd="0" presId="urn:microsoft.com/office/officeart/2016/7/layout/RepeatingBendingProcessNew"/>
    <dgm:cxn modelId="{28491DAF-2A2B-4CE6-9BD6-99E491B05707}" srcId="{35F0F9D7-F231-40BC-BAFF-472D608DA7F2}" destId="{1B5B5412-E4F2-4F77-9789-023536691EBA}" srcOrd="0" destOrd="0" parTransId="{EFB25322-C835-45C7-8970-FACB3280CF62}" sibTransId="{5BA4AEF5-4178-4623-8468-9DC4E888CEC7}"/>
    <dgm:cxn modelId="{342415B9-7A27-427D-85F1-C7D01AC12D60}" type="presOf" srcId="{805F537B-7DBD-44A2-9E17-A08563A5CE42}" destId="{E8929A17-7A01-4144-8FA8-18082A30215D}" srcOrd="1" destOrd="0" presId="urn:microsoft.com/office/officeart/2016/7/layout/RepeatingBendingProcessNew"/>
    <dgm:cxn modelId="{AAE180BD-80F1-4808-993D-42FF1F1D34D2}" type="presOf" srcId="{35F0F9D7-F231-40BC-BAFF-472D608DA7F2}" destId="{3269B5A9-1C56-4125-9292-9FFCCA2993B9}" srcOrd="0" destOrd="0" presId="urn:microsoft.com/office/officeart/2016/7/layout/RepeatingBendingProcessNew"/>
    <dgm:cxn modelId="{9C241BC0-FEB5-4456-99A3-247906633479}" srcId="{35F0F9D7-F231-40BC-BAFF-472D608DA7F2}" destId="{BC3ECCCC-658F-463E-A35D-FF82979F815A}" srcOrd="4" destOrd="0" parTransId="{105E71AE-B66A-4771-A87B-05A040654FED}" sibTransId="{133906D1-C2E0-41B0-87FD-9A0C6D242071}"/>
    <dgm:cxn modelId="{D6E873C1-20B7-4D60-B6B8-1EF570BB4737}" type="presOf" srcId="{5BA4AEF5-4178-4623-8468-9DC4E888CEC7}" destId="{A9D0CE0E-8DC6-4858-834A-18351805E500}" srcOrd="0" destOrd="0" presId="urn:microsoft.com/office/officeart/2016/7/layout/RepeatingBendingProcessNew"/>
    <dgm:cxn modelId="{330EC8EF-883B-465A-8622-C45C68ECB0DF}" type="presOf" srcId="{1A264BE2-8D0A-4DFB-A9BF-9D1E7199AF9D}" destId="{E5DAE62F-0B5C-4DFF-B97B-DAD69F8DE454}" srcOrd="0" destOrd="0" presId="urn:microsoft.com/office/officeart/2016/7/layout/RepeatingBendingProcessNew"/>
    <dgm:cxn modelId="{342EBF37-E033-490C-A370-E2B1C94D3849}" type="presParOf" srcId="{3269B5A9-1C56-4125-9292-9FFCCA2993B9}" destId="{BBAC574D-2224-45D4-AF6A-9FE87E128D74}" srcOrd="0" destOrd="0" presId="urn:microsoft.com/office/officeart/2016/7/layout/RepeatingBendingProcessNew"/>
    <dgm:cxn modelId="{B73076EA-5B87-4E7A-A456-5B34984D06F5}" type="presParOf" srcId="{3269B5A9-1C56-4125-9292-9FFCCA2993B9}" destId="{A9D0CE0E-8DC6-4858-834A-18351805E500}" srcOrd="1" destOrd="0" presId="urn:microsoft.com/office/officeart/2016/7/layout/RepeatingBendingProcessNew"/>
    <dgm:cxn modelId="{D0DFE499-DCCD-4106-B1E6-A42275396F65}" type="presParOf" srcId="{A9D0CE0E-8DC6-4858-834A-18351805E500}" destId="{B937834E-8E90-4729-8057-D8767734162E}" srcOrd="0" destOrd="0" presId="urn:microsoft.com/office/officeart/2016/7/layout/RepeatingBendingProcessNew"/>
    <dgm:cxn modelId="{4CC8E8AC-C551-4C62-BA2F-33044E56D4C4}" type="presParOf" srcId="{3269B5A9-1C56-4125-9292-9FFCCA2993B9}" destId="{96A8B961-9541-4796-8F48-A9F4FBE2EE40}" srcOrd="2" destOrd="0" presId="urn:microsoft.com/office/officeart/2016/7/layout/RepeatingBendingProcessNew"/>
    <dgm:cxn modelId="{4A99F5A2-CB27-473D-ADD6-F2CEF918FFC4}" type="presParOf" srcId="{3269B5A9-1C56-4125-9292-9FFCCA2993B9}" destId="{21F86A9E-7186-476A-86FF-AA44B160D539}" srcOrd="3" destOrd="0" presId="urn:microsoft.com/office/officeart/2016/7/layout/RepeatingBendingProcessNew"/>
    <dgm:cxn modelId="{6601D25D-95E2-41E8-AFEB-83319F8B75FD}" type="presParOf" srcId="{21F86A9E-7186-476A-86FF-AA44B160D539}" destId="{E8929A17-7A01-4144-8FA8-18082A30215D}" srcOrd="0" destOrd="0" presId="urn:microsoft.com/office/officeart/2016/7/layout/RepeatingBendingProcessNew"/>
    <dgm:cxn modelId="{D8B18524-C4FF-4146-BE71-76E19A280A65}" type="presParOf" srcId="{3269B5A9-1C56-4125-9292-9FFCCA2993B9}" destId="{E5DAE62F-0B5C-4DFF-B97B-DAD69F8DE454}" srcOrd="4" destOrd="0" presId="urn:microsoft.com/office/officeart/2016/7/layout/RepeatingBendingProcessNew"/>
    <dgm:cxn modelId="{B65D4B4F-CA9D-4564-B77A-4FC4BD093682}" type="presParOf" srcId="{3269B5A9-1C56-4125-9292-9FFCCA2993B9}" destId="{F81044BF-3713-44FC-B206-3B1FF29845EC}" srcOrd="5" destOrd="0" presId="urn:microsoft.com/office/officeart/2016/7/layout/RepeatingBendingProcessNew"/>
    <dgm:cxn modelId="{B0500F42-0EA1-4E02-90D1-DD7EF3E63344}" type="presParOf" srcId="{F81044BF-3713-44FC-B206-3B1FF29845EC}" destId="{30EE29C1-41FA-483D-B75B-ED85A34DD96E}" srcOrd="0" destOrd="0" presId="urn:microsoft.com/office/officeart/2016/7/layout/RepeatingBendingProcessNew"/>
    <dgm:cxn modelId="{6894172A-D655-4BDE-9B3C-49B94700970E}" type="presParOf" srcId="{3269B5A9-1C56-4125-9292-9FFCCA2993B9}" destId="{E093F959-101C-4946-AD2D-0432A6456D69}" srcOrd="6" destOrd="0" presId="urn:microsoft.com/office/officeart/2016/7/layout/RepeatingBendingProcessNew"/>
    <dgm:cxn modelId="{8F01CC2D-1F7D-433B-A4E8-07D94950697F}" type="presParOf" srcId="{3269B5A9-1C56-4125-9292-9FFCCA2993B9}" destId="{D5488091-151F-4315-91EC-D1E860D259A8}" srcOrd="7" destOrd="0" presId="urn:microsoft.com/office/officeart/2016/7/layout/RepeatingBendingProcessNew"/>
    <dgm:cxn modelId="{76B38016-2025-453D-9D0E-0AAA041E7670}" type="presParOf" srcId="{D5488091-151F-4315-91EC-D1E860D259A8}" destId="{5274F300-1BDA-4681-B99F-0400CCFEAE2E}" srcOrd="0" destOrd="0" presId="urn:microsoft.com/office/officeart/2016/7/layout/RepeatingBendingProcessNew"/>
    <dgm:cxn modelId="{C3A6E723-FF62-4664-98A8-4259CEE1C4BF}" type="presParOf" srcId="{3269B5A9-1C56-4125-9292-9FFCCA2993B9}" destId="{A10D180F-9451-4173-8A0D-1DE15E1CBEBC}" srcOrd="8" destOrd="0" presId="urn:microsoft.com/office/officeart/2016/7/layout/RepeatingBendingProcessNew"/>
    <dgm:cxn modelId="{B1250D44-5816-4E00-BB86-5ADF5C509EDC}" type="presParOf" srcId="{3269B5A9-1C56-4125-9292-9FFCCA2993B9}" destId="{4425E2B3-71FB-4868-9146-727F8F2BE115}" srcOrd="9" destOrd="0" presId="urn:microsoft.com/office/officeart/2016/7/layout/RepeatingBendingProcessNew"/>
    <dgm:cxn modelId="{6A29BFD2-4F8C-43A2-9FC7-BBB1FCEC328F}" type="presParOf" srcId="{4425E2B3-71FB-4868-9146-727F8F2BE115}" destId="{717045F7-C84D-4ACC-9A56-E49028664064}" srcOrd="0" destOrd="0" presId="urn:microsoft.com/office/officeart/2016/7/layout/RepeatingBendingProcessNew"/>
    <dgm:cxn modelId="{15BCF7E4-1D97-4C7C-9BAC-FB564538D188}" type="presParOf" srcId="{3269B5A9-1C56-4125-9292-9FFCCA2993B9}" destId="{81149DAB-7C43-442B-B07D-9BD389B61FB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CE0E-8DC6-4858-834A-18351805E500}">
      <dsp:nvSpPr>
        <dsp:cNvPr id="0" name=""/>
        <dsp:cNvSpPr/>
      </dsp:nvSpPr>
      <dsp:spPr>
        <a:xfrm>
          <a:off x="2781118" y="849169"/>
          <a:ext cx="607775" cy="91440"/>
        </a:xfrm>
        <a:custGeom>
          <a:avLst/>
          <a:gdLst/>
          <a:ahLst/>
          <a:cxnLst/>
          <a:rect l="0" t="0" r="0" b="0"/>
          <a:pathLst>
            <a:path>
              <a:moveTo>
                <a:pt x="0" y="45720"/>
              </a:moveTo>
              <a:lnTo>
                <a:pt x="607775"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891697"/>
        <a:ext cx="31918" cy="6383"/>
      </dsp:txXfrm>
    </dsp:sp>
    <dsp:sp modelId="{BBAC574D-2224-45D4-AF6A-9FE87E128D74}">
      <dsp:nvSpPr>
        <dsp:cNvPr id="0" name=""/>
        <dsp:cNvSpPr/>
      </dsp:nvSpPr>
      <dsp:spPr>
        <a:xfrm>
          <a:off x="7373" y="62226"/>
          <a:ext cx="2775545" cy="166532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a:t>Carry out your own risk assessment before reaching for a pair of gloves.</a:t>
          </a:r>
          <a:endParaRPr lang="en-US" sz="1700" kern="1200"/>
        </a:p>
      </dsp:txBody>
      <dsp:txXfrm>
        <a:off x="7373" y="62226"/>
        <a:ext cx="2775545" cy="1665327"/>
      </dsp:txXfrm>
    </dsp:sp>
    <dsp:sp modelId="{21F86A9E-7186-476A-86FF-AA44B160D539}">
      <dsp:nvSpPr>
        <dsp:cNvPr id="0" name=""/>
        <dsp:cNvSpPr/>
      </dsp:nvSpPr>
      <dsp:spPr>
        <a:xfrm>
          <a:off x="6195039" y="849169"/>
          <a:ext cx="607775" cy="91440"/>
        </a:xfrm>
        <a:custGeom>
          <a:avLst/>
          <a:gdLst/>
          <a:ahLst/>
          <a:cxnLst/>
          <a:rect l="0" t="0" r="0" b="0"/>
          <a:pathLst>
            <a:path>
              <a:moveTo>
                <a:pt x="0" y="45720"/>
              </a:moveTo>
              <a:lnTo>
                <a:pt x="607775"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891697"/>
        <a:ext cx="31918" cy="6383"/>
      </dsp:txXfrm>
    </dsp:sp>
    <dsp:sp modelId="{96A8B961-9541-4796-8F48-A9F4FBE2EE40}">
      <dsp:nvSpPr>
        <dsp:cNvPr id="0" name=""/>
        <dsp:cNvSpPr/>
      </dsp:nvSpPr>
      <dsp:spPr>
        <a:xfrm>
          <a:off x="3421293" y="62226"/>
          <a:ext cx="2775545" cy="166532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a:t>No risk = No glove.</a:t>
          </a:r>
          <a:endParaRPr lang="en-US" sz="1700" kern="1200"/>
        </a:p>
      </dsp:txBody>
      <dsp:txXfrm>
        <a:off x="3421293" y="62226"/>
        <a:ext cx="2775545" cy="1665327"/>
      </dsp:txXfrm>
    </dsp:sp>
    <dsp:sp modelId="{F81044BF-3713-44FC-B206-3B1FF29845EC}">
      <dsp:nvSpPr>
        <dsp:cNvPr id="0" name=""/>
        <dsp:cNvSpPr/>
      </dsp:nvSpPr>
      <dsp:spPr>
        <a:xfrm>
          <a:off x="1395145" y="1725753"/>
          <a:ext cx="6827841" cy="607775"/>
        </a:xfrm>
        <a:custGeom>
          <a:avLst/>
          <a:gdLst/>
          <a:ahLst/>
          <a:cxnLst/>
          <a:rect l="0" t="0" r="0" b="0"/>
          <a:pathLst>
            <a:path>
              <a:moveTo>
                <a:pt x="6827841" y="0"/>
              </a:moveTo>
              <a:lnTo>
                <a:pt x="6827841" y="320987"/>
              </a:lnTo>
              <a:lnTo>
                <a:pt x="0" y="320987"/>
              </a:lnTo>
              <a:lnTo>
                <a:pt x="0" y="607775"/>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7626" y="2026449"/>
        <a:ext cx="342880" cy="6383"/>
      </dsp:txXfrm>
    </dsp:sp>
    <dsp:sp modelId="{E5DAE62F-0B5C-4DFF-B97B-DAD69F8DE454}">
      <dsp:nvSpPr>
        <dsp:cNvPr id="0" name=""/>
        <dsp:cNvSpPr/>
      </dsp:nvSpPr>
      <dsp:spPr>
        <a:xfrm>
          <a:off x="6835214" y="62226"/>
          <a:ext cx="2775545" cy="166532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a:t>Be glove aware, only wear them when you need to.</a:t>
          </a:r>
          <a:endParaRPr lang="en-US" sz="1700" kern="1200"/>
        </a:p>
      </dsp:txBody>
      <dsp:txXfrm>
        <a:off x="6835214" y="62226"/>
        <a:ext cx="2775545" cy="1665327"/>
      </dsp:txXfrm>
    </dsp:sp>
    <dsp:sp modelId="{D5488091-151F-4315-91EC-D1E860D259A8}">
      <dsp:nvSpPr>
        <dsp:cNvPr id="0" name=""/>
        <dsp:cNvSpPr/>
      </dsp:nvSpPr>
      <dsp:spPr>
        <a:xfrm>
          <a:off x="2781118" y="3152872"/>
          <a:ext cx="607775" cy="91440"/>
        </a:xfrm>
        <a:custGeom>
          <a:avLst/>
          <a:gdLst/>
          <a:ahLst/>
          <a:cxnLst/>
          <a:rect l="0" t="0" r="0" b="0"/>
          <a:pathLst>
            <a:path>
              <a:moveTo>
                <a:pt x="0" y="45720"/>
              </a:moveTo>
              <a:lnTo>
                <a:pt x="60777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3195400"/>
        <a:ext cx="31918" cy="6383"/>
      </dsp:txXfrm>
    </dsp:sp>
    <dsp:sp modelId="{E093F959-101C-4946-AD2D-0432A6456D69}">
      <dsp:nvSpPr>
        <dsp:cNvPr id="0" name=""/>
        <dsp:cNvSpPr/>
      </dsp:nvSpPr>
      <dsp:spPr>
        <a:xfrm>
          <a:off x="7373" y="2365928"/>
          <a:ext cx="2775545" cy="166532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a:t>Wearing gloves is not a substitute for hand hygiene.</a:t>
          </a:r>
          <a:endParaRPr lang="en-US" sz="1700" kern="1200"/>
        </a:p>
      </dsp:txBody>
      <dsp:txXfrm>
        <a:off x="7373" y="2365928"/>
        <a:ext cx="2775545" cy="1665327"/>
      </dsp:txXfrm>
    </dsp:sp>
    <dsp:sp modelId="{4425E2B3-71FB-4868-9146-727F8F2BE115}">
      <dsp:nvSpPr>
        <dsp:cNvPr id="0" name=""/>
        <dsp:cNvSpPr/>
      </dsp:nvSpPr>
      <dsp:spPr>
        <a:xfrm>
          <a:off x="6195039" y="3152872"/>
          <a:ext cx="607775" cy="91440"/>
        </a:xfrm>
        <a:custGeom>
          <a:avLst/>
          <a:gdLst/>
          <a:ahLst/>
          <a:cxnLst/>
          <a:rect l="0" t="0" r="0" b="0"/>
          <a:pathLst>
            <a:path>
              <a:moveTo>
                <a:pt x="0" y="45720"/>
              </a:moveTo>
              <a:lnTo>
                <a:pt x="607775"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3195400"/>
        <a:ext cx="31918" cy="6383"/>
      </dsp:txXfrm>
    </dsp:sp>
    <dsp:sp modelId="{A10D180F-9451-4173-8A0D-1DE15E1CBEBC}">
      <dsp:nvSpPr>
        <dsp:cNvPr id="0" name=""/>
        <dsp:cNvSpPr/>
      </dsp:nvSpPr>
      <dsp:spPr>
        <a:xfrm>
          <a:off x="3421293" y="2365928"/>
          <a:ext cx="2775545" cy="166532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a:t>Regularly wash your hands.</a:t>
          </a:r>
          <a:endParaRPr lang="en-US" sz="1700" kern="1200"/>
        </a:p>
      </dsp:txBody>
      <dsp:txXfrm>
        <a:off x="3421293" y="2365928"/>
        <a:ext cx="2775545" cy="1665327"/>
      </dsp:txXfrm>
    </dsp:sp>
    <dsp:sp modelId="{81149DAB-7C43-442B-B07D-9BD389B61FB9}">
      <dsp:nvSpPr>
        <dsp:cNvPr id="0" name=""/>
        <dsp:cNvSpPr/>
      </dsp:nvSpPr>
      <dsp:spPr>
        <a:xfrm>
          <a:off x="6835214" y="2365928"/>
          <a:ext cx="2775545" cy="166532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755650">
            <a:lnSpc>
              <a:spcPct val="90000"/>
            </a:lnSpc>
            <a:spcBef>
              <a:spcPct val="0"/>
            </a:spcBef>
            <a:spcAft>
              <a:spcPct val="35000"/>
            </a:spcAft>
            <a:buNone/>
          </a:pPr>
          <a:r>
            <a:rPr lang="en-GB" sz="1700" kern="1200" dirty="0"/>
            <a:t>Inappropriate glove use contributes to environmental and skin damage and results in  missed opportunities to wash our hands.   </a:t>
          </a:r>
          <a:endParaRPr lang="en-US" sz="1700" kern="1200" dirty="0"/>
        </a:p>
      </dsp:txBody>
      <dsp:txXfrm>
        <a:off x="6835214" y="2365928"/>
        <a:ext cx="2775545" cy="166532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480B5-F231-4ABA-98C6-8B9885053E13}" type="datetimeFigureOut">
              <a:rPr lang="en-GB" smtClean="0"/>
              <a:t>19/08/2024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00860-42E0-44F7-ADBA-2BFBC2378B69}" type="slidenum">
              <a:rPr lang="en-GB" smtClean="0"/>
              <a:t>‹#›</a:t>
            </a:fld>
            <a:endParaRPr lang="en-GB"/>
          </a:p>
        </p:txBody>
      </p:sp>
    </p:spTree>
    <p:extLst>
      <p:ext uri="{BB962C8B-B14F-4D97-AF65-F5344CB8AC3E}">
        <p14:creationId xmlns:p14="http://schemas.microsoft.com/office/powerpoint/2010/main" val="285071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staff for attending the presentation and for completing the staff questionnaire regarding our glove use and for taking an interest in reducing our glove use to improve patient safety and to reduce our carbon footprint. We must also take care of our </a:t>
            </a:r>
            <a:r>
              <a:rPr lang="en-GB"/>
              <a:t>hands to </a:t>
            </a:r>
            <a:r>
              <a:rPr lang="en-GB" dirty="0"/>
              <a:t>prevent the risk of skin irritations (e.g. dermatitis) associated with glove use.  </a:t>
            </a:r>
          </a:p>
        </p:txBody>
      </p:sp>
      <p:sp>
        <p:nvSpPr>
          <p:cNvPr id="4" name="Slide Number Placeholder 3"/>
          <p:cNvSpPr>
            <a:spLocks noGrp="1"/>
          </p:cNvSpPr>
          <p:nvPr>
            <p:ph type="sldNum" sz="quarter" idx="5"/>
          </p:nvPr>
        </p:nvSpPr>
        <p:spPr/>
        <p:txBody>
          <a:bodyPr/>
          <a:lstStyle/>
          <a:p>
            <a:fld id="{A4100860-42E0-44F7-ADBA-2BFBC2378B69}" type="slidenum">
              <a:rPr lang="en-GB" smtClean="0"/>
              <a:t>2</a:t>
            </a:fld>
            <a:endParaRPr lang="en-GB"/>
          </a:p>
        </p:txBody>
      </p:sp>
    </p:spTree>
    <p:extLst>
      <p:ext uri="{BB962C8B-B14F-4D97-AF65-F5344CB8AC3E}">
        <p14:creationId xmlns:p14="http://schemas.microsoft.com/office/powerpoint/2010/main" val="383573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COVID 19 pandemic, our wearing of PPE has significantly increased and there is a perception that it is a symbol of giving good care. But is this true?. Inappropriate wearing of PPE can do more harm to the patient and our  environment. Glove misuse is associated with the transmission of healthcare associated infections and is not a substitute for hand hygiene. We need to support staff, patients and their relatives in their understanding of the role of PPE in delivering care. </a:t>
            </a:r>
          </a:p>
        </p:txBody>
      </p:sp>
      <p:sp>
        <p:nvSpPr>
          <p:cNvPr id="4" name="Slide Number Placeholder 3"/>
          <p:cNvSpPr>
            <a:spLocks noGrp="1"/>
          </p:cNvSpPr>
          <p:nvPr>
            <p:ph type="sldNum" sz="quarter" idx="5"/>
          </p:nvPr>
        </p:nvSpPr>
        <p:spPr/>
        <p:txBody>
          <a:bodyPr/>
          <a:lstStyle/>
          <a:p>
            <a:fld id="{A4100860-42E0-44F7-ADBA-2BFBC2378B69}" type="slidenum">
              <a:rPr lang="en-GB" smtClean="0"/>
              <a:t>3</a:t>
            </a:fld>
            <a:endParaRPr lang="en-GB"/>
          </a:p>
        </p:txBody>
      </p:sp>
    </p:spTree>
    <p:extLst>
      <p:ext uri="{BB962C8B-B14F-4D97-AF65-F5344CB8AC3E}">
        <p14:creationId xmlns:p14="http://schemas.microsoft.com/office/powerpoint/2010/main" val="236795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2018, the RCN has launched Glove Awareness campaigns to increase our awareness of glove use and to reduce our glove use in our work environment. This video released in 2022, as part of their Gloves Awareness campaign, is a good introduction to appropriate glove use and the effects upon our patients and the environment.. The link for the video is provided. It is approximately 2 minutes long. If you don’t have  internet access when presenting to staff, the power point presentation can be shared with staff later, in order that they can view the video. </a:t>
            </a:r>
          </a:p>
        </p:txBody>
      </p:sp>
      <p:sp>
        <p:nvSpPr>
          <p:cNvPr id="4" name="Slide Number Placeholder 3"/>
          <p:cNvSpPr>
            <a:spLocks noGrp="1"/>
          </p:cNvSpPr>
          <p:nvPr>
            <p:ph type="sldNum" sz="quarter" idx="5"/>
          </p:nvPr>
        </p:nvSpPr>
        <p:spPr/>
        <p:txBody>
          <a:bodyPr/>
          <a:lstStyle/>
          <a:p>
            <a:fld id="{A4100860-42E0-44F7-ADBA-2BFBC2378B69}" type="slidenum">
              <a:rPr lang="en-GB" smtClean="0"/>
              <a:t>6</a:t>
            </a:fld>
            <a:endParaRPr lang="en-GB"/>
          </a:p>
        </p:txBody>
      </p:sp>
    </p:spTree>
    <p:extLst>
      <p:ext uri="{BB962C8B-B14F-4D97-AF65-F5344CB8AC3E}">
        <p14:creationId xmlns:p14="http://schemas.microsoft.com/office/powerpoint/2010/main" val="173256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provides key facts about glove use and their impact on patient safety. This is a good opportunity to emphasise the purpose of the project- to increase our awareness of glove use and to reduce the number of gloves we wear, to improve patient and staff safety and improve our environmental impact/carbon footprint.. Highlight the important of hand hygiene and that gloves are not a substitute for hand hygiene. </a:t>
            </a:r>
          </a:p>
        </p:txBody>
      </p:sp>
      <p:sp>
        <p:nvSpPr>
          <p:cNvPr id="4" name="Slide Number Placeholder 3"/>
          <p:cNvSpPr>
            <a:spLocks noGrp="1"/>
          </p:cNvSpPr>
          <p:nvPr>
            <p:ph type="sldNum" sz="quarter" idx="5"/>
          </p:nvPr>
        </p:nvSpPr>
        <p:spPr/>
        <p:txBody>
          <a:bodyPr/>
          <a:lstStyle/>
          <a:p>
            <a:fld id="{A4100860-42E0-44F7-ADBA-2BFBC2378B69}" type="slidenum">
              <a:rPr lang="en-GB" smtClean="0"/>
              <a:t>7</a:t>
            </a:fld>
            <a:endParaRPr lang="en-GB"/>
          </a:p>
        </p:txBody>
      </p:sp>
    </p:spTree>
    <p:extLst>
      <p:ext uri="{BB962C8B-B14F-4D97-AF65-F5344CB8AC3E}">
        <p14:creationId xmlns:p14="http://schemas.microsoft.com/office/powerpoint/2010/main" val="79662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Reducing our glove use by wearing gloves appropriately will reduce our carbon footprint. </a:t>
            </a:r>
          </a:p>
        </p:txBody>
      </p:sp>
      <p:sp>
        <p:nvSpPr>
          <p:cNvPr id="4" name="Slide Number Placeholder 3"/>
          <p:cNvSpPr>
            <a:spLocks noGrp="1"/>
          </p:cNvSpPr>
          <p:nvPr>
            <p:ph type="sldNum" sz="quarter" idx="5"/>
          </p:nvPr>
        </p:nvSpPr>
        <p:spPr/>
        <p:txBody>
          <a:bodyPr/>
          <a:lstStyle/>
          <a:p>
            <a:fld id="{A4100860-42E0-44F7-ADBA-2BFBC2378B69}" type="slidenum">
              <a:rPr lang="en-GB" smtClean="0"/>
              <a:t>8</a:t>
            </a:fld>
            <a:endParaRPr lang="en-GB"/>
          </a:p>
        </p:txBody>
      </p:sp>
    </p:spTree>
    <p:extLst>
      <p:ext uri="{BB962C8B-B14F-4D97-AF65-F5344CB8AC3E}">
        <p14:creationId xmlns:p14="http://schemas.microsoft.com/office/powerpoint/2010/main" val="373861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we will tell our patients and their relatives if they ask why we are not wearing gloves or if they ask us to wear gloves. We need to be able to explain the rationale for not wearing gloves and the importance of hand hygiene. A patient information leaflet will be provided to support staff with this.</a:t>
            </a:r>
          </a:p>
        </p:txBody>
      </p:sp>
      <p:sp>
        <p:nvSpPr>
          <p:cNvPr id="4" name="Slide Number Placeholder 3"/>
          <p:cNvSpPr>
            <a:spLocks noGrp="1"/>
          </p:cNvSpPr>
          <p:nvPr>
            <p:ph type="sldNum" sz="quarter" idx="5"/>
          </p:nvPr>
        </p:nvSpPr>
        <p:spPr/>
        <p:txBody>
          <a:bodyPr/>
          <a:lstStyle/>
          <a:p>
            <a:fld id="{A4100860-42E0-44F7-ADBA-2BFBC2378B69}" type="slidenum">
              <a:rPr lang="en-GB" smtClean="0"/>
              <a:t>9</a:t>
            </a:fld>
            <a:endParaRPr lang="en-GB"/>
          </a:p>
        </p:txBody>
      </p:sp>
    </p:spTree>
    <p:extLst>
      <p:ext uri="{BB962C8B-B14F-4D97-AF65-F5344CB8AC3E}">
        <p14:creationId xmlns:p14="http://schemas.microsoft.com/office/powerpoint/2010/main" val="290060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the importance of risk assessment. Am I at risk? Be glove aware, only wear them when you need to. </a:t>
            </a:r>
          </a:p>
        </p:txBody>
      </p:sp>
      <p:sp>
        <p:nvSpPr>
          <p:cNvPr id="4" name="Slide Number Placeholder 3"/>
          <p:cNvSpPr>
            <a:spLocks noGrp="1"/>
          </p:cNvSpPr>
          <p:nvPr>
            <p:ph type="sldNum" sz="quarter" idx="5"/>
          </p:nvPr>
        </p:nvSpPr>
        <p:spPr/>
        <p:txBody>
          <a:bodyPr/>
          <a:lstStyle/>
          <a:p>
            <a:fld id="{A4100860-42E0-44F7-ADBA-2BFBC2378B69}" type="slidenum">
              <a:rPr lang="en-GB" smtClean="0"/>
              <a:t>10</a:t>
            </a:fld>
            <a:endParaRPr lang="en-GB"/>
          </a:p>
        </p:txBody>
      </p:sp>
    </p:spTree>
    <p:extLst>
      <p:ext uri="{BB962C8B-B14F-4D97-AF65-F5344CB8AC3E}">
        <p14:creationId xmlns:p14="http://schemas.microsoft.com/office/powerpoint/2010/main" val="29741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 an exhaustive list hence the importance of carrying out your own risk assessment before reaching for a pair of gloves. Remember that wearing gloves is not a substitute for hand hygiene. Regularly wash your hands.</a:t>
            </a:r>
          </a:p>
        </p:txBody>
      </p:sp>
      <p:sp>
        <p:nvSpPr>
          <p:cNvPr id="4" name="Slide Number Placeholder 3"/>
          <p:cNvSpPr>
            <a:spLocks noGrp="1"/>
          </p:cNvSpPr>
          <p:nvPr>
            <p:ph type="sldNum" sz="quarter" idx="5"/>
          </p:nvPr>
        </p:nvSpPr>
        <p:spPr/>
        <p:txBody>
          <a:bodyPr/>
          <a:lstStyle/>
          <a:p>
            <a:fld id="{A4100860-42E0-44F7-ADBA-2BFBC2378B69}" type="slidenum">
              <a:rPr lang="en-GB" smtClean="0"/>
              <a:t>11</a:t>
            </a:fld>
            <a:endParaRPr lang="en-GB"/>
          </a:p>
        </p:txBody>
      </p:sp>
    </p:spTree>
    <p:extLst>
      <p:ext uri="{BB962C8B-B14F-4D97-AF65-F5344CB8AC3E}">
        <p14:creationId xmlns:p14="http://schemas.microsoft.com/office/powerpoint/2010/main" val="181031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tip is to apply hand cream containing emollients when on meal breaks to allow it to absorb and after every shift. Cite your local policy for reporting work-related skin conditions. </a:t>
            </a:r>
          </a:p>
        </p:txBody>
      </p:sp>
      <p:sp>
        <p:nvSpPr>
          <p:cNvPr id="4" name="Slide Number Placeholder 3"/>
          <p:cNvSpPr>
            <a:spLocks noGrp="1"/>
          </p:cNvSpPr>
          <p:nvPr>
            <p:ph type="sldNum" sz="quarter" idx="5"/>
          </p:nvPr>
        </p:nvSpPr>
        <p:spPr/>
        <p:txBody>
          <a:bodyPr/>
          <a:lstStyle/>
          <a:p>
            <a:fld id="{A4100860-42E0-44F7-ADBA-2BFBC2378B69}" type="slidenum">
              <a:rPr lang="en-GB" smtClean="0"/>
              <a:t>13</a:t>
            </a:fld>
            <a:endParaRPr lang="en-GB"/>
          </a:p>
        </p:txBody>
      </p:sp>
    </p:spTree>
    <p:extLst>
      <p:ext uri="{BB962C8B-B14F-4D97-AF65-F5344CB8AC3E}">
        <p14:creationId xmlns:p14="http://schemas.microsoft.com/office/powerpoint/2010/main" val="28064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264327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348768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7399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312094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2261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2486327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1964232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40824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30154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D24A7D-0730-4254-92B4-63C9AE4D2789}"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109087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CD24A7D-0730-4254-92B4-63C9AE4D2789}"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144001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CD24A7D-0730-4254-92B4-63C9AE4D2789}" type="datetimeFigureOut">
              <a:rPr lang="en-GB" smtClean="0"/>
              <a:t>19/08/2024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205354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CD24A7D-0730-4254-92B4-63C9AE4D2789}" type="datetimeFigureOut">
              <a:rPr lang="en-GB" smtClean="0"/>
              <a:t>19/08/2024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212944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24A7D-0730-4254-92B4-63C9AE4D2789}" type="datetimeFigureOut">
              <a:rPr lang="en-GB" smtClean="0"/>
              <a:t>19/08/2024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327923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CD24A7D-0730-4254-92B4-63C9AE4D2789}"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232227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D24A7D-0730-4254-92B4-63C9AE4D2789}"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2BCDA6-8035-408F-8F60-E532B80D4831}" type="slidenum">
              <a:rPr lang="en-GB" smtClean="0"/>
              <a:t>‹#›</a:t>
            </a:fld>
            <a:endParaRPr lang="en-GB"/>
          </a:p>
        </p:txBody>
      </p:sp>
    </p:spTree>
    <p:extLst>
      <p:ext uri="{BB962C8B-B14F-4D97-AF65-F5344CB8AC3E}">
        <p14:creationId xmlns:p14="http://schemas.microsoft.com/office/powerpoint/2010/main" val="347913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D24A7D-0730-4254-92B4-63C9AE4D2789}" type="datetimeFigureOut">
              <a:rPr lang="en-GB" smtClean="0"/>
              <a:t>19/08/2024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B2BCDA6-8035-408F-8F60-E532B80D4831}" type="slidenum">
              <a:rPr lang="en-GB" smtClean="0"/>
              <a:t>‹#›</a:t>
            </a:fld>
            <a:endParaRPr lang="en-GB"/>
          </a:p>
        </p:txBody>
      </p:sp>
    </p:spTree>
    <p:extLst>
      <p:ext uri="{BB962C8B-B14F-4D97-AF65-F5344CB8AC3E}">
        <p14:creationId xmlns:p14="http://schemas.microsoft.com/office/powerpoint/2010/main" val="271551385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1mIcJJr0Iz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BA67-7570-7CDE-7F6F-3BBC0E0AF5E2}"/>
              </a:ext>
            </a:extLst>
          </p:cNvPr>
          <p:cNvSpPr>
            <a:spLocks noGrp="1"/>
          </p:cNvSpPr>
          <p:nvPr>
            <p:ph type="title"/>
          </p:nvPr>
        </p:nvSpPr>
        <p:spPr>
          <a:xfrm>
            <a:off x="677334" y="1429407"/>
            <a:ext cx="8596668" cy="4866289"/>
          </a:xfrm>
        </p:spPr>
        <p:txBody>
          <a:bodyPr>
            <a:normAutofit/>
          </a:bodyPr>
          <a:lstStyle/>
          <a:p>
            <a:br>
              <a:rPr lang="en-GB" sz="2800"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Guidance on how to use “Gloves Off” launch slides</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These slides have been compiled to assist you with the launch of the “Gloves Off” project in your work area.</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You may wish to add slides or delete slides to suit the area that you work in.</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Notes accompany the slides to assist you in how to use the slides and provide additional information that you may wish to use.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F3F30207-0DB9-6929-E2EF-60E971B8F41C}"/>
              </a:ext>
            </a:extLst>
          </p:cNvPr>
          <p:cNvPicPr>
            <a:picLocks noChangeAspect="1"/>
          </p:cNvPicPr>
          <p:nvPr/>
        </p:nvPicPr>
        <p:blipFill>
          <a:blip r:embed="rId2"/>
          <a:stretch>
            <a:fillRect/>
          </a:stretch>
        </p:blipFill>
        <p:spPr>
          <a:xfrm>
            <a:off x="21957" y="72290"/>
            <a:ext cx="1310754" cy="1074619"/>
          </a:xfrm>
          <a:prstGeom prst="rect">
            <a:avLst/>
          </a:prstGeom>
        </p:spPr>
      </p:pic>
      <p:pic>
        <p:nvPicPr>
          <p:cNvPr id="4" name="Picture 3" descr="A black and white logo&#10;&#10;Description automatically generated">
            <a:extLst>
              <a:ext uri="{FF2B5EF4-FFF2-40B4-BE49-F238E27FC236}">
                <a16:creationId xmlns:a16="http://schemas.microsoft.com/office/drawing/2014/main" id="{15BCA475-2CED-7855-024F-F38A5E101D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3220" y="220980"/>
            <a:ext cx="1781503" cy="777240"/>
          </a:xfrm>
          <a:prstGeom prst="rect">
            <a:avLst/>
          </a:prstGeom>
          <a:noFill/>
          <a:ln>
            <a:noFill/>
          </a:ln>
        </p:spPr>
      </p:pic>
    </p:spTree>
    <p:extLst>
      <p:ext uri="{BB962C8B-B14F-4D97-AF65-F5344CB8AC3E}">
        <p14:creationId xmlns:p14="http://schemas.microsoft.com/office/powerpoint/2010/main" val="356609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821E2A-A39B-5771-A776-0EC0D9937C59}"/>
              </a:ext>
            </a:extLst>
          </p:cNvPr>
          <p:cNvSpPr>
            <a:spLocks noGrp="1"/>
          </p:cNvSpPr>
          <p:nvPr>
            <p:ph type="title"/>
          </p:nvPr>
        </p:nvSpPr>
        <p:spPr>
          <a:xfrm>
            <a:off x="643467" y="816638"/>
            <a:ext cx="3367359" cy="5224724"/>
          </a:xfrm>
        </p:spPr>
        <p:txBody>
          <a:bodyPr anchor="ctr">
            <a:normAutofit/>
          </a:bodyPr>
          <a:lstStyle/>
          <a:p>
            <a:r>
              <a:rPr lang="en-GB" b="1" kern="12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When should I wear gloves?</a:t>
            </a:r>
            <a:br>
              <a:rPr lang="en-GB" kern="100" dirty="0">
                <a:solidFill>
                  <a:srgbClr val="00B050"/>
                </a:solidFill>
                <a:effectLst/>
                <a:latin typeface="Arial" panose="020B0604020202020204" pitchFamily="34" charset="0"/>
                <a:ea typeface="Aptos" panose="020B0004020202020204" pitchFamily="34" charset="0"/>
                <a:cs typeface="Arial" panose="020B0604020202020204" pitchFamily="34" charset="0"/>
              </a:rPr>
            </a:br>
            <a:endParaRPr lang="en-GB" b="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F2E8A03-5FBC-96E3-1B1F-446E29906DAD}"/>
              </a:ext>
            </a:extLst>
          </p:cNvPr>
          <p:cNvSpPr>
            <a:spLocks noGrp="1"/>
          </p:cNvSpPr>
          <p:nvPr>
            <p:ph idx="1"/>
          </p:nvPr>
        </p:nvSpPr>
        <p:spPr>
          <a:xfrm>
            <a:off x="4654294" y="816638"/>
            <a:ext cx="5414603" cy="5224724"/>
          </a:xfrm>
        </p:spPr>
        <p:txBody>
          <a:bodyPr anchor="ctr">
            <a:normAutofit/>
          </a:bodyPr>
          <a:lstStyle/>
          <a:p>
            <a:pPr marL="0" indent="0">
              <a:lnSpc>
                <a:spcPct val="90000"/>
              </a:lnSpc>
              <a:spcAft>
                <a:spcPts val="800"/>
              </a:spcAft>
              <a:buNone/>
            </a:pPr>
            <a:r>
              <a:rPr lang="en-GB" b="1"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90000"/>
              </a:lnSpc>
              <a:spcAft>
                <a:spcPts val="800"/>
              </a:spcAft>
              <a:buNone/>
            </a:pPr>
            <a:r>
              <a:rPr lang="en-GB" kern="100" dirty="0">
                <a:effectLst/>
                <a:latin typeface="Arial" panose="020B0604020202020204" pitchFamily="34" charset="0"/>
                <a:ea typeface="Aptos" panose="020B0004020202020204" pitchFamily="34" charset="0"/>
                <a:cs typeface="Arial" panose="020B0604020202020204" pitchFamily="34" charset="0"/>
              </a:rPr>
              <a:t>Each time that you reach for a pair of gloves, </a:t>
            </a:r>
            <a:r>
              <a:rPr lang="en-GB" u="sng" kern="100" dirty="0">
                <a:effectLst/>
                <a:latin typeface="Arial" panose="020B0604020202020204" pitchFamily="34" charset="0"/>
                <a:ea typeface="Aptos" panose="020B0004020202020204" pitchFamily="34" charset="0"/>
                <a:cs typeface="Arial" panose="020B0604020202020204" pitchFamily="34" charset="0"/>
              </a:rPr>
              <a:t>perform your own risk assessment.</a:t>
            </a:r>
            <a:r>
              <a:rPr lang="en-GB" kern="100" dirty="0">
                <a:effectLst/>
                <a:latin typeface="Arial" panose="020B0604020202020204" pitchFamily="34" charset="0"/>
                <a:ea typeface="Aptos" panose="020B0004020202020204" pitchFamily="34" charset="0"/>
                <a:cs typeface="Arial" panose="020B0604020202020204" pitchFamily="34" charset="0"/>
              </a:rPr>
              <a:t> </a:t>
            </a:r>
          </a:p>
          <a:p>
            <a:pPr marL="0" indent="0" algn="ctr">
              <a:lnSpc>
                <a:spcPct val="90000"/>
              </a:lnSpc>
              <a:spcAft>
                <a:spcPts val="800"/>
              </a:spcAft>
              <a:buNone/>
            </a:pPr>
            <a:r>
              <a:rPr lang="en-GB" kern="100" dirty="0">
                <a:effectLst/>
                <a:latin typeface="Calibri" panose="020F0502020204030204" pitchFamily="34" charset="0"/>
                <a:ea typeface="Aptos" panose="020B0004020202020204" pitchFamily="34" charset="0"/>
                <a:cs typeface="Times New Roman" panose="02020603050405020304" pitchFamily="18" charset="0"/>
              </a:rPr>
              <a:t> </a:t>
            </a:r>
            <a:r>
              <a:rPr lang="en-GB"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Stop and think, am I at risk?</a:t>
            </a:r>
          </a:p>
          <a:p>
            <a:pPr marL="0" indent="0">
              <a:lnSpc>
                <a:spcPct val="90000"/>
              </a:lnSpc>
              <a:spcAft>
                <a:spcPts val="800"/>
              </a:spcAft>
              <a:buNone/>
            </a:pPr>
            <a:r>
              <a:rPr lang="en-GB" kern="100" dirty="0">
                <a:effectLst/>
                <a:latin typeface="Calibri" panose="020F0502020204030204" pitchFamily="34" charset="0"/>
                <a:ea typeface="Aptos" panose="020B0004020202020204" pitchFamily="34" charset="0"/>
                <a:cs typeface="Times New Roman" panose="02020603050405020304" pitchFamily="18" charset="0"/>
              </a:rPr>
              <a:t> </a:t>
            </a:r>
            <a:r>
              <a:rPr lang="en-GB" kern="100" dirty="0">
                <a:effectLst/>
                <a:latin typeface="Arial" panose="020B0604020202020204" pitchFamily="34" charset="0"/>
                <a:ea typeface="Aptos" panose="020B0004020202020204" pitchFamily="34" charset="0"/>
                <a:cs typeface="Arial" panose="020B0604020202020204" pitchFamily="34" charset="0"/>
              </a:rPr>
              <a:t>The risks to staff in the workplace that require you to wear gloves are: -</a:t>
            </a:r>
          </a:p>
          <a:p>
            <a:pPr>
              <a:lnSpc>
                <a:spcPct val="90000"/>
              </a:lnSpc>
              <a:spcAft>
                <a:spcPts val="800"/>
              </a:spcAft>
              <a:buFont typeface="Wingdings" panose="05000000000000000000" pitchFamily="2" charset="2"/>
              <a:buChar char="Ø"/>
            </a:pPr>
            <a:r>
              <a:rPr lang="en-GB" kern="100" dirty="0">
                <a:effectLst/>
                <a:latin typeface="Arial" panose="020B0604020202020204" pitchFamily="34" charset="0"/>
                <a:ea typeface="Aptos" panose="020B0004020202020204" pitchFamily="34" charset="0"/>
                <a:cs typeface="Arial" panose="020B0604020202020204" pitchFamily="34" charset="0"/>
              </a:rPr>
              <a:t>If contact with blood, bodily fluids, mucous membranes or non-intact skin is likely.</a:t>
            </a:r>
          </a:p>
          <a:p>
            <a:pPr lvl="0">
              <a:lnSpc>
                <a:spcPct val="90000"/>
              </a:lnSpc>
              <a:buFont typeface="Wingdings" panose="05000000000000000000" pitchFamily="2" charset="2"/>
              <a:buChar char="Ø"/>
            </a:pPr>
            <a:r>
              <a:rPr lang="en-GB" kern="100" dirty="0">
                <a:effectLst/>
                <a:latin typeface="Arial" panose="020B0604020202020204" pitchFamily="34" charset="0"/>
                <a:ea typeface="Aptos" panose="020B0004020202020204" pitchFamily="34" charset="0"/>
                <a:cs typeface="Arial" panose="020B0604020202020204" pitchFamily="34" charset="0"/>
              </a:rPr>
              <a:t>If caring for a patient under isolation precautions.</a:t>
            </a:r>
          </a:p>
          <a:p>
            <a:pPr lvl="0">
              <a:lnSpc>
                <a:spcPct val="90000"/>
              </a:lnSpc>
              <a:spcAft>
                <a:spcPts val="800"/>
              </a:spcAft>
              <a:buFont typeface="Wingdings" panose="05000000000000000000" pitchFamily="2" charset="2"/>
              <a:buChar char="Ø"/>
            </a:pPr>
            <a:r>
              <a:rPr lang="en-GB" kern="100" dirty="0">
                <a:effectLst/>
                <a:latin typeface="Arial" panose="020B0604020202020204" pitchFamily="34" charset="0"/>
                <a:ea typeface="Aptos" panose="020B0004020202020204" pitchFamily="34" charset="0"/>
                <a:cs typeface="Arial" panose="020B0604020202020204" pitchFamily="34" charset="0"/>
              </a:rPr>
              <a:t>If contact with chemical hazards is likely.</a:t>
            </a:r>
          </a:p>
          <a:p>
            <a:pPr marL="0" lvl="0" indent="0" algn="ctr">
              <a:lnSpc>
                <a:spcPct val="90000"/>
              </a:lnSpc>
              <a:spcAft>
                <a:spcPts val="800"/>
              </a:spcAft>
              <a:buNone/>
            </a:pPr>
            <a:r>
              <a:rPr lang="en-GB" b="1" i="1" kern="100" dirty="0">
                <a:latin typeface="Arial" panose="020B0604020202020204" pitchFamily="34" charset="0"/>
                <a:ea typeface="Aptos" panose="020B0004020202020204" pitchFamily="34" charset="0"/>
                <a:cs typeface="Arial" panose="020B0604020202020204" pitchFamily="34" charset="0"/>
              </a:rPr>
              <a:t>Remember be glove aware and only wear them when you need to. </a:t>
            </a:r>
          </a:p>
          <a:p>
            <a:pPr marL="0" indent="0">
              <a:lnSpc>
                <a:spcPct val="90000"/>
              </a:lnSpc>
              <a:buNone/>
            </a:pPr>
            <a:endParaRPr lang="en-GB" dirty="0"/>
          </a:p>
        </p:txBody>
      </p:sp>
      <p:pic>
        <p:nvPicPr>
          <p:cNvPr id="4" name="Picture 3" descr="A blue hands touching a blue glove&#10;&#10;Description automatically generated with medium confidence">
            <a:extLst>
              <a:ext uri="{FF2B5EF4-FFF2-40B4-BE49-F238E27FC236}">
                <a16:creationId xmlns:a16="http://schemas.microsoft.com/office/drawing/2014/main" id="{2E92B88D-54EA-5C08-967A-59B1D23070A1}"/>
              </a:ext>
            </a:extLst>
          </p:cNvPr>
          <p:cNvPicPr>
            <a:picLocks noChangeAspect="1"/>
          </p:cNvPicPr>
          <p:nvPr/>
        </p:nvPicPr>
        <p:blipFill>
          <a:blip r:embed="rId3"/>
          <a:stretch>
            <a:fillRect/>
          </a:stretch>
        </p:blipFill>
        <p:spPr>
          <a:xfrm>
            <a:off x="85019" y="156372"/>
            <a:ext cx="1310754" cy="1074619"/>
          </a:xfrm>
          <a:prstGeom prst="rect">
            <a:avLst/>
          </a:prstGeom>
        </p:spPr>
      </p:pic>
    </p:spTree>
    <p:extLst>
      <p:ext uri="{BB962C8B-B14F-4D97-AF65-F5344CB8AC3E}">
        <p14:creationId xmlns:p14="http://schemas.microsoft.com/office/powerpoint/2010/main" val="101714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C6D-6E98-CE42-51BD-CD9A856DC310}"/>
              </a:ext>
            </a:extLst>
          </p:cNvPr>
          <p:cNvSpPr>
            <a:spLocks noGrp="1"/>
          </p:cNvSpPr>
          <p:nvPr>
            <p:ph type="title"/>
          </p:nvPr>
        </p:nvSpPr>
        <p:spPr>
          <a:xfrm>
            <a:off x="677334" y="1156138"/>
            <a:ext cx="8596668" cy="774262"/>
          </a:xfrm>
        </p:spPr>
        <p:txBody>
          <a:bodyPr>
            <a:normAutofit/>
          </a:bodyPr>
          <a:lstStyle/>
          <a:p>
            <a:r>
              <a:rPr lang="en-GB" sz="3200" b="1" dirty="0">
                <a:solidFill>
                  <a:srgbClr val="00B050"/>
                </a:solidFill>
                <a:latin typeface="Arial" panose="020B0604020202020204" pitchFamily="34" charset="0"/>
                <a:cs typeface="Arial" panose="020B0604020202020204" pitchFamily="34" charset="0"/>
              </a:rPr>
              <a:t>Gloves are not needed when:- </a:t>
            </a:r>
          </a:p>
        </p:txBody>
      </p:sp>
      <p:sp>
        <p:nvSpPr>
          <p:cNvPr id="3" name="Content Placeholder 2">
            <a:extLst>
              <a:ext uri="{FF2B5EF4-FFF2-40B4-BE49-F238E27FC236}">
                <a16:creationId xmlns:a16="http://schemas.microsoft.com/office/drawing/2014/main" id="{A4B9218C-D73C-99BF-8EB0-C3DD5EACEC36}"/>
              </a:ext>
            </a:extLst>
          </p:cNvPr>
          <p:cNvSpPr>
            <a:spLocks noGrp="1"/>
          </p:cNvSpPr>
          <p:nvPr>
            <p:ph idx="1"/>
          </p:nvPr>
        </p:nvSpPr>
        <p:spPr>
          <a:xfrm>
            <a:off x="677334" y="1930401"/>
            <a:ext cx="8596668" cy="4407338"/>
          </a:xfrm>
        </p:spPr>
        <p:txBody>
          <a:bodyPr>
            <a:normAutofit fontScale="92500" lnSpcReduction="20000"/>
          </a:bodyPr>
          <a:lstStyle/>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Touching a patient.</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Washing a patient.</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Changing a patient’s bed linen (unless visibly soiled).</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Taking a patient’s blood pressure or temperature.</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Dispensing medication to a patient.</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Administering IM/SC injections or vaccinations.</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Pushing a chair, trolley or bed and mobilising the patient.</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Handing out or collecting meal trays.</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Making and handing out cold or hot drinks.</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Assisting patients with eating.</a:t>
            </a:r>
          </a:p>
          <a:p>
            <a:pPr>
              <a:buFont typeface="Wingdings" panose="05000000000000000000" pitchFamily="2" charset="2"/>
              <a:buChar char="Ø"/>
            </a:pPr>
            <a:r>
              <a:rPr lang="en-GB" sz="1900" dirty="0">
                <a:latin typeface="Arial" panose="020B0604020202020204" pitchFamily="34" charset="0"/>
                <a:cs typeface="Arial" panose="020B0604020202020204" pitchFamily="34" charset="0"/>
              </a:rPr>
              <a:t>Using a phone or computer.</a:t>
            </a:r>
          </a:p>
          <a:p>
            <a:pPr marL="0" indent="0" algn="ctr">
              <a:buNone/>
            </a:pPr>
            <a:r>
              <a:rPr lang="en-GB" sz="1900" b="1" i="1" dirty="0">
                <a:latin typeface="Arial" panose="020B0604020202020204" pitchFamily="34" charset="0"/>
                <a:cs typeface="Arial" panose="020B0604020202020204" pitchFamily="34" charset="0"/>
              </a:rPr>
              <a:t>Remember to regularly wash your hands!</a:t>
            </a:r>
          </a:p>
          <a:p>
            <a:endParaRPr lang="en-GB" dirty="0"/>
          </a:p>
          <a:p>
            <a:pPr marL="0" indent="0">
              <a:buNone/>
            </a:pPr>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descr="A blue hands touching a blue glove&#10;&#10;Description automatically generated with medium confidence">
            <a:extLst>
              <a:ext uri="{FF2B5EF4-FFF2-40B4-BE49-F238E27FC236}">
                <a16:creationId xmlns:a16="http://schemas.microsoft.com/office/drawing/2014/main" id="{F806C7A9-75BD-121F-26CD-E43FE7F3D61D}"/>
              </a:ext>
            </a:extLst>
          </p:cNvPr>
          <p:cNvPicPr>
            <a:picLocks noChangeAspect="1"/>
          </p:cNvPicPr>
          <p:nvPr/>
        </p:nvPicPr>
        <p:blipFill>
          <a:blip r:embed="rId3"/>
          <a:stretch>
            <a:fillRect/>
          </a:stretch>
        </p:blipFill>
        <p:spPr>
          <a:xfrm>
            <a:off x="85019" y="156372"/>
            <a:ext cx="1310754" cy="1074619"/>
          </a:xfrm>
          <a:prstGeom prst="rect">
            <a:avLst/>
          </a:prstGeom>
        </p:spPr>
      </p:pic>
    </p:spTree>
    <p:extLst>
      <p:ext uri="{BB962C8B-B14F-4D97-AF65-F5344CB8AC3E}">
        <p14:creationId xmlns:p14="http://schemas.microsoft.com/office/powerpoint/2010/main" val="418052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ECA3-41C4-8BC0-8F9D-E53198BA1F6A}"/>
              </a:ext>
            </a:extLst>
          </p:cNvPr>
          <p:cNvSpPr>
            <a:spLocks noGrp="1"/>
          </p:cNvSpPr>
          <p:nvPr>
            <p:ph type="title"/>
          </p:nvPr>
        </p:nvSpPr>
        <p:spPr>
          <a:xfrm>
            <a:off x="677334" y="1124606"/>
            <a:ext cx="8596668" cy="1034725"/>
          </a:xfrm>
        </p:spPr>
        <p:txBody>
          <a:bodyPr anchor="t">
            <a:normAutofit fontScale="90000"/>
          </a:bodyPr>
          <a:lstStyle/>
          <a:p>
            <a:r>
              <a:rPr lang="en-GB" b="1" dirty="0">
                <a:solidFill>
                  <a:srgbClr val="00B050"/>
                </a:solidFill>
                <a:latin typeface="Arial" panose="020B0604020202020204" pitchFamily="34" charset="0"/>
                <a:cs typeface="Arial" panose="020B0604020202020204" pitchFamily="34" charset="0"/>
              </a:rPr>
              <a:t>Be skin aware</a:t>
            </a:r>
            <a:br>
              <a:rPr lang="en-GB" b="1" dirty="0">
                <a:solidFill>
                  <a:srgbClr val="00B050"/>
                </a:solidFill>
                <a:latin typeface="Arial" panose="020B0604020202020204" pitchFamily="34" charset="0"/>
                <a:cs typeface="Arial" panose="020B0604020202020204" pitchFamily="34" charset="0"/>
              </a:rPr>
            </a:br>
            <a:r>
              <a:rPr lang="en-GB" b="1" dirty="0">
                <a:solidFill>
                  <a:srgbClr val="00B050"/>
                </a:solidFill>
                <a:latin typeface="Arial" panose="020B0604020202020204" pitchFamily="34" charset="0"/>
                <a:cs typeface="Arial" panose="020B0604020202020204" pitchFamily="34" charset="0"/>
              </a:rPr>
              <a:t>No risk = No glove</a:t>
            </a:r>
            <a:endParaRPr lang="en-GB" dirty="0">
              <a:solidFill>
                <a:srgbClr val="00B050"/>
              </a:solidFill>
            </a:endParaRPr>
          </a:p>
        </p:txBody>
      </p:sp>
      <p:sp>
        <p:nvSpPr>
          <p:cNvPr id="3" name="Content Placeholder 2">
            <a:extLst>
              <a:ext uri="{FF2B5EF4-FFF2-40B4-BE49-F238E27FC236}">
                <a16:creationId xmlns:a16="http://schemas.microsoft.com/office/drawing/2014/main" id="{9DCE76D3-EBBA-E943-6BDA-DD158986CF66}"/>
              </a:ext>
            </a:extLst>
          </p:cNvPr>
          <p:cNvSpPr>
            <a:spLocks noGrp="1"/>
          </p:cNvSpPr>
          <p:nvPr>
            <p:ph idx="1"/>
          </p:nvPr>
        </p:nvSpPr>
        <p:spPr>
          <a:xfrm>
            <a:off x="6336287" y="2160589"/>
            <a:ext cx="3701092" cy="3880773"/>
          </a:xfrm>
        </p:spPr>
        <p:txBody>
          <a:bodyPr>
            <a:normAutofit/>
          </a:bodyPr>
          <a:lstStyle/>
          <a:p>
            <a:pPr marL="0" indent="0">
              <a:buNone/>
            </a:pPr>
            <a:r>
              <a:rPr lang="en-GB" dirty="0">
                <a:latin typeface="Arial" panose="020B0604020202020204" pitchFamily="34" charset="0"/>
                <a:cs typeface="Arial" panose="020B0604020202020204" pitchFamily="34" charset="0"/>
              </a:rPr>
              <a:t>93% of nurses have reported having a skin condition (RCN, 2020). </a:t>
            </a:r>
          </a:p>
          <a:p>
            <a:pPr marL="0" indent="0">
              <a:buNone/>
            </a:pPr>
            <a:r>
              <a:rPr lang="en-GB" dirty="0">
                <a:latin typeface="Arial" panose="020B0604020202020204" pitchFamily="34" charset="0"/>
                <a:cs typeface="Arial" panose="020B0604020202020204" pitchFamily="34" charset="0"/>
              </a:rPr>
              <a:t>Damaged or non-intact skin on the hands places both the patient and the health worker at risk because it prevents effective hand hygiene.</a:t>
            </a:r>
          </a:p>
          <a:p>
            <a:pPr marL="0" indent="0">
              <a:buNone/>
            </a:pP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A2E501-8DF7-77F3-D9F5-B71B0061F11F}"/>
              </a:ext>
            </a:extLst>
          </p:cNvPr>
          <p:cNvPicPr>
            <a:picLocks noChangeAspect="1"/>
          </p:cNvPicPr>
          <p:nvPr/>
        </p:nvPicPr>
        <p:blipFill>
          <a:blip r:embed="rId2"/>
          <a:srcRect l="9181" r="14310" b="-1"/>
          <a:stretch/>
        </p:blipFill>
        <p:spPr>
          <a:xfrm>
            <a:off x="677335" y="2159331"/>
            <a:ext cx="4895576" cy="3882362"/>
          </a:xfrm>
          <a:prstGeom prst="rect">
            <a:avLst/>
          </a:prstGeom>
        </p:spPr>
      </p:pic>
      <p:pic>
        <p:nvPicPr>
          <p:cNvPr id="5" name="Picture 4" descr="A blue hands touching a blue glove&#10;&#10;Description automatically generated with medium confidence">
            <a:extLst>
              <a:ext uri="{FF2B5EF4-FFF2-40B4-BE49-F238E27FC236}">
                <a16:creationId xmlns:a16="http://schemas.microsoft.com/office/drawing/2014/main" id="{5E3ECF72-F867-21BD-65F1-D85974F2D501}"/>
              </a:ext>
            </a:extLst>
          </p:cNvPr>
          <p:cNvPicPr>
            <a:picLocks noChangeAspect="1"/>
          </p:cNvPicPr>
          <p:nvPr/>
        </p:nvPicPr>
        <p:blipFill>
          <a:blip r:embed="rId3"/>
          <a:stretch>
            <a:fillRect/>
          </a:stretch>
        </p:blipFill>
        <p:spPr>
          <a:xfrm>
            <a:off x="85019" y="156372"/>
            <a:ext cx="1310754" cy="1074619"/>
          </a:xfrm>
          <a:prstGeom prst="rect">
            <a:avLst/>
          </a:prstGeom>
        </p:spPr>
      </p:pic>
    </p:spTree>
    <p:extLst>
      <p:ext uri="{BB962C8B-B14F-4D97-AF65-F5344CB8AC3E}">
        <p14:creationId xmlns:p14="http://schemas.microsoft.com/office/powerpoint/2010/main" val="2060225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ACD2-F889-A7E7-3FFA-0C8EAA84B0F1}"/>
              </a:ext>
            </a:extLst>
          </p:cNvPr>
          <p:cNvSpPr>
            <a:spLocks noGrp="1"/>
          </p:cNvSpPr>
          <p:nvPr>
            <p:ph type="title"/>
          </p:nvPr>
        </p:nvSpPr>
        <p:spPr>
          <a:xfrm>
            <a:off x="677334" y="609600"/>
            <a:ext cx="8596668" cy="1082566"/>
          </a:xfrm>
        </p:spPr>
        <p:txBody>
          <a:bodyPr>
            <a:normAutofit/>
          </a:bodyPr>
          <a:lstStyle/>
          <a:p>
            <a:r>
              <a:rPr lang="en-GB" sz="3200" b="1" dirty="0">
                <a:solidFill>
                  <a:srgbClr val="00B050"/>
                </a:solidFill>
                <a:latin typeface="Arial" panose="020B0604020202020204" pitchFamily="34" charset="0"/>
                <a:cs typeface="Arial" panose="020B0604020202020204" pitchFamily="34" charset="0"/>
              </a:rPr>
              <a:t>Simple steps to prevent and manage work-related contact dermatitis </a:t>
            </a:r>
          </a:p>
        </p:txBody>
      </p:sp>
      <p:sp>
        <p:nvSpPr>
          <p:cNvPr id="3" name="Content Placeholder 2">
            <a:extLst>
              <a:ext uri="{FF2B5EF4-FFF2-40B4-BE49-F238E27FC236}">
                <a16:creationId xmlns:a16="http://schemas.microsoft.com/office/drawing/2014/main" id="{26C48A82-FCB6-A8AD-0304-44AA384D6156}"/>
              </a:ext>
            </a:extLst>
          </p:cNvPr>
          <p:cNvSpPr>
            <a:spLocks noGrp="1"/>
          </p:cNvSpPr>
          <p:nvPr>
            <p:ph sz="half" idx="1"/>
          </p:nvPr>
        </p:nvSpPr>
        <p:spPr>
          <a:xfrm>
            <a:off x="677334" y="1692166"/>
            <a:ext cx="4184035" cy="4950372"/>
          </a:xfrm>
        </p:spPr>
        <p:txBody>
          <a:bodyPr>
            <a:noAutofit/>
          </a:bodyPr>
          <a:lstStyle/>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Always</a:t>
            </a: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 wet your hands thoroughly before applying soap.</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Ensure that you </a:t>
            </a: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rinse and dry hands thoroughly. </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Regularly apply hand moisturising cream (containing emollients).</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Check skin regularly for the first signs of itchy, dry or red skin.</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Remember that wearing gloves is not an alternative to carrying out effective hand hygiene procedures.</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lang="en-GB" sz="1600" dirty="0">
                <a:solidFill>
                  <a:prstClr val="black">
                    <a:lumMod val="75000"/>
                    <a:lumOff val="25000"/>
                  </a:prstClr>
                </a:solidFill>
                <a:latin typeface="Arial" panose="020B0604020202020204" pitchFamily="34" charset="0"/>
                <a:ea typeface="ＭＳ Ｐゴシック" pitchFamily="-65" charset="-128"/>
                <a:cs typeface="Arial" panose="020B0604020202020204" pitchFamily="34" charset="0"/>
              </a:rPr>
              <a:t>Consider the use of latex free gloves or gloves that are free from accelerators known to cause contact dermatitis.</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Ø"/>
              <a:tabLst/>
              <a:defRPr/>
            </a:pP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pitchFamily="-65" charset="-128"/>
                <a:cs typeface="Arial" panose="020B0604020202020204" pitchFamily="34" charset="0"/>
              </a:rPr>
              <a:t>If you are having skin problems, seek help and advice from either your Occupational health service or GP.</a:t>
            </a:r>
          </a:p>
        </p:txBody>
      </p:sp>
      <p:pic>
        <p:nvPicPr>
          <p:cNvPr id="1026" name="Picture 2" descr="Tackling the Challenge of Hand Hygiene and Infection Control">
            <a:extLst>
              <a:ext uri="{FF2B5EF4-FFF2-40B4-BE49-F238E27FC236}">
                <a16:creationId xmlns:a16="http://schemas.microsoft.com/office/drawing/2014/main" id="{1D51A67E-E91C-7D3B-7E11-310D170582F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89525" y="2706291"/>
            <a:ext cx="4184650" cy="279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09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6D137-0FED-8C54-7A99-21120A80C143}"/>
              </a:ext>
            </a:extLst>
          </p:cNvPr>
          <p:cNvSpPr>
            <a:spLocks noGrp="1"/>
          </p:cNvSpPr>
          <p:nvPr>
            <p:ph type="title"/>
          </p:nvPr>
        </p:nvSpPr>
        <p:spPr>
          <a:xfrm>
            <a:off x="1286933" y="609600"/>
            <a:ext cx="10197494" cy="1099457"/>
          </a:xfrm>
        </p:spPr>
        <p:txBody>
          <a:bodyPr>
            <a:normAutofit/>
          </a:bodyPr>
          <a:lstStyle/>
          <a:p>
            <a:r>
              <a:rPr lang="en-GB" b="1" dirty="0">
                <a:solidFill>
                  <a:srgbClr val="00B050"/>
                </a:solidFill>
                <a:latin typeface="Arial" panose="020B0604020202020204" pitchFamily="34" charset="0"/>
                <a:cs typeface="Arial" panose="020B0604020202020204" pitchFamily="34" charset="0"/>
              </a:rPr>
              <a:t>Remember</a:t>
            </a:r>
          </a:p>
        </p:txBody>
      </p:sp>
      <p:sp>
        <p:nvSpPr>
          <p:cNvPr id="17" name="Isosceles Triangle 1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descr="A blue hands touching a blue glove&#10;&#10;Description automatically generated with medium confidence">
            <a:extLst>
              <a:ext uri="{FF2B5EF4-FFF2-40B4-BE49-F238E27FC236}">
                <a16:creationId xmlns:a16="http://schemas.microsoft.com/office/drawing/2014/main" id="{A71D2E8C-2EC7-51E3-39B2-2F9358639FC8}"/>
              </a:ext>
            </a:extLst>
          </p:cNvPr>
          <p:cNvPicPr>
            <a:picLocks noChangeAspect="1"/>
          </p:cNvPicPr>
          <p:nvPr/>
        </p:nvPicPr>
        <p:blipFill>
          <a:blip r:embed="rId2"/>
          <a:stretch>
            <a:fillRect/>
          </a:stretch>
        </p:blipFill>
        <p:spPr>
          <a:xfrm>
            <a:off x="85019" y="156372"/>
            <a:ext cx="1310754" cy="1074619"/>
          </a:xfrm>
          <a:prstGeom prst="rect">
            <a:avLst/>
          </a:prstGeom>
        </p:spPr>
      </p:pic>
      <p:graphicFrame>
        <p:nvGraphicFramePr>
          <p:cNvPr id="6" name="Content Placeholder 2">
            <a:extLst>
              <a:ext uri="{FF2B5EF4-FFF2-40B4-BE49-F238E27FC236}">
                <a16:creationId xmlns:a16="http://schemas.microsoft.com/office/drawing/2014/main" id="{3DD0D323-7119-B6C7-628D-09ABE526B70E}"/>
              </a:ext>
            </a:extLst>
          </p:cNvPr>
          <p:cNvGraphicFramePr>
            <a:graphicFrameLocks noGrp="1"/>
          </p:cNvGraphicFramePr>
          <p:nvPr>
            <p:ph idx="1"/>
            <p:extLst>
              <p:ext uri="{D42A27DB-BD31-4B8C-83A1-F6EECF244321}">
                <p14:modId xmlns:p14="http://schemas.microsoft.com/office/powerpoint/2010/main" val="216994965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102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Isosceles Triangle 3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3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DEB42F57-2D55-5E10-92E9-BD6848F574DF}"/>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b="1" kern="1200" dirty="0">
                <a:solidFill>
                  <a:srgbClr val="00B050"/>
                </a:solidFill>
                <a:latin typeface="Arial" panose="020B0604020202020204" pitchFamily="34" charset="0"/>
                <a:cs typeface="Arial" panose="020B0604020202020204" pitchFamily="34" charset="0"/>
              </a:rPr>
              <a:t>Any Questions?</a:t>
            </a:r>
          </a:p>
        </p:txBody>
      </p:sp>
      <p:sp>
        <p:nvSpPr>
          <p:cNvPr id="38" name="Isosceles Triangle 37">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Content Placeholder 3" descr="A blue gloves holding a hand&#10;&#10;Description automatically generated with medium confidence">
            <a:extLst>
              <a:ext uri="{FF2B5EF4-FFF2-40B4-BE49-F238E27FC236}">
                <a16:creationId xmlns:a16="http://schemas.microsoft.com/office/drawing/2014/main" id="{D14C0143-F4E2-0ACC-DACE-202AE9FA4C33}"/>
              </a:ext>
            </a:extLst>
          </p:cNvPr>
          <p:cNvPicPr>
            <a:picLocks noGrp="1" noChangeAspect="1"/>
          </p:cNvPicPr>
          <p:nvPr>
            <p:ph idx="1"/>
          </p:nvPr>
        </p:nvPicPr>
        <p:blipFill>
          <a:blip r:embed="rId2"/>
          <a:stretch>
            <a:fillRect/>
          </a:stretch>
        </p:blipFill>
        <p:spPr>
          <a:xfrm>
            <a:off x="888604" y="1456244"/>
            <a:ext cx="3765692" cy="3953482"/>
          </a:xfrm>
          <a:prstGeom prst="rect">
            <a:avLst/>
          </a:prstGeom>
        </p:spPr>
      </p:pic>
    </p:spTree>
    <p:extLst>
      <p:ext uri="{BB962C8B-B14F-4D97-AF65-F5344CB8AC3E}">
        <p14:creationId xmlns:p14="http://schemas.microsoft.com/office/powerpoint/2010/main" val="1431162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Isosceles Triangle 31">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35">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36">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44DC830E-CC4F-5B50-7132-1C3E27D41A43}"/>
              </a:ext>
            </a:extLst>
          </p:cNvPr>
          <p:cNvSpPr>
            <a:spLocks noGrp="1"/>
          </p:cNvSpPr>
          <p:nvPr>
            <p:ph type="title"/>
          </p:nvPr>
        </p:nvSpPr>
        <p:spPr>
          <a:xfrm>
            <a:off x="4974336" y="1265314"/>
            <a:ext cx="5270621" cy="3249131"/>
          </a:xfrm>
        </p:spPr>
        <p:txBody>
          <a:bodyPr vert="horz" lIns="91440" tIns="45720" rIns="91440" bIns="45720" rtlCol="0" anchor="b">
            <a:normAutofit/>
          </a:bodyPr>
          <a:lstStyle/>
          <a:p>
            <a:pPr>
              <a:lnSpc>
                <a:spcPct val="90000"/>
              </a:lnSpc>
            </a:pPr>
            <a:r>
              <a:rPr lang="en-US" sz="4800" b="1" kern="1200" dirty="0">
                <a:solidFill>
                  <a:srgbClr val="00B050"/>
                </a:solidFill>
                <a:latin typeface="Arial" panose="020B0604020202020204" pitchFamily="34" charset="0"/>
                <a:cs typeface="Arial" panose="020B0604020202020204" pitchFamily="34" charset="0"/>
              </a:rPr>
              <a:t>Gloves Off!</a:t>
            </a:r>
            <a:br>
              <a:rPr lang="en-US" sz="4800" b="1" kern="1200" dirty="0">
                <a:solidFill>
                  <a:srgbClr val="92D050"/>
                </a:solidFill>
                <a:latin typeface="Arial" panose="020B0604020202020204" pitchFamily="34" charset="0"/>
                <a:cs typeface="Arial" panose="020B0604020202020204" pitchFamily="34" charset="0"/>
              </a:rPr>
            </a:br>
            <a:br>
              <a:rPr lang="en-US" sz="4000" b="1" kern="1200" dirty="0">
                <a:solidFill>
                  <a:schemeClr val="accent1"/>
                </a:solidFill>
                <a:latin typeface="Arial" panose="020B0604020202020204" pitchFamily="34" charset="0"/>
                <a:cs typeface="Arial" panose="020B0604020202020204" pitchFamily="34" charset="0"/>
              </a:rPr>
            </a:br>
            <a:r>
              <a:rPr lang="en-US" sz="4000" b="1" kern="1200" dirty="0">
                <a:solidFill>
                  <a:srgbClr val="0070C0"/>
                </a:solidFill>
                <a:latin typeface="Arial" panose="020B0604020202020204" pitchFamily="34" charset="0"/>
                <a:cs typeface="Arial" panose="020B0604020202020204" pitchFamily="34" charset="0"/>
              </a:rPr>
              <a:t>Make one change</a:t>
            </a:r>
          </a:p>
        </p:txBody>
      </p:sp>
      <p:sp>
        <p:nvSpPr>
          <p:cNvPr id="3" name="Text Placeholder 2">
            <a:extLst>
              <a:ext uri="{FF2B5EF4-FFF2-40B4-BE49-F238E27FC236}">
                <a16:creationId xmlns:a16="http://schemas.microsoft.com/office/drawing/2014/main" id="{2DC84AA1-4288-5C75-97DD-FC6F16E72706}"/>
              </a:ext>
            </a:extLst>
          </p:cNvPr>
          <p:cNvSpPr>
            <a:spLocks noGrp="1"/>
          </p:cNvSpPr>
          <p:nvPr>
            <p:ph type="body" idx="1"/>
          </p:nvPr>
        </p:nvSpPr>
        <p:spPr>
          <a:xfrm>
            <a:off x="4974336" y="4981902"/>
            <a:ext cx="4299666" cy="1051035"/>
          </a:xfrm>
        </p:spPr>
        <p:txBody>
          <a:bodyPr vert="horz" lIns="91440" tIns="45720" rIns="91440" bIns="45720" rtlCol="0" anchor="t">
            <a:normAutofit/>
          </a:bodyPr>
          <a:lstStyle/>
          <a:p>
            <a:r>
              <a:rPr lang="en-US" sz="2000" b="1" dirty="0">
                <a:solidFill>
                  <a:schemeClr val="tx1"/>
                </a:solidFill>
                <a:latin typeface="Arial" panose="020B0604020202020204" pitchFamily="34" charset="0"/>
                <a:cs typeface="Arial" panose="020B0604020202020204" pitchFamily="34" charset="0"/>
              </a:rPr>
              <a:t>Insert your name and/or work area here</a:t>
            </a:r>
          </a:p>
        </p:txBody>
      </p:sp>
      <p:sp>
        <p:nvSpPr>
          <p:cNvPr id="49" name="Isosceles Triangle 4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438FFFB2-2D38-9327-28D2-FBE9A6FEA9DB}"/>
              </a:ext>
            </a:extLst>
          </p:cNvPr>
          <p:cNvPicPr>
            <a:picLocks noChangeAspect="1"/>
          </p:cNvPicPr>
          <p:nvPr/>
        </p:nvPicPr>
        <p:blipFill>
          <a:blip r:embed="rId3"/>
          <a:stretch>
            <a:fillRect/>
          </a:stretch>
        </p:blipFill>
        <p:spPr>
          <a:xfrm>
            <a:off x="842597" y="1422400"/>
            <a:ext cx="3965118" cy="4114339"/>
          </a:xfrm>
          <a:prstGeom prst="rect">
            <a:avLst/>
          </a:prstGeom>
        </p:spPr>
      </p:pic>
      <p:pic>
        <p:nvPicPr>
          <p:cNvPr id="4" name="Picture 3" descr="A black and white logo&#10;&#10;Description automatically generated">
            <a:extLst>
              <a:ext uri="{FF2B5EF4-FFF2-40B4-BE49-F238E27FC236}">
                <a16:creationId xmlns:a16="http://schemas.microsoft.com/office/drawing/2014/main" id="{443E3936-A824-38EC-C8D3-AF04FB49C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44958" y="220980"/>
            <a:ext cx="1781503" cy="777240"/>
          </a:xfrm>
          <a:prstGeom prst="rect">
            <a:avLst/>
          </a:prstGeom>
          <a:noFill/>
          <a:ln>
            <a:noFill/>
          </a:ln>
        </p:spPr>
      </p:pic>
    </p:spTree>
    <p:extLst>
      <p:ext uri="{BB962C8B-B14F-4D97-AF65-F5344CB8AC3E}">
        <p14:creationId xmlns:p14="http://schemas.microsoft.com/office/powerpoint/2010/main" val="291851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7D7B-E687-A36A-8941-830B160E8BEA}"/>
              </a:ext>
            </a:extLst>
          </p:cNvPr>
          <p:cNvSpPr>
            <a:spLocks noGrp="1"/>
          </p:cNvSpPr>
          <p:nvPr>
            <p:ph type="title"/>
          </p:nvPr>
        </p:nvSpPr>
        <p:spPr>
          <a:xfrm>
            <a:off x="1332711" y="381000"/>
            <a:ext cx="8268490" cy="553718"/>
          </a:xfrm>
        </p:spPr>
        <p:txBody>
          <a:bodyPr>
            <a:normAutofit fontScale="90000"/>
          </a:bodyPr>
          <a:lstStyle/>
          <a:p>
            <a:pPr algn="ctr"/>
            <a:r>
              <a:rPr lang="en-GB" sz="2800" b="1" dirty="0">
                <a:solidFill>
                  <a:srgbClr val="00B050"/>
                </a:solidFill>
                <a:latin typeface="Arial" panose="020B0604020202020204" pitchFamily="34" charset="0"/>
                <a:cs typeface="Arial" panose="020B0604020202020204" pitchFamily="34" charset="0"/>
              </a:rPr>
              <a:t>Are these images familiar in our work environment?</a:t>
            </a:r>
          </a:p>
        </p:txBody>
      </p:sp>
      <p:pic>
        <p:nvPicPr>
          <p:cNvPr id="3" name="Picture 2">
            <a:extLst>
              <a:ext uri="{FF2B5EF4-FFF2-40B4-BE49-F238E27FC236}">
                <a16:creationId xmlns:a16="http://schemas.microsoft.com/office/drawing/2014/main" id="{DBC48888-5055-C968-928C-5E88759438EF}"/>
              </a:ext>
            </a:extLst>
          </p:cNvPr>
          <p:cNvPicPr>
            <a:picLocks noChangeAspect="1"/>
          </p:cNvPicPr>
          <p:nvPr/>
        </p:nvPicPr>
        <p:blipFill rotWithShape="1">
          <a:blip r:embed="rId3"/>
          <a:srcRect l="27486" t="15123" r="31981" b="5075"/>
          <a:stretch/>
        </p:blipFill>
        <p:spPr>
          <a:xfrm>
            <a:off x="4838204" y="1282701"/>
            <a:ext cx="1675909" cy="2535828"/>
          </a:xfrm>
          <a:prstGeom prst="rect">
            <a:avLst/>
          </a:prstGeom>
        </p:spPr>
      </p:pic>
      <p:pic>
        <p:nvPicPr>
          <p:cNvPr id="4" name="Picture 2" descr="Choosing The Best Gloves For Nurses">
            <a:extLst>
              <a:ext uri="{FF2B5EF4-FFF2-40B4-BE49-F238E27FC236}">
                <a16:creationId xmlns:a16="http://schemas.microsoft.com/office/drawing/2014/main" id="{A8091821-9993-D729-5E8C-4103FF44C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83" y="1180190"/>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A9440D-68DD-07EB-B56B-ADD9776D1D7A}"/>
              </a:ext>
            </a:extLst>
          </p:cNvPr>
          <p:cNvPicPr>
            <a:picLocks noChangeAspect="1"/>
          </p:cNvPicPr>
          <p:nvPr/>
        </p:nvPicPr>
        <p:blipFill>
          <a:blip r:embed="rId5"/>
          <a:stretch>
            <a:fillRect/>
          </a:stretch>
        </p:blipFill>
        <p:spPr>
          <a:xfrm>
            <a:off x="209723" y="3082248"/>
            <a:ext cx="2619375" cy="1743075"/>
          </a:xfrm>
          <a:prstGeom prst="rect">
            <a:avLst/>
          </a:prstGeom>
        </p:spPr>
      </p:pic>
      <p:pic>
        <p:nvPicPr>
          <p:cNvPr id="6" name="Picture 5">
            <a:extLst>
              <a:ext uri="{FF2B5EF4-FFF2-40B4-BE49-F238E27FC236}">
                <a16:creationId xmlns:a16="http://schemas.microsoft.com/office/drawing/2014/main" id="{B69384AE-9315-EEB8-3669-50723C89CF2E}"/>
              </a:ext>
            </a:extLst>
          </p:cNvPr>
          <p:cNvPicPr>
            <a:picLocks noChangeAspect="1"/>
          </p:cNvPicPr>
          <p:nvPr/>
        </p:nvPicPr>
        <p:blipFill>
          <a:blip r:embed="rId6"/>
          <a:stretch>
            <a:fillRect/>
          </a:stretch>
        </p:blipFill>
        <p:spPr>
          <a:xfrm>
            <a:off x="2875156" y="1282700"/>
            <a:ext cx="1675909" cy="2535828"/>
          </a:xfrm>
          <a:prstGeom prst="rect">
            <a:avLst/>
          </a:prstGeom>
        </p:spPr>
      </p:pic>
      <p:pic>
        <p:nvPicPr>
          <p:cNvPr id="7" name="Picture 4" descr="Badge Reel，Retractable ID Card ...">
            <a:extLst>
              <a:ext uri="{FF2B5EF4-FFF2-40B4-BE49-F238E27FC236}">
                <a16:creationId xmlns:a16="http://schemas.microsoft.com/office/drawing/2014/main" id="{7A615F98-CC19-ACF6-95A9-B120533982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925" y="1502695"/>
            <a:ext cx="2364977" cy="17272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emale Doctor Gloves Stock Photos ...">
            <a:extLst>
              <a:ext uri="{FF2B5EF4-FFF2-40B4-BE49-F238E27FC236}">
                <a16:creationId xmlns:a16="http://schemas.microsoft.com/office/drawing/2014/main" id="{B1529D8E-02EF-3C5D-1F6D-41C4BEFD87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7924" y="3488328"/>
            <a:ext cx="236497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Engagement Ring Styles For Doctors ...">
            <a:extLst>
              <a:ext uri="{FF2B5EF4-FFF2-40B4-BE49-F238E27FC236}">
                <a16:creationId xmlns:a16="http://schemas.microsoft.com/office/drawing/2014/main" id="{85FDC407-367B-CADF-437B-0E2FAF5CC0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924" y="5355305"/>
            <a:ext cx="236497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C777B6-1E51-630A-9CDF-08A3B88238C6}"/>
              </a:ext>
            </a:extLst>
          </p:cNvPr>
          <p:cNvPicPr>
            <a:picLocks noChangeAspect="1"/>
          </p:cNvPicPr>
          <p:nvPr/>
        </p:nvPicPr>
        <p:blipFill>
          <a:blip r:embed="rId10"/>
          <a:stretch>
            <a:fillRect/>
          </a:stretch>
        </p:blipFill>
        <p:spPr>
          <a:xfrm>
            <a:off x="21957" y="72290"/>
            <a:ext cx="1310754" cy="1074619"/>
          </a:xfrm>
          <a:prstGeom prst="rect">
            <a:avLst/>
          </a:prstGeom>
        </p:spPr>
      </p:pic>
      <p:pic>
        <p:nvPicPr>
          <p:cNvPr id="2052" name="Picture 4" descr="134,676 Medication Nurse Images, Stock ...">
            <a:extLst>
              <a:ext uri="{FF2B5EF4-FFF2-40B4-BE49-F238E27FC236}">
                <a16:creationId xmlns:a16="http://schemas.microsoft.com/office/drawing/2014/main" id="{42C9D452-A6CD-E2FA-70F1-581002683F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149" y="4873646"/>
            <a:ext cx="2647949"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sian senior or elderly old lady woman ...">
            <a:extLst>
              <a:ext uri="{FF2B5EF4-FFF2-40B4-BE49-F238E27FC236}">
                <a16:creationId xmlns:a16="http://schemas.microsoft.com/office/drawing/2014/main" id="{D039C7B6-27F4-77FC-BA58-FCDD2BB71D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2910" y="4064000"/>
            <a:ext cx="3201204" cy="253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76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0789-9B04-C363-F306-F2497EA40754}"/>
              </a:ext>
            </a:extLst>
          </p:cNvPr>
          <p:cNvSpPr>
            <a:spLocks noGrp="1"/>
          </p:cNvSpPr>
          <p:nvPr>
            <p:ph type="title"/>
          </p:nvPr>
        </p:nvSpPr>
        <p:spPr>
          <a:xfrm>
            <a:off x="677334" y="1146908"/>
            <a:ext cx="8596668" cy="783491"/>
          </a:xfrm>
        </p:spPr>
        <p:txBody>
          <a:bodyPr>
            <a:normAutofit fontScale="90000"/>
          </a:bodyPr>
          <a:lstStyle/>
          <a:p>
            <a:r>
              <a:rPr lang="en-GB" b="1" dirty="0">
                <a:solidFill>
                  <a:srgbClr val="00B050"/>
                </a:solidFill>
                <a:latin typeface="Arial" panose="020B0604020202020204" pitchFamily="34" charset="0"/>
                <a:cs typeface="Arial" panose="020B0604020202020204" pitchFamily="34" charset="0"/>
              </a:rPr>
              <a:t>Results of Staff Questionnaire</a:t>
            </a:r>
            <a:br>
              <a:rPr lang="en-GB" b="1" dirty="0">
                <a:solidFill>
                  <a:srgbClr val="00B050"/>
                </a:solidFill>
                <a:latin typeface="Arial" panose="020B0604020202020204" pitchFamily="34" charset="0"/>
                <a:cs typeface="Arial" panose="020B0604020202020204" pitchFamily="34" charset="0"/>
              </a:rPr>
            </a:br>
            <a:endParaRPr lang="en-GB" b="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FBE93E7-6AAA-8464-D3F7-A6471C76F02B}"/>
              </a:ext>
            </a:extLst>
          </p:cNvPr>
          <p:cNvSpPr>
            <a:spLocks noGrp="1"/>
          </p:cNvSpPr>
          <p:nvPr>
            <p:ph idx="1"/>
          </p:nvPr>
        </p:nvSpPr>
        <p:spPr/>
        <p:txBody>
          <a:bodyPr vert="horz" lIns="91440" tIns="45720" rIns="91440" bIns="45720" rtlCol="0" anchor="t">
            <a:normAutofit/>
          </a:bodyPr>
          <a:lstStyle/>
          <a:p>
            <a:pPr marL="0" indent="0">
              <a:buNone/>
            </a:pPr>
            <a:r>
              <a:rPr lang="en-GB" sz="2000" i="1" dirty="0">
                <a:solidFill>
                  <a:schemeClr val="tx1"/>
                </a:solidFill>
                <a:latin typeface="Arial" panose="020B0604020202020204" pitchFamily="34" charset="0"/>
                <a:cs typeface="Arial" panose="020B0604020202020204" pitchFamily="34" charset="0"/>
              </a:rPr>
              <a:t>Insert results from staff baseline questionnaire that was carried out in your work area.</a:t>
            </a:r>
          </a:p>
          <a:p>
            <a:pPr marL="0" indent="0">
              <a:buNone/>
            </a:pPr>
            <a:r>
              <a:rPr lang="en-GB" sz="2000" i="1" dirty="0">
                <a:solidFill>
                  <a:schemeClr val="tx1"/>
                </a:solidFill>
                <a:latin typeface="Arial" panose="020B0604020202020204" pitchFamily="34" charset="0"/>
                <a:cs typeface="Arial" panose="020B0604020202020204" pitchFamily="34" charset="0"/>
              </a:rPr>
              <a:t>Include how many staff participated. </a:t>
            </a:r>
          </a:p>
          <a:p>
            <a:pPr marL="0" indent="0">
              <a:buNone/>
            </a:pPr>
            <a:r>
              <a:rPr lang="en-GB" sz="2000" i="1" dirty="0">
                <a:solidFill>
                  <a:schemeClr val="tx1"/>
                </a:solidFill>
                <a:latin typeface="Arial" panose="020B0604020202020204" pitchFamily="34" charset="0"/>
                <a:cs typeface="Arial" panose="020B0604020202020204" pitchFamily="34" charset="0"/>
              </a:rPr>
              <a:t>What were the outcomes?.</a:t>
            </a:r>
          </a:p>
          <a:p>
            <a:pPr marL="0" indent="0">
              <a:buNone/>
            </a:pPr>
            <a:r>
              <a:rPr lang="en-GB" sz="2000" i="1" dirty="0">
                <a:solidFill>
                  <a:schemeClr val="tx1"/>
                </a:solidFill>
                <a:latin typeface="Arial"/>
                <a:cs typeface="Arial"/>
              </a:rPr>
              <a:t>Were there any unexpected results?.</a:t>
            </a:r>
            <a:endParaRPr lang="en-GB" sz="2000" i="1" dirty="0">
              <a:solidFill>
                <a:schemeClr val="tx1"/>
              </a:solidFill>
              <a:latin typeface="Arial" panose="020B0604020202020204" pitchFamily="34" charset="0"/>
              <a:cs typeface="Arial" panose="020B0604020202020204" pitchFamily="34" charset="0"/>
            </a:endParaRPr>
          </a:p>
          <a:p>
            <a:pPr marL="0" indent="0">
              <a:buNone/>
            </a:pPr>
            <a:r>
              <a:rPr lang="en-GB" sz="2000" i="1" dirty="0">
                <a:solidFill>
                  <a:schemeClr val="tx1"/>
                </a:solidFill>
                <a:latin typeface="Arial"/>
                <a:cs typeface="Arial"/>
              </a:rPr>
              <a:t>Did it identify any staff concerns regarding glove use and how will we address them?.</a:t>
            </a:r>
            <a:endParaRPr lang="en-GB" sz="2000" i="1" dirty="0">
              <a:solidFill>
                <a:schemeClr val="tx1"/>
              </a:solidFill>
              <a:latin typeface="Arial" panose="020B0604020202020204" pitchFamily="34" charset="0"/>
              <a:cs typeface="Arial" panose="020B0604020202020204" pitchFamily="34" charset="0"/>
            </a:endParaRPr>
          </a:p>
          <a:p>
            <a:pPr marL="0" indent="0">
              <a:buNone/>
            </a:pPr>
            <a:r>
              <a:rPr lang="en-GB" sz="2000" i="1" dirty="0">
                <a:solidFill>
                  <a:schemeClr val="tx1"/>
                </a:solidFill>
                <a:latin typeface="Arial" panose="020B0604020202020204" pitchFamily="34" charset="0"/>
                <a:cs typeface="Arial" panose="020B0604020202020204" pitchFamily="34" charset="0"/>
              </a:rPr>
              <a:t>You may wish to use graphs or diagrams or additional slides.  </a:t>
            </a:r>
          </a:p>
        </p:txBody>
      </p:sp>
      <p:pic>
        <p:nvPicPr>
          <p:cNvPr id="4" name="Picture 3">
            <a:extLst>
              <a:ext uri="{FF2B5EF4-FFF2-40B4-BE49-F238E27FC236}">
                <a16:creationId xmlns:a16="http://schemas.microsoft.com/office/drawing/2014/main" id="{6DF8DE7C-7F38-954C-BDEF-51FFF5726C61}"/>
              </a:ext>
            </a:extLst>
          </p:cNvPr>
          <p:cNvPicPr>
            <a:picLocks noChangeAspect="1"/>
          </p:cNvPicPr>
          <p:nvPr/>
        </p:nvPicPr>
        <p:blipFill>
          <a:blip r:embed="rId2"/>
          <a:stretch>
            <a:fillRect/>
          </a:stretch>
        </p:blipFill>
        <p:spPr>
          <a:xfrm>
            <a:off x="21957" y="72290"/>
            <a:ext cx="1310754" cy="1074619"/>
          </a:xfrm>
          <a:prstGeom prst="rect">
            <a:avLst/>
          </a:prstGeom>
        </p:spPr>
      </p:pic>
    </p:spTree>
    <p:extLst>
      <p:ext uri="{BB962C8B-B14F-4D97-AF65-F5344CB8AC3E}">
        <p14:creationId xmlns:p14="http://schemas.microsoft.com/office/powerpoint/2010/main" val="384075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0789-9B04-C363-F306-F2497EA40754}"/>
              </a:ext>
            </a:extLst>
          </p:cNvPr>
          <p:cNvSpPr>
            <a:spLocks noGrp="1"/>
          </p:cNvSpPr>
          <p:nvPr>
            <p:ph type="title"/>
          </p:nvPr>
        </p:nvSpPr>
        <p:spPr>
          <a:xfrm>
            <a:off x="677334" y="1041400"/>
            <a:ext cx="9063566" cy="1074619"/>
          </a:xfrm>
        </p:spPr>
        <p:txBody>
          <a:bodyPr>
            <a:normAutofit fontScale="90000"/>
          </a:bodyPr>
          <a:lstStyle/>
          <a:p>
            <a:r>
              <a:rPr lang="en-GB" b="1" dirty="0">
                <a:solidFill>
                  <a:srgbClr val="00B050"/>
                </a:solidFill>
                <a:latin typeface="Arial" panose="020B0604020202020204" pitchFamily="34" charset="0"/>
                <a:cs typeface="Arial" panose="020B0604020202020204" pitchFamily="34" charset="0"/>
              </a:rPr>
              <a:t>Our glove usage and financial costs over the past year</a:t>
            </a:r>
            <a:br>
              <a:rPr lang="en-GB" b="1" dirty="0">
                <a:solidFill>
                  <a:srgbClr val="00B050"/>
                </a:solidFill>
                <a:latin typeface="Arial" panose="020B0604020202020204" pitchFamily="34" charset="0"/>
                <a:cs typeface="Arial" panose="020B0604020202020204" pitchFamily="34" charset="0"/>
              </a:rPr>
            </a:br>
            <a:endParaRPr lang="en-GB" b="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FBE93E7-6AAA-8464-D3F7-A6471C76F02B}"/>
              </a:ext>
            </a:extLst>
          </p:cNvPr>
          <p:cNvSpPr>
            <a:spLocks noGrp="1"/>
          </p:cNvSpPr>
          <p:nvPr>
            <p:ph idx="1"/>
          </p:nvPr>
        </p:nvSpPr>
        <p:spPr/>
        <p:txBody>
          <a:bodyPr>
            <a:normAutofit fontScale="85000" lnSpcReduction="10000"/>
          </a:bodyPr>
          <a:lstStyle/>
          <a:p>
            <a:pPr marL="0" indent="0">
              <a:buNone/>
            </a:pPr>
            <a:endParaRPr lang="en-GB"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GB" sz="2000" dirty="0">
                <a:latin typeface="Arial" panose="020B0604020202020204" pitchFamily="34" charset="0"/>
                <a:cs typeface="Arial" panose="020B0604020202020204" pitchFamily="34" charset="0"/>
              </a:rPr>
              <a:t>An excess of 1.4 billion boxes of non-sterile gloves are purchased annually by the NHS at a cost of </a:t>
            </a:r>
            <a:r>
              <a:rPr lang="en-GB" sz="2000" b="1" dirty="0">
                <a:latin typeface="Arial" panose="020B0604020202020204" pitchFamily="34" charset="0"/>
                <a:cs typeface="Arial" panose="020B0604020202020204" pitchFamily="34" charset="0"/>
              </a:rPr>
              <a:t>£35 million.</a:t>
            </a:r>
          </a:p>
          <a:p>
            <a:pPr>
              <a:buFont typeface="Wingdings" panose="05000000000000000000" pitchFamily="2" charset="2"/>
              <a:buChar char="Ø"/>
            </a:pPr>
            <a:endParaRPr lang="en-GB" sz="2000" b="1" dirty="0">
              <a:latin typeface="Arial" panose="020B0604020202020204" pitchFamily="34" charset="0"/>
              <a:cs typeface="Arial" panose="020B0604020202020204" pitchFamily="34" charset="0"/>
            </a:endParaRPr>
          </a:p>
          <a:p>
            <a:pPr>
              <a:buFont typeface="Wingdings" panose="05000000000000000000" pitchFamily="2" charset="2"/>
              <a:buChar char="Ø"/>
            </a:pPr>
            <a:r>
              <a:rPr lang="en-GB" sz="2000" dirty="0">
                <a:latin typeface="Arial" panose="020B0604020202020204" pitchFamily="34" charset="0"/>
                <a:cs typeface="Arial" panose="020B0604020202020204" pitchFamily="34" charset="0"/>
              </a:rPr>
              <a:t>In 2021,and during the pandemic this increased to a staggering 5.5 billion gloves.</a:t>
            </a:r>
            <a:endParaRPr lang="en-GB" sz="2000" dirty="0"/>
          </a:p>
          <a:p>
            <a:pPr marL="0" indent="0">
              <a:buNone/>
            </a:pPr>
            <a:endParaRPr lang="en-GB" sz="2000" i="1" dirty="0">
              <a:solidFill>
                <a:schemeClr val="tx1"/>
              </a:solidFill>
              <a:latin typeface="Arial" panose="020B0604020202020204" pitchFamily="34" charset="0"/>
              <a:cs typeface="Arial" panose="020B0604020202020204" pitchFamily="34" charset="0"/>
            </a:endParaRPr>
          </a:p>
          <a:p>
            <a:pPr marL="0" indent="0">
              <a:buNone/>
            </a:pPr>
            <a:r>
              <a:rPr lang="en-GB" sz="2000" i="1" dirty="0">
                <a:solidFill>
                  <a:schemeClr val="tx1"/>
                </a:solidFill>
                <a:latin typeface="Arial" panose="020B0604020202020204" pitchFamily="34" charset="0"/>
                <a:cs typeface="Arial" panose="020B0604020202020204" pitchFamily="34" charset="0"/>
              </a:rPr>
              <a:t>Insert information received from procurement regarding  the number of gloves consumed in your work environment over the past financial year and associated costs. </a:t>
            </a:r>
          </a:p>
          <a:p>
            <a:pPr marL="0" indent="0">
              <a:buNone/>
            </a:pPr>
            <a:endParaRPr lang="en-GB" sz="2000" i="1" dirty="0">
              <a:solidFill>
                <a:schemeClr val="tx1"/>
              </a:solidFill>
              <a:latin typeface="Arial" panose="020B0604020202020204" pitchFamily="34" charset="0"/>
              <a:cs typeface="Arial" panose="020B0604020202020204" pitchFamily="34" charset="0"/>
            </a:endParaRPr>
          </a:p>
          <a:p>
            <a:pPr marL="0" indent="0">
              <a:buNone/>
            </a:pPr>
            <a:r>
              <a:rPr lang="en-GB" sz="2000" i="1" dirty="0">
                <a:solidFill>
                  <a:schemeClr val="tx1"/>
                </a:solidFill>
                <a:latin typeface="Arial" panose="020B0604020202020204" pitchFamily="34" charset="0"/>
                <a:cs typeface="Arial" panose="020B0604020202020204" pitchFamily="34" charset="0"/>
              </a:rPr>
              <a:t>If the data is not available, inform staff that you have requested it, and you will update them with this information when it is available.</a:t>
            </a:r>
          </a:p>
        </p:txBody>
      </p:sp>
      <p:pic>
        <p:nvPicPr>
          <p:cNvPr id="4" name="Picture 3">
            <a:extLst>
              <a:ext uri="{FF2B5EF4-FFF2-40B4-BE49-F238E27FC236}">
                <a16:creationId xmlns:a16="http://schemas.microsoft.com/office/drawing/2014/main" id="{6DF8DE7C-7F38-954C-BDEF-51FFF5726C61}"/>
              </a:ext>
            </a:extLst>
          </p:cNvPr>
          <p:cNvPicPr>
            <a:picLocks noChangeAspect="1"/>
          </p:cNvPicPr>
          <p:nvPr/>
        </p:nvPicPr>
        <p:blipFill>
          <a:blip r:embed="rId2"/>
          <a:stretch>
            <a:fillRect/>
          </a:stretch>
        </p:blipFill>
        <p:spPr>
          <a:xfrm>
            <a:off x="21957" y="72290"/>
            <a:ext cx="1310754" cy="1074619"/>
          </a:xfrm>
          <a:prstGeom prst="rect">
            <a:avLst/>
          </a:prstGeom>
        </p:spPr>
      </p:pic>
    </p:spTree>
    <p:extLst>
      <p:ext uri="{BB962C8B-B14F-4D97-AF65-F5344CB8AC3E}">
        <p14:creationId xmlns:p14="http://schemas.microsoft.com/office/powerpoint/2010/main" val="116267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DD9E0-B7FA-4DBD-C2B1-19D44B672F7A}"/>
              </a:ext>
            </a:extLst>
          </p:cNvPr>
          <p:cNvSpPr>
            <a:spLocks noGrp="1"/>
          </p:cNvSpPr>
          <p:nvPr>
            <p:ph type="title"/>
          </p:nvPr>
        </p:nvSpPr>
        <p:spPr/>
        <p:txBody>
          <a:bodyPr/>
          <a:lstStyle/>
          <a:p>
            <a:pPr algn="ctr"/>
            <a:r>
              <a:rPr lang="en-GB" b="1" dirty="0">
                <a:solidFill>
                  <a:srgbClr val="00B050"/>
                </a:solidFill>
                <a:latin typeface="Arial" panose="020B0604020202020204" pitchFamily="34" charset="0"/>
                <a:cs typeface="Arial" panose="020B0604020202020204" pitchFamily="34" charset="0"/>
              </a:rPr>
              <a:t>Royal College of Nursing</a:t>
            </a:r>
          </a:p>
        </p:txBody>
      </p:sp>
      <p:sp>
        <p:nvSpPr>
          <p:cNvPr id="3" name="Picture Placeholder 2">
            <a:extLst>
              <a:ext uri="{FF2B5EF4-FFF2-40B4-BE49-F238E27FC236}">
                <a16:creationId xmlns:a16="http://schemas.microsoft.com/office/drawing/2014/main" id="{DC49C796-F9A1-C2D0-6055-C3DCCD3E4C9F}"/>
              </a:ext>
            </a:extLst>
          </p:cNvPr>
          <p:cNvSpPr>
            <a:spLocks noGrp="1"/>
          </p:cNvSpPr>
          <p:nvPr>
            <p:ph type="pic" idx="1"/>
          </p:nvPr>
        </p:nvSpPr>
        <p:spPr/>
        <p:txBody>
          <a:bodyPr>
            <a:normAutofit/>
          </a:bodyPr>
          <a:lstStyle/>
          <a:p>
            <a:endParaRPr lang="en-GB" sz="2400" b="1" dirty="0">
              <a:solidFill>
                <a:srgbClr val="00B05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21379B0B-1189-7D1E-04C0-1C270C21B0CA}"/>
              </a:ext>
            </a:extLst>
          </p:cNvPr>
          <p:cNvSpPr>
            <a:spLocks noGrp="1"/>
          </p:cNvSpPr>
          <p:nvPr>
            <p:ph type="body" sz="half" idx="2"/>
          </p:nvPr>
        </p:nvSpPr>
        <p:spPr/>
        <p:txBody>
          <a:bodyPr/>
          <a:lstStyle/>
          <a:p>
            <a:pPr algn="ctr"/>
            <a:r>
              <a:rPr lang="en-GB" sz="2400" dirty="0">
                <a:solidFill>
                  <a:srgbClr val="00B05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https://youtu.be/1mIcJJr0Izg</a:t>
            </a:r>
            <a:endParaRPr lang="en-GB" sz="2400" dirty="0">
              <a:solidFill>
                <a:srgbClr val="00B050"/>
              </a:solidFill>
              <a:latin typeface="Arial" panose="020B0604020202020204" pitchFamily="34" charset="0"/>
              <a:cs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B72B292C-7818-C194-2356-E1FD8B75BB85}"/>
              </a:ext>
            </a:extLst>
          </p:cNvPr>
          <p:cNvPicPr>
            <a:picLocks noChangeAspect="1"/>
          </p:cNvPicPr>
          <p:nvPr/>
        </p:nvPicPr>
        <p:blipFill>
          <a:blip r:embed="rId4"/>
          <a:stretch>
            <a:fillRect/>
          </a:stretch>
        </p:blipFill>
        <p:spPr>
          <a:xfrm>
            <a:off x="1971756" y="609600"/>
            <a:ext cx="6247333" cy="3516976"/>
          </a:xfrm>
          <a:prstGeom prst="rect">
            <a:avLst/>
          </a:prstGeom>
        </p:spPr>
      </p:pic>
    </p:spTree>
    <p:extLst>
      <p:ext uri="{BB962C8B-B14F-4D97-AF65-F5344CB8AC3E}">
        <p14:creationId xmlns:p14="http://schemas.microsoft.com/office/powerpoint/2010/main" val="97346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61F4-9F57-1243-F95E-2FC45DD6999C}"/>
              </a:ext>
            </a:extLst>
          </p:cNvPr>
          <p:cNvSpPr>
            <a:spLocks noGrp="1"/>
          </p:cNvSpPr>
          <p:nvPr>
            <p:ph type="title"/>
          </p:nvPr>
        </p:nvSpPr>
        <p:spPr>
          <a:xfrm>
            <a:off x="677334" y="1146908"/>
            <a:ext cx="8596668" cy="783491"/>
          </a:xfrm>
        </p:spPr>
        <p:txBody>
          <a:bodyPr>
            <a:normAutofit/>
          </a:bodyPr>
          <a:lstStyle/>
          <a:p>
            <a:r>
              <a:rPr lang="en-GB" sz="3200" b="1" dirty="0">
                <a:solidFill>
                  <a:srgbClr val="00B050"/>
                </a:solidFill>
                <a:latin typeface="Arial" panose="020B0604020202020204" pitchFamily="34" charset="0"/>
                <a:cs typeface="Arial" panose="020B0604020202020204" pitchFamily="34" charset="0"/>
              </a:rPr>
              <a:t>Glove Use:- Impact on patient safety  </a:t>
            </a:r>
            <a:endParaRPr lang="en-GB" sz="3200" dirty="0">
              <a:solidFill>
                <a:srgbClr val="00B050"/>
              </a:solidFill>
            </a:endParaRPr>
          </a:p>
        </p:txBody>
      </p:sp>
      <p:sp>
        <p:nvSpPr>
          <p:cNvPr id="3" name="Content Placeholder 2">
            <a:extLst>
              <a:ext uri="{FF2B5EF4-FFF2-40B4-BE49-F238E27FC236}">
                <a16:creationId xmlns:a16="http://schemas.microsoft.com/office/drawing/2014/main" id="{67C4E6F6-4840-7A75-E05C-E7E429FA43AD}"/>
              </a:ext>
            </a:extLst>
          </p:cNvPr>
          <p:cNvSpPr>
            <a:spLocks noGrp="1"/>
          </p:cNvSpPr>
          <p:nvPr>
            <p:ph idx="1"/>
          </p:nvPr>
        </p:nvSpPr>
        <p:spPr/>
        <p:txBody>
          <a:bodyPr/>
          <a:lstStyle/>
          <a:p>
            <a:pPr>
              <a:buFont typeface="Wingdings" panose="05000000000000000000" pitchFamily="2" charset="2"/>
              <a:buChar char="Ø"/>
            </a:pPr>
            <a:r>
              <a:rPr lang="en-GB" sz="2000" b="0" i="0" dirty="0">
                <a:effectLst/>
                <a:highlight>
                  <a:srgbClr val="FFFFFF"/>
                </a:highlight>
                <a:latin typeface="Arial" panose="020B0604020202020204" pitchFamily="34" charset="0"/>
                <a:cs typeface="Arial" panose="020B0604020202020204" pitchFamily="34" charset="0"/>
              </a:rPr>
              <a:t>Gloves often acquire pathogens by touch in the same way as bare hands and misuse has been shown to be a contributing factor in the transmission of Healthcare-Associated Infections(HCAIs) and outbreaks in healthcare settings.</a:t>
            </a:r>
          </a:p>
          <a:p>
            <a:pPr>
              <a:buFont typeface="Wingdings" panose="05000000000000000000" pitchFamily="2" charset="2"/>
              <a:buChar char="Ø"/>
            </a:pPr>
            <a:r>
              <a:rPr lang="en-GB" sz="2000" b="0" i="0" dirty="0">
                <a:effectLst/>
                <a:highlight>
                  <a:srgbClr val="FFFFFF"/>
                </a:highlight>
                <a:latin typeface="Arial" panose="020B0604020202020204" pitchFamily="34" charset="0"/>
                <a:cs typeface="Arial" panose="020B0604020202020204" pitchFamily="34" charset="0"/>
              </a:rPr>
              <a:t>Donning (putting on) gloves too soon or doffing (removing) them too late, can result in contaminating patients or surfaces in the environment when carrying out further tasks.</a:t>
            </a:r>
          </a:p>
          <a:p>
            <a:pPr>
              <a:buFont typeface="Wingdings" panose="05000000000000000000" pitchFamily="2" charset="2"/>
              <a:buChar char="Ø"/>
            </a:pPr>
            <a:r>
              <a:rPr lang="en-GB" sz="2000" b="0" i="0" dirty="0">
                <a:effectLst/>
                <a:highlight>
                  <a:srgbClr val="FFFFFF"/>
                </a:highlight>
                <a:latin typeface="Arial" panose="020B0604020202020204" pitchFamily="34" charset="0"/>
                <a:cs typeface="Arial" panose="020B0604020202020204" pitchFamily="34" charset="0"/>
              </a:rPr>
              <a:t>Inappropriate wearing of gloves has been found to increase the risk of cross-contamination due to missed moments of hand hygiene.</a:t>
            </a:r>
          </a:p>
          <a:p>
            <a:pPr>
              <a:buFont typeface="Wingdings" panose="05000000000000000000" pitchFamily="2" charset="2"/>
              <a:buChar char="Ø"/>
            </a:pPr>
            <a:r>
              <a:rPr lang="en-GB" sz="2000" b="0" i="0" dirty="0">
                <a:effectLst/>
                <a:highlight>
                  <a:srgbClr val="FFFFFF"/>
                </a:highlight>
                <a:latin typeface="Arial" panose="020B0604020202020204" pitchFamily="34" charset="0"/>
                <a:cs typeface="Arial" panose="020B0604020202020204" pitchFamily="34" charset="0"/>
              </a:rPr>
              <a:t>Not performing hand hygiene immediately before and after gloves are worn can contribute to the transmission of infection.</a:t>
            </a:r>
          </a:p>
          <a:p>
            <a:pPr>
              <a:buFont typeface="Wingdings" panose="05000000000000000000" pitchFamily="2" charset="2"/>
              <a:buChar char="Ø"/>
            </a:pP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19206F-4E3C-3445-99B8-259DBC5FEEE9}"/>
              </a:ext>
            </a:extLst>
          </p:cNvPr>
          <p:cNvPicPr>
            <a:picLocks noChangeAspect="1"/>
          </p:cNvPicPr>
          <p:nvPr/>
        </p:nvPicPr>
        <p:blipFill>
          <a:blip r:embed="rId3"/>
          <a:stretch>
            <a:fillRect/>
          </a:stretch>
        </p:blipFill>
        <p:spPr>
          <a:xfrm>
            <a:off x="21957" y="72290"/>
            <a:ext cx="1310754" cy="1074619"/>
          </a:xfrm>
          <a:prstGeom prst="rect">
            <a:avLst/>
          </a:prstGeom>
        </p:spPr>
      </p:pic>
    </p:spTree>
    <p:extLst>
      <p:ext uri="{BB962C8B-B14F-4D97-AF65-F5344CB8AC3E}">
        <p14:creationId xmlns:p14="http://schemas.microsoft.com/office/powerpoint/2010/main" val="3069517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globe">
            <a:extLst>
              <a:ext uri="{FF2B5EF4-FFF2-40B4-BE49-F238E27FC236}">
                <a16:creationId xmlns:a16="http://schemas.microsoft.com/office/drawing/2014/main" id="{41DFE0DA-8E9F-0930-7D22-FB35B55BEF53}"/>
              </a:ext>
            </a:extLst>
          </p:cNvPr>
          <p:cNvPicPr>
            <a:picLocks noChangeAspect="1"/>
          </p:cNvPicPr>
          <p:nvPr/>
        </p:nvPicPr>
        <p:blipFill>
          <a:blip r:embed="rId3"/>
          <a:srcRect l="16069" r="15198"/>
          <a:stretch/>
        </p:blipFill>
        <p:spPr>
          <a:xfrm>
            <a:off x="5444358" y="-1"/>
            <a:ext cx="674764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B77F9F5-858F-CA24-5000-79D546CAB968}"/>
              </a:ext>
            </a:extLst>
          </p:cNvPr>
          <p:cNvSpPr>
            <a:spLocks noGrp="1"/>
          </p:cNvSpPr>
          <p:nvPr>
            <p:ph type="title"/>
          </p:nvPr>
        </p:nvSpPr>
        <p:spPr>
          <a:xfrm>
            <a:off x="677333" y="1146908"/>
            <a:ext cx="3851123" cy="783491"/>
          </a:xfrm>
        </p:spPr>
        <p:txBody>
          <a:bodyPr>
            <a:normAutofit fontScale="90000"/>
          </a:bodyPr>
          <a:lstStyle/>
          <a:p>
            <a:pPr>
              <a:lnSpc>
                <a:spcPct val="90000"/>
              </a:lnSpc>
            </a:pPr>
            <a:r>
              <a:rPr lang="en-GB" sz="2800" b="1" dirty="0">
                <a:solidFill>
                  <a:srgbClr val="00B050"/>
                </a:solidFill>
                <a:latin typeface="Arial" panose="020B0604020202020204" pitchFamily="34" charset="0"/>
                <a:cs typeface="Arial" panose="020B0604020202020204" pitchFamily="34" charset="0"/>
              </a:rPr>
              <a:t>Glove Use:- Impact on the Environment</a:t>
            </a:r>
            <a:endParaRPr lang="en-GB" sz="2800" dirty="0">
              <a:solidFill>
                <a:srgbClr val="00B050"/>
              </a:solidFill>
            </a:endParaRPr>
          </a:p>
        </p:txBody>
      </p:sp>
      <p:sp>
        <p:nvSpPr>
          <p:cNvPr id="3" name="Content Placeholder 2">
            <a:extLst>
              <a:ext uri="{FF2B5EF4-FFF2-40B4-BE49-F238E27FC236}">
                <a16:creationId xmlns:a16="http://schemas.microsoft.com/office/drawing/2014/main" id="{9EDCF599-7758-75AE-0BC3-202FA552B992}"/>
              </a:ext>
            </a:extLst>
          </p:cNvPr>
          <p:cNvSpPr>
            <a:spLocks noGrp="1"/>
          </p:cNvSpPr>
          <p:nvPr>
            <p:ph idx="1"/>
          </p:nvPr>
        </p:nvSpPr>
        <p:spPr>
          <a:xfrm>
            <a:off x="677334" y="2160589"/>
            <a:ext cx="3851122" cy="3880773"/>
          </a:xfrm>
        </p:spPr>
        <p:txBody>
          <a:bodyPr>
            <a:normAutofit fontScale="92500" lnSpcReduction="20000"/>
          </a:bodyPr>
          <a:lstStyle/>
          <a:p>
            <a:pPr>
              <a:lnSpc>
                <a:spcPct val="90000"/>
              </a:lnSpc>
              <a:buFont typeface="Wingdings" panose="05000000000000000000" pitchFamily="2" charset="2"/>
              <a:buChar char="Ø"/>
            </a:pPr>
            <a:r>
              <a:rPr lang="en-GB" sz="1600" b="0" i="0">
                <a:effectLst/>
                <a:highlight>
                  <a:srgbClr val="FFFFFF"/>
                </a:highlight>
                <a:latin typeface="Arial" panose="020B0604020202020204" pitchFamily="34" charset="0"/>
                <a:cs typeface="Arial" panose="020B0604020202020204" pitchFamily="34" charset="0"/>
              </a:rPr>
              <a:t>Gloves have a significant impact on our environment in their manufacture, supply and disposal. </a:t>
            </a:r>
          </a:p>
          <a:p>
            <a:pPr>
              <a:lnSpc>
                <a:spcPct val="90000"/>
              </a:lnSpc>
              <a:buFont typeface="Wingdings" panose="05000000000000000000" pitchFamily="2" charset="2"/>
              <a:buChar char="Ø"/>
            </a:pPr>
            <a:r>
              <a:rPr lang="en-GB" sz="1600" b="0" i="0">
                <a:effectLst/>
                <a:highlight>
                  <a:srgbClr val="FFFFFF"/>
                </a:highlight>
                <a:latin typeface="Arial" panose="020B0604020202020204" pitchFamily="34" charset="0"/>
                <a:cs typeface="Arial" panose="020B0604020202020204" pitchFamily="34" charset="0"/>
              </a:rPr>
              <a:t>An excess of 1.4 billion gloves are used across the NHS each year and about a third of those are used for activities that are not needed.</a:t>
            </a:r>
          </a:p>
          <a:p>
            <a:pPr>
              <a:lnSpc>
                <a:spcPct val="90000"/>
              </a:lnSpc>
              <a:buFont typeface="Wingdings" panose="05000000000000000000" pitchFamily="2" charset="2"/>
              <a:buChar char="Ø"/>
            </a:pPr>
            <a:r>
              <a:rPr lang="en-GB" sz="1600">
                <a:latin typeface="Arial" panose="020B0604020202020204" pitchFamily="34" charset="0"/>
                <a:cs typeface="Arial" panose="020B0604020202020204" pitchFamily="34" charset="0"/>
              </a:rPr>
              <a:t>In the UK, the NHS alone contributes to 4-5% of the country’s emissions, and plastic gloves, made using fossil fuels, are one of the most common, single-use, non-recyclable, plastic items in healthcare.</a:t>
            </a:r>
          </a:p>
          <a:p>
            <a:pPr>
              <a:lnSpc>
                <a:spcPct val="90000"/>
              </a:lnSpc>
              <a:buFont typeface="Wingdings" panose="05000000000000000000" pitchFamily="2" charset="2"/>
              <a:buChar char="Ø"/>
            </a:pPr>
            <a:r>
              <a:rPr lang="en-GB" sz="1600" b="0" i="0">
                <a:effectLst/>
                <a:highlight>
                  <a:srgbClr val="FFFFFF"/>
                </a:highlight>
                <a:latin typeface="Arial" panose="020B0604020202020204" pitchFamily="34" charset="0"/>
                <a:cs typeface="Arial" panose="020B0604020202020204" pitchFamily="34" charset="0"/>
              </a:rPr>
              <a:t>A recent study indicates that the global warming impact of a single glove is 26 grammes of CO2 equivalent.</a:t>
            </a:r>
          </a:p>
          <a:p>
            <a:pPr>
              <a:lnSpc>
                <a:spcPct val="90000"/>
              </a:lnSpc>
              <a:buFont typeface="Wingdings" panose="05000000000000000000" pitchFamily="2" charset="2"/>
              <a:buChar char="Ø"/>
            </a:pPr>
            <a:r>
              <a:rPr lang="en-GB" sz="1600">
                <a:highlight>
                  <a:srgbClr val="FFFFFF"/>
                </a:highlight>
                <a:latin typeface="Arial" panose="020B0604020202020204" pitchFamily="34" charset="0"/>
                <a:cs typeface="Arial" panose="020B0604020202020204" pitchFamily="34" charset="0"/>
              </a:rPr>
              <a:t>O</a:t>
            </a:r>
            <a:r>
              <a:rPr lang="en-GB" sz="1600" b="0" i="0">
                <a:effectLst/>
                <a:highlight>
                  <a:srgbClr val="FFFFFF"/>
                </a:highlight>
                <a:latin typeface="Arial" panose="020B0604020202020204" pitchFamily="34" charset="0"/>
                <a:cs typeface="Arial" panose="020B0604020202020204" pitchFamily="34" charset="0"/>
              </a:rPr>
              <a:t>n this basis, every box of 100 gloves is equivalent to driving 20 miles in a standard petrol car.</a:t>
            </a:r>
          </a:p>
          <a:p>
            <a:pPr>
              <a:lnSpc>
                <a:spcPct val="90000"/>
              </a:lnSpc>
              <a:buFont typeface="Wingdings" panose="05000000000000000000" pitchFamily="2" charset="2"/>
              <a:buChar char="Ø"/>
            </a:pPr>
            <a:endParaRPr lang="en-GB" sz="13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CA8BFA9C-0FB4-86D4-8061-B1FB5560C736}"/>
              </a:ext>
            </a:extLst>
          </p:cNvPr>
          <p:cNvPicPr>
            <a:picLocks noChangeAspect="1"/>
          </p:cNvPicPr>
          <p:nvPr/>
        </p:nvPicPr>
        <p:blipFill>
          <a:blip r:embed="rId4"/>
          <a:stretch>
            <a:fillRect/>
          </a:stretch>
        </p:blipFill>
        <p:spPr>
          <a:xfrm>
            <a:off x="21957" y="72290"/>
            <a:ext cx="1310754" cy="1074619"/>
          </a:xfrm>
          <a:prstGeom prst="rect">
            <a:avLst/>
          </a:prstGeom>
        </p:spPr>
      </p:pic>
    </p:spTree>
    <p:extLst>
      <p:ext uri="{BB962C8B-B14F-4D97-AF65-F5344CB8AC3E}">
        <p14:creationId xmlns:p14="http://schemas.microsoft.com/office/powerpoint/2010/main" val="90357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Isosceles Triangle 3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F3C0DE6A-344D-4757-C820-E38B2AA889E3}"/>
              </a:ext>
            </a:extLst>
          </p:cNvPr>
          <p:cNvSpPr>
            <a:spLocks noGrp="1"/>
          </p:cNvSpPr>
          <p:nvPr>
            <p:ph type="title"/>
          </p:nvPr>
        </p:nvSpPr>
        <p:spPr>
          <a:xfrm>
            <a:off x="677334" y="1146908"/>
            <a:ext cx="8596668" cy="783491"/>
          </a:xfrm>
        </p:spPr>
        <p:txBody>
          <a:bodyPr vert="horz" lIns="91440" tIns="45720" rIns="91440" bIns="45720" rtlCol="0" anchor="t">
            <a:normAutofit/>
          </a:bodyPr>
          <a:lstStyle/>
          <a:p>
            <a:r>
              <a:rPr lang="en-US" sz="3200" b="1" dirty="0">
                <a:solidFill>
                  <a:srgbClr val="00B050"/>
                </a:solidFill>
                <a:latin typeface="Arial" panose="020B0604020202020204" pitchFamily="34" charset="0"/>
                <a:cs typeface="Arial" panose="020B0604020202020204" pitchFamily="34" charset="0"/>
              </a:rPr>
              <a:t>The patient’s experience</a:t>
            </a:r>
          </a:p>
        </p:txBody>
      </p:sp>
      <p:sp>
        <p:nvSpPr>
          <p:cNvPr id="3" name="Content Placeholder 2">
            <a:extLst>
              <a:ext uri="{FF2B5EF4-FFF2-40B4-BE49-F238E27FC236}">
                <a16:creationId xmlns:a16="http://schemas.microsoft.com/office/drawing/2014/main" id="{D44D05C3-6659-AD8B-662A-2C564C0A66B5}"/>
              </a:ext>
            </a:extLst>
          </p:cNvPr>
          <p:cNvSpPr>
            <a:spLocks noGrp="1"/>
          </p:cNvSpPr>
          <p:nvPr>
            <p:ph sz="half" idx="1"/>
          </p:nvPr>
        </p:nvSpPr>
        <p:spPr>
          <a:xfrm>
            <a:off x="6336286" y="1723697"/>
            <a:ext cx="3263981" cy="4317665"/>
          </a:xfrm>
        </p:spPr>
        <p:txBody>
          <a:bodyPr vert="horz" lIns="91440" tIns="45720" rIns="91440" bIns="45720" rtlCol="0">
            <a:noAutofit/>
          </a:bodyPr>
          <a:lstStyle/>
          <a:p>
            <a:pPr>
              <a:lnSpc>
                <a:spcPct val="90000"/>
              </a:lnSpc>
              <a:buFont typeface="Wingdings" panose="05000000000000000000" pitchFamily="2" charset="2"/>
              <a:buChar char="Ø"/>
            </a:pPr>
            <a:r>
              <a:rPr lang="en-US" dirty="0">
                <a:latin typeface="Arial" panose="020B0604020202020204" pitchFamily="34" charset="0"/>
                <a:cs typeface="Arial" panose="020B0604020202020204" pitchFamily="34" charset="0"/>
              </a:rPr>
              <a:t>Wearing gloves and PPE appropriately will facilitate improved personal interactions with our patients.</a:t>
            </a:r>
          </a:p>
          <a:p>
            <a:pPr>
              <a:lnSpc>
                <a:spcPct val="90000"/>
              </a:lnSpc>
              <a:buFont typeface="Wingdings" panose="05000000000000000000" pitchFamily="2" charset="2"/>
              <a:buChar char="Ø"/>
            </a:pPr>
            <a:r>
              <a:rPr lang="en-US" dirty="0">
                <a:latin typeface="Arial" panose="020B0604020202020204" pitchFamily="34" charset="0"/>
                <a:cs typeface="Arial" panose="020B0604020202020204" pitchFamily="34" charset="0"/>
              </a:rPr>
              <a:t>Since the COVID-19 pandemic, there is an expectation from patients and their relatives that we wear gloves and PPE.</a:t>
            </a:r>
          </a:p>
          <a:p>
            <a:pPr>
              <a:lnSpc>
                <a:spcPct val="90000"/>
              </a:lnSpc>
              <a:buFont typeface="Wingdings" panose="05000000000000000000" pitchFamily="2" charset="2"/>
              <a:buChar char="Ø"/>
            </a:pPr>
            <a:r>
              <a:rPr lang="en-US" dirty="0">
                <a:latin typeface="Arial" panose="020B0604020202020204" pitchFamily="34" charset="0"/>
                <a:cs typeface="Arial" panose="020B0604020202020204" pitchFamily="34" charset="0"/>
              </a:rPr>
              <a:t>We need to consider what conversations we will have with them to assure them that not wearing gloves for all care interventions is safe.</a:t>
            </a:r>
          </a:p>
        </p:txBody>
      </p:sp>
      <p:pic>
        <p:nvPicPr>
          <p:cNvPr id="7" name="Content Placeholder 6" descr="Smiling healthcare professional">
            <a:extLst>
              <a:ext uri="{FF2B5EF4-FFF2-40B4-BE49-F238E27FC236}">
                <a16:creationId xmlns:a16="http://schemas.microsoft.com/office/drawing/2014/main" id="{81E840AF-9F93-899F-51B2-3BB46E25B4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0792" r="5041" b="-2"/>
          <a:stretch/>
        </p:blipFill>
        <p:spPr>
          <a:xfrm>
            <a:off x="677334" y="2159331"/>
            <a:ext cx="5423429" cy="3882362"/>
          </a:xfrm>
          <a:prstGeom prst="rect">
            <a:avLst/>
          </a:prstGeom>
        </p:spPr>
      </p:pic>
      <p:pic>
        <p:nvPicPr>
          <p:cNvPr id="5" name="Picture 4">
            <a:extLst>
              <a:ext uri="{FF2B5EF4-FFF2-40B4-BE49-F238E27FC236}">
                <a16:creationId xmlns:a16="http://schemas.microsoft.com/office/drawing/2014/main" id="{F3F2111B-9548-658D-0D8B-8706C12B6679}"/>
              </a:ext>
            </a:extLst>
          </p:cNvPr>
          <p:cNvPicPr>
            <a:picLocks noChangeAspect="1"/>
          </p:cNvPicPr>
          <p:nvPr/>
        </p:nvPicPr>
        <p:blipFill>
          <a:blip r:embed="rId4"/>
          <a:stretch>
            <a:fillRect/>
          </a:stretch>
        </p:blipFill>
        <p:spPr>
          <a:xfrm>
            <a:off x="21957" y="72290"/>
            <a:ext cx="1310754" cy="1074619"/>
          </a:xfrm>
          <a:prstGeom prst="rect">
            <a:avLst/>
          </a:prstGeom>
        </p:spPr>
      </p:pic>
    </p:spTree>
    <p:extLst>
      <p:ext uri="{BB962C8B-B14F-4D97-AF65-F5344CB8AC3E}">
        <p14:creationId xmlns:p14="http://schemas.microsoft.com/office/powerpoint/2010/main" val="355697200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577e1d1-5fb8-4656-ad0a-2cb1011db458">
      <Terms xmlns="http://schemas.microsoft.com/office/infopath/2007/PartnerControls"/>
    </lcf76f155ced4ddcb4097134ff3c332f>
    <_ip_UnifiedCompliancePolicyProperties xmlns="http://schemas.microsoft.com/sharepoint/v3" xsi:nil="true"/>
    <TaxCatchAll xmlns="64fd3d8e-ff94-4dd2-8a19-1c53a019519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704718B2D5B94D813919271E283A12" ma:contentTypeVersion="16" ma:contentTypeDescription="Create a new document." ma:contentTypeScope="" ma:versionID="1a3726d691be7a5e2bf53e7b55f12d01">
  <xsd:schema xmlns:xsd="http://www.w3.org/2001/XMLSchema" xmlns:xs="http://www.w3.org/2001/XMLSchema" xmlns:p="http://schemas.microsoft.com/office/2006/metadata/properties" xmlns:ns1="http://schemas.microsoft.com/sharepoint/v3" xmlns:ns2="5577e1d1-5fb8-4656-ad0a-2cb1011db458" xmlns:ns3="64fd3d8e-ff94-4dd2-8a19-1c53a0195190" targetNamespace="http://schemas.microsoft.com/office/2006/metadata/properties" ma:root="true" ma:fieldsID="bb4900a259ee3063b05e530d83799b7c" ns1:_="" ns2:_="" ns3:_="">
    <xsd:import namespace="http://schemas.microsoft.com/sharepoint/v3"/>
    <xsd:import namespace="5577e1d1-5fb8-4656-ad0a-2cb1011db458"/>
    <xsd:import namespace="64fd3d8e-ff94-4dd2-8a19-1c53a0195190"/>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77e1d1-5fb8-4656-ad0a-2cb1011db4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fd3d8e-ff94-4dd2-8a19-1c53a0195190"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415810f-e9c8-4c3c-8a29-66645c81d56d}" ma:internalName="TaxCatchAll" ma:showField="CatchAllData" ma:web="64fd3d8e-ff94-4dd2-8a19-1c53a019519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C730E1-4AB3-4475-BA58-A5ABE9E4B32B}">
  <ds:schemaRefs>
    <ds:schemaRef ds:uri="http://schemas.microsoft.com/office/2006/metadata/properties"/>
    <ds:schemaRef ds:uri="http://schemas.microsoft.com/office/infopath/2007/PartnerControls"/>
    <ds:schemaRef ds:uri="http://schemas.microsoft.com/sharepoint/v3"/>
    <ds:schemaRef ds:uri="5577e1d1-5fb8-4656-ad0a-2cb1011db458"/>
    <ds:schemaRef ds:uri="64fd3d8e-ff94-4dd2-8a19-1c53a0195190"/>
  </ds:schemaRefs>
</ds:datastoreItem>
</file>

<file path=customXml/itemProps2.xml><?xml version="1.0" encoding="utf-8"?>
<ds:datastoreItem xmlns:ds="http://schemas.openxmlformats.org/officeDocument/2006/customXml" ds:itemID="{E09924E7-1ED5-4EAD-B0C7-7E8F2140E4AC}">
  <ds:schemaRefs>
    <ds:schemaRef ds:uri="http://schemas.microsoft.com/sharepoint/v3/contenttype/forms"/>
  </ds:schemaRefs>
</ds:datastoreItem>
</file>

<file path=customXml/itemProps3.xml><?xml version="1.0" encoding="utf-8"?>
<ds:datastoreItem xmlns:ds="http://schemas.openxmlformats.org/officeDocument/2006/customXml" ds:itemID="{7D82011A-6467-44D6-B9CF-04F1BBD16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77e1d1-5fb8-4656-ad0a-2cb1011db458"/>
    <ds:schemaRef ds:uri="64fd3d8e-ff94-4dd2-8a19-1c53a0195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483</TotalTime>
  <Words>1536</Words>
  <Application>Microsoft Office PowerPoint</Application>
  <PresentationFormat>Widescreen</PresentationFormat>
  <Paragraphs>102</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Facet</vt:lpstr>
      <vt:lpstr> Guidance on how to use “Gloves Off” launch slides  These slides have been compiled to assist you with the launch of the “Gloves Off” project in your work area.  You may wish to add slides or delete slides to suit the area that you work in.  Notes accompany the slides to assist you in how to use the slides and provide additional information that you may wish to use.   </vt:lpstr>
      <vt:lpstr>Gloves Off!  Make one change</vt:lpstr>
      <vt:lpstr>Are these images familiar in our work environment?</vt:lpstr>
      <vt:lpstr>Results of Staff Questionnaire </vt:lpstr>
      <vt:lpstr>Our glove usage and financial costs over the past year </vt:lpstr>
      <vt:lpstr>Royal College of Nursing</vt:lpstr>
      <vt:lpstr>Glove Use:- Impact on patient safety  </vt:lpstr>
      <vt:lpstr>Glove Use:- Impact on the Environment</vt:lpstr>
      <vt:lpstr>The patient’s experience</vt:lpstr>
      <vt:lpstr>When should I wear gloves? </vt:lpstr>
      <vt:lpstr>Gloves are not needed when:- </vt:lpstr>
      <vt:lpstr>Be skin aware No risk = No glove</vt:lpstr>
      <vt:lpstr>Simple steps to prevent and manage work-related contact dermatitis </vt:lpstr>
      <vt:lpstr>Remember</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Guidance on how to use “Gloves Off” launch slides  These slides have been compiled to assist you with the launch of the “Gloves Off” project in your work area.  You may wish to add slides or delete slides to suit the area that you work in.  Notes accompany the slides to assist you in how to use the slides and provide additional information that you may wish to use.   </dc:title>
  <dc:creator>LAVIN, Kate (NHS NORTH EAST LONDON ICB - A3A8R)</dc:creator>
  <cp:lastModifiedBy>LAVIN, Kate (NHS NORTH EAST LONDON ICB - A3A8R)</cp:lastModifiedBy>
  <cp:revision>11</cp:revision>
  <dcterms:created xsi:type="dcterms:W3CDTF">2024-08-13T06:59:52Z</dcterms:created>
  <dcterms:modified xsi:type="dcterms:W3CDTF">2024-08-19T12:56:32Z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0x010100A3704718B2D5B94D813919271E283A12</vt:lpwstr>
  </property>
  <property fmtid="{D5CDD505-2E9C-101B-9397-08002B2CF9AE}" pid="3" name="MediaServiceImageTags">
    <vt:lpwstr/>
  </property>
</Properties>
</file>