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7" r:id="rId2"/>
    <p:sldId id="270" r:id="rId3"/>
    <p:sldId id="271" r:id="rId4"/>
    <p:sldId id="273" r:id="rId5"/>
    <p:sldId id="272" r:id="rId6"/>
    <p:sldId id="276" r:id="rId7"/>
    <p:sldId id="288" r:id="rId8"/>
    <p:sldId id="290" r:id="rId9"/>
    <p:sldId id="277" r:id="rId10"/>
    <p:sldId id="289" r:id="rId11"/>
    <p:sldId id="283" r:id="rId12"/>
    <p:sldId id="284" r:id="rId13"/>
    <p:sldId id="285"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88B89A0-CF38-49DB-83CD-92FEC4EAA06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D125C20-1752-4864-8AF9-FCDA05D42F0D}">
      <dgm:prSet custT="1"/>
      <dgm:spPr/>
      <dgm:t>
        <a:bodyPr/>
        <a:lstStyle/>
        <a:p>
          <a:r>
            <a:rPr lang="en-GB" sz="2000" dirty="0">
              <a:latin typeface="Arial" panose="020B0604020202020204" pitchFamily="34" charset="0"/>
              <a:cs typeface="Arial" panose="020B0604020202020204" pitchFamily="34" charset="0"/>
            </a:rPr>
            <a:t>Provide regular feedback to staff about progress with the project. </a:t>
          </a:r>
          <a:endParaRPr lang="en-US" sz="2000" dirty="0"/>
        </a:p>
      </dgm:t>
    </dgm:pt>
    <dgm:pt modelId="{942C40EA-6423-48F9-A6A1-12FCCB1209CA}" type="parTrans" cxnId="{D703CEEA-54F9-488B-A839-8D3C1101939F}">
      <dgm:prSet/>
      <dgm:spPr/>
      <dgm:t>
        <a:bodyPr/>
        <a:lstStyle/>
        <a:p>
          <a:endParaRPr lang="en-US"/>
        </a:p>
      </dgm:t>
    </dgm:pt>
    <dgm:pt modelId="{9CBE36FF-ABE5-43AC-A9E3-3700F5E53B4D}" type="sibTrans" cxnId="{D703CEEA-54F9-488B-A839-8D3C1101939F}">
      <dgm:prSet/>
      <dgm:spPr/>
      <dgm:t>
        <a:bodyPr/>
        <a:lstStyle/>
        <a:p>
          <a:endParaRPr lang="en-US"/>
        </a:p>
      </dgm:t>
    </dgm:pt>
    <dgm:pt modelId="{2C86036C-5E5F-4CC9-BDC3-6C7EABEC79F7}">
      <dgm:prSet custT="1"/>
      <dgm:spPr/>
      <dgm:t>
        <a:bodyPr/>
        <a:lstStyle/>
        <a:p>
          <a:r>
            <a:rPr lang="en-GB" sz="2000" dirty="0">
              <a:latin typeface="Arial" panose="020B0604020202020204" pitchFamily="34" charset="0"/>
              <a:cs typeface="Arial" panose="020B0604020202020204" pitchFamily="34" charset="0"/>
            </a:rPr>
            <a:t>Organise friendly competitions and challenges related to the project goals</a:t>
          </a:r>
          <a:r>
            <a:rPr lang="en-GB" sz="2000" dirty="0"/>
            <a:t>.  </a:t>
          </a:r>
          <a:endParaRPr lang="en-US" sz="2000" dirty="0"/>
        </a:p>
      </dgm:t>
    </dgm:pt>
    <dgm:pt modelId="{3368634B-AFB8-4EAF-BC79-2C9EEB02370E}" type="parTrans" cxnId="{01874256-876E-4245-B849-40DFB0A776DE}">
      <dgm:prSet/>
      <dgm:spPr/>
      <dgm:t>
        <a:bodyPr/>
        <a:lstStyle/>
        <a:p>
          <a:endParaRPr lang="en-US"/>
        </a:p>
      </dgm:t>
    </dgm:pt>
    <dgm:pt modelId="{2BCC1BAF-3332-4C5D-A798-392BD5227155}" type="sibTrans" cxnId="{01874256-876E-4245-B849-40DFB0A776DE}">
      <dgm:prSet/>
      <dgm:spPr/>
      <dgm:t>
        <a:bodyPr/>
        <a:lstStyle/>
        <a:p>
          <a:endParaRPr lang="en-US"/>
        </a:p>
      </dgm:t>
    </dgm:pt>
    <dgm:pt modelId="{890332AD-9383-49E7-B2A8-4F39F1C29337}">
      <dgm:prSet custT="1"/>
      <dgm:spPr/>
      <dgm:t>
        <a:bodyPr/>
        <a:lstStyle/>
        <a:p>
          <a:r>
            <a:rPr lang="en-GB" sz="2000" dirty="0">
              <a:latin typeface="Arial" panose="020B0604020202020204" pitchFamily="34" charset="0"/>
              <a:cs typeface="Arial" panose="020B0604020202020204" pitchFamily="34" charset="0"/>
            </a:rPr>
            <a:t>Acknowledge staff for their achievements (at staff meetings or handovers, awarding a certificate, giving a prize).</a:t>
          </a:r>
          <a:endParaRPr lang="en-US" sz="2000" dirty="0">
            <a:latin typeface="Arial" panose="020B0604020202020204" pitchFamily="34" charset="0"/>
            <a:cs typeface="Arial" panose="020B0604020202020204" pitchFamily="34" charset="0"/>
          </a:endParaRPr>
        </a:p>
      </dgm:t>
    </dgm:pt>
    <dgm:pt modelId="{521229BF-F2FA-4816-B1E2-F8AD196CAF51}" type="parTrans" cxnId="{04C086A4-9CDE-4592-9D9E-EE15EBFEAE2E}">
      <dgm:prSet/>
      <dgm:spPr/>
      <dgm:t>
        <a:bodyPr/>
        <a:lstStyle/>
        <a:p>
          <a:endParaRPr lang="en-US"/>
        </a:p>
      </dgm:t>
    </dgm:pt>
    <dgm:pt modelId="{DD8C5869-AEF7-48A8-9025-9B60BF351FA9}" type="sibTrans" cxnId="{04C086A4-9CDE-4592-9D9E-EE15EBFEAE2E}">
      <dgm:prSet/>
      <dgm:spPr/>
      <dgm:t>
        <a:bodyPr/>
        <a:lstStyle/>
        <a:p>
          <a:endParaRPr lang="en-US"/>
        </a:p>
      </dgm:t>
    </dgm:pt>
    <dgm:pt modelId="{D9E8F30E-016F-43D9-8E78-D29E10A6D281}">
      <dgm:prSet custT="1"/>
      <dgm:spPr/>
      <dgm:t>
        <a:bodyPr/>
        <a:lstStyle/>
        <a:p>
          <a:r>
            <a:rPr lang="en-GB" sz="2000" dirty="0">
              <a:latin typeface="Arial" panose="020B0604020202020204" pitchFamily="34" charset="0"/>
              <a:cs typeface="Arial" panose="020B0604020202020204" pitchFamily="34" charset="0"/>
            </a:rPr>
            <a:t>Share and celebrate the positive outcomes from the project with your colleagues. </a:t>
          </a:r>
          <a:endParaRPr lang="en-US" sz="2000" dirty="0">
            <a:latin typeface="Arial" panose="020B0604020202020204" pitchFamily="34" charset="0"/>
            <a:cs typeface="Arial" panose="020B0604020202020204" pitchFamily="34" charset="0"/>
          </a:endParaRPr>
        </a:p>
      </dgm:t>
    </dgm:pt>
    <dgm:pt modelId="{E929D2B4-A07F-4970-A880-4289AC1AE36E}" type="parTrans" cxnId="{AE86BA95-15E0-4FB0-B737-61F0EC5AC786}">
      <dgm:prSet/>
      <dgm:spPr/>
      <dgm:t>
        <a:bodyPr/>
        <a:lstStyle/>
        <a:p>
          <a:endParaRPr lang="en-US"/>
        </a:p>
      </dgm:t>
    </dgm:pt>
    <dgm:pt modelId="{F0617AB7-8DE6-4FBF-9700-1EE6405EB4D5}" type="sibTrans" cxnId="{AE86BA95-15E0-4FB0-B737-61F0EC5AC786}">
      <dgm:prSet/>
      <dgm:spPr/>
      <dgm:t>
        <a:bodyPr/>
        <a:lstStyle/>
        <a:p>
          <a:endParaRPr lang="en-US"/>
        </a:p>
      </dgm:t>
    </dgm:pt>
    <dgm:pt modelId="{FD120F40-36EF-4FEB-9A77-D849BA53B92C}" type="pres">
      <dgm:prSet presAssocID="{A88B89A0-CF38-49DB-83CD-92FEC4EAA061}" presName="root" presStyleCnt="0">
        <dgm:presLayoutVars>
          <dgm:dir/>
          <dgm:resizeHandles val="exact"/>
        </dgm:presLayoutVars>
      </dgm:prSet>
      <dgm:spPr/>
    </dgm:pt>
    <dgm:pt modelId="{509D7EAA-D128-48DF-9E9F-84891EAD7FD2}" type="pres">
      <dgm:prSet presAssocID="{3D125C20-1752-4864-8AF9-FCDA05D42F0D}" presName="compNode" presStyleCnt="0"/>
      <dgm:spPr/>
    </dgm:pt>
    <dgm:pt modelId="{5F68CD99-D4E1-4070-8066-8A6067169AC1}" type="pres">
      <dgm:prSet presAssocID="{3D125C20-1752-4864-8AF9-FCDA05D42F0D}" presName="bgRect" presStyleLbl="bgShp" presStyleIdx="0" presStyleCnt="4"/>
      <dgm:spPr/>
    </dgm:pt>
    <dgm:pt modelId="{C9A2C019-9E20-4CA9-B75D-0FF11B047EF9}" type="pres">
      <dgm:prSet presAssocID="{3D125C20-1752-4864-8AF9-FCDA05D42F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3FF39F7F-FCAF-473A-923B-FFC98100F3FF}" type="pres">
      <dgm:prSet presAssocID="{3D125C20-1752-4864-8AF9-FCDA05D42F0D}" presName="spaceRect" presStyleCnt="0"/>
      <dgm:spPr/>
    </dgm:pt>
    <dgm:pt modelId="{6409933C-B079-4C2F-B2B4-10838F0D3FBE}" type="pres">
      <dgm:prSet presAssocID="{3D125C20-1752-4864-8AF9-FCDA05D42F0D}" presName="parTx" presStyleLbl="revTx" presStyleIdx="0" presStyleCnt="4">
        <dgm:presLayoutVars>
          <dgm:chMax val="0"/>
          <dgm:chPref val="0"/>
        </dgm:presLayoutVars>
      </dgm:prSet>
      <dgm:spPr/>
    </dgm:pt>
    <dgm:pt modelId="{67B9262D-E0B4-488C-897B-E3D0883DFFCE}" type="pres">
      <dgm:prSet presAssocID="{9CBE36FF-ABE5-43AC-A9E3-3700F5E53B4D}" presName="sibTrans" presStyleCnt="0"/>
      <dgm:spPr/>
    </dgm:pt>
    <dgm:pt modelId="{74F42F92-04C7-404A-9099-DCBC09A3DF18}" type="pres">
      <dgm:prSet presAssocID="{2C86036C-5E5F-4CC9-BDC3-6C7EABEC79F7}" presName="compNode" presStyleCnt="0"/>
      <dgm:spPr/>
    </dgm:pt>
    <dgm:pt modelId="{60F88E3E-8E1E-4FD0-BD1F-BCAA7B55A6CC}" type="pres">
      <dgm:prSet presAssocID="{2C86036C-5E5F-4CC9-BDC3-6C7EABEC79F7}" presName="bgRect" presStyleLbl="bgShp" presStyleIdx="1" presStyleCnt="4"/>
      <dgm:spPr/>
    </dgm:pt>
    <dgm:pt modelId="{70583703-C622-46D8-9787-93DF5DD88A8A}" type="pres">
      <dgm:prSet presAssocID="{2C86036C-5E5F-4CC9-BDC3-6C7EABEC79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9F939E94-CD9A-4FDD-B4AE-F6C9AF89A028}" type="pres">
      <dgm:prSet presAssocID="{2C86036C-5E5F-4CC9-BDC3-6C7EABEC79F7}" presName="spaceRect" presStyleCnt="0"/>
      <dgm:spPr/>
    </dgm:pt>
    <dgm:pt modelId="{1C1CCF41-D19E-44D5-BE85-88AF8E828AB1}" type="pres">
      <dgm:prSet presAssocID="{2C86036C-5E5F-4CC9-BDC3-6C7EABEC79F7}" presName="parTx" presStyleLbl="revTx" presStyleIdx="1" presStyleCnt="4">
        <dgm:presLayoutVars>
          <dgm:chMax val="0"/>
          <dgm:chPref val="0"/>
        </dgm:presLayoutVars>
      </dgm:prSet>
      <dgm:spPr/>
    </dgm:pt>
    <dgm:pt modelId="{64BF52B5-8EB9-4B62-BD62-66F0F782EF5E}" type="pres">
      <dgm:prSet presAssocID="{2BCC1BAF-3332-4C5D-A798-392BD5227155}" presName="sibTrans" presStyleCnt="0"/>
      <dgm:spPr/>
    </dgm:pt>
    <dgm:pt modelId="{B70A11E7-5176-4767-8F03-28D69BAE1EC9}" type="pres">
      <dgm:prSet presAssocID="{890332AD-9383-49E7-B2A8-4F39F1C29337}" presName="compNode" presStyleCnt="0"/>
      <dgm:spPr/>
    </dgm:pt>
    <dgm:pt modelId="{93C368C4-A3B9-4976-B965-C431A5A29304}" type="pres">
      <dgm:prSet presAssocID="{890332AD-9383-49E7-B2A8-4F39F1C29337}" presName="bgRect" presStyleLbl="bgShp" presStyleIdx="2" presStyleCnt="4"/>
      <dgm:spPr/>
    </dgm:pt>
    <dgm:pt modelId="{BC200D20-1E23-4760-8C7A-C4C477F07471}" type="pres">
      <dgm:prSet presAssocID="{890332AD-9383-49E7-B2A8-4F39F1C2933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AF05C063-AAA4-4952-8B42-43E8243CB18F}" type="pres">
      <dgm:prSet presAssocID="{890332AD-9383-49E7-B2A8-4F39F1C29337}" presName="spaceRect" presStyleCnt="0"/>
      <dgm:spPr/>
    </dgm:pt>
    <dgm:pt modelId="{60BB2BE7-8056-4823-B74E-02F058980AF2}" type="pres">
      <dgm:prSet presAssocID="{890332AD-9383-49E7-B2A8-4F39F1C29337}" presName="parTx" presStyleLbl="revTx" presStyleIdx="2" presStyleCnt="4">
        <dgm:presLayoutVars>
          <dgm:chMax val="0"/>
          <dgm:chPref val="0"/>
        </dgm:presLayoutVars>
      </dgm:prSet>
      <dgm:spPr/>
    </dgm:pt>
    <dgm:pt modelId="{1682FC38-0D8B-4472-8C50-95DBF66293E5}" type="pres">
      <dgm:prSet presAssocID="{DD8C5869-AEF7-48A8-9025-9B60BF351FA9}" presName="sibTrans" presStyleCnt="0"/>
      <dgm:spPr/>
    </dgm:pt>
    <dgm:pt modelId="{D50FE450-CF85-4110-BF2C-890801BCA0D6}" type="pres">
      <dgm:prSet presAssocID="{D9E8F30E-016F-43D9-8E78-D29E10A6D281}" presName="compNode" presStyleCnt="0"/>
      <dgm:spPr/>
    </dgm:pt>
    <dgm:pt modelId="{E04EF9D8-F318-47DA-A9EF-57EA61B20B88}" type="pres">
      <dgm:prSet presAssocID="{D9E8F30E-016F-43D9-8E78-D29E10A6D281}" presName="bgRect" presStyleLbl="bgShp" presStyleIdx="3" presStyleCnt="4"/>
      <dgm:spPr/>
    </dgm:pt>
    <dgm:pt modelId="{8B8092D8-2C4D-43BB-B3F6-DB9CA3075477}" type="pres">
      <dgm:prSet presAssocID="{D9E8F30E-016F-43D9-8E78-D29E10A6D2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pping Hands"/>
        </a:ext>
      </dgm:extLst>
    </dgm:pt>
    <dgm:pt modelId="{AF805391-9BDB-4C79-B7EC-021CF6A299FD}" type="pres">
      <dgm:prSet presAssocID="{D9E8F30E-016F-43D9-8E78-D29E10A6D281}" presName="spaceRect" presStyleCnt="0"/>
      <dgm:spPr/>
    </dgm:pt>
    <dgm:pt modelId="{A4A84377-83A3-4005-ABDD-4A02E46E164B}" type="pres">
      <dgm:prSet presAssocID="{D9E8F30E-016F-43D9-8E78-D29E10A6D281}" presName="parTx" presStyleLbl="revTx" presStyleIdx="3" presStyleCnt="4">
        <dgm:presLayoutVars>
          <dgm:chMax val="0"/>
          <dgm:chPref val="0"/>
        </dgm:presLayoutVars>
      </dgm:prSet>
      <dgm:spPr/>
    </dgm:pt>
  </dgm:ptLst>
  <dgm:cxnLst>
    <dgm:cxn modelId="{23303854-A7D7-4190-B755-B7A435DB4B07}" type="presOf" srcId="{2C86036C-5E5F-4CC9-BDC3-6C7EABEC79F7}" destId="{1C1CCF41-D19E-44D5-BE85-88AF8E828AB1}" srcOrd="0" destOrd="0" presId="urn:microsoft.com/office/officeart/2018/2/layout/IconVerticalSolidList"/>
    <dgm:cxn modelId="{01874256-876E-4245-B849-40DFB0A776DE}" srcId="{A88B89A0-CF38-49DB-83CD-92FEC4EAA061}" destId="{2C86036C-5E5F-4CC9-BDC3-6C7EABEC79F7}" srcOrd="1" destOrd="0" parTransId="{3368634B-AFB8-4EAF-BC79-2C9EEB02370E}" sibTransId="{2BCC1BAF-3332-4C5D-A798-392BD5227155}"/>
    <dgm:cxn modelId="{AE86BA95-15E0-4FB0-B737-61F0EC5AC786}" srcId="{A88B89A0-CF38-49DB-83CD-92FEC4EAA061}" destId="{D9E8F30E-016F-43D9-8E78-D29E10A6D281}" srcOrd="3" destOrd="0" parTransId="{E929D2B4-A07F-4970-A880-4289AC1AE36E}" sibTransId="{F0617AB7-8DE6-4FBF-9700-1EE6405EB4D5}"/>
    <dgm:cxn modelId="{04C086A4-9CDE-4592-9D9E-EE15EBFEAE2E}" srcId="{A88B89A0-CF38-49DB-83CD-92FEC4EAA061}" destId="{890332AD-9383-49E7-B2A8-4F39F1C29337}" srcOrd="2" destOrd="0" parTransId="{521229BF-F2FA-4816-B1E2-F8AD196CAF51}" sibTransId="{DD8C5869-AEF7-48A8-9025-9B60BF351FA9}"/>
    <dgm:cxn modelId="{E395A8BA-ABBF-4AF1-AA57-9436369F89CF}" type="presOf" srcId="{890332AD-9383-49E7-B2A8-4F39F1C29337}" destId="{60BB2BE7-8056-4823-B74E-02F058980AF2}" srcOrd="0" destOrd="0" presId="urn:microsoft.com/office/officeart/2018/2/layout/IconVerticalSolidList"/>
    <dgm:cxn modelId="{8147DDBA-E3E4-4E50-A345-40BF731CBCE0}" type="presOf" srcId="{D9E8F30E-016F-43D9-8E78-D29E10A6D281}" destId="{A4A84377-83A3-4005-ABDD-4A02E46E164B}" srcOrd="0" destOrd="0" presId="urn:microsoft.com/office/officeart/2018/2/layout/IconVerticalSolidList"/>
    <dgm:cxn modelId="{559FFBE1-A668-470A-B19F-AC5F9E46D4BE}" type="presOf" srcId="{A88B89A0-CF38-49DB-83CD-92FEC4EAA061}" destId="{FD120F40-36EF-4FEB-9A77-D849BA53B92C}" srcOrd="0" destOrd="0" presId="urn:microsoft.com/office/officeart/2018/2/layout/IconVerticalSolidList"/>
    <dgm:cxn modelId="{D703CEEA-54F9-488B-A839-8D3C1101939F}" srcId="{A88B89A0-CF38-49DB-83CD-92FEC4EAA061}" destId="{3D125C20-1752-4864-8AF9-FCDA05D42F0D}" srcOrd="0" destOrd="0" parTransId="{942C40EA-6423-48F9-A6A1-12FCCB1209CA}" sibTransId="{9CBE36FF-ABE5-43AC-A9E3-3700F5E53B4D}"/>
    <dgm:cxn modelId="{749669FA-B1EF-4464-9158-A202AAA80841}" type="presOf" srcId="{3D125C20-1752-4864-8AF9-FCDA05D42F0D}" destId="{6409933C-B079-4C2F-B2B4-10838F0D3FBE}" srcOrd="0" destOrd="0" presId="urn:microsoft.com/office/officeart/2018/2/layout/IconVerticalSolidList"/>
    <dgm:cxn modelId="{6DDA6E19-79F4-4EFB-BDC2-96C039C76A16}" type="presParOf" srcId="{FD120F40-36EF-4FEB-9A77-D849BA53B92C}" destId="{509D7EAA-D128-48DF-9E9F-84891EAD7FD2}" srcOrd="0" destOrd="0" presId="urn:microsoft.com/office/officeart/2018/2/layout/IconVerticalSolidList"/>
    <dgm:cxn modelId="{2CA40133-247D-4C50-B67D-7A09493F04ED}" type="presParOf" srcId="{509D7EAA-D128-48DF-9E9F-84891EAD7FD2}" destId="{5F68CD99-D4E1-4070-8066-8A6067169AC1}" srcOrd="0" destOrd="0" presId="urn:microsoft.com/office/officeart/2018/2/layout/IconVerticalSolidList"/>
    <dgm:cxn modelId="{4BD6AB05-B1BC-457E-B158-6B71D026C01C}" type="presParOf" srcId="{509D7EAA-D128-48DF-9E9F-84891EAD7FD2}" destId="{C9A2C019-9E20-4CA9-B75D-0FF11B047EF9}" srcOrd="1" destOrd="0" presId="urn:microsoft.com/office/officeart/2018/2/layout/IconVerticalSolidList"/>
    <dgm:cxn modelId="{2028421C-8D76-48CF-8A63-A4E921DCB1D9}" type="presParOf" srcId="{509D7EAA-D128-48DF-9E9F-84891EAD7FD2}" destId="{3FF39F7F-FCAF-473A-923B-FFC98100F3FF}" srcOrd="2" destOrd="0" presId="urn:microsoft.com/office/officeart/2018/2/layout/IconVerticalSolidList"/>
    <dgm:cxn modelId="{EE135162-FBEA-4610-BDF7-A62998F9B71B}" type="presParOf" srcId="{509D7EAA-D128-48DF-9E9F-84891EAD7FD2}" destId="{6409933C-B079-4C2F-B2B4-10838F0D3FBE}" srcOrd="3" destOrd="0" presId="urn:microsoft.com/office/officeart/2018/2/layout/IconVerticalSolidList"/>
    <dgm:cxn modelId="{E8FF9398-8E71-46EA-9947-73AFA6E801F6}" type="presParOf" srcId="{FD120F40-36EF-4FEB-9A77-D849BA53B92C}" destId="{67B9262D-E0B4-488C-897B-E3D0883DFFCE}" srcOrd="1" destOrd="0" presId="urn:microsoft.com/office/officeart/2018/2/layout/IconVerticalSolidList"/>
    <dgm:cxn modelId="{5761CDB9-3F72-481F-B134-BB1CEF8797A4}" type="presParOf" srcId="{FD120F40-36EF-4FEB-9A77-D849BA53B92C}" destId="{74F42F92-04C7-404A-9099-DCBC09A3DF18}" srcOrd="2" destOrd="0" presId="urn:microsoft.com/office/officeart/2018/2/layout/IconVerticalSolidList"/>
    <dgm:cxn modelId="{CA537308-7CD9-42E2-B4B4-CA014726CB94}" type="presParOf" srcId="{74F42F92-04C7-404A-9099-DCBC09A3DF18}" destId="{60F88E3E-8E1E-4FD0-BD1F-BCAA7B55A6CC}" srcOrd="0" destOrd="0" presId="urn:microsoft.com/office/officeart/2018/2/layout/IconVerticalSolidList"/>
    <dgm:cxn modelId="{0E491C6C-9868-427E-83DA-39C7EA06CFBF}" type="presParOf" srcId="{74F42F92-04C7-404A-9099-DCBC09A3DF18}" destId="{70583703-C622-46D8-9787-93DF5DD88A8A}" srcOrd="1" destOrd="0" presId="urn:microsoft.com/office/officeart/2018/2/layout/IconVerticalSolidList"/>
    <dgm:cxn modelId="{6B8C009E-9F50-42F4-A82A-98726FFE527E}" type="presParOf" srcId="{74F42F92-04C7-404A-9099-DCBC09A3DF18}" destId="{9F939E94-CD9A-4FDD-B4AE-F6C9AF89A028}" srcOrd="2" destOrd="0" presId="urn:microsoft.com/office/officeart/2018/2/layout/IconVerticalSolidList"/>
    <dgm:cxn modelId="{E7E7D28D-74B9-4363-8B79-1C15964E8260}" type="presParOf" srcId="{74F42F92-04C7-404A-9099-DCBC09A3DF18}" destId="{1C1CCF41-D19E-44D5-BE85-88AF8E828AB1}" srcOrd="3" destOrd="0" presId="urn:microsoft.com/office/officeart/2018/2/layout/IconVerticalSolidList"/>
    <dgm:cxn modelId="{B269750C-0825-48DC-A80A-AEF8D35C8992}" type="presParOf" srcId="{FD120F40-36EF-4FEB-9A77-D849BA53B92C}" destId="{64BF52B5-8EB9-4B62-BD62-66F0F782EF5E}" srcOrd="3" destOrd="0" presId="urn:microsoft.com/office/officeart/2018/2/layout/IconVerticalSolidList"/>
    <dgm:cxn modelId="{E15C3E05-C0B0-44C8-99A2-CA7AFAB5EDAC}" type="presParOf" srcId="{FD120F40-36EF-4FEB-9A77-D849BA53B92C}" destId="{B70A11E7-5176-4767-8F03-28D69BAE1EC9}" srcOrd="4" destOrd="0" presId="urn:microsoft.com/office/officeart/2018/2/layout/IconVerticalSolidList"/>
    <dgm:cxn modelId="{3CAAA13F-4C37-45A4-986A-D43135D19CCA}" type="presParOf" srcId="{B70A11E7-5176-4767-8F03-28D69BAE1EC9}" destId="{93C368C4-A3B9-4976-B965-C431A5A29304}" srcOrd="0" destOrd="0" presId="urn:microsoft.com/office/officeart/2018/2/layout/IconVerticalSolidList"/>
    <dgm:cxn modelId="{11549BEC-BBD4-4EA8-9F07-B79F9E7EC1FE}" type="presParOf" srcId="{B70A11E7-5176-4767-8F03-28D69BAE1EC9}" destId="{BC200D20-1E23-4760-8C7A-C4C477F07471}" srcOrd="1" destOrd="0" presId="urn:microsoft.com/office/officeart/2018/2/layout/IconVerticalSolidList"/>
    <dgm:cxn modelId="{714628A9-6A7F-4FF6-9622-7442D10F7DC4}" type="presParOf" srcId="{B70A11E7-5176-4767-8F03-28D69BAE1EC9}" destId="{AF05C063-AAA4-4952-8B42-43E8243CB18F}" srcOrd="2" destOrd="0" presId="urn:microsoft.com/office/officeart/2018/2/layout/IconVerticalSolidList"/>
    <dgm:cxn modelId="{1DD0C088-E32E-4C54-B1B5-01096AD397B7}" type="presParOf" srcId="{B70A11E7-5176-4767-8F03-28D69BAE1EC9}" destId="{60BB2BE7-8056-4823-B74E-02F058980AF2}" srcOrd="3" destOrd="0" presId="urn:microsoft.com/office/officeart/2018/2/layout/IconVerticalSolidList"/>
    <dgm:cxn modelId="{48919707-D67E-44E7-8E68-FF6281750E27}" type="presParOf" srcId="{FD120F40-36EF-4FEB-9A77-D849BA53B92C}" destId="{1682FC38-0D8B-4472-8C50-95DBF66293E5}" srcOrd="5" destOrd="0" presId="urn:microsoft.com/office/officeart/2018/2/layout/IconVerticalSolidList"/>
    <dgm:cxn modelId="{8E69B277-4404-4D90-9E0F-2E59C6053E5E}" type="presParOf" srcId="{FD120F40-36EF-4FEB-9A77-D849BA53B92C}" destId="{D50FE450-CF85-4110-BF2C-890801BCA0D6}" srcOrd="6" destOrd="0" presId="urn:microsoft.com/office/officeart/2018/2/layout/IconVerticalSolidList"/>
    <dgm:cxn modelId="{99934691-44E2-4AA7-9765-72C747F894DA}" type="presParOf" srcId="{D50FE450-CF85-4110-BF2C-890801BCA0D6}" destId="{E04EF9D8-F318-47DA-A9EF-57EA61B20B88}" srcOrd="0" destOrd="0" presId="urn:microsoft.com/office/officeart/2018/2/layout/IconVerticalSolidList"/>
    <dgm:cxn modelId="{204DE83A-CEA9-47C9-8EE0-D11F2502885C}" type="presParOf" srcId="{D50FE450-CF85-4110-BF2C-890801BCA0D6}" destId="{8B8092D8-2C4D-43BB-B3F6-DB9CA3075477}" srcOrd="1" destOrd="0" presId="urn:microsoft.com/office/officeart/2018/2/layout/IconVerticalSolidList"/>
    <dgm:cxn modelId="{F27AF463-02DD-4AAD-BF92-EC4D72FA1187}" type="presParOf" srcId="{D50FE450-CF85-4110-BF2C-890801BCA0D6}" destId="{AF805391-9BDB-4C79-B7EC-021CF6A299FD}" srcOrd="2" destOrd="0" presId="urn:microsoft.com/office/officeart/2018/2/layout/IconVerticalSolidList"/>
    <dgm:cxn modelId="{98F50943-BBF0-479D-9568-169E535CEAFD}" type="presParOf" srcId="{D50FE450-CF85-4110-BF2C-890801BCA0D6}" destId="{A4A84377-83A3-4005-ABDD-4A02E46E16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8CD99-D4E1-4070-8066-8A6067169AC1}">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2C019-9E20-4CA9-B75D-0FF11B047EF9}">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09933C-B079-4C2F-B2B4-10838F0D3FBE}">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Provide regular feedback to staff about progress with the project. </a:t>
          </a:r>
          <a:endParaRPr lang="en-US" sz="2000" kern="1200" dirty="0"/>
        </a:p>
      </dsp:txBody>
      <dsp:txXfrm>
        <a:off x="994536" y="1698"/>
        <a:ext cx="8623596" cy="861070"/>
      </dsp:txXfrm>
    </dsp:sp>
    <dsp:sp modelId="{60F88E3E-8E1E-4FD0-BD1F-BCAA7B55A6CC}">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83703-C622-46D8-9787-93DF5DD88A8A}">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1CCF41-D19E-44D5-BE85-88AF8E828AB1}">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Organise friendly competitions and challenges related to the project goals</a:t>
          </a:r>
          <a:r>
            <a:rPr lang="en-GB" sz="2000" kern="1200" dirty="0"/>
            <a:t>.  </a:t>
          </a:r>
          <a:endParaRPr lang="en-US" sz="2000" kern="1200" dirty="0"/>
        </a:p>
      </dsp:txBody>
      <dsp:txXfrm>
        <a:off x="994536" y="1078036"/>
        <a:ext cx="8623596" cy="861070"/>
      </dsp:txXfrm>
    </dsp:sp>
    <dsp:sp modelId="{93C368C4-A3B9-4976-B965-C431A5A29304}">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00D20-1E23-4760-8C7A-C4C477F07471}">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BB2BE7-8056-4823-B74E-02F058980AF2}">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Acknowledge staff for their achievements (at staff meetings or handovers, awarding a certificate, giving a prize).</a:t>
          </a:r>
          <a:endParaRPr lang="en-US" sz="2000" kern="1200" dirty="0">
            <a:latin typeface="Arial" panose="020B0604020202020204" pitchFamily="34" charset="0"/>
            <a:cs typeface="Arial" panose="020B0604020202020204" pitchFamily="34" charset="0"/>
          </a:endParaRPr>
        </a:p>
      </dsp:txBody>
      <dsp:txXfrm>
        <a:off x="994536" y="2154374"/>
        <a:ext cx="8623596" cy="861070"/>
      </dsp:txXfrm>
    </dsp:sp>
    <dsp:sp modelId="{E04EF9D8-F318-47DA-A9EF-57EA61B20B88}">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8092D8-2C4D-43BB-B3F6-DB9CA3075477}">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A84377-83A3-4005-ABDD-4A02E46E164B}">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Share and celebrate the positive outcomes from the project with your colleagues. </a:t>
          </a:r>
          <a:endParaRPr lang="en-US" sz="2000" kern="1200" dirty="0">
            <a:latin typeface="Arial" panose="020B0604020202020204" pitchFamily="34" charset="0"/>
            <a:cs typeface="Arial" panose="020B0604020202020204" pitchFamily="34" charset="0"/>
          </a:endParaRPr>
        </a:p>
      </dsp:txBody>
      <dsp:txXfrm>
        <a:off x="994536" y="3230712"/>
        <a:ext cx="8623596" cy="8610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A4E45-F252-4BFD-A060-733277F6E1DC}" type="datetimeFigureOut">
              <a:rPr lang="en-GB" smtClean="0"/>
              <a:t>13/08/2024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C0276-C791-4B11-9B64-87B360D35BA9}" type="slidenum">
              <a:rPr lang="en-GB" smtClean="0"/>
              <a:t>‹#›</a:t>
            </a:fld>
            <a:endParaRPr lang="en-GB"/>
          </a:p>
        </p:txBody>
      </p:sp>
    </p:spTree>
    <p:extLst>
      <p:ext uri="{BB962C8B-B14F-4D97-AF65-F5344CB8AC3E}">
        <p14:creationId xmlns:p14="http://schemas.microsoft.com/office/powerpoint/2010/main" val="3203464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4C0276-C791-4B11-9B64-87B360D35BA9}" type="slidenum">
              <a:rPr lang="en-GB" smtClean="0"/>
              <a:t>9</a:t>
            </a:fld>
            <a:endParaRPr lang="en-GB"/>
          </a:p>
        </p:txBody>
      </p:sp>
    </p:spTree>
    <p:extLst>
      <p:ext uri="{BB962C8B-B14F-4D97-AF65-F5344CB8AC3E}">
        <p14:creationId xmlns:p14="http://schemas.microsoft.com/office/powerpoint/2010/main" val="248856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3"/>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521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3"/>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996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3"/>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324947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9"/>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0032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7305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6346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54266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0"/>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1" cy="52514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89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structions - DELETE BEFORE USE">
    <p:spTree>
      <p:nvGrpSpPr>
        <p:cNvPr id="1" name=""/>
        <p:cNvGrpSpPr/>
        <p:nvPr/>
      </p:nvGrpSpPr>
      <p:grpSpPr>
        <a:xfrm>
          <a:off x="0" y="0"/>
          <a:ext cx="0" cy="0"/>
          <a:chOff x="0" y="0"/>
          <a:chExt cx="0" cy="0"/>
        </a:xfrm>
      </p:grpSpPr>
      <p:sp>
        <p:nvSpPr>
          <p:cNvPr id="9" name="Title 1"/>
          <p:cNvSpPr>
            <a:spLocks noGrp="1"/>
          </p:cNvSpPr>
          <p:nvPr>
            <p:ph type="title"/>
          </p:nvPr>
        </p:nvSpPr>
        <p:spPr>
          <a:xfrm>
            <a:off x="850734" y="1378338"/>
            <a:ext cx="10463509" cy="461665"/>
          </a:xfrm>
          <a:prstGeom prst="rect">
            <a:avLst/>
          </a:prstGeom>
        </p:spPr>
        <p:txBody>
          <a:bodyPr wrap="square" lIns="0" tIns="0" rIns="0" bIns="0">
            <a:spAutoFit/>
          </a:bodyPr>
          <a:lstStyle>
            <a:lvl1pPr algn="l">
              <a:defRPr sz="3000" b="1" i="0" cap="none">
                <a:solidFill>
                  <a:schemeClr val="bg2"/>
                </a:solidFill>
                <a:latin typeface="Arial"/>
                <a:cs typeface="Arial"/>
              </a:defRPr>
            </a:lvl1pPr>
          </a:lstStyle>
          <a:p>
            <a:r>
              <a:rPr lang="en-US" dirty="0"/>
              <a:t>Click to edit Master title style</a:t>
            </a:r>
          </a:p>
        </p:txBody>
      </p:sp>
      <p:sp>
        <p:nvSpPr>
          <p:cNvPr id="2" name="Text Placeholder 14">
            <a:extLst>
              <a:ext uri="{FF2B5EF4-FFF2-40B4-BE49-F238E27FC236}">
                <a16:creationId xmlns:a16="http://schemas.microsoft.com/office/drawing/2014/main" id="{C17B1895-8E7C-A8C8-4EAA-3ACAD29687B3}"/>
              </a:ext>
            </a:extLst>
          </p:cNvPr>
          <p:cNvSpPr>
            <a:spLocks noGrp="1"/>
          </p:cNvSpPr>
          <p:nvPr>
            <p:ph type="body" sz="quarter" idx="13"/>
          </p:nvPr>
        </p:nvSpPr>
        <p:spPr>
          <a:xfrm>
            <a:off x="846669" y="2009777"/>
            <a:ext cx="10496551" cy="307777"/>
          </a:xfrm>
          <a:prstGeom prst="rect">
            <a:avLst/>
          </a:prstGeom>
        </p:spPr>
        <p:txBody>
          <a:bodyPr vert="horz" lIns="0" tIns="0" rIns="0" bIns="0">
            <a:spAutoFit/>
          </a:bodyPr>
          <a:lstStyle>
            <a:lvl1pPr marL="0" indent="0" algn="l">
              <a:spcBef>
                <a:spcPts val="0"/>
              </a:spcBef>
              <a:spcAft>
                <a:spcPts val="0"/>
              </a:spcAft>
              <a:buNone/>
              <a:defRPr sz="2000" baseline="0">
                <a:latin typeface="Arial"/>
              </a:defRPr>
            </a:lvl1pPr>
          </a:lstStyle>
          <a:p>
            <a:pPr lvl="0"/>
            <a:r>
              <a:rPr lang="en-US" dirty="0"/>
              <a:t>Click to edit Master text styles</a:t>
            </a:r>
          </a:p>
        </p:txBody>
      </p:sp>
    </p:spTree>
    <p:extLst>
      <p:ext uri="{BB962C8B-B14F-4D97-AF65-F5344CB8AC3E}">
        <p14:creationId xmlns:p14="http://schemas.microsoft.com/office/powerpoint/2010/main" val="3862135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TERNAL SLIDE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CA79-0BA9-DE29-D998-BF6FD17F2D6E}"/>
              </a:ext>
            </a:extLst>
          </p:cNvPr>
          <p:cNvSpPr>
            <a:spLocks noGrp="1"/>
          </p:cNvSpPr>
          <p:nvPr>
            <p:ph type="title"/>
          </p:nvPr>
        </p:nvSpPr>
        <p:spPr>
          <a:xfrm>
            <a:off x="850735" y="1378338"/>
            <a:ext cx="10492484" cy="461665"/>
          </a:xfrm>
          <a:prstGeom prst="rect">
            <a:avLst/>
          </a:prstGeom>
        </p:spPr>
        <p:txBody>
          <a:bodyPr wrap="square" lIns="0" tIns="0" rIns="0" bIns="0">
            <a:spAutoFit/>
          </a:bodyPr>
          <a:lstStyle>
            <a:lvl1pPr algn="l">
              <a:defRPr sz="3000" b="1" i="0" cap="none">
                <a:solidFill>
                  <a:schemeClr val="bg2"/>
                </a:solidFill>
                <a:latin typeface="Arial"/>
                <a:cs typeface="Arial"/>
              </a:defRPr>
            </a:lvl1pPr>
          </a:lstStyle>
          <a:p>
            <a:r>
              <a:rPr lang="en-US" dirty="0"/>
              <a:t>Click to edit Master title style</a:t>
            </a:r>
          </a:p>
        </p:txBody>
      </p:sp>
      <p:sp>
        <p:nvSpPr>
          <p:cNvPr id="6" name="Text Placeholder 14">
            <a:extLst>
              <a:ext uri="{FF2B5EF4-FFF2-40B4-BE49-F238E27FC236}">
                <a16:creationId xmlns:a16="http://schemas.microsoft.com/office/drawing/2014/main" id="{5368579E-C545-6A49-7B4A-349237CAB517}"/>
              </a:ext>
            </a:extLst>
          </p:cNvPr>
          <p:cNvSpPr>
            <a:spLocks noGrp="1"/>
          </p:cNvSpPr>
          <p:nvPr>
            <p:ph type="body" sz="quarter" idx="13"/>
          </p:nvPr>
        </p:nvSpPr>
        <p:spPr>
          <a:xfrm>
            <a:off x="846669" y="2009777"/>
            <a:ext cx="10496551" cy="307777"/>
          </a:xfrm>
          <a:prstGeom prst="rect">
            <a:avLst/>
          </a:prstGeom>
        </p:spPr>
        <p:txBody>
          <a:bodyPr vert="horz" lIns="0" tIns="0" rIns="0" bIns="0">
            <a:spAutoFit/>
          </a:bodyPr>
          <a:lstStyle>
            <a:lvl1pPr marL="0" indent="0" algn="l">
              <a:spcBef>
                <a:spcPts val="0"/>
              </a:spcBef>
              <a:spcAft>
                <a:spcPts val="0"/>
              </a:spcAft>
              <a:buNone/>
              <a:defRPr sz="2000" baseline="0">
                <a:latin typeface="Arial"/>
              </a:defRPr>
            </a:lvl1pPr>
          </a:lstStyle>
          <a:p>
            <a:pPr lvl="0"/>
            <a:r>
              <a:rPr lang="en-US" dirty="0"/>
              <a:t>Click to edit Master text styles</a:t>
            </a:r>
          </a:p>
        </p:txBody>
      </p:sp>
    </p:spTree>
    <p:extLst>
      <p:ext uri="{BB962C8B-B14F-4D97-AF65-F5344CB8AC3E}">
        <p14:creationId xmlns:p14="http://schemas.microsoft.com/office/powerpoint/2010/main" val="1536636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842821" y="2758505"/>
            <a:ext cx="10507348" cy="461665"/>
          </a:xfrm>
          <a:prstGeom prst="rect">
            <a:avLst/>
          </a:prstGeom>
        </p:spPr>
        <p:txBody>
          <a:bodyPr lIns="0" tIns="0" rIns="0" bIns="0">
            <a:spAutoFit/>
          </a:bodyPr>
          <a:lstStyle>
            <a:lvl1pPr marL="0" indent="0" algn="l">
              <a:spcBef>
                <a:spcPts val="0"/>
              </a:spcBef>
              <a:buNone/>
              <a:defRPr sz="3000" b="1" i="0" baseline="0">
                <a:solidFill>
                  <a:schemeClr val="bg2"/>
                </a:solidFill>
                <a:latin typeface="Arial"/>
              </a:defRPr>
            </a:lvl1pPr>
            <a:lvl2pPr marL="521424" indent="0" algn="ctr">
              <a:buNone/>
              <a:defRPr>
                <a:solidFill>
                  <a:schemeClr val="tx1">
                    <a:tint val="75000"/>
                  </a:schemeClr>
                </a:solidFill>
              </a:defRPr>
            </a:lvl2pPr>
            <a:lvl3pPr marL="1042847" indent="0" algn="ctr">
              <a:buNone/>
              <a:defRPr>
                <a:solidFill>
                  <a:schemeClr val="tx1">
                    <a:tint val="75000"/>
                  </a:schemeClr>
                </a:solidFill>
              </a:defRPr>
            </a:lvl3pPr>
            <a:lvl4pPr marL="1564272" indent="0" algn="ctr">
              <a:buNone/>
              <a:defRPr>
                <a:solidFill>
                  <a:schemeClr val="tx1">
                    <a:tint val="75000"/>
                  </a:schemeClr>
                </a:solidFill>
              </a:defRPr>
            </a:lvl4pPr>
            <a:lvl5pPr marL="2085695" indent="0" algn="ctr">
              <a:buNone/>
              <a:defRPr>
                <a:solidFill>
                  <a:schemeClr val="tx1">
                    <a:tint val="75000"/>
                  </a:schemeClr>
                </a:solidFill>
              </a:defRPr>
            </a:lvl5pPr>
            <a:lvl6pPr marL="2607117" indent="0" algn="ctr">
              <a:buNone/>
              <a:defRPr>
                <a:solidFill>
                  <a:schemeClr val="tx1">
                    <a:tint val="75000"/>
                  </a:schemeClr>
                </a:solidFill>
              </a:defRPr>
            </a:lvl6pPr>
            <a:lvl7pPr marL="3128542" indent="0" algn="ctr">
              <a:buNone/>
              <a:defRPr>
                <a:solidFill>
                  <a:schemeClr val="tx1">
                    <a:tint val="75000"/>
                  </a:schemeClr>
                </a:solidFill>
              </a:defRPr>
            </a:lvl7pPr>
            <a:lvl8pPr marL="3649965" indent="0" algn="ctr">
              <a:buNone/>
              <a:defRPr>
                <a:solidFill>
                  <a:schemeClr val="tx1">
                    <a:tint val="75000"/>
                  </a:schemeClr>
                </a:solidFill>
              </a:defRPr>
            </a:lvl8pPr>
            <a:lvl9pPr marL="4171389" indent="0" algn="ctr">
              <a:buNone/>
              <a:defRPr>
                <a:solidFill>
                  <a:schemeClr val="tx1">
                    <a:tint val="75000"/>
                  </a:schemeClr>
                </a:solidFill>
              </a:defRPr>
            </a:lvl9pPr>
          </a:lstStyle>
          <a:p>
            <a:r>
              <a:rPr lang="en-US" dirty="0"/>
              <a:t>Click to edit Master subtitle style</a:t>
            </a:r>
          </a:p>
        </p:txBody>
      </p:sp>
      <p:sp>
        <p:nvSpPr>
          <p:cNvPr id="23" name="Title 1"/>
          <p:cNvSpPr>
            <a:spLocks noGrp="1"/>
          </p:cNvSpPr>
          <p:nvPr>
            <p:ph type="title"/>
          </p:nvPr>
        </p:nvSpPr>
        <p:spPr>
          <a:xfrm>
            <a:off x="846828" y="2070821"/>
            <a:ext cx="10503339" cy="630943"/>
          </a:xfrm>
          <a:prstGeom prst="rect">
            <a:avLst/>
          </a:prstGeom>
        </p:spPr>
        <p:txBody>
          <a:bodyPr wrap="square" lIns="0" tIns="0" rIns="0" bIns="0">
            <a:spAutoFit/>
          </a:bodyPr>
          <a:lstStyle>
            <a:lvl1pPr algn="l">
              <a:defRPr sz="4100" b="1" i="0" cap="none">
                <a:solidFill>
                  <a:schemeClr val="tx1"/>
                </a:solidFill>
                <a:latin typeface="Arial"/>
                <a:cs typeface="Arial"/>
              </a:defRPr>
            </a:lvl1pPr>
          </a:lstStyle>
          <a:p>
            <a:r>
              <a:rPr lang="en-US" dirty="0"/>
              <a:t>Click to edit Master title style</a:t>
            </a:r>
          </a:p>
        </p:txBody>
      </p:sp>
      <p:sp>
        <p:nvSpPr>
          <p:cNvPr id="33" name="Text Placeholder 32"/>
          <p:cNvSpPr>
            <a:spLocks noGrp="1"/>
          </p:cNvSpPr>
          <p:nvPr>
            <p:ph type="body" sz="quarter" idx="10"/>
          </p:nvPr>
        </p:nvSpPr>
        <p:spPr>
          <a:xfrm>
            <a:off x="841834" y="3267418"/>
            <a:ext cx="10508333" cy="323165"/>
          </a:xfrm>
          <a:prstGeom prst="rect">
            <a:avLst/>
          </a:prstGeom>
        </p:spPr>
        <p:txBody>
          <a:bodyPr vert="horz" wrap="square" lIns="0" tIns="0" rIns="0" bIns="0">
            <a:spAutoFit/>
          </a:bodyPr>
          <a:lstStyle>
            <a:lvl1pPr marL="0" indent="0">
              <a:spcBef>
                <a:spcPts val="0"/>
              </a:spcBef>
              <a:spcAft>
                <a:spcPts val="0"/>
              </a:spcAft>
              <a:buNone/>
              <a:defRPr sz="2100">
                <a:latin typeface="Arial"/>
              </a:defRPr>
            </a:lvl1pPr>
          </a:lstStyle>
          <a:p>
            <a:pPr lvl="0"/>
            <a:r>
              <a:rPr lang="en-US"/>
              <a:t>Click to edit Master text styles</a:t>
            </a:r>
          </a:p>
        </p:txBody>
      </p:sp>
    </p:spTree>
    <p:extLst>
      <p:ext uri="{BB962C8B-B14F-4D97-AF65-F5344CB8AC3E}">
        <p14:creationId xmlns:p14="http://schemas.microsoft.com/office/powerpoint/2010/main" val="59439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3321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842821" y="3273278"/>
            <a:ext cx="10507348" cy="461665"/>
          </a:xfrm>
          <a:prstGeom prst="rect">
            <a:avLst/>
          </a:prstGeom>
        </p:spPr>
        <p:txBody>
          <a:bodyPr lIns="0" tIns="0" rIns="0" bIns="0">
            <a:spAutoFit/>
          </a:bodyPr>
          <a:lstStyle>
            <a:lvl1pPr marL="0" indent="0" algn="l">
              <a:spcBef>
                <a:spcPts val="0"/>
              </a:spcBef>
              <a:buNone/>
              <a:defRPr sz="3000" b="1" i="0" baseline="0">
                <a:solidFill>
                  <a:schemeClr val="bg2"/>
                </a:solidFill>
                <a:latin typeface="Arial"/>
              </a:defRPr>
            </a:lvl1pPr>
            <a:lvl2pPr marL="521424" indent="0" algn="ctr">
              <a:buNone/>
              <a:defRPr>
                <a:solidFill>
                  <a:schemeClr val="tx1">
                    <a:tint val="75000"/>
                  </a:schemeClr>
                </a:solidFill>
              </a:defRPr>
            </a:lvl2pPr>
            <a:lvl3pPr marL="1042847" indent="0" algn="ctr">
              <a:buNone/>
              <a:defRPr>
                <a:solidFill>
                  <a:schemeClr val="tx1">
                    <a:tint val="75000"/>
                  </a:schemeClr>
                </a:solidFill>
              </a:defRPr>
            </a:lvl3pPr>
            <a:lvl4pPr marL="1564272" indent="0" algn="ctr">
              <a:buNone/>
              <a:defRPr>
                <a:solidFill>
                  <a:schemeClr val="tx1">
                    <a:tint val="75000"/>
                  </a:schemeClr>
                </a:solidFill>
              </a:defRPr>
            </a:lvl4pPr>
            <a:lvl5pPr marL="2085695" indent="0" algn="ctr">
              <a:buNone/>
              <a:defRPr>
                <a:solidFill>
                  <a:schemeClr val="tx1">
                    <a:tint val="75000"/>
                  </a:schemeClr>
                </a:solidFill>
              </a:defRPr>
            </a:lvl5pPr>
            <a:lvl6pPr marL="2607117" indent="0" algn="ctr">
              <a:buNone/>
              <a:defRPr>
                <a:solidFill>
                  <a:schemeClr val="tx1">
                    <a:tint val="75000"/>
                  </a:schemeClr>
                </a:solidFill>
              </a:defRPr>
            </a:lvl6pPr>
            <a:lvl7pPr marL="3128542" indent="0" algn="ctr">
              <a:buNone/>
              <a:defRPr>
                <a:solidFill>
                  <a:schemeClr val="tx1">
                    <a:tint val="75000"/>
                  </a:schemeClr>
                </a:solidFill>
              </a:defRPr>
            </a:lvl7pPr>
            <a:lvl8pPr marL="3649965" indent="0" algn="ctr">
              <a:buNone/>
              <a:defRPr>
                <a:solidFill>
                  <a:schemeClr val="tx1">
                    <a:tint val="75000"/>
                  </a:schemeClr>
                </a:solidFill>
              </a:defRPr>
            </a:lvl8pPr>
            <a:lvl9pPr marL="4171389" indent="0" algn="ctr">
              <a:buNone/>
              <a:defRPr>
                <a:solidFill>
                  <a:schemeClr val="tx1">
                    <a:tint val="75000"/>
                  </a:schemeClr>
                </a:solidFill>
              </a:defRPr>
            </a:lvl9pPr>
          </a:lstStyle>
          <a:p>
            <a:r>
              <a:rPr lang="en-US" dirty="0"/>
              <a:t>Click to edit Master subtitle style</a:t>
            </a:r>
          </a:p>
        </p:txBody>
      </p:sp>
      <p:sp>
        <p:nvSpPr>
          <p:cNvPr id="23" name="Title 1"/>
          <p:cNvSpPr>
            <a:spLocks noGrp="1"/>
          </p:cNvSpPr>
          <p:nvPr>
            <p:ph type="title"/>
          </p:nvPr>
        </p:nvSpPr>
        <p:spPr>
          <a:xfrm>
            <a:off x="846828" y="2585594"/>
            <a:ext cx="10503339" cy="630943"/>
          </a:xfrm>
          <a:prstGeom prst="rect">
            <a:avLst/>
          </a:prstGeom>
        </p:spPr>
        <p:txBody>
          <a:bodyPr wrap="square" lIns="0" tIns="0" rIns="0" bIns="0">
            <a:spAutoFit/>
          </a:bodyPr>
          <a:lstStyle>
            <a:lvl1pPr algn="l">
              <a:defRPr sz="4100" b="1" i="0" cap="none">
                <a:solidFill>
                  <a:schemeClr val="tx1"/>
                </a:solidFill>
                <a:latin typeface="Arial"/>
                <a:cs typeface="Arial"/>
              </a:defRPr>
            </a:lvl1pPr>
          </a:lstStyle>
          <a:p>
            <a:r>
              <a:rPr lang="en-US" dirty="0"/>
              <a:t>Click to edit Master title style</a:t>
            </a:r>
          </a:p>
        </p:txBody>
      </p:sp>
      <p:sp>
        <p:nvSpPr>
          <p:cNvPr id="33" name="Text Placeholder 32"/>
          <p:cNvSpPr>
            <a:spLocks noGrp="1"/>
          </p:cNvSpPr>
          <p:nvPr>
            <p:ph type="body" sz="quarter" idx="10"/>
          </p:nvPr>
        </p:nvSpPr>
        <p:spPr>
          <a:xfrm>
            <a:off x="841834" y="3782191"/>
            <a:ext cx="10508333" cy="323165"/>
          </a:xfrm>
          <a:prstGeom prst="rect">
            <a:avLst/>
          </a:prstGeom>
        </p:spPr>
        <p:txBody>
          <a:bodyPr vert="horz" wrap="square" lIns="0" tIns="0" rIns="0" bIns="0">
            <a:spAutoFit/>
          </a:bodyPr>
          <a:lstStyle>
            <a:lvl1pPr marL="0" indent="0">
              <a:spcBef>
                <a:spcPts val="0"/>
              </a:spcBef>
              <a:spcAft>
                <a:spcPts val="0"/>
              </a:spcAft>
              <a:buNone/>
              <a:defRPr sz="2100">
                <a:latin typeface="Arial"/>
              </a:defRPr>
            </a:lvl1pPr>
          </a:lstStyle>
          <a:p>
            <a:pPr lvl="0"/>
            <a:r>
              <a:rPr lang="en-US"/>
              <a:t>Click to edit Master text styles</a:t>
            </a:r>
          </a:p>
        </p:txBody>
      </p:sp>
    </p:spTree>
    <p:extLst>
      <p:ext uri="{BB962C8B-B14F-4D97-AF65-F5344CB8AC3E}">
        <p14:creationId xmlns:p14="http://schemas.microsoft.com/office/powerpoint/2010/main" val="3084028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FED7E7D-7910-24FF-0A69-6104CC14F9BF}"/>
              </a:ext>
            </a:extLst>
          </p:cNvPr>
          <p:cNvSpPr>
            <a:spLocks noGrp="1"/>
          </p:cNvSpPr>
          <p:nvPr>
            <p:ph type="subTitle" idx="1"/>
          </p:nvPr>
        </p:nvSpPr>
        <p:spPr>
          <a:xfrm>
            <a:off x="842821" y="2758505"/>
            <a:ext cx="10507348" cy="461665"/>
          </a:xfrm>
          <a:prstGeom prst="rect">
            <a:avLst/>
          </a:prstGeom>
        </p:spPr>
        <p:txBody>
          <a:bodyPr lIns="0" tIns="0" rIns="0" bIns="0">
            <a:spAutoFit/>
          </a:bodyPr>
          <a:lstStyle>
            <a:lvl1pPr marL="0" indent="0" algn="l">
              <a:spcBef>
                <a:spcPts val="0"/>
              </a:spcBef>
              <a:buNone/>
              <a:defRPr sz="3000" b="1" i="0" baseline="0">
                <a:solidFill>
                  <a:schemeClr val="bg2"/>
                </a:solidFill>
                <a:latin typeface="Arial"/>
              </a:defRPr>
            </a:lvl1pPr>
            <a:lvl2pPr marL="521424" indent="0" algn="ctr">
              <a:buNone/>
              <a:defRPr>
                <a:solidFill>
                  <a:schemeClr val="tx1">
                    <a:tint val="75000"/>
                  </a:schemeClr>
                </a:solidFill>
              </a:defRPr>
            </a:lvl2pPr>
            <a:lvl3pPr marL="1042847" indent="0" algn="ctr">
              <a:buNone/>
              <a:defRPr>
                <a:solidFill>
                  <a:schemeClr val="tx1">
                    <a:tint val="75000"/>
                  </a:schemeClr>
                </a:solidFill>
              </a:defRPr>
            </a:lvl3pPr>
            <a:lvl4pPr marL="1564272" indent="0" algn="ctr">
              <a:buNone/>
              <a:defRPr>
                <a:solidFill>
                  <a:schemeClr val="tx1">
                    <a:tint val="75000"/>
                  </a:schemeClr>
                </a:solidFill>
              </a:defRPr>
            </a:lvl4pPr>
            <a:lvl5pPr marL="2085695" indent="0" algn="ctr">
              <a:buNone/>
              <a:defRPr>
                <a:solidFill>
                  <a:schemeClr val="tx1">
                    <a:tint val="75000"/>
                  </a:schemeClr>
                </a:solidFill>
              </a:defRPr>
            </a:lvl5pPr>
            <a:lvl6pPr marL="2607117" indent="0" algn="ctr">
              <a:buNone/>
              <a:defRPr>
                <a:solidFill>
                  <a:schemeClr val="tx1">
                    <a:tint val="75000"/>
                  </a:schemeClr>
                </a:solidFill>
              </a:defRPr>
            </a:lvl6pPr>
            <a:lvl7pPr marL="3128542" indent="0" algn="ctr">
              <a:buNone/>
              <a:defRPr>
                <a:solidFill>
                  <a:schemeClr val="tx1">
                    <a:tint val="75000"/>
                  </a:schemeClr>
                </a:solidFill>
              </a:defRPr>
            </a:lvl7pPr>
            <a:lvl8pPr marL="3649965" indent="0" algn="ctr">
              <a:buNone/>
              <a:defRPr>
                <a:solidFill>
                  <a:schemeClr val="tx1">
                    <a:tint val="75000"/>
                  </a:schemeClr>
                </a:solidFill>
              </a:defRPr>
            </a:lvl8pPr>
            <a:lvl9pPr marL="4171389" indent="0" algn="ctr">
              <a:buNone/>
              <a:defRPr>
                <a:solidFill>
                  <a:schemeClr val="tx1">
                    <a:tint val="75000"/>
                  </a:schemeClr>
                </a:solidFill>
              </a:defRPr>
            </a:lvl9pPr>
          </a:lstStyle>
          <a:p>
            <a:r>
              <a:rPr lang="en-US" dirty="0"/>
              <a:t>Click to edit Master subtitle style</a:t>
            </a:r>
          </a:p>
        </p:txBody>
      </p:sp>
      <p:sp>
        <p:nvSpPr>
          <p:cNvPr id="3" name="Title 1">
            <a:extLst>
              <a:ext uri="{FF2B5EF4-FFF2-40B4-BE49-F238E27FC236}">
                <a16:creationId xmlns:a16="http://schemas.microsoft.com/office/drawing/2014/main" id="{93CCD377-A37F-0479-A5CE-667C78F6D9AC}"/>
              </a:ext>
            </a:extLst>
          </p:cNvPr>
          <p:cNvSpPr>
            <a:spLocks noGrp="1"/>
          </p:cNvSpPr>
          <p:nvPr>
            <p:ph type="title"/>
          </p:nvPr>
        </p:nvSpPr>
        <p:spPr>
          <a:xfrm>
            <a:off x="846828" y="2070821"/>
            <a:ext cx="10503339" cy="630943"/>
          </a:xfrm>
          <a:prstGeom prst="rect">
            <a:avLst/>
          </a:prstGeom>
        </p:spPr>
        <p:txBody>
          <a:bodyPr wrap="square" lIns="0" tIns="0" rIns="0" bIns="0">
            <a:spAutoFit/>
          </a:bodyPr>
          <a:lstStyle>
            <a:lvl1pPr algn="l">
              <a:defRPr sz="4100" b="1" i="0" cap="none">
                <a:solidFill>
                  <a:schemeClr val="tx1"/>
                </a:solidFill>
                <a:latin typeface="Arial"/>
                <a:cs typeface="Arial"/>
              </a:defRPr>
            </a:lvl1pPr>
          </a:lstStyle>
          <a:p>
            <a:r>
              <a:rPr lang="en-US" dirty="0"/>
              <a:t>Click to edit Master title style</a:t>
            </a:r>
          </a:p>
        </p:txBody>
      </p:sp>
      <p:sp>
        <p:nvSpPr>
          <p:cNvPr id="4" name="Text Placeholder 32">
            <a:extLst>
              <a:ext uri="{FF2B5EF4-FFF2-40B4-BE49-F238E27FC236}">
                <a16:creationId xmlns:a16="http://schemas.microsoft.com/office/drawing/2014/main" id="{06AC4307-EF8D-8875-CF12-EB79964D3AD6}"/>
              </a:ext>
            </a:extLst>
          </p:cNvPr>
          <p:cNvSpPr>
            <a:spLocks noGrp="1"/>
          </p:cNvSpPr>
          <p:nvPr>
            <p:ph type="body" sz="quarter" idx="10"/>
          </p:nvPr>
        </p:nvSpPr>
        <p:spPr>
          <a:xfrm>
            <a:off x="841834" y="3267418"/>
            <a:ext cx="10508333" cy="323165"/>
          </a:xfrm>
          <a:prstGeom prst="rect">
            <a:avLst/>
          </a:prstGeom>
        </p:spPr>
        <p:txBody>
          <a:bodyPr vert="horz" wrap="square" lIns="0" tIns="0" rIns="0" bIns="0">
            <a:spAutoFit/>
          </a:bodyPr>
          <a:lstStyle>
            <a:lvl1pPr marL="0" indent="0">
              <a:spcBef>
                <a:spcPts val="0"/>
              </a:spcBef>
              <a:spcAft>
                <a:spcPts val="0"/>
              </a:spcAft>
              <a:buNone/>
              <a:defRPr sz="2100">
                <a:latin typeface="Arial"/>
              </a:defRPr>
            </a:lvl1pPr>
          </a:lstStyle>
          <a:p>
            <a:pPr lvl="0"/>
            <a:r>
              <a:rPr lang="en-US"/>
              <a:t>Click to edit Master text styles</a:t>
            </a:r>
          </a:p>
        </p:txBody>
      </p:sp>
    </p:spTree>
    <p:extLst>
      <p:ext uri="{BB962C8B-B14F-4D97-AF65-F5344CB8AC3E}">
        <p14:creationId xmlns:p14="http://schemas.microsoft.com/office/powerpoint/2010/main" val="4088754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NAL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850734" y="1378338"/>
            <a:ext cx="10463509" cy="461665"/>
          </a:xfrm>
          <a:prstGeom prst="rect">
            <a:avLst/>
          </a:prstGeom>
        </p:spPr>
        <p:txBody>
          <a:bodyPr wrap="square" lIns="0" tIns="0" rIns="0" bIns="0">
            <a:spAutoFit/>
          </a:bodyPr>
          <a:lstStyle>
            <a:lvl1pPr algn="l">
              <a:defRPr sz="3000" b="1" i="0" cap="none">
                <a:solidFill>
                  <a:schemeClr val="bg2"/>
                </a:solidFill>
                <a:latin typeface="Arial"/>
                <a:cs typeface="Arial"/>
              </a:defRPr>
            </a:lvl1pPr>
          </a:lstStyle>
          <a:p>
            <a:r>
              <a:rPr lang="en-US" dirty="0"/>
              <a:t>Click to edit Master title style</a:t>
            </a:r>
          </a:p>
        </p:txBody>
      </p:sp>
      <p:sp>
        <p:nvSpPr>
          <p:cNvPr id="11" name="Text Placeholder 14"/>
          <p:cNvSpPr>
            <a:spLocks noGrp="1"/>
          </p:cNvSpPr>
          <p:nvPr>
            <p:ph type="body" sz="quarter" idx="14"/>
          </p:nvPr>
        </p:nvSpPr>
        <p:spPr>
          <a:xfrm>
            <a:off x="846668" y="2001077"/>
            <a:ext cx="5040000" cy="307777"/>
          </a:xfrm>
          <a:prstGeom prst="rect">
            <a:avLst/>
          </a:prstGeom>
        </p:spPr>
        <p:txBody>
          <a:bodyPr vert="horz" lIns="0" tIns="0" rIns="0" bIns="0">
            <a:spAutoFit/>
          </a:bodyPr>
          <a:lstStyle>
            <a:lvl1pPr marL="0" indent="0" algn="l">
              <a:spcBef>
                <a:spcPts val="0"/>
              </a:spcBef>
              <a:spcAft>
                <a:spcPts val="0"/>
              </a:spcAft>
              <a:buNone/>
              <a:defRPr sz="2000" baseline="0">
                <a:latin typeface="Arial"/>
              </a:defRPr>
            </a:lvl1pPr>
          </a:lstStyle>
          <a:p>
            <a:pPr lvl="0"/>
            <a:r>
              <a:rPr lang="en-US"/>
              <a:t>Click to edit Master text styles</a:t>
            </a:r>
          </a:p>
        </p:txBody>
      </p:sp>
      <p:sp>
        <p:nvSpPr>
          <p:cNvPr id="13" name="Picture Placeholder 12"/>
          <p:cNvSpPr>
            <a:spLocks noGrp="1"/>
          </p:cNvSpPr>
          <p:nvPr>
            <p:ph type="pic" sz="quarter" idx="15"/>
          </p:nvPr>
        </p:nvSpPr>
        <p:spPr>
          <a:xfrm>
            <a:off x="6274243" y="2001077"/>
            <a:ext cx="5040000" cy="307777"/>
          </a:xfrm>
          <a:prstGeom prst="rect">
            <a:avLst/>
          </a:prstGeom>
        </p:spPr>
        <p:txBody>
          <a:bodyPr vert="horz" lIns="0" tIns="0" rIns="0" bIns="0">
            <a:spAutoFit/>
          </a:bodyPr>
          <a:lstStyle>
            <a:lvl1pPr marL="0" indent="0">
              <a:spcBef>
                <a:spcPts val="0"/>
              </a:spcBef>
              <a:spcAft>
                <a:spcPts val="0"/>
              </a:spcAft>
              <a:buNone/>
              <a:defRPr sz="2000" b="0" i="0" baseline="0">
                <a:latin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413589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NAL SLIDE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850734" y="1378338"/>
            <a:ext cx="10463509" cy="461665"/>
          </a:xfrm>
          <a:prstGeom prst="rect">
            <a:avLst/>
          </a:prstGeom>
        </p:spPr>
        <p:txBody>
          <a:bodyPr wrap="square" lIns="0" tIns="0" rIns="0" bIns="0">
            <a:spAutoFit/>
          </a:bodyPr>
          <a:lstStyle>
            <a:lvl1pPr algn="l">
              <a:defRPr sz="3000" b="1" i="0" cap="none">
                <a:solidFill>
                  <a:schemeClr val="bg2"/>
                </a:solidFill>
                <a:latin typeface="Arial"/>
                <a:cs typeface="Arial"/>
              </a:defRPr>
            </a:lvl1pPr>
          </a:lstStyle>
          <a:p>
            <a:r>
              <a:rPr lang="en-US" dirty="0"/>
              <a:t>Click to edit Master title style</a:t>
            </a:r>
          </a:p>
        </p:txBody>
      </p:sp>
      <p:sp>
        <p:nvSpPr>
          <p:cNvPr id="12" name="Picture Placeholder 12"/>
          <p:cNvSpPr>
            <a:spLocks noGrp="1"/>
          </p:cNvSpPr>
          <p:nvPr>
            <p:ph type="pic" sz="quarter" idx="15"/>
          </p:nvPr>
        </p:nvSpPr>
        <p:spPr>
          <a:xfrm>
            <a:off x="846627" y="2001077"/>
            <a:ext cx="10467616" cy="307777"/>
          </a:xfrm>
          <a:prstGeom prst="rect">
            <a:avLst/>
          </a:prstGeom>
        </p:spPr>
        <p:txBody>
          <a:bodyPr vert="horz" lIns="0" tIns="0" rIns="0" bIns="0">
            <a:spAutoFit/>
          </a:bodyPr>
          <a:lstStyle>
            <a:lvl1pPr marL="0" indent="0">
              <a:spcBef>
                <a:spcPts val="0"/>
              </a:spcBef>
              <a:spcAft>
                <a:spcPts val="0"/>
              </a:spcAft>
              <a:buNone/>
              <a:defRPr sz="2000" b="0" i="0" baseline="0">
                <a:latin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63766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317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5" y="2160590"/>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9948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6" y="2160983"/>
            <a:ext cx="4185623"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6" y="2737246"/>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9"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5" y="2737246"/>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402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242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302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7"/>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2"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5" y="2777070"/>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51666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9"/>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5" y="609601"/>
            <a:ext cx="8596668" cy="3845719"/>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5" y="5367339"/>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895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3"/>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3"/>
          </p:nvPr>
        </p:nvSpPr>
        <p:spPr>
          <a:xfrm>
            <a:off x="677335" y="6041363"/>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3"/>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623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sh.nhs.uk/news/gloves-are-off/" TargetMode="External"/><Relationship Id="rId7" Type="http://schemas.openxmlformats.org/officeDocument/2006/relationships/image" Target="../media/image6.png"/><Relationship Id="rId2" Type="http://schemas.openxmlformats.org/officeDocument/2006/relationships/hyperlink" Target="https://www.rcn.org.uk/Get-Involved/Campaign-with-us/Glove-awareness" TargetMode="External"/><Relationship Id="rId1" Type="http://schemas.openxmlformats.org/officeDocument/2006/relationships/slideLayout" Target="../slideLayouts/slideLayout7.xml"/><Relationship Id="rId6" Type="http://schemas.openxmlformats.org/officeDocument/2006/relationships/hyperlink" Target="https://www.england.nhs.uk/atlas_case_study/the-gloves-are-off-campaign/" TargetMode="External"/><Relationship Id="rId5" Type="http://schemas.openxmlformats.org/officeDocument/2006/relationships/hyperlink" Target="https://www.nursingtimes.net/clinical-archive/infection-control/the-impact-of-glove-misuse-on-patient-safety-during-the-covid-19-pandemic-29-08-2022/" TargetMode="External"/><Relationship Id="rId4" Type="http://schemas.openxmlformats.org/officeDocument/2006/relationships/hyperlink" Target="https://www.bma.org.uk/news-and-opinion/when-the-gloves-come-of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journals.sagepub.com/doi/full/10.1177/01410768211001583" TargetMode="External"/><Relationship Id="rId2" Type="http://schemas.openxmlformats.org/officeDocument/2006/relationships/hyperlink" Target="https://www.nursingtimes.net/news/sustainability-and-environment/protect-the-environment-by-reducing-unnecessary-glove-use-nurses-urged-29-04-2022/"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rcn.org.uk/Professional-Development/publications/tools-of-the-trade-uk-pub-010-21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9VjeIWLnEg-" TargetMode="External"/><Relationship Id="rId7" Type="http://schemas.openxmlformats.org/officeDocument/2006/relationships/image" Target="../media/image6.png"/><Relationship Id="rId2" Type="http://schemas.openxmlformats.org/officeDocument/2006/relationships/hyperlink" Target="https://www.youtube.com/watch?v=suUFO7FgKEw" TargetMode="External"/><Relationship Id="rId1" Type="http://schemas.openxmlformats.org/officeDocument/2006/relationships/slideLayout" Target="../slideLayouts/slideLayout7.xml"/><Relationship Id="rId6" Type="http://schemas.openxmlformats.org/officeDocument/2006/relationships/hyperlink" Target="https://www.youtube.com/watch?v=OC8MFGu8s94-" TargetMode="External"/><Relationship Id="rId5" Type="http://schemas.openxmlformats.org/officeDocument/2006/relationships/hyperlink" Target="https://www.ips.uk.net/Using%20gloves%20appropriately%20in%20healthcare%20animation%20video" TargetMode="External"/><Relationship Id="rId4" Type="http://schemas.openxmlformats.org/officeDocument/2006/relationships/hyperlink" Target="https://youtu.be/d3EPLfzNM_Q?si=97hOFfTMGusBWkJ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24" name="Rectangle 23">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Freeform: Shape 25">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06FCF3-B813-9318-0F52-843EB6BABEA8}"/>
              </a:ext>
            </a:extLst>
          </p:cNvPr>
          <p:cNvSpPr>
            <a:spLocks noGrp="1"/>
          </p:cNvSpPr>
          <p:nvPr>
            <p:ph type="title"/>
          </p:nvPr>
        </p:nvSpPr>
        <p:spPr>
          <a:xfrm>
            <a:off x="677334" y="767256"/>
            <a:ext cx="3749061" cy="1408640"/>
          </a:xfrm>
        </p:spPr>
        <p:txBody>
          <a:bodyPr vert="horz" lIns="91440" tIns="45720" rIns="91440" bIns="45720" rtlCol="0" anchor="ctr">
            <a:normAutofit/>
          </a:bodyPr>
          <a:lstStyle/>
          <a:p>
            <a:pPr defTabSz="457200">
              <a:lnSpc>
                <a:spcPct val="90000"/>
              </a:lnSpc>
            </a:pPr>
            <a:r>
              <a:rPr lang="en-US" sz="2800" dirty="0">
                <a:solidFill>
                  <a:srgbClr val="92D050"/>
                </a:solidFill>
                <a:latin typeface="Arial" panose="020B0604020202020204" pitchFamily="34" charset="0"/>
                <a:cs typeface="Arial" panose="020B0604020202020204" pitchFamily="34" charset="0"/>
              </a:rPr>
              <a:t>“Gloves Off” Project Tips and Guidance </a:t>
            </a:r>
          </a:p>
        </p:txBody>
      </p:sp>
      <p:sp>
        <p:nvSpPr>
          <p:cNvPr id="28" name="Isosceles Triangle 27">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Text Placeholder 5">
            <a:extLst>
              <a:ext uri="{FF2B5EF4-FFF2-40B4-BE49-F238E27FC236}">
                <a16:creationId xmlns:a16="http://schemas.microsoft.com/office/drawing/2014/main" id="{10A0FEFD-D05F-F7E5-5B74-3D67DE266DED}"/>
              </a:ext>
            </a:extLst>
          </p:cNvPr>
          <p:cNvSpPr>
            <a:spLocks noGrp="1"/>
          </p:cNvSpPr>
          <p:nvPr>
            <p:ph type="body" sz="quarter" idx="13"/>
          </p:nvPr>
        </p:nvSpPr>
        <p:spPr>
          <a:xfrm>
            <a:off x="677334" y="2795618"/>
            <a:ext cx="3749061" cy="3005289"/>
          </a:xfrm>
        </p:spPr>
        <p:txBody>
          <a:bodyPr vert="horz" lIns="91440" tIns="45720" rIns="91440" bIns="45720" rtlCol="0">
            <a:normAutofit/>
          </a:bodyPr>
          <a:lstStyle/>
          <a:p>
            <a:pPr defTabSz="457200">
              <a:spcBef>
                <a:spcPts val="1000"/>
              </a:spcBef>
              <a:buFont typeface="Wingdings 3" charset="2"/>
              <a:buChar char=""/>
            </a:pPr>
            <a:endParaRPr lang="en-US" sz="1600">
              <a:latin typeface="+mn-lt"/>
            </a:endParaRPr>
          </a:p>
        </p:txBody>
      </p:sp>
      <p:sp>
        <p:nvSpPr>
          <p:cNvPr id="30" name="Freeform: Shape 29">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black and white logo&#10;&#10;Description automatically generated">
            <a:extLst>
              <a:ext uri="{FF2B5EF4-FFF2-40B4-BE49-F238E27FC236}">
                <a16:creationId xmlns:a16="http://schemas.microsoft.com/office/drawing/2014/main" id="{1C4620EA-4F88-B275-7A31-E9B1F604C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55244" y="362123"/>
            <a:ext cx="2104587" cy="810266"/>
          </a:xfrm>
          <a:prstGeom prst="rect">
            <a:avLst/>
          </a:prstGeom>
          <a:noFill/>
        </p:spPr>
      </p:pic>
      <p:pic>
        <p:nvPicPr>
          <p:cNvPr id="7" name="Picture 6">
            <a:extLst>
              <a:ext uri="{FF2B5EF4-FFF2-40B4-BE49-F238E27FC236}">
                <a16:creationId xmlns:a16="http://schemas.microsoft.com/office/drawing/2014/main" id="{C2F42131-A7BE-214D-A824-8A310E486593}"/>
              </a:ext>
            </a:extLst>
          </p:cNvPr>
          <p:cNvPicPr>
            <a:picLocks noChangeAspect="1"/>
          </p:cNvPicPr>
          <p:nvPr/>
        </p:nvPicPr>
        <p:blipFill>
          <a:blip r:embed="rId3"/>
          <a:stretch>
            <a:fillRect/>
          </a:stretch>
        </p:blipFill>
        <p:spPr>
          <a:xfrm>
            <a:off x="416086" y="2715974"/>
            <a:ext cx="4119083" cy="3495640"/>
          </a:xfrm>
          <a:prstGeom prst="rect">
            <a:avLst/>
          </a:prstGeom>
        </p:spPr>
      </p:pic>
    </p:spTree>
    <p:extLst>
      <p:ext uri="{BB962C8B-B14F-4D97-AF65-F5344CB8AC3E}">
        <p14:creationId xmlns:p14="http://schemas.microsoft.com/office/powerpoint/2010/main" val="645406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59" name="Straight Connector 58">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1"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3" name="Isosceles Triangle 62">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2"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Isosceles Triangle 64">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84A3B1D1-899C-EBD3-A90D-90D6BB7D057D}"/>
              </a:ext>
            </a:extLst>
          </p:cNvPr>
          <p:cNvSpPr>
            <a:spLocks noGrp="1"/>
          </p:cNvSpPr>
          <p:nvPr>
            <p:ph type="ctrTitle"/>
          </p:nvPr>
        </p:nvSpPr>
        <p:spPr>
          <a:xfrm>
            <a:off x="677335" y="1282701"/>
            <a:ext cx="5096060" cy="4307148"/>
          </a:xfrm>
        </p:spPr>
        <p:txBody>
          <a:bodyPr anchor="ctr">
            <a:normAutofit/>
          </a:bodyPr>
          <a:lstStyle/>
          <a:p>
            <a:pPr algn="ctr"/>
            <a:r>
              <a:rPr lang="en-GB" b="1" dirty="0">
                <a:latin typeface="Arial" panose="020B0604020202020204" pitchFamily="34" charset="0"/>
                <a:cs typeface="Arial" panose="020B0604020202020204" pitchFamily="34" charset="0"/>
              </a:rPr>
              <a:t>“Gloves Off”</a:t>
            </a: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Further information</a:t>
            </a:r>
            <a:br>
              <a:rPr lang="en-GB" b="1"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a:r>
          </a:p>
        </p:txBody>
      </p:sp>
      <p:sp>
        <p:nvSpPr>
          <p:cNvPr id="67" name="Freeform: Shape 66">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49C6FF4-087B-4E87-CA0F-7C098B9DA10E}"/>
              </a:ext>
            </a:extLst>
          </p:cNvPr>
          <p:cNvSpPr>
            <a:spLocks noGrp="1"/>
          </p:cNvSpPr>
          <p:nvPr>
            <p:ph type="subTitle" idx="1"/>
          </p:nvPr>
        </p:nvSpPr>
        <p:spPr>
          <a:xfrm>
            <a:off x="7821120" y="2510119"/>
            <a:ext cx="3602567" cy="1829292"/>
          </a:xfrm>
        </p:spPr>
        <p:txBody>
          <a:bodyPr anchor="ctr">
            <a:normAutofit/>
          </a:bodyPr>
          <a:lstStyle/>
          <a:p>
            <a:pPr algn="l"/>
            <a:r>
              <a:rPr lang="en-GB" dirty="0">
                <a:solidFill>
                  <a:srgbClr val="FFFFFF"/>
                </a:solidFill>
                <a:latin typeface="Arial" panose="020B0604020202020204" pitchFamily="34" charset="0"/>
                <a:cs typeface="Arial" panose="020B0604020202020204" pitchFamily="34" charset="0"/>
              </a:rPr>
              <a:t>Journals</a:t>
            </a:r>
          </a:p>
          <a:p>
            <a:pPr algn="l"/>
            <a:r>
              <a:rPr lang="en-GB" dirty="0">
                <a:solidFill>
                  <a:srgbClr val="FFFFFF"/>
                </a:solidFill>
                <a:latin typeface="Arial" panose="020B0604020202020204" pitchFamily="34" charset="0"/>
                <a:cs typeface="Arial" panose="020B0604020202020204" pitchFamily="34" charset="0"/>
              </a:rPr>
              <a:t>Papers</a:t>
            </a:r>
          </a:p>
          <a:p>
            <a:pPr algn="l"/>
            <a:r>
              <a:rPr lang="en-GB" dirty="0">
                <a:solidFill>
                  <a:srgbClr val="FFFFFF"/>
                </a:solidFill>
                <a:latin typeface="Arial" panose="020B0604020202020204" pitchFamily="34" charset="0"/>
                <a:cs typeface="Arial" panose="020B0604020202020204" pitchFamily="34" charset="0"/>
              </a:rPr>
              <a:t>Video links</a:t>
            </a:r>
          </a:p>
        </p:txBody>
      </p:sp>
      <p:pic>
        <p:nvPicPr>
          <p:cNvPr id="4" name="Picture 3" descr="A blue gloves holding a hand&#10;&#10;Description automatically generated with medium confidence">
            <a:extLst>
              <a:ext uri="{FF2B5EF4-FFF2-40B4-BE49-F238E27FC236}">
                <a16:creationId xmlns:a16="http://schemas.microsoft.com/office/drawing/2014/main" id="{1B8E89D1-562E-589D-9DA9-EDF9F6411C39}"/>
              </a:ext>
            </a:extLst>
          </p:cNvPr>
          <p:cNvPicPr>
            <a:picLocks noChangeAspect="1"/>
          </p:cNvPicPr>
          <p:nvPr/>
        </p:nvPicPr>
        <p:blipFill>
          <a:blip r:embed="rId2"/>
          <a:stretch>
            <a:fillRect/>
          </a:stretch>
        </p:blipFill>
        <p:spPr>
          <a:xfrm>
            <a:off x="0" y="34350"/>
            <a:ext cx="1308538" cy="951569"/>
          </a:xfrm>
          <a:prstGeom prst="rect">
            <a:avLst/>
          </a:prstGeom>
        </p:spPr>
      </p:pic>
    </p:spTree>
    <p:extLst>
      <p:ext uri="{BB962C8B-B14F-4D97-AF65-F5344CB8AC3E}">
        <p14:creationId xmlns:p14="http://schemas.microsoft.com/office/powerpoint/2010/main" val="5823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EDFA1C-44A2-29C6-654E-15152BD4354B}"/>
              </a:ext>
            </a:extLst>
          </p:cNvPr>
          <p:cNvSpPr txBox="1"/>
          <p:nvPr/>
        </p:nvSpPr>
        <p:spPr>
          <a:xfrm>
            <a:off x="555214" y="1169471"/>
            <a:ext cx="9030220" cy="4801314"/>
          </a:xfrm>
          <a:prstGeom prst="rect">
            <a:avLst/>
          </a:prstGeom>
          <a:noFill/>
        </p:spPr>
        <p:txBody>
          <a:bodyPr wrap="square">
            <a:spAutoFit/>
          </a:bodyPr>
          <a:lstStyle/>
          <a:p>
            <a:r>
              <a:rPr lang="en-GB" dirty="0">
                <a:latin typeface="Arial" panose="020B0604020202020204" pitchFamily="34" charset="0"/>
                <a:ea typeface="ＭＳ Ｐゴシック"/>
                <a:cs typeface="Arial" panose="020B0604020202020204" pitchFamily="34" charset="0"/>
              </a:rPr>
              <a:t>Royal College of Nursing (RCN) Glove Awareness</a:t>
            </a:r>
          </a:p>
          <a:p>
            <a:r>
              <a:rPr lang="en-GB" dirty="0">
                <a:latin typeface="Arial" panose="020B0604020202020204" pitchFamily="34" charset="0"/>
                <a:ea typeface="ＭＳ Ｐゴシック"/>
                <a:cs typeface="Arial" panose="020B0604020202020204" pitchFamily="34" charset="0"/>
                <a:hlinkClick r:id="rId2"/>
              </a:rPr>
              <a:t>Glove awareness | Campaigns | Royal College of Nursing (rcn.org.uk)</a:t>
            </a:r>
            <a:endParaRPr lang="en-GB" dirty="0">
              <a:latin typeface="Arial" panose="020B0604020202020204" pitchFamily="34" charset="0"/>
              <a:ea typeface="ＭＳ Ｐゴシック"/>
              <a:cs typeface="Arial" panose="020B0604020202020204" pitchFamily="34" charset="0"/>
            </a:endParaRPr>
          </a:p>
          <a:p>
            <a:endParaRPr lang="en-GB" dirty="0">
              <a:latin typeface="Arial" panose="020B0604020202020204" pitchFamily="34" charset="0"/>
              <a:ea typeface="ＭＳ Ｐゴシック"/>
              <a:cs typeface="Arial" panose="020B0604020202020204" pitchFamily="34" charset="0"/>
            </a:endParaRPr>
          </a:p>
          <a:p>
            <a:r>
              <a:rPr lang="en-GB" dirty="0">
                <a:latin typeface="Arial" panose="020B0604020202020204" pitchFamily="34" charset="0"/>
                <a:ea typeface="ＭＳ Ｐゴシック"/>
                <a:cs typeface="Arial" panose="020B0604020202020204" pitchFamily="34" charset="0"/>
              </a:rPr>
              <a:t>Great Ormond Street Hospital (GOSH)</a:t>
            </a:r>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ea typeface="ＭＳ Ｐゴシック"/>
                <a:cs typeface="Arial" panose="020B0604020202020204" pitchFamily="34" charset="0"/>
                <a:hlinkClick r:id="rId3"/>
              </a:rPr>
              <a:t>The gloves are off! | Great Ormond Street Hospital (gosh.nhs.uk)</a:t>
            </a:r>
            <a:endParaRPr lang="en-GB" dirty="0">
              <a:latin typeface="Arial" panose="020B0604020202020204" pitchFamily="34" charset="0"/>
              <a:ea typeface="ＭＳ Ｐゴシック"/>
              <a:cs typeface="Arial" panose="020B0604020202020204" pitchFamily="34" charset="0"/>
            </a:endParaRPr>
          </a:p>
          <a:p>
            <a:endParaRPr lang="en-US" dirty="0">
              <a:latin typeface="Arial" panose="020B0604020202020204" pitchFamily="34" charset="0"/>
              <a:ea typeface="ＭＳ Ｐゴシック"/>
              <a:cs typeface="Arial" panose="020B0604020202020204" pitchFamily="34" charset="0"/>
            </a:endParaRPr>
          </a:p>
          <a:p>
            <a:r>
              <a:rPr lang="en-GB" dirty="0">
                <a:latin typeface="Arial" panose="020B0604020202020204" pitchFamily="34" charset="0"/>
                <a:ea typeface="ＭＳ Ｐゴシック"/>
                <a:cs typeface="Arial" panose="020B0604020202020204" pitchFamily="34" charset="0"/>
              </a:rPr>
              <a:t>British Medical Association (BMA)</a:t>
            </a:r>
            <a:endParaRPr lang="en-US" dirty="0">
              <a:latin typeface="Arial" panose="020B0604020202020204" pitchFamily="34" charset="0"/>
              <a:ea typeface="ＭＳ Ｐゴシック"/>
              <a:cs typeface="Arial" panose="020B0604020202020204" pitchFamily="34" charset="0"/>
            </a:endParaRPr>
          </a:p>
          <a:p>
            <a:r>
              <a:rPr lang="en-GB" dirty="0">
                <a:latin typeface="Arial" panose="020B0604020202020204" pitchFamily="34" charset="0"/>
                <a:ea typeface="ＭＳ Ｐゴシック"/>
                <a:cs typeface="Arial" panose="020B0604020202020204" pitchFamily="34" charset="0"/>
                <a:hlinkClick r:id="rId4"/>
              </a:rPr>
              <a:t>When the gloves come off (bma.org.uk)</a:t>
            </a:r>
            <a:endParaRPr lang="en-GB" dirty="0">
              <a:latin typeface="Arial" panose="020B0604020202020204" pitchFamily="34" charset="0"/>
              <a:ea typeface="ＭＳ Ｐゴシック"/>
              <a:cs typeface="Arial" panose="020B0604020202020204" pitchFamily="34" charset="0"/>
            </a:endParaRPr>
          </a:p>
          <a:p>
            <a:endParaRPr lang="en-GB" dirty="0">
              <a:latin typeface="Arial" panose="020B0604020202020204" pitchFamily="34" charset="0"/>
              <a:ea typeface="ＭＳ Ｐゴシック"/>
              <a:cs typeface="Arial" panose="020B0604020202020204" pitchFamily="34" charset="0"/>
            </a:endParaRPr>
          </a:p>
          <a:p>
            <a:r>
              <a:rPr lang="en-GB" dirty="0">
                <a:latin typeface="Arial" panose="020B0604020202020204" pitchFamily="34" charset="0"/>
                <a:cs typeface="Arial" panose="020B0604020202020204" pitchFamily="34" charset="0"/>
              </a:rPr>
              <a:t>Nursing Times</a:t>
            </a:r>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hlinkClick r:id="rId5"/>
              </a:rPr>
              <a:t>The impact of glove misuse on patient safety during the Covid-19 pandemic | Nursing Times</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US" sz="1800" dirty="0">
                <a:solidFill>
                  <a:srgbClr val="000000"/>
                </a:solidFill>
                <a:latin typeface="Arial"/>
                <a:ea typeface="+mn-ea"/>
                <a:cs typeface="Arial"/>
              </a:rPr>
              <a:t>NHS England </a:t>
            </a:r>
            <a:endParaRPr lang="en-US" sz="1800" b="0" i="0" u="none" strike="noStrike" kern="1200" cap="none" spc="0" normalizeH="0" baseline="0" noProof="0" dirty="0">
              <a:ln>
                <a:noFill/>
              </a:ln>
              <a:solidFill>
                <a:srgbClr val="000000"/>
              </a:solidFill>
              <a:effectLst/>
              <a:uLnTx/>
              <a:uFillTx/>
              <a:latin typeface="Arial"/>
              <a:ea typeface="+mn-ea"/>
              <a:cs typeface="Arial"/>
            </a:endParaRPr>
          </a:p>
          <a:p>
            <a:r>
              <a:rPr lang="en-GB" dirty="0">
                <a:hlinkClick r:id="rId6"/>
              </a:rPr>
              <a:t>NHS England » ‘The gloves are off’ campaign</a:t>
            </a:r>
            <a:endParaRPr lang="en-GB" dirty="0"/>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ea typeface="ＭＳ Ｐゴシック"/>
              <a:cs typeface="Arial" panose="020B0604020202020204" pitchFamily="34" charset="0"/>
            </a:endParaRPr>
          </a:p>
        </p:txBody>
      </p:sp>
      <p:pic>
        <p:nvPicPr>
          <p:cNvPr id="2" name="Picture 1">
            <a:extLst>
              <a:ext uri="{FF2B5EF4-FFF2-40B4-BE49-F238E27FC236}">
                <a16:creationId xmlns:a16="http://schemas.microsoft.com/office/drawing/2014/main" id="{F29343C6-4912-F7A8-F83B-B2AFAE7B2A8F}"/>
              </a:ext>
            </a:extLst>
          </p:cNvPr>
          <p:cNvPicPr>
            <a:picLocks noChangeAspect="1"/>
          </p:cNvPicPr>
          <p:nvPr/>
        </p:nvPicPr>
        <p:blipFill>
          <a:blip r:embed="rId7"/>
          <a:stretch>
            <a:fillRect/>
          </a:stretch>
        </p:blipFill>
        <p:spPr>
          <a:xfrm>
            <a:off x="0" y="34350"/>
            <a:ext cx="1308538" cy="951569"/>
          </a:xfrm>
          <a:prstGeom prst="rect">
            <a:avLst/>
          </a:prstGeom>
        </p:spPr>
      </p:pic>
    </p:spTree>
    <p:extLst>
      <p:ext uri="{BB962C8B-B14F-4D97-AF65-F5344CB8AC3E}">
        <p14:creationId xmlns:p14="http://schemas.microsoft.com/office/powerpoint/2010/main" val="328308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15283-993E-7BC2-0A31-81EC9BA865AD}"/>
              </a:ext>
            </a:extLst>
          </p:cNvPr>
          <p:cNvSpPr txBox="1"/>
          <p:nvPr/>
        </p:nvSpPr>
        <p:spPr>
          <a:xfrm>
            <a:off x="367862" y="1169471"/>
            <a:ext cx="8784020" cy="5632311"/>
          </a:xfrm>
          <a:prstGeom prst="rect">
            <a:avLst/>
          </a:prstGeom>
          <a:noFill/>
        </p:spPr>
        <p:txBody>
          <a:bodyPr wrap="square">
            <a:spAutoFit/>
          </a:bodyPr>
          <a:lstStyle/>
          <a:p>
            <a:r>
              <a:rPr lang="en-US" sz="1800" dirty="0">
                <a:solidFill>
                  <a:srgbClr val="000000"/>
                </a:solidFill>
                <a:latin typeface="Arial"/>
                <a:ea typeface="+mn-ea"/>
                <a:cs typeface="Arial"/>
              </a:rPr>
              <a:t>Nursing Times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r>
              <a:rPr lang="en-US" dirty="0">
                <a:ea typeface="+mn-ea"/>
                <a:hlinkClick r:id="rId2"/>
              </a:rPr>
              <a:t>Protect the environment by reducing unnecessary glove use, nurses urged | Nursing Times</a:t>
            </a:r>
            <a:endParaRPr lang="en-US" dirty="0">
              <a:ea typeface="+mn-ea"/>
              <a:cs typeface="+mn-cs"/>
            </a:endParaRPr>
          </a:p>
          <a:p>
            <a:endParaRPr lang="en-GB" sz="1800" dirty="0">
              <a:solidFill>
                <a:srgbClr val="555555"/>
              </a:solidFill>
              <a:latin typeface="Arial" panose="020B0604020202020204" pitchFamily="34" charset="0"/>
              <a:ea typeface="Open Sans"/>
              <a:cs typeface="Arial" panose="020B0604020202020204" pitchFamily="34" charset="0"/>
              <a:hlinkClick r:id="rId3"/>
            </a:endParaRPr>
          </a:p>
          <a:p>
            <a:r>
              <a:rPr lang="en-US" sz="1800" dirty="0">
                <a:solidFill>
                  <a:srgbClr val="555555"/>
                </a:solidFill>
                <a:latin typeface="Arial" panose="020B0604020202020204" pitchFamily="34" charset="0"/>
                <a:ea typeface="Open Sans"/>
                <a:cs typeface="Arial" panose="020B0604020202020204" pitchFamily="34" charset="0"/>
              </a:rPr>
              <a:t>Environmental impact of personal protective equipment distributed for use by health and social care services in England in the first six months of the COVID-19 pandemic</a:t>
            </a:r>
          </a:p>
          <a:p>
            <a:r>
              <a:rPr lang="en-US" sz="1800" dirty="0">
                <a:solidFill>
                  <a:srgbClr val="555555"/>
                </a:solidFill>
                <a:latin typeface="Arial" panose="020B0604020202020204" pitchFamily="34" charset="0"/>
                <a:ea typeface="Open Sans"/>
                <a:cs typeface="Arial" panose="020B0604020202020204" pitchFamily="34" charset="0"/>
                <a:hlinkClick r:id="rId3"/>
              </a:rPr>
              <a:t>Environmental impact of personal protective equipment distributed for use by health and social care services in England in the first six months of the COVID-19 pandemic - Chantelle </a:t>
            </a:r>
            <a:r>
              <a:rPr lang="en-US" sz="1800" dirty="0" err="1">
                <a:solidFill>
                  <a:srgbClr val="555555"/>
                </a:solidFill>
                <a:latin typeface="Arial" panose="020B0604020202020204" pitchFamily="34" charset="0"/>
                <a:ea typeface="Open Sans"/>
                <a:cs typeface="Arial" panose="020B0604020202020204" pitchFamily="34" charset="0"/>
                <a:hlinkClick r:id="rId3"/>
              </a:rPr>
              <a:t>Rizan</a:t>
            </a:r>
            <a:r>
              <a:rPr lang="en-US" sz="1800" dirty="0">
                <a:solidFill>
                  <a:srgbClr val="555555"/>
                </a:solidFill>
                <a:latin typeface="Arial" panose="020B0604020202020204" pitchFamily="34" charset="0"/>
                <a:ea typeface="Open Sans"/>
                <a:cs typeface="Arial" panose="020B0604020202020204" pitchFamily="34" charset="0"/>
                <a:hlinkClick r:id="rId3"/>
              </a:rPr>
              <a:t>, Malcolm Reed, Mahmood F </a:t>
            </a:r>
            <a:r>
              <a:rPr lang="en-US" sz="1800" dirty="0" err="1">
                <a:solidFill>
                  <a:srgbClr val="555555"/>
                </a:solidFill>
                <a:latin typeface="Arial" panose="020B0604020202020204" pitchFamily="34" charset="0"/>
                <a:ea typeface="Open Sans"/>
                <a:cs typeface="Arial" panose="020B0604020202020204" pitchFamily="34" charset="0"/>
                <a:hlinkClick r:id="rId3"/>
              </a:rPr>
              <a:t>Bhutta</a:t>
            </a:r>
            <a:r>
              <a:rPr lang="en-US" sz="1800" dirty="0">
                <a:solidFill>
                  <a:srgbClr val="555555"/>
                </a:solidFill>
                <a:latin typeface="Arial" panose="020B0604020202020204" pitchFamily="34" charset="0"/>
                <a:ea typeface="Open Sans"/>
                <a:cs typeface="Arial" panose="020B0604020202020204" pitchFamily="34" charset="0"/>
                <a:hlinkClick r:id="rId3"/>
              </a:rPr>
              <a:t>, 2021 (sagepub.com)</a:t>
            </a:r>
          </a:p>
          <a:p>
            <a:endParaRPr lang="en-US" dirty="0">
              <a:solidFill>
                <a:srgbClr val="555555"/>
              </a:solidFill>
              <a:latin typeface="Arial" panose="020B0604020202020204" pitchFamily="34" charset="0"/>
              <a:ea typeface="Open Sans"/>
              <a:cs typeface="Arial" panose="020B0604020202020204" pitchFamily="34" charset="0"/>
              <a:hlinkClick r:id="rId3"/>
            </a:endParaRPr>
          </a:p>
          <a:p>
            <a:r>
              <a:rPr lang="en-GB" dirty="0">
                <a:latin typeface="Arial" panose="020B0604020202020204" pitchFamily="34" charset="0"/>
                <a:ea typeface="ＭＳ Ｐゴシック"/>
                <a:cs typeface="Arial" panose="020B0604020202020204" pitchFamily="34" charset="0"/>
              </a:rPr>
              <a:t>Royal College of Nursing(RCN) Tools of the Trade- Guidance for healthcare staff on glove use and the prevention of work-related dermatitis.</a:t>
            </a:r>
          </a:p>
          <a:p>
            <a:r>
              <a:rPr lang="en-GB" sz="1800" dirty="0">
                <a:latin typeface="Arial" panose="020B0604020202020204" pitchFamily="34" charset="0"/>
                <a:ea typeface="ＭＳ Ｐゴシック"/>
                <a:cs typeface="Arial" panose="020B0604020202020204" pitchFamily="34" charset="0"/>
                <a:hlinkClick r:id="rId4"/>
              </a:rPr>
              <a:t>https://www.rcn.org.uk/Professional-Development/publications/tools-of-the-trade-uk-pub-010-218</a:t>
            </a:r>
            <a:endParaRPr lang="en-GB" sz="1800" dirty="0">
              <a:latin typeface="Arial" panose="020B0604020202020204" pitchFamily="34" charset="0"/>
              <a:ea typeface="ＭＳ Ｐゴシック"/>
              <a:cs typeface="Arial" panose="020B0604020202020204" pitchFamily="34" charset="0"/>
            </a:endParaRPr>
          </a:p>
          <a:p>
            <a:endParaRPr lang="en-GB" sz="1800" dirty="0">
              <a:latin typeface="Arial" panose="020B0604020202020204" pitchFamily="34" charset="0"/>
              <a:ea typeface="ＭＳ Ｐゴシック"/>
              <a:cs typeface="Arial" panose="020B0604020202020204" pitchFamily="34" charset="0"/>
            </a:endParaRPr>
          </a:p>
          <a:p>
            <a:endParaRPr lang="en-US" sz="1800" dirty="0">
              <a:solidFill>
                <a:srgbClr val="555555"/>
              </a:solidFill>
              <a:latin typeface="Arial" panose="020B0604020202020204" pitchFamily="34" charset="0"/>
              <a:ea typeface="Open Sans"/>
              <a:cs typeface="Arial" panose="020B0604020202020204" pitchFamily="34" charset="0"/>
              <a:hlinkClick r:id="rId3"/>
            </a:endParaRPr>
          </a:p>
          <a:p>
            <a:endParaRPr lang="en-US" dirty="0">
              <a:solidFill>
                <a:srgbClr val="555555"/>
              </a:solidFill>
              <a:latin typeface="Arial" panose="020B0604020202020204" pitchFamily="34" charset="0"/>
              <a:ea typeface="Open Sans"/>
              <a:cs typeface="Arial" panose="020B0604020202020204" pitchFamily="34" charset="0"/>
              <a:hlinkClick r:id="rId3"/>
            </a:endParaRPr>
          </a:p>
          <a:p>
            <a:endParaRPr lang="en-US" sz="1800" dirty="0">
              <a:solidFill>
                <a:srgbClr val="555555"/>
              </a:solidFill>
              <a:latin typeface="Arial" panose="020B0604020202020204" pitchFamily="34" charset="0"/>
              <a:ea typeface="Open Sans"/>
              <a:cs typeface="Arial" panose="020B0604020202020204" pitchFamily="34" charset="0"/>
              <a:hlinkClick r:id="rId3"/>
            </a:endParaRPr>
          </a:p>
          <a:p>
            <a:endParaRPr lang="en-US" dirty="0">
              <a:solidFill>
                <a:srgbClr val="555555"/>
              </a:solidFill>
              <a:latin typeface="Arial" panose="020B0604020202020204" pitchFamily="34" charset="0"/>
              <a:ea typeface="Open Sans"/>
              <a:cs typeface="Arial" panose="020B0604020202020204" pitchFamily="34" charset="0"/>
              <a:hlinkClick r:id="rId3"/>
            </a:endParaRPr>
          </a:p>
          <a:p>
            <a:endParaRPr lang="en-US" sz="1800" dirty="0">
              <a:solidFill>
                <a:srgbClr val="555555"/>
              </a:solidFill>
              <a:latin typeface="Arial" panose="020B0604020202020204" pitchFamily="34" charset="0"/>
              <a:ea typeface="Open Sans"/>
              <a:cs typeface="Arial" panose="020B0604020202020204" pitchFamily="34" charset="0"/>
              <a:hlinkClick r:id="rId3"/>
            </a:endParaRPr>
          </a:p>
        </p:txBody>
      </p:sp>
      <p:pic>
        <p:nvPicPr>
          <p:cNvPr id="2" name="Picture 1">
            <a:extLst>
              <a:ext uri="{FF2B5EF4-FFF2-40B4-BE49-F238E27FC236}">
                <a16:creationId xmlns:a16="http://schemas.microsoft.com/office/drawing/2014/main" id="{BDCF52C3-754D-1830-089C-08998F07912C}"/>
              </a:ext>
            </a:extLst>
          </p:cNvPr>
          <p:cNvPicPr>
            <a:picLocks noChangeAspect="1"/>
          </p:cNvPicPr>
          <p:nvPr/>
        </p:nvPicPr>
        <p:blipFill>
          <a:blip r:embed="rId5"/>
          <a:stretch>
            <a:fillRect/>
          </a:stretch>
        </p:blipFill>
        <p:spPr>
          <a:xfrm>
            <a:off x="0" y="34350"/>
            <a:ext cx="1308538" cy="951569"/>
          </a:xfrm>
          <a:prstGeom prst="rect">
            <a:avLst/>
          </a:prstGeom>
        </p:spPr>
      </p:pic>
    </p:spTree>
    <p:extLst>
      <p:ext uri="{BB962C8B-B14F-4D97-AF65-F5344CB8AC3E}">
        <p14:creationId xmlns:p14="http://schemas.microsoft.com/office/powerpoint/2010/main" val="349531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15283-993E-7BC2-0A31-81EC9BA865AD}"/>
              </a:ext>
            </a:extLst>
          </p:cNvPr>
          <p:cNvSpPr txBox="1"/>
          <p:nvPr/>
        </p:nvSpPr>
        <p:spPr>
          <a:xfrm>
            <a:off x="367862" y="1169471"/>
            <a:ext cx="8784020" cy="5109091"/>
          </a:xfrm>
          <a:prstGeom prst="rect">
            <a:avLst/>
          </a:prstGeom>
          <a:noFill/>
        </p:spPr>
        <p:txBody>
          <a:bodyPr wrap="square">
            <a:spAutoFit/>
          </a:bodyPr>
          <a:lstStyle/>
          <a:p>
            <a:r>
              <a:rPr lang="en-GB" sz="2000" b="1" u="sng" dirty="0">
                <a:latin typeface="Arial" panose="020B0604020202020204" pitchFamily="34" charset="0"/>
                <a:ea typeface="ＭＳ Ｐゴシック"/>
                <a:cs typeface="Arial" panose="020B0604020202020204" pitchFamily="34" charset="0"/>
                <a:hlinkClick r:id="rId2"/>
              </a:rPr>
              <a:t>Video Links</a:t>
            </a:r>
          </a:p>
          <a:p>
            <a:endParaRPr lang="en-GB" dirty="0">
              <a:latin typeface="Arial" panose="020B0604020202020204" pitchFamily="34" charset="0"/>
              <a:ea typeface="ＭＳ Ｐゴシック"/>
              <a:cs typeface="Arial" panose="020B0604020202020204" pitchFamily="34" charset="0"/>
              <a:hlinkClick r:id="rId2"/>
            </a:endParaRPr>
          </a:p>
          <a:p>
            <a:r>
              <a:rPr lang="en-GB" sz="1800" dirty="0">
                <a:latin typeface="Arial" panose="020B0604020202020204" pitchFamily="34" charset="0"/>
                <a:ea typeface="ＭＳ Ｐゴシック"/>
                <a:cs typeface="Arial" panose="020B0604020202020204" pitchFamily="34" charset="0"/>
                <a:hlinkClick r:id="rId2"/>
              </a:rPr>
              <a:t>Hand washing technique - YouTube</a:t>
            </a:r>
            <a:r>
              <a:rPr lang="en-GB" sz="1800" dirty="0">
                <a:latin typeface="Arial" panose="020B0604020202020204" pitchFamily="34" charset="0"/>
                <a:ea typeface="ＭＳ Ｐゴシック"/>
                <a:cs typeface="Arial" panose="020B0604020202020204" pitchFamily="34" charset="0"/>
              </a:rPr>
              <a:t> - Hand washing technique by BMJ Learning.</a:t>
            </a:r>
          </a:p>
          <a:p>
            <a:endParaRPr lang="en-GB" dirty="0">
              <a:latin typeface="Arial" panose="020B0604020202020204" pitchFamily="34" charset="0"/>
              <a:ea typeface="ＭＳ Ｐゴシック"/>
              <a:cs typeface="Arial" panose="020B0604020202020204" pitchFamily="34" charset="0"/>
            </a:endParaRPr>
          </a:p>
          <a:p>
            <a:r>
              <a:rPr lang="en-GB" sz="1800" dirty="0">
                <a:latin typeface="Arial" panose="020B0604020202020204" pitchFamily="34" charset="0"/>
                <a:ea typeface="ＭＳ Ｐゴシック"/>
                <a:cs typeface="Arial" panose="020B0604020202020204" pitchFamily="34" charset="0"/>
                <a:hlinkClick r:id="rId3"/>
              </a:rPr>
              <a:t>https://www.youtube.com/watch?v=S9VjeIWLnEg-</a:t>
            </a:r>
            <a:r>
              <a:rPr lang="en-GB" sz="1800" dirty="0">
                <a:latin typeface="Arial" panose="020B0604020202020204" pitchFamily="34" charset="0"/>
                <a:ea typeface="ＭＳ Ｐゴシック"/>
                <a:cs typeface="Arial" panose="020B0604020202020204" pitchFamily="34" charset="0"/>
              </a:rPr>
              <a:t> How to wash your hands NHS song</a:t>
            </a:r>
          </a:p>
          <a:p>
            <a:endParaRPr lang="en-GB" sz="1800" dirty="0">
              <a:latin typeface="Arial" panose="020B0604020202020204" pitchFamily="34" charset="0"/>
              <a:ea typeface="ＭＳ Ｐゴシック"/>
              <a:cs typeface="Arial" panose="020B0604020202020204" pitchFamily="34" charset="0"/>
            </a:endParaRPr>
          </a:p>
          <a:p>
            <a:r>
              <a:rPr lang="en-GB" sz="1800" dirty="0">
                <a:latin typeface="Arial" panose="020B0604020202020204" pitchFamily="34" charset="0"/>
                <a:ea typeface="ＭＳ Ｐゴシック"/>
                <a:cs typeface="Arial" panose="020B0604020202020204" pitchFamily="34" charset="0"/>
                <a:hlinkClick r:id="rId4"/>
              </a:rPr>
              <a:t>https://youtu.be/d3EPLfzNM_Q?si=97hOFfTMGusBWkJX</a:t>
            </a:r>
            <a:r>
              <a:rPr lang="en-GB" sz="1800" dirty="0">
                <a:latin typeface="Arial" panose="020B0604020202020204" pitchFamily="34" charset="0"/>
                <a:ea typeface="ＭＳ Ｐゴシック"/>
                <a:cs typeface="Arial" panose="020B0604020202020204" pitchFamily="34" charset="0"/>
              </a:rPr>
              <a:t>  - NHS England – How to wash your hands for patients and carers. </a:t>
            </a:r>
          </a:p>
          <a:p>
            <a:endParaRPr lang="en-GB" sz="1800" dirty="0">
              <a:latin typeface="Arial" panose="020B0604020202020204" pitchFamily="34" charset="0"/>
              <a:ea typeface="ＭＳ Ｐゴシック"/>
              <a:cs typeface="Arial" panose="020B0604020202020204" pitchFamily="34" charset="0"/>
            </a:endParaRPr>
          </a:p>
          <a:p>
            <a:r>
              <a:rPr lang="en-GB">
                <a:hlinkClick r:id="rId5"/>
              </a:rPr>
              <a:t>Using </a:t>
            </a:r>
            <a:r>
              <a:rPr lang="en-GB" dirty="0">
                <a:hlinkClick r:id="rId5"/>
              </a:rPr>
              <a:t>gloves appropriately in healthcare animation video | IPS</a:t>
            </a:r>
            <a:endParaRPr lang="en-GB" dirty="0"/>
          </a:p>
          <a:p>
            <a:r>
              <a:rPr lang="en-GB" sz="1800" dirty="0">
                <a:latin typeface="Arial" panose="020B0604020202020204" pitchFamily="34" charset="0"/>
                <a:ea typeface="ＭＳ Ｐゴシック"/>
                <a:cs typeface="Arial" panose="020B0604020202020204" pitchFamily="34" charset="0"/>
              </a:rPr>
              <a:t>Infection Prevention Society – Using gloves appropriately in healthcare.</a:t>
            </a:r>
          </a:p>
          <a:p>
            <a:endParaRPr lang="en-GB" dirty="0">
              <a:latin typeface="Arial" panose="020B0604020202020204" pitchFamily="34" charset="0"/>
              <a:ea typeface="ＭＳ Ｐゴシック"/>
              <a:cs typeface="Arial" panose="020B0604020202020204" pitchFamily="34" charset="0"/>
            </a:endParaRPr>
          </a:p>
          <a:p>
            <a:r>
              <a:rPr lang="en-GB" sz="1800" dirty="0">
                <a:latin typeface="Arial" panose="020B0604020202020204" pitchFamily="34" charset="0"/>
                <a:ea typeface="ＭＳ Ｐゴシック"/>
                <a:cs typeface="Arial" panose="020B0604020202020204" pitchFamily="34" charset="0"/>
                <a:hlinkClick r:id="rId6"/>
              </a:rPr>
              <a:t>https://www.youtube.com/watch?v=OC8MFGu8s94-</a:t>
            </a:r>
            <a:r>
              <a:rPr lang="en-GB" sz="1800" dirty="0">
                <a:latin typeface="Arial" panose="020B0604020202020204" pitchFamily="34" charset="0"/>
                <a:ea typeface="ＭＳ Ｐゴシック"/>
                <a:cs typeface="Arial" panose="020B0604020202020204" pitchFamily="34" charset="0"/>
              </a:rPr>
              <a:t> For a greener NHS Great Ormond Steet Hospital reducing single use plastics case study.</a:t>
            </a:r>
          </a:p>
          <a:p>
            <a:endParaRPr lang="en-GB" sz="1800" i="1" dirty="0">
              <a:latin typeface="Arial" panose="020B0604020202020204" pitchFamily="34" charset="0"/>
              <a:ea typeface="ＭＳ Ｐゴシック"/>
              <a:cs typeface="Arial" panose="020B0604020202020204" pitchFamily="34" charset="0"/>
            </a:endParaRPr>
          </a:p>
          <a:p>
            <a:r>
              <a:rPr lang="en-GB" sz="1800" i="1" dirty="0">
                <a:latin typeface="Arial" panose="020B0604020202020204" pitchFamily="34" charset="0"/>
                <a:ea typeface="ＭＳ Ｐゴシック"/>
                <a:cs typeface="Arial" panose="020B0604020202020204" pitchFamily="34" charset="0"/>
              </a:rPr>
              <a:t>Please also refer to your local Hand Hygiene Policy.</a:t>
            </a:r>
          </a:p>
          <a:p>
            <a:endParaRPr lang="en-GB" dirty="0">
              <a:latin typeface="Arial" panose="020B0604020202020204" pitchFamily="34" charset="0"/>
              <a:ea typeface="ＭＳ Ｐゴシック"/>
              <a:cs typeface="Arial" panose="020B0604020202020204" pitchFamily="34" charset="0"/>
            </a:endParaRPr>
          </a:p>
        </p:txBody>
      </p:sp>
      <p:pic>
        <p:nvPicPr>
          <p:cNvPr id="2" name="Picture 1">
            <a:extLst>
              <a:ext uri="{FF2B5EF4-FFF2-40B4-BE49-F238E27FC236}">
                <a16:creationId xmlns:a16="http://schemas.microsoft.com/office/drawing/2014/main" id="{FD0E315C-F8DB-9901-6A48-486727C785C0}"/>
              </a:ext>
            </a:extLst>
          </p:cNvPr>
          <p:cNvPicPr>
            <a:picLocks noChangeAspect="1"/>
          </p:cNvPicPr>
          <p:nvPr/>
        </p:nvPicPr>
        <p:blipFill>
          <a:blip r:embed="rId7"/>
          <a:stretch>
            <a:fillRect/>
          </a:stretch>
        </p:blipFill>
        <p:spPr>
          <a:xfrm>
            <a:off x="0" y="34350"/>
            <a:ext cx="1308538" cy="951569"/>
          </a:xfrm>
          <a:prstGeom prst="rect">
            <a:avLst/>
          </a:prstGeom>
        </p:spPr>
      </p:pic>
    </p:spTree>
    <p:extLst>
      <p:ext uri="{BB962C8B-B14F-4D97-AF65-F5344CB8AC3E}">
        <p14:creationId xmlns:p14="http://schemas.microsoft.com/office/powerpoint/2010/main" val="417654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ank You Presentation Vector Images (over 930)">
            <a:extLst>
              <a:ext uri="{FF2B5EF4-FFF2-40B4-BE49-F238E27FC236}">
                <a16:creationId xmlns:a16="http://schemas.microsoft.com/office/drawing/2014/main" id="{3FD63822-3CBE-F4A4-78ED-02E690F313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8126" y="1349462"/>
            <a:ext cx="7478946" cy="403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76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8" name="Isosceles Triangle 7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2" name="Isosceles Triangle 8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3" name="Isosceles Triangle 8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EE78771A-3A80-1F0A-DA02-8808B2EDAC03}"/>
              </a:ext>
            </a:extLst>
          </p:cNvPr>
          <p:cNvSpPr>
            <a:spLocks noGrp="1"/>
          </p:cNvSpPr>
          <p:nvPr>
            <p:ph type="title"/>
          </p:nvPr>
        </p:nvSpPr>
        <p:spPr>
          <a:xfrm>
            <a:off x="677334" y="609600"/>
            <a:ext cx="8596668" cy="977462"/>
          </a:xfrm>
        </p:spPr>
        <p:txBody>
          <a:bodyPr vert="horz" lIns="91440" tIns="45720" rIns="91440" bIns="45720" rtlCol="0" anchor="t">
            <a:normAutofit/>
          </a:bodyPr>
          <a:lstStyle/>
          <a:p>
            <a:pPr defTabSz="457200"/>
            <a:r>
              <a:rPr lang="en-US" sz="2800" dirty="0">
                <a:solidFill>
                  <a:schemeClr val="accent1"/>
                </a:solidFill>
                <a:latin typeface="Arial" panose="020B0604020202020204" pitchFamily="34" charset="0"/>
                <a:cs typeface="Arial" panose="020B0604020202020204" pitchFamily="34" charset="0"/>
              </a:rPr>
              <a:t>Contents </a:t>
            </a:r>
          </a:p>
        </p:txBody>
      </p:sp>
      <p:sp>
        <p:nvSpPr>
          <p:cNvPr id="3" name="Text Placeholder 2">
            <a:extLst>
              <a:ext uri="{FF2B5EF4-FFF2-40B4-BE49-F238E27FC236}">
                <a16:creationId xmlns:a16="http://schemas.microsoft.com/office/drawing/2014/main" id="{1361FBA4-1886-1061-53C1-C27673C562B6}"/>
              </a:ext>
            </a:extLst>
          </p:cNvPr>
          <p:cNvSpPr>
            <a:spLocks noGrp="1"/>
          </p:cNvSpPr>
          <p:nvPr>
            <p:ph type="body" sz="quarter" idx="13"/>
          </p:nvPr>
        </p:nvSpPr>
        <p:spPr>
          <a:xfrm>
            <a:off x="677334" y="1660635"/>
            <a:ext cx="3957349" cy="4249278"/>
          </a:xfrm>
        </p:spPr>
        <p:txBody>
          <a:bodyPr vert="horz" lIns="91440" tIns="45720" rIns="91440" bIns="45720" rtlCol="0">
            <a:normAutofit fontScale="92500" lnSpcReduction="10000"/>
          </a:bodyPr>
          <a:lstStyle/>
          <a:p>
            <a:pPr marL="342900" indent="-342900" defTabSz="457200">
              <a:lnSpc>
                <a:spcPct val="90000"/>
              </a:lnSpc>
              <a:spcBef>
                <a:spcPts val="10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Top tips on how to challenge glove use.</a:t>
            </a:r>
          </a:p>
          <a:p>
            <a:pPr marL="342900" indent="-342900" defTabSz="457200">
              <a:lnSpc>
                <a:spcPct val="90000"/>
              </a:lnSpc>
              <a:spcBef>
                <a:spcPts val="10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Project Baseline Measurement Data.  </a:t>
            </a:r>
          </a:p>
          <a:p>
            <a:pPr marL="342900" indent="-342900" defTabSz="457200">
              <a:lnSpc>
                <a:spcPct val="90000"/>
              </a:lnSpc>
              <a:spcBef>
                <a:spcPts val="10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Guidance on sharing information about the “Gloves Off “project with staff, patients and relatives.</a:t>
            </a:r>
          </a:p>
          <a:p>
            <a:pPr marL="342900" indent="-342900" defTabSz="457200">
              <a:lnSpc>
                <a:spcPct val="90000"/>
              </a:lnSpc>
              <a:spcBef>
                <a:spcPts val="10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Recommended educational resources that can be used to support the project.</a:t>
            </a:r>
          </a:p>
          <a:p>
            <a:pPr marL="342900" indent="-342900" defTabSz="457200">
              <a:lnSpc>
                <a:spcPct val="90000"/>
              </a:lnSpc>
              <a:spcBef>
                <a:spcPts val="10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Monitoring and evaluating progress with the project.</a:t>
            </a:r>
          </a:p>
          <a:p>
            <a:pPr marL="342900" indent="-342900" defTabSz="457200">
              <a:lnSpc>
                <a:spcPct val="90000"/>
              </a:lnSpc>
              <a:spcBef>
                <a:spcPts val="10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How to sustain staff engagement with the “Gloves Off” project.</a:t>
            </a:r>
          </a:p>
          <a:p>
            <a:pPr marL="342900" indent="-342900" defTabSz="457200">
              <a:lnSpc>
                <a:spcPct val="90000"/>
              </a:lnSpc>
              <a:spcBef>
                <a:spcPts val="10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A list of papers, Journals and video links for further information.  </a:t>
            </a:r>
          </a:p>
          <a:p>
            <a:pPr marL="342900" indent="-342900" defTabSz="457200">
              <a:lnSpc>
                <a:spcPct val="90000"/>
              </a:lnSpc>
              <a:spcBef>
                <a:spcPts val="1000"/>
              </a:spcBef>
              <a:buFont typeface="Wingdings 3" charset="2"/>
              <a:buChar char=""/>
            </a:pPr>
            <a:endParaRPr lang="en-US" sz="1700" dirty="0">
              <a:latin typeface="+mn-lt"/>
            </a:endParaRPr>
          </a:p>
        </p:txBody>
      </p:sp>
      <p:pic>
        <p:nvPicPr>
          <p:cNvPr id="4" name="Picture 3">
            <a:extLst>
              <a:ext uri="{FF2B5EF4-FFF2-40B4-BE49-F238E27FC236}">
                <a16:creationId xmlns:a16="http://schemas.microsoft.com/office/drawing/2014/main" id="{D618E13C-31CD-3C6D-64C7-C6A182A25C37}"/>
              </a:ext>
            </a:extLst>
          </p:cNvPr>
          <p:cNvPicPr>
            <a:picLocks noChangeAspect="1"/>
          </p:cNvPicPr>
          <p:nvPr/>
        </p:nvPicPr>
        <p:blipFill>
          <a:blip r:embed="rId2"/>
          <a:stretch>
            <a:fillRect/>
          </a:stretch>
        </p:blipFill>
        <p:spPr>
          <a:xfrm>
            <a:off x="4987137" y="2159331"/>
            <a:ext cx="4204989" cy="3563728"/>
          </a:xfrm>
          <a:prstGeom prst="rect">
            <a:avLst/>
          </a:prstGeom>
        </p:spPr>
      </p:pic>
    </p:spTree>
    <p:extLst>
      <p:ext uri="{BB962C8B-B14F-4D97-AF65-F5344CB8AC3E}">
        <p14:creationId xmlns:p14="http://schemas.microsoft.com/office/powerpoint/2010/main" val="46803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382E-422F-5F1D-8E42-BE1F8A323A16}"/>
              </a:ext>
            </a:extLst>
          </p:cNvPr>
          <p:cNvSpPr>
            <a:spLocks noGrp="1"/>
          </p:cNvSpPr>
          <p:nvPr>
            <p:ph type="title"/>
          </p:nvPr>
        </p:nvSpPr>
        <p:spPr>
          <a:xfrm>
            <a:off x="677334" y="978830"/>
            <a:ext cx="8596668" cy="951569"/>
          </a:xfrm>
        </p:spPr>
        <p:txBody>
          <a:bodyPr anchor="t">
            <a:normAutofit/>
          </a:bodyPr>
          <a:lstStyle/>
          <a:p>
            <a:r>
              <a:rPr lang="en-GB" sz="2800" b="1" dirty="0">
                <a:latin typeface="Arial" panose="020B0604020202020204" pitchFamily="34" charset="0"/>
                <a:cs typeface="Arial" panose="020B0604020202020204" pitchFamily="34" charset="0"/>
              </a:rPr>
              <a:t>Top Tips To Challenge Inappropriate Glove Use</a:t>
            </a:r>
          </a:p>
        </p:txBody>
      </p:sp>
      <p:sp>
        <p:nvSpPr>
          <p:cNvPr id="3" name="Content Placeholder 2">
            <a:extLst>
              <a:ext uri="{FF2B5EF4-FFF2-40B4-BE49-F238E27FC236}">
                <a16:creationId xmlns:a16="http://schemas.microsoft.com/office/drawing/2014/main" id="{A9482CFB-F5F6-B7C5-D3F4-739E2946FF3F}"/>
              </a:ext>
            </a:extLst>
          </p:cNvPr>
          <p:cNvSpPr>
            <a:spLocks noGrp="1"/>
          </p:cNvSpPr>
          <p:nvPr>
            <p:ph idx="1"/>
          </p:nvPr>
        </p:nvSpPr>
        <p:spPr>
          <a:xfrm>
            <a:off x="677334" y="1692167"/>
            <a:ext cx="5220430" cy="4981902"/>
          </a:xfrm>
        </p:spPr>
        <p:txBody>
          <a:bodyPr>
            <a:normAutofit/>
          </a:bodyPr>
          <a:lstStyle/>
          <a:p>
            <a:pPr>
              <a:lnSpc>
                <a:spcPct val="90000"/>
              </a:lnSpc>
              <a:buFont typeface="Wingdings" panose="05000000000000000000" pitchFamily="2" charset="2"/>
              <a:buChar char="Ø"/>
            </a:pPr>
            <a:r>
              <a:rPr lang="en-GB" dirty="0">
                <a:latin typeface="Arial" panose="020B0604020202020204" pitchFamily="34" charset="0"/>
                <a:cs typeface="Arial" panose="020B0604020202020204" pitchFamily="34" charset="0"/>
              </a:rPr>
              <a:t>Think about </a:t>
            </a:r>
            <a:r>
              <a:rPr lang="en-GB" i="1" dirty="0">
                <a:latin typeface="Arial" panose="020B0604020202020204" pitchFamily="34" charset="0"/>
                <a:cs typeface="Arial" panose="020B0604020202020204" pitchFamily="34" charset="0"/>
              </a:rPr>
              <a:t>one small change </a:t>
            </a:r>
            <a:r>
              <a:rPr lang="en-GB" dirty="0">
                <a:latin typeface="Arial" panose="020B0604020202020204" pitchFamily="34" charset="0"/>
                <a:cs typeface="Arial" panose="020B0604020202020204" pitchFamily="34" charset="0"/>
              </a:rPr>
              <a:t>you can make, whether individually, in your team or in your Ward/Department/Residential Nursing Home/GP practice/Service.</a:t>
            </a:r>
          </a:p>
          <a:p>
            <a:pPr>
              <a:lnSpc>
                <a:spcPct val="90000"/>
              </a:lnSpc>
              <a:buFont typeface="Wingdings" panose="05000000000000000000" pitchFamily="2" charset="2"/>
              <a:buChar char="Ø"/>
            </a:pPr>
            <a:r>
              <a:rPr lang="en-GB" dirty="0">
                <a:latin typeface="Arial" panose="020B0604020202020204" pitchFamily="34" charset="0"/>
                <a:cs typeface="Arial" panose="020B0604020202020204" pitchFamily="34" charset="0"/>
              </a:rPr>
              <a:t>Give staff the power to make their own decisions.</a:t>
            </a:r>
          </a:p>
          <a:p>
            <a:pPr>
              <a:lnSpc>
                <a:spcPct val="90000"/>
              </a:lnSpc>
              <a:buFont typeface="Wingdings" panose="05000000000000000000" pitchFamily="2" charset="2"/>
              <a:buChar char="Ø"/>
            </a:pPr>
            <a:r>
              <a:rPr lang="en-GB" dirty="0">
                <a:latin typeface="Arial" panose="020B0604020202020204" pitchFamily="34" charset="0"/>
                <a:cs typeface="Arial" panose="020B0604020202020204" pitchFamily="34" charset="0"/>
              </a:rPr>
              <a:t>Engage everyone at the beginning, asking for their feedback before anything begins.</a:t>
            </a:r>
          </a:p>
          <a:p>
            <a:pPr>
              <a:lnSpc>
                <a:spcPct val="90000"/>
              </a:lnSpc>
              <a:buFont typeface="Wingdings" panose="05000000000000000000" pitchFamily="2" charset="2"/>
              <a:buChar char="Ø"/>
            </a:pPr>
            <a:r>
              <a:rPr lang="en-GB" dirty="0">
                <a:latin typeface="Arial" panose="020B0604020202020204" pitchFamily="34" charset="0"/>
                <a:cs typeface="Arial" panose="020B0604020202020204" pitchFamily="34" charset="0"/>
              </a:rPr>
              <a:t>Feedback results to staff, so everyone can see their progress. </a:t>
            </a:r>
          </a:p>
          <a:p>
            <a:pPr marL="0" indent="0">
              <a:lnSpc>
                <a:spcPct val="90000"/>
              </a:lnSpc>
              <a:buNone/>
            </a:pPr>
            <a:endParaRPr lang="en-GB" sz="1500" dirty="0">
              <a:latin typeface="Arial" panose="020B0604020202020204" pitchFamily="34" charset="0"/>
              <a:cs typeface="Arial" panose="020B0604020202020204" pitchFamily="34" charset="0"/>
            </a:endParaRPr>
          </a:p>
          <a:p>
            <a:pPr marL="0" indent="0">
              <a:lnSpc>
                <a:spcPct val="90000"/>
              </a:lnSpc>
              <a:buNone/>
            </a:pPr>
            <a:r>
              <a:rPr lang="en-GB" sz="1600" i="1" dirty="0">
                <a:latin typeface="Arial" panose="020B0604020202020204" pitchFamily="34" charset="0"/>
                <a:cs typeface="Arial" panose="020B0604020202020204" pitchFamily="34" charset="0"/>
              </a:rPr>
              <a:t>Remember that it will take time to change the current culture of glove use.</a:t>
            </a:r>
          </a:p>
          <a:p>
            <a:pPr marL="0" indent="0">
              <a:lnSpc>
                <a:spcPct val="90000"/>
              </a:lnSpc>
              <a:buNone/>
            </a:pPr>
            <a:r>
              <a:rPr lang="en-GB" sz="1600" i="1" dirty="0">
                <a:latin typeface="Arial" panose="020B0604020202020204" pitchFamily="34" charset="0"/>
                <a:cs typeface="Arial" panose="020B0604020202020204" pitchFamily="34" charset="0"/>
              </a:rPr>
              <a:t>This journey is a marathon and not a sprint.</a:t>
            </a:r>
          </a:p>
          <a:p>
            <a:pPr marL="0" indent="0">
              <a:lnSpc>
                <a:spcPct val="90000"/>
              </a:lnSpc>
              <a:buNone/>
            </a:pPr>
            <a:r>
              <a:rPr lang="en-GB" sz="1600" i="1" dirty="0">
                <a:latin typeface="Arial" panose="020B0604020202020204" pitchFamily="34" charset="0"/>
                <a:cs typeface="Arial" panose="020B0604020202020204" pitchFamily="34" charset="0"/>
              </a:rPr>
              <a:t>It is a Team effort!.</a:t>
            </a:r>
          </a:p>
        </p:txBody>
      </p:sp>
      <p:pic>
        <p:nvPicPr>
          <p:cNvPr id="4102" name="Picture 6" descr="Mastering the Art of Teams and Team-Building: 10 Tips for Top-Quality Teamwork                           ">
            <a:extLst>
              <a:ext uri="{FF2B5EF4-FFF2-40B4-BE49-F238E27FC236}">
                <a16:creationId xmlns:a16="http://schemas.microsoft.com/office/drawing/2014/main" id="{5460A507-F8DF-2AED-EB6B-54E5CB29A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34" r="4313" b="1"/>
          <a:stretch/>
        </p:blipFill>
        <p:spPr bwMode="auto">
          <a:xfrm>
            <a:off x="6432331" y="2159000"/>
            <a:ext cx="3352800" cy="3022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0E4C96-7D65-58A3-9014-5D47B72B4B40}"/>
              </a:ext>
            </a:extLst>
          </p:cNvPr>
          <p:cNvPicPr>
            <a:picLocks noChangeAspect="1"/>
          </p:cNvPicPr>
          <p:nvPr/>
        </p:nvPicPr>
        <p:blipFill>
          <a:blip r:embed="rId3"/>
          <a:stretch>
            <a:fillRect/>
          </a:stretch>
        </p:blipFill>
        <p:spPr>
          <a:xfrm>
            <a:off x="23065" y="0"/>
            <a:ext cx="1308538" cy="951569"/>
          </a:xfrm>
          <a:prstGeom prst="rect">
            <a:avLst/>
          </a:prstGeom>
        </p:spPr>
      </p:pic>
    </p:spTree>
    <p:extLst>
      <p:ext uri="{BB962C8B-B14F-4D97-AF65-F5344CB8AC3E}">
        <p14:creationId xmlns:p14="http://schemas.microsoft.com/office/powerpoint/2010/main" val="249715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5382E-422F-5F1D-8E42-BE1F8A323A16}"/>
              </a:ext>
            </a:extLst>
          </p:cNvPr>
          <p:cNvSpPr>
            <a:spLocks noGrp="1"/>
          </p:cNvSpPr>
          <p:nvPr>
            <p:ph type="title"/>
          </p:nvPr>
        </p:nvSpPr>
        <p:spPr>
          <a:xfrm>
            <a:off x="1043950" y="1179151"/>
            <a:ext cx="3300646" cy="4463889"/>
          </a:xfrm>
        </p:spPr>
        <p:txBody>
          <a:bodyPr anchor="ctr">
            <a:normAutofit/>
          </a:bodyPr>
          <a:lstStyle/>
          <a:p>
            <a:r>
              <a:rPr lang="en-GB" sz="2800" b="1" dirty="0">
                <a:latin typeface="Arial" panose="020B0604020202020204" pitchFamily="34" charset="0"/>
                <a:cs typeface="Arial" panose="020B0604020202020204" pitchFamily="34" charset="0"/>
              </a:rPr>
              <a:t>Project Baseline Measurement Data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482CFB-F5F6-B7C5-D3F4-739E2946FF3F}"/>
              </a:ext>
            </a:extLst>
          </p:cNvPr>
          <p:cNvSpPr>
            <a:spLocks noGrp="1"/>
          </p:cNvSpPr>
          <p:nvPr>
            <p:ph idx="1"/>
          </p:nvPr>
        </p:nvSpPr>
        <p:spPr>
          <a:xfrm>
            <a:off x="4978918" y="1109145"/>
            <a:ext cx="6341016" cy="4603900"/>
          </a:xfrm>
        </p:spPr>
        <p:txBody>
          <a:bodyPr anchor="ctr">
            <a:normAutofit/>
          </a:bodyPr>
          <a:lstStyle/>
          <a:p>
            <a:pPr marL="0" indent="0">
              <a:buNone/>
            </a:pPr>
            <a:r>
              <a:rPr lang="en-GB" dirty="0">
                <a:latin typeface="Arial" panose="020B0604020202020204" pitchFamily="34" charset="0"/>
                <a:cs typeface="Arial" panose="020B0604020202020204" pitchFamily="34" charset="0"/>
              </a:rPr>
              <a:t>Collect the following baseline data before the launch of the campaign which can be used to monitor and evaluate the progress with the project’s goals. </a:t>
            </a:r>
          </a:p>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dirty="0">
                <a:latin typeface="Arial" panose="020B0604020202020204" pitchFamily="34" charset="0"/>
                <a:cs typeface="Arial" panose="020B0604020202020204" pitchFamily="34" charset="0"/>
              </a:rPr>
              <a:t>Hand hygiene Audit results.</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Provided staff questionnaires. </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Procurement data regarding the </a:t>
            </a:r>
            <a:r>
              <a:rPr lang="en-GB" dirty="0" err="1">
                <a:latin typeface="Arial" panose="020B0604020202020204" pitchFamily="34" charset="0"/>
                <a:cs typeface="Arial" panose="020B0604020202020204" pitchFamily="34" charset="0"/>
              </a:rPr>
              <a:t>ammount</a:t>
            </a:r>
            <a:r>
              <a:rPr lang="en-GB" dirty="0">
                <a:latin typeface="Arial" panose="020B0604020202020204" pitchFamily="34" charset="0"/>
                <a:cs typeface="Arial" panose="020B0604020202020204" pitchFamily="34" charset="0"/>
              </a:rPr>
              <a:t> of gloves, hand soap, paper towels and alcohol hand gel used in your work environment over the past financial year and  associated costs.</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 name="Picture 3">
            <a:extLst>
              <a:ext uri="{FF2B5EF4-FFF2-40B4-BE49-F238E27FC236}">
                <a16:creationId xmlns:a16="http://schemas.microsoft.com/office/drawing/2014/main" id="{21E3D81F-982A-2C11-9355-01963F2FA46A}"/>
              </a:ext>
            </a:extLst>
          </p:cNvPr>
          <p:cNvPicPr>
            <a:picLocks noChangeAspect="1"/>
          </p:cNvPicPr>
          <p:nvPr/>
        </p:nvPicPr>
        <p:blipFill>
          <a:blip r:embed="rId2"/>
          <a:stretch>
            <a:fillRect/>
          </a:stretch>
        </p:blipFill>
        <p:spPr>
          <a:xfrm>
            <a:off x="89339" y="0"/>
            <a:ext cx="1308538" cy="951569"/>
          </a:xfrm>
          <a:prstGeom prst="rect">
            <a:avLst/>
          </a:prstGeom>
        </p:spPr>
      </p:pic>
    </p:spTree>
    <p:extLst>
      <p:ext uri="{BB962C8B-B14F-4D97-AF65-F5344CB8AC3E}">
        <p14:creationId xmlns:p14="http://schemas.microsoft.com/office/powerpoint/2010/main" val="392224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382E-422F-5F1D-8E42-BE1F8A323A16}"/>
              </a:ext>
            </a:extLst>
          </p:cNvPr>
          <p:cNvSpPr>
            <a:spLocks noGrp="1"/>
          </p:cNvSpPr>
          <p:nvPr>
            <p:ph type="title"/>
          </p:nvPr>
        </p:nvSpPr>
        <p:spPr>
          <a:xfrm>
            <a:off x="677334" y="951569"/>
            <a:ext cx="8596668" cy="845700"/>
          </a:xfrm>
        </p:spPr>
        <p:txBody>
          <a:bodyPr anchor="t">
            <a:normAutofit fontScale="90000"/>
          </a:bodyPr>
          <a:lstStyle/>
          <a:p>
            <a:r>
              <a:rPr lang="en-GB" sz="2800" b="1" dirty="0">
                <a:solidFill>
                  <a:srgbClr val="92D050"/>
                </a:solidFill>
                <a:latin typeface="Arial" panose="020B0604020202020204" pitchFamily="34" charset="0"/>
                <a:cs typeface="Arial" panose="020B0604020202020204" pitchFamily="34" charset="0"/>
              </a:rPr>
              <a:t>Guidance On Sharing Information About The Project With Staff, Patients And Relatives</a:t>
            </a:r>
          </a:p>
        </p:txBody>
      </p:sp>
      <p:sp>
        <p:nvSpPr>
          <p:cNvPr id="3" name="Content Placeholder 2">
            <a:extLst>
              <a:ext uri="{FF2B5EF4-FFF2-40B4-BE49-F238E27FC236}">
                <a16:creationId xmlns:a16="http://schemas.microsoft.com/office/drawing/2014/main" id="{A9482CFB-F5F6-B7C5-D3F4-739E2946FF3F}"/>
              </a:ext>
            </a:extLst>
          </p:cNvPr>
          <p:cNvSpPr>
            <a:spLocks noGrp="1"/>
          </p:cNvSpPr>
          <p:nvPr>
            <p:ph idx="1"/>
          </p:nvPr>
        </p:nvSpPr>
        <p:spPr>
          <a:xfrm>
            <a:off x="677334" y="1930399"/>
            <a:ext cx="5220430" cy="4501931"/>
          </a:xfrm>
        </p:spPr>
        <p:txBody>
          <a:bodyPr>
            <a:normAutofit lnSpcReduction="10000"/>
          </a:bodyPr>
          <a:lstStyle/>
          <a:p>
            <a:pPr>
              <a:lnSpc>
                <a:spcPct val="90000"/>
              </a:lnSpc>
              <a:buFont typeface="Wingdings" panose="05000000000000000000" pitchFamily="2" charset="2"/>
              <a:buChar char="Ø"/>
            </a:pPr>
            <a:r>
              <a:rPr lang="en-GB" sz="1600" dirty="0">
                <a:latin typeface="Arial" panose="020B0604020202020204" pitchFamily="34" charset="0"/>
                <a:cs typeface="Arial" panose="020B0604020202020204" pitchFamily="34" charset="0"/>
              </a:rPr>
              <a:t>Clear messaging is required.</a:t>
            </a:r>
          </a:p>
          <a:p>
            <a:pPr>
              <a:lnSpc>
                <a:spcPct val="90000"/>
              </a:lnSpc>
              <a:buFont typeface="Wingdings" panose="05000000000000000000" pitchFamily="2" charset="2"/>
              <a:buChar char="Ø"/>
            </a:pPr>
            <a:r>
              <a:rPr lang="en-GB" sz="1600" dirty="0">
                <a:latin typeface="Arial" panose="020B0604020202020204" pitchFamily="34" charset="0"/>
                <a:cs typeface="Arial" panose="020B0604020202020204" pitchFamily="34" charset="0"/>
              </a:rPr>
              <a:t>Highlight the importance of the project objectives- </a:t>
            </a:r>
            <a:r>
              <a:rPr lang="en-GB" sz="1600" i="1" dirty="0">
                <a:latin typeface="Arial" panose="020B0604020202020204" pitchFamily="34" charset="0"/>
                <a:cs typeface="Arial" panose="020B0604020202020204" pitchFamily="34" charset="0"/>
              </a:rPr>
              <a:t>To increase awareness of our glove usage and reduce the number of gloves we wear to achieve better patient outcomes, improve hand hygiene compliance, and reduce our carbon footprint and financial costs associated with glove misuse. </a:t>
            </a:r>
          </a:p>
          <a:p>
            <a:pPr>
              <a:lnSpc>
                <a:spcPct val="90000"/>
              </a:lnSpc>
              <a:buFont typeface="Wingdings" panose="05000000000000000000" pitchFamily="2" charset="2"/>
              <a:buChar char="Ø"/>
            </a:pPr>
            <a:r>
              <a:rPr lang="en-GB" sz="1600" dirty="0">
                <a:latin typeface="Arial" panose="020B0604020202020204" pitchFamily="34" charset="0"/>
                <a:cs typeface="Arial" panose="020B0604020202020204" pitchFamily="34" charset="0"/>
              </a:rPr>
              <a:t>Consider how you will share information about the project with your colleagues e.g. staff briefings/handovers, Staff Meetings, Group WhatsApp chats, e-mails, Notice Boards, screensavers, etc.</a:t>
            </a:r>
          </a:p>
          <a:p>
            <a:pPr>
              <a:lnSpc>
                <a:spcPct val="90000"/>
              </a:lnSpc>
              <a:buFont typeface="Wingdings" panose="05000000000000000000" pitchFamily="2" charset="2"/>
              <a:buChar char="Ø"/>
            </a:pPr>
            <a:r>
              <a:rPr lang="en-GB" sz="1600" dirty="0">
                <a:latin typeface="Arial" panose="020B0604020202020204" pitchFamily="34" charset="0"/>
                <a:cs typeface="Arial" panose="020B0604020202020204" pitchFamily="34" charset="0"/>
              </a:rPr>
              <a:t>Ensure that provided campaign posters are on display in your work area.</a:t>
            </a:r>
          </a:p>
          <a:p>
            <a:pPr>
              <a:lnSpc>
                <a:spcPct val="90000"/>
              </a:lnSpc>
              <a:buFont typeface="Wingdings" panose="05000000000000000000" pitchFamily="2" charset="2"/>
              <a:buChar char="Ø"/>
            </a:pPr>
            <a:r>
              <a:rPr lang="en-GB" sz="1600" dirty="0">
                <a:latin typeface="Arial" panose="020B0604020202020204" pitchFamily="34" charset="0"/>
                <a:cs typeface="Arial" panose="020B0604020202020204" pitchFamily="34" charset="0"/>
              </a:rPr>
              <a:t>Patient and relative information will also need to be considered e.g. patient information leaflet explaining why we are launching the campaign and what to expect.  </a:t>
            </a:r>
          </a:p>
          <a:p>
            <a:pPr>
              <a:lnSpc>
                <a:spcPct val="90000"/>
              </a:lnSpc>
              <a:buFont typeface="Wingdings" panose="05000000000000000000" pitchFamily="2" charset="2"/>
              <a:buChar char="Ø"/>
            </a:pPr>
            <a:endParaRPr lang="en-GB" sz="15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GB" sz="15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GB" sz="1500" i="1"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GB" sz="1500" i="1" dirty="0">
              <a:latin typeface="Arial" panose="020B0604020202020204" pitchFamily="34" charset="0"/>
              <a:cs typeface="Arial" panose="020B0604020202020204" pitchFamily="34" charset="0"/>
            </a:endParaRPr>
          </a:p>
        </p:txBody>
      </p:sp>
      <p:pic>
        <p:nvPicPr>
          <p:cNvPr id="7" name="Graphic 6" descr="Marketing">
            <a:extLst>
              <a:ext uri="{FF2B5EF4-FFF2-40B4-BE49-F238E27FC236}">
                <a16:creationId xmlns:a16="http://schemas.microsoft.com/office/drawing/2014/main" id="{B915D9B0-BB84-6B86-FF2E-B953D3E411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7417" y="2159000"/>
            <a:ext cx="3145536" cy="3145536"/>
          </a:xfrm>
          <a:prstGeom prst="rect">
            <a:avLst/>
          </a:prstGeom>
        </p:spPr>
      </p:pic>
      <p:pic>
        <p:nvPicPr>
          <p:cNvPr id="4" name="Picture 3">
            <a:extLst>
              <a:ext uri="{FF2B5EF4-FFF2-40B4-BE49-F238E27FC236}">
                <a16:creationId xmlns:a16="http://schemas.microsoft.com/office/drawing/2014/main" id="{6A9F6B1E-A424-1BAC-1E0A-A0E79F5278D9}"/>
              </a:ext>
            </a:extLst>
          </p:cNvPr>
          <p:cNvPicPr>
            <a:picLocks noChangeAspect="1"/>
          </p:cNvPicPr>
          <p:nvPr/>
        </p:nvPicPr>
        <p:blipFill>
          <a:blip r:embed="rId4"/>
          <a:stretch>
            <a:fillRect/>
          </a:stretch>
        </p:blipFill>
        <p:spPr>
          <a:xfrm>
            <a:off x="89339" y="0"/>
            <a:ext cx="1308538" cy="951569"/>
          </a:xfrm>
          <a:prstGeom prst="rect">
            <a:avLst/>
          </a:prstGeom>
        </p:spPr>
      </p:pic>
    </p:spTree>
    <p:extLst>
      <p:ext uri="{BB962C8B-B14F-4D97-AF65-F5344CB8AC3E}">
        <p14:creationId xmlns:p14="http://schemas.microsoft.com/office/powerpoint/2010/main" val="388032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05382E-422F-5F1D-8E42-BE1F8A323A16}"/>
              </a:ext>
            </a:extLst>
          </p:cNvPr>
          <p:cNvSpPr>
            <a:spLocks noGrp="1"/>
          </p:cNvSpPr>
          <p:nvPr>
            <p:ph type="title"/>
          </p:nvPr>
        </p:nvSpPr>
        <p:spPr>
          <a:xfrm>
            <a:off x="643467" y="816638"/>
            <a:ext cx="3367359" cy="5224724"/>
          </a:xfrm>
        </p:spPr>
        <p:txBody>
          <a:bodyPr anchor="ctr">
            <a:normAutofit/>
          </a:bodyPr>
          <a:lstStyle/>
          <a:p>
            <a:r>
              <a:rPr lang="en-GB" sz="2800" b="1" dirty="0">
                <a:latin typeface="Arial" panose="020B0604020202020204" pitchFamily="34" charset="0"/>
                <a:cs typeface="Arial" panose="020B0604020202020204" pitchFamily="34" charset="0"/>
              </a:rPr>
              <a:t>Educational Resources To Support The Project</a:t>
            </a:r>
            <a:endParaRPr lang="en-GB" sz="1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482CFB-F5F6-B7C5-D3F4-739E2946FF3F}"/>
              </a:ext>
            </a:extLst>
          </p:cNvPr>
          <p:cNvSpPr>
            <a:spLocks noGrp="1"/>
          </p:cNvSpPr>
          <p:nvPr>
            <p:ph idx="1"/>
          </p:nvPr>
        </p:nvSpPr>
        <p:spPr>
          <a:xfrm>
            <a:off x="4654295" y="816638"/>
            <a:ext cx="4619706" cy="5224724"/>
          </a:xfrm>
        </p:spPr>
        <p:txBody>
          <a:bodyPr anchor="ctr">
            <a:normAutofit/>
          </a:bodyPr>
          <a:lstStyle/>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dirty="0">
                <a:latin typeface="Arial" panose="020B0604020202020204" pitchFamily="34" charset="0"/>
                <a:cs typeface="Arial" panose="020B0604020202020204" pitchFamily="34" charset="0"/>
              </a:rPr>
              <a:t>Consider arranging a hand hygiene and Personal Protective Equipment(PPE) training update or event for your Ward/Department/GP Practice/Residential Nursing Home/Service.(e.g. virtual event via MS Teams or an event in your work area). </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Invite guest speakers e.g. a member of the Infection Prevention and Control Team, Company Representatives who supply hand soap, alcohol hand gel.</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Use the provided educational resources- Frequently asked Question and Answer(FAQ) document, Reading materials and  video links included in this project guidance.  </a:t>
            </a:r>
          </a:p>
        </p:txBody>
      </p:sp>
      <p:pic>
        <p:nvPicPr>
          <p:cNvPr id="4" name="Picture 3">
            <a:extLst>
              <a:ext uri="{FF2B5EF4-FFF2-40B4-BE49-F238E27FC236}">
                <a16:creationId xmlns:a16="http://schemas.microsoft.com/office/drawing/2014/main" id="{A12C232C-DD56-847F-640F-B43EB5BBA943}"/>
              </a:ext>
            </a:extLst>
          </p:cNvPr>
          <p:cNvPicPr>
            <a:picLocks noChangeAspect="1"/>
          </p:cNvPicPr>
          <p:nvPr/>
        </p:nvPicPr>
        <p:blipFill>
          <a:blip r:embed="rId2"/>
          <a:stretch>
            <a:fillRect/>
          </a:stretch>
        </p:blipFill>
        <p:spPr>
          <a:xfrm>
            <a:off x="0" y="34350"/>
            <a:ext cx="1308538" cy="951569"/>
          </a:xfrm>
          <a:prstGeom prst="rect">
            <a:avLst/>
          </a:prstGeom>
        </p:spPr>
      </p:pic>
    </p:spTree>
    <p:extLst>
      <p:ext uri="{BB962C8B-B14F-4D97-AF65-F5344CB8AC3E}">
        <p14:creationId xmlns:p14="http://schemas.microsoft.com/office/powerpoint/2010/main" val="344430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8" name="Isosceles Triangle 103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2" name="Isosceles Triangle 104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3" name="Isosceles Triangle 104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1C19F416-6D46-9FEB-B4EC-431FA26E458F}"/>
              </a:ext>
            </a:extLst>
          </p:cNvPr>
          <p:cNvSpPr>
            <a:spLocks noGrp="1"/>
          </p:cNvSpPr>
          <p:nvPr>
            <p:ph type="title"/>
          </p:nvPr>
        </p:nvSpPr>
        <p:spPr>
          <a:xfrm>
            <a:off x="677334" y="1040524"/>
            <a:ext cx="8596668" cy="630314"/>
          </a:xfrm>
        </p:spPr>
        <p:txBody>
          <a:bodyPr vert="horz" lIns="91440" tIns="45720" rIns="91440" bIns="45720" rtlCol="0" anchor="t">
            <a:normAutofit/>
          </a:bodyPr>
          <a:lstStyle/>
          <a:p>
            <a:pPr defTabSz="457200"/>
            <a:r>
              <a:rPr lang="en-US" sz="2800" b="1" dirty="0">
                <a:latin typeface="Arial" panose="020B0604020202020204" pitchFamily="34" charset="0"/>
                <a:cs typeface="Arial" panose="020B0604020202020204" pitchFamily="34" charset="0"/>
              </a:rPr>
              <a:t>Monitoring and Evaluating Project Progress</a:t>
            </a:r>
          </a:p>
        </p:txBody>
      </p:sp>
      <p:sp>
        <p:nvSpPr>
          <p:cNvPr id="4" name="Text Placeholder 3">
            <a:extLst>
              <a:ext uri="{FF2B5EF4-FFF2-40B4-BE49-F238E27FC236}">
                <a16:creationId xmlns:a16="http://schemas.microsoft.com/office/drawing/2014/main" id="{0D4F4087-7F45-74D7-B134-57C477054B7C}"/>
              </a:ext>
            </a:extLst>
          </p:cNvPr>
          <p:cNvSpPr>
            <a:spLocks noGrp="1"/>
          </p:cNvSpPr>
          <p:nvPr>
            <p:ph type="body" sz="half" idx="2"/>
          </p:nvPr>
        </p:nvSpPr>
        <p:spPr>
          <a:xfrm>
            <a:off x="677334" y="2010574"/>
            <a:ext cx="3957349" cy="3899338"/>
          </a:xfrm>
        </p:spPr>
        <p:txBody>
          <a:bodyPr vert="horz" lIns="91440" tIns="45720" rIns="91440" bIns="45720" rtlCol="0">
            <a:normAutofit/>
          </a:bodyPr>
          <a:lstStyle/>
          <a:p>
            <a:pPr marL="285750" indent="-285750" defTabSz="457200">
              <a:buFont typeface="Wingdings" panose="05000000000000000000" pitchFamily="2" charset="2"/>
              <a:buChar char="Ø"/>
            </a:pPr>
            <a:r>
              <a:rPr lang="en-US" sz="1800" dirty="0">
                <a:latin typeface="Arial" panose="020B0604020202020204" pitchFamily="34" charset="0"/>
                <a:cs typeface="Arial" panose="020B0604020202020204" pitchFamily="34" charset="0"/>
              </a:rPr>
              <a:t>Regularly assess the project progress towards its goals.</a:t>
            </a:r>
          </a:p>
          <a:p>
            <a:pPr marL="285750" indent="-285750" defTabSz="457200">
              <a:buFont typeface="Wingdings" panose="05000000000000000000" pitchFamily="2" charset="2"/>
              <a:buChar char="Ø"/>
            </a:pPr>
            <a:r>
              <a:rPr lang="en-US" sz="1800" dirty="0">
                <a:latin typeface="Arial" panose="020B0604020202020204" pitchFamily="34" charset="0"/>
                <a:cs typeface="Arial" panose="020B0604020202020204" pitchFamily="34" charset="0"/>
              </a:rPr>
              <a:t>Different work environments will have different challenges.</a:t>
            </a:r>
          </a:p>
          <a:p>
            <a:pPr marL="285750" indent="-285750" defTabSz="457200">
              <a:buFont typeface="Wingdings" panose="05000000000000000000" pitchFamily="2" charset="2"/>
              <a:buChar char="Ø"/>
            </a:pPr>
            <a:r>
              <a:rPr lang="en-US" sz="1800" dirty="0">
                <a:latin typeface="Arial" panose="020B0604020202020204" pitchFamily="34" charset="0"/>
                <a:cs typeface="Arial" panose="020B0604020202020204" pitchFamily="34" charset="0"/>
              </a:rPr>
              <a:t>It is therefore essential to obtain regular feedback from staff to identify if any aspects of the project requires improvement.</a:t>
            </a:r>
          </a:p>
          <a:p>
            <a:pPr defTabSz="457200"/>
            <a:r>
              <a:rPr lang="en-US" sz="1800" dirty="0">
                <a:latin typeface="Arial" panose="020B0604020202020204" pitchFamily="34" charset="0"/>
                <a:cs typeface="Arial" panose="020B0604020202020204" pitchFamily="34" charset="0"/>
              </a:rPr>
              <a:t> </a:t>
            </a:r>
          </a:p>
          <a:p>
            <a:pPr defTabSz="457200"/>
            <a:r>
              <a:rPr lang="en-US" sz="1800"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7D8BFD00-C50B-1DF9-7475-978F7D545D94}"/>
              </a:ext>
            </a:extLst>
          </p:cNvPr>
          <p:cNvPicPr>
            <a:picLocks noChangeAspect="1"/>
          </p:cNvPicPr>
          <p:nvPr/>
        </p:nvPicPr>
        <p:blipFill>
          <a:blip r:embed="rId2"/>
          <a:stretch>
            <a:fillRect/>
          </a:stretch>
        </p:blipFill>
        <p:spPr>
          <a:xfrm>
            <a:off x="0" y="34350"/>
            <a:ext cx="1308538" cy="951569"/>
          </a:xfrm>
          <a:prstGeom prst="rect">
            <a:avLst/>
          </a:prstGeom>
        </p:spPr>
      </p:pic>
      <p:pic>
        <p:nvPicPr>
          <p:cNvPr id="1026" name="Picture 2" descr="MS Teams Best for Project Management ...">
            <a:extLst>
              <a:ext uri="{FF2B5EF4-FFF2-40B4-BE49-F238E27FC236}">
                <a16:creationId xmlns:a16="http://schemas.microsoft.com/office/drawing/2014/main" id="{1ED1FF16-7821-D77E-9BDE-45FB654C49B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07856" y="2010574"/>
            <a:ext cx="3892412" cy="270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23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01" name="Group 210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02" name="Straight Connector 210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3" name="Straight Connector 210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0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6" name="Isosceles Triangle 210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10" name="Isosceles Triangle 210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11" name="Isosceles Triangle 211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1C19F416-6D46-9FEB-B4EC-431FA26E458F}"/>
              </a:ext>
            </a:extLst>
          </p:cNvPr>
          <p:cNvSpPr>
            <a:spLocks noGrp="1"/>
          </p:cNvSpPr>
          <p:nvPr>
            <p:ph type="title"/>
          </p:nvPr>
        </p:nvSpPr>
        <p:spPr>
          <a:xfrm>
            <a:off x="676746" y="1136678"/>
            <a:ext cx="3729076" cy="1023911"/>
          </a:xfrm>
        </p:spPr>
        <p:txBody>
          <a:bodyPr vert="horz" lIns="91440" tIns="45720" rIns="91440" bIns="45720" rtlCol="0" anchor="ctr">
            <a:normAutofit fontScale="90000"/>
          </a:bodyPr>
          <a:lstStyle/>
          <a:p>
            <a:pPr defTabSz="457200">
              <a:lnSpc>
                <a:spcPct val="90000"/>
              </a:lnSpc>
            </a:pPr>
            <a:r>
              <a:rPr lang="en-US" b="1" dirty="0">
                <a:latin typeface="Arial" panose="020B0604020202020204" pitchFamily="34" charset="0"/>
                <a:cs typeface="Arial" panose="020B0604020202020204" pitchFamily="34" charset="0"/>
              </a:rPr>
              <a:t>Project Evaluation at six months:- Measuring the project outcomes against the project goals. </a:t>
            </a:r>
          </a:p>
        </p:txBody>
      </p:sp>
      <p:sp>
        <p:nvSpPr>
          <p:cNvPr id="4" name="Text Placeholder 3">
            <a:extLst>
              <a:ext uri="{FF2B5EF4-FFF2-40B4-BE49-F238E27FC236}">
                <a16:creationId xmlns:a16="http://schemas.microsoft.com/office/drawing/2014/main" id="{0D4F4087-7F45-74D7-B134-57C477054B7C}"/>
              </a:ext>
            </a:extLst>
          </p:cNvPr>
          <p:cNvSpPr>
            <a:spLocks noGrp="1"/>
          </p:cNvSpPr>
          <p:nvPr>
            <p:ph type="body" sz="half" idx="2"/>
          </p:nvPr>
        </p:nvSpPr>
        <p:spPr>
          <a:xfrm>
            <a:off x="685167" y="2160589"/>
            <a:ext cx="5021950" cy="4576542"/>
          </a:xfrm>
        </p:spPr>
        <p:txBody>
          <a:bodyPr vert="horz" lIns="91440" tIns="45720" rIns="91440" bIns="45720" rtlCol="0">
            <a:normAutofit lnSpcReduction="10000"/>
          </a:bodyPr>
          <a:lstStyle/>
          <a:p>
            <a:pPr defTabSz="457200">
              <a:lnSpc>
                <a:spcPct val="90000"/>
              </a:lnSpc>
              <a:buFont typeface="Wingdings 3" charset="2"/>
              <a:buChar char=""/>
            </a:pPr>
            <a:endParaRPr lang="en-US" sz="900" dirty="0"/>
          </a:p>
          <a:p>
            <a:pPr marL="342900" indent="-342900" defTabSz="457200">
              <a:lnSpc>
                <a:spcPct val="90000"/>
              </a:lnSpc>
              <a:buFont typeface="Wingdings" panose="05000000000000000000" pitchFamily="2" charset="2"/>
              <a:buChar char="Ø"/>
            </a:pPr>
            <a:r>
              <a:rPr lang="en-US" dirty="0">
                <a:latin typeface="Arial" panose="020B0604020202020204" pitchFamily="34" charset="0"/>
                <a:cs typeface="Arial" panose="020B0604020202020204" pitchFamily="34" charset="0"/>
              </a:rPr>
              <a:t>Repeat hand hygiene audits to assess if there is an improvement in hand hygiene compliance. </a:t>
            </a:r>
          </a:p>
          <a:p>
            <a:pPr marL="342900" indent="-342900" defTabSz="457200">
              <a:lnSpc>
                <a:spcPct val="90000"/>
              </a:lnSpc>
              <a:buFont typeface="Wingdings" panose="05000000000000000000" pitchFamily="2" charset="2"/>
              <a:buChar char="Ø"/>
            </a:pPr>
            <a:r>
              <a:rPr lang="en-US" dirty="0">
                <a:latin typeface="Arial" panose="020B0604020202020204" pitchFamily="34" charset="0"/>
                <a:cs typeface="Arial" panose="020B0604020202020204" pitchFamily="34" charset="0"/>
              </a:rPr>
              <a:t>Obtain procurement data on the number of gloves, hand soap, paper towels and alcohol hand </a:t>
            </a:r>
            <a:r>
              <a:rPr lang="en-US">
                <a:latin typeface="Arial" panose="020B0604020202020204" pitchFamily="34" charset="0"/>
                <a:cs typeface="Arial" panose="020B0604020202020204" pitchFamily="34" charset="0"/>
              </a:rPr>
              <a:t>gel used, </a:t>
            </a:r>
            <a:r>
              <a:rPr lang="en-US" dirty="0">
                <a:latin typeface="Arial" panose="020B0604020202020204" pitchFamily="34" charset="0"/>
                <a:cs typeface="Arial" panose="020B0604020202020204" pitchFamily="34" charset="0"/>
              </a:rPr>
              <a:t>and </a:t>
            </a:r>
            <a:r>
              <a:rPr lang="en-US">
                <a:latin typeface="Arial" panose="020B0604020202020204" pitchFamily="34" charset="0"/>
                <a:cs typeface="Arial" panose="020B0604020202020204" pitchFamily="34" charset="0"/>
              </a:rPr>
              <a:t>the associated costs, </a:t>
            </a:r>
            <a:r>
              <a:rPr lang="en-US" dirty="0">
                <a:latin typeface="Arial" panose="020B0604020202020204" pitchFamily="34" charset="0"/>
                <a:cs typeface="Arial" panose="020B0604020202020204" pitchFamily="34" charset="0"/>
              </a:rPr>
              <a:t>six months after the project launch date to determine if we have reduced the number of gloves used and subsequently reduced financial costs and improved our carbon footprint.</a:t>
            </a:r>
          </a:p>
          <a:p>
            <a:pPr marL="342900" indent="-342900" defTabSz="457200">
              <a:lnSpc>
                <a:spcPct val="90000"/>
              </a:lnSpc>
              <a:buFont typeface="Wingdings" panose="05000000000000000000" pitchFamily="2" charset="2"/>
              <a:buChar char="Ø"/>
            </a:pPr>
            <a:r>
              <a:rPr lang="en-US" dirty="0">
                <a:latin typeface="Arial" panose="020B0604020202020204" pitchFamily="34" charset="0"/>
                <a:cs typeface="Arial" panose="020B0604020202020204" pitchFamily="34" charset="0"/>
              </a:rPr>
              <a:t>Repeat the staff questionnaires six months after the project launch date to assess if  staff awareness about glove use has increased and to identify any gaps in learning. </a:t>
            </a:r>
          </a:p>
          <a:p>
            <a:pPr marL="342900" indent="-342900" defTabSz="457200">
              <a:lnSpc>
                <a:spcPct val="90000"/>
              </a:lnSpc>
              <a:buFont typeface="Wingdings" panose="05000000000000000000" pitchFamily="2" charset="2"/>
              <a:buChar char="Ø"/>
            </a:pPr>
            <a:r>
              <a:rPr lang="en-US" dirty="0">
                <a:latin typeface="Arial" panose="020B0604020202020204" pitchFamily="34" charset="0"/>
                <a:cs typeface="Arial" panose="020B0604020202020204" pitchFamily="34" charset="0"/>
              </a:rPr>
              <a:t>Include any received patient and relative's feedback. </a:t>
            </a:r>
          </a:p>
          <a:p>
            <a:pPr marL="342900" indent="-342900" defTabSz="457200">
              <a:lnSpc>
                <a:spcPct val="90000"/>
              </a:lnSpc>
              <a:buFont typeface="Wingdings" panose="05000000000000000000" pitchFamily="2" charset="2"/>
              <a:buChar char="Ø"/>
            </a:pPr>
            <a:r>
              <a:rPr lang="en-US" dirty="0">
                <a:latin typeface="Arial" panose="020B0604020202020204" pitchFamily="34" charset="0"/>
                <a:cs typeface="Arial" panose="020B0604020202020204" pitchFamily="34" charset="0"/>
              </a:rPr>
              <a:t>Compare the baseline measurement data collected before the launch of the project with the measurement data collected at 6 months.</a:t>
            </a:r>
          </a:p>
          <a:p>
            <a:pPr marL="342900" indent="-342900" defTabSz="457200">
              <a:lnSpc>
                <a:spcPct val="90000"/>
              </a:lnSpc>
              <a:buFont typeface="Wingdings" panose="05000000000000000000" pitchFamily="2" charset="2"/>
              <a:buChar char="Ø"/>
            </a:pPr>
            <a:r>
              <a:rPr lang="en-US" i="1" dirty="0">
                <a:latin typeface="Arial" panose="020B0604020202020204" pitchFamily="34" charset="0"/>
                <a:cs typeface="Arial" panose="020B0604020202020204" pitchFamily="34" charset="0"/>
              </a:rPr>
              <a:t>Are we achieving the project goals?</a:t>
            </a:r>
          </a:p>
          <a:p>
            <a:pPr marL="342900" indent="-342900" defTabSz="457200">
              <a:lnSpc>
                <a:spcPct val="90000"/>
              </a:lnSpc>
              <a:buFont typeface="Wingdings" panose="05000000000000000000" pitchFamily="2" charset="2"/>
              <a:buChar char="Ø"/>
            </a:pPr>
            <a:r>
              <a:rPr lang="en-US" i="1" dirty="0">
                <a:latin typeface="Arial" panose="020B0604020202020204" pitchFamily="34" charset="0"/>
                <a:cs typeface="Arial" panose="020B0604020202020204" pitchFamily="34" charset="0"/>
              </a:rPr>
              <a:t>Does the project need to be relaunched?</a:t>
            </a:r>
          </a:p>
          <a:p>
            <a:pPr defTabSz="457200">
              <a:lnSpc>
                <a:spcPct val="90000"/>
              </a:lnSpc>
            </a:pPr>
            <a:r>
              <a:rPr lang="en-US" sz="900" i="1" dirty="0"/>
              <a:t> </a:t>
            </a:r>
          </a:p>
          <a:p>
            <a:pPr marL="285750" indent="-285750" defTabSz="457200">
              <a:lnSpc>
                <a:spcPct val="90000"/>
              </a:lnSpc>
              <a:buFont typeface="Wingdings 3" charset="2"/>
              <a:buChar char=""/>
            </a:pPr>
            <a:endParaRPr lang="en-US" sz="900" dirty="0"/>
          </a:p>
        </p:txBody>
      </p:sp>
      <p:pic>
        <p:nvPicPr>
          <p:cNvPr id="2050" name="Picture 2" descr="Project &amp; Program Evaluation: A Primer">
            <a:extLst>
              <a:ext uri="{FF2B5EF4-FFF2-40B4-BE49-F238E27FC236}">
                <a16:creationId xmlns:a16="http://schemas.microsoft.com/office/drawing/2014/main" id="{69255F2E-C5DB-127C-82A1-3A129AA7C0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12888" y="1859198"/>
            <a:ext cx="3729076" cy="26350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D8BFD00-C50B-1DF9-7475-978F7D545D94}"/>
              </a:ext>
            </a:extLst>
          </p:cNvPr>
          <p:cNvPicPr>
            <a:picLocks noChangeAspect="1"/>
          </p:cNvPicPr>
          <p:nvPr/>
        </p:nvPicPr>
        <p:blipFill>
          <a:blip r:embed="rId3"/>
          <a:stretch>
            <a:fillRect/>
          </a:stretch>
        </p:blipFill>
        <p:spPr>
          <a:xfrm>
            <a:off x="0" y="34350"/>
            <a:ext cx="1308538" cy="951569"/>
          </a:xfrm>
          <a:prstGeom prst="rect">
            <a:avLst/>
          </a:prstGeom>
        </p:spPr>
      </p:pic>
    </p:spTree>
    <p:extLst>
      <p:ext uri="{BB962C8B-B14F-4D97-AF65-F5344CB8AC3E}">
        <p14:creationId xmlns:p14="http://schemas.microsoft.com/office/powerpoint/2010/main" val="73458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5382E-422F-5F1D-8E42-BE1F8A323A16}"/>
              </a:ext>
            </a:extLst>
          </p:cNvPr>
          <p:cNvSpPr>
            <a:spLocks noGrp="1"/>
          </p:cNvSpPr>
          <p:nvPr>
            <p:ph type="title"/>
          </p:nvPr>
        </p:nvSpPr>
        <p:spPr>
          <a:xfrm>
            <a:off x="1286933" y="985919"/>
            <a:ext cx="10197494" cy="723138"/>
          </a:xfrm>
        </p:spPr>
        <p:txBody>
          <a:bodyPr>
            <a:normAutofit fontScale="90000"/>
          </a:bodyPr>
          <a:lstStyle/>
          <a:p>
            <a:pPr>
              <a:lnSpc>
                <a:spcPct val="90000"/>
              </a:lnSpc>
            </a:pPr>
            <a:r>
              <a:rPr lang="en-GB" sz="2800" b="1" dirty="0">
                <a:latin typeface="Arial" panose="020B0604020202020204" pitchFamily="34" charset="0"/>
                <a:cs typeface="Arial" panose="020B0604020202020204" pitchFamily="34" charset="0"/>
              </a:rPr>
              <a:t>Sustaining Staff Engagement With The “Gloves Off” Project.   </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8A97B1F8-9D53-BF9E-9BDD-B59EDE532C48}"/>
              </a:ext>
            </a:extLst>
          </p:cNvPr>
          <p:cNvGraphicFramePr>
            <a:graphicFrameLocks noGrp="1"/>
          </p:cNvGraphicFramePr>
          <p:nvPr>
            <p:ph idx="1"/>
            <p:extLst>
              <p:ext uri="{D42A27DB-BD31-4B8C-83A1-F6EECF244321}">
                <p14:modId xmlns:p14="http://schemas.microsoft.com/office/powerpoint/2010/main" val="184129276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33EB922-2FF0-D64B-58F3-6A3DC96D647B}"/>
              </a:ext>
            </a:extLst>
          </p:cNvPr>
          <p:cNvPicPr>
            <a:picLocks noChangeAspect="1"/>
          </p:cNvPicPr>
          <p:nvPr/>
        </p:nvPicPr>
        <p:blipFill>
          <a:blip r:embed="rId8"/>
          <a:stretch>
            <a:fillRect/>
          </a:stretch>
        </p:blipFill>
        <p:spPr>
          <a:xfrm>
            <a:off x="0" y="34350"/>
            <a:ext cx="1308538" cy="951569"/>
          </a:xfrm>
          <a:prstGeom prst="rect">
            <a:avLst/>
          </a:prstGeom>
        </p:spPr>
      </p:pic>
    </p:spTree>
    <p:extLst>
      <p:ext uri="{BB962C8B-B14F-4D97-AF65-F5344CB8AC3E}">
        <p14:creationId xmlns:p14="http://schemas.microsoft.com/office/powerpoint/2010/main" val="12251891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704718B2D5B94D813919271E283A12" ma:contentTypeVersion="16" ma:contentTypeDescription="Create a new document." ma:contentTypeScope="" ma:versionID="1a3726d691be7a5e2bf53e7b55f12d01">
  <xsd:schema xmlns:xsd="http://www.w3.org/2001/XMLSchema" xmlns:xs="http://www.w3.org/2001/XMLSchema" xmlns:p="http://schemas.microsoft.com/office/2006/metadata/properties" xmlns:ns1="http://schemas.microsoft.com/sharepoint/v3" xmlns:ns2="5577e1d1-5fb8-4656-ad0a-2cb1011db458" xmlns:ns3="64fd3d8e-ff94-4dd2-8a19-1c53a0195190" targetNamespace="http://schemas.microsoft.com/office/2006/metadata/properties" ma:root="true" ma:fieldsID="bb4900a259ee3063b05e530d83799b7c" ns1:_="" ns2:_="" ns3:_="">
    <xsd:import namespace="http://schemas.microsoft.com/sharepoint/v3"/>
    <xsd:import namespace="5577e1d1-5fb8-4656-ad0a-2cb1011db458"/>
    <xsd:import namespace="64fd3d8e-ff94-4dd2-8a19-1c53a0195190"/>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77e1d1-5fb8-4656-ad0a-2cb1011db4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fd3d8e-ff94-4dd2-8a19-1c53a019519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415810f-e9c8-4c3c-8a29-66645c81d56d}" ma:internalName="TaxCatchAll" ma:showField="CatchAllData" ma:web="64fd3d8e-ff94-4dd2-8a19-1c53a01951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5577e1d1-5fb8-4656-ad0a-2cb1011db458">
      <Terms xmlns="http://schemas.microsoft.com/office/infopath/2007/PartnerControls"/>
    </lcf76f155ced4ddcb4097134ff3c332f>
    <_ip_UnifiedCompliancePolicyProperties xmlns="http://schemas.microsoft.com/sharepoint/v3" xsi:nil="true"/>
    <TaxCatchAll xmlns="64fd3d8e-ff94-4dd2-8a19-1c53a0195190" xsi:nil="true"/>
  </documentManagement>
</p:properties>
</file>

<file path=customXml/itemProps1.xml><?xml version="1.0" encoding="utf-8"?>
<ds:datastoreItem xmlns:ds="http://schemas.openxmlformats.org/officeDocument/2006/customXml" ds:itemID="{9FFA7D76-F265-468A-B2DA-1F8681678AAD}"/>
</file>

<file path=customXml/itemProps2.xml><?xml version="1.0" encoding="utf-8"?>
<ds:datastoreItem xmlns:ds="http://schemas.openxmlformats.org/officeDocument/2006/customXml" ds:itemID="{741CF279-DD7C-48C1-BB07-58348012BACC}"/>
</file>

<file path=customXml/itemProps3.xml><?xml version="1.0" encoding="utf-8"?>
<ds:datastoreItem xmlns:ds="http://schemas.openxmlformats.org/officeDocument/2006/customXml" ds:itemID="{AE6DAC7A-91C8-46FC-A199-F639FF8E9FD1}"/>
</file>

<file path=docProps/app.xml><?xml version="1.0" encoding="utf-8"?>
<Properties xmlns="http://schemas.openxmlformats.org/officeDocument/2006/extended-properties" xmlns:vt="http://schemas.openxmlformats.org/officeDocument/2006/docPropsVTypes">
  <TotalTime>1388</TotalTime>
  <Words>1138</Words>
  <Application>Microsoft Office PowerPoint</Application>
  <PresentationFormat>Widescreen</PresentationFormat>
  <Paragraphs>103</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Trebuchet MS</vt:lpstr>
      <vt:lpstr>Wingdings</vt:lpstr>
      <vt:lpstr>Wingdings 3</vt:lpstr>
      <vt:lpstr>Facet</vt:lpstr>
      <vt:lpstr>“Gloves Off” Project Tips and Guidance </vt:lpstr>
      <vt:lpstr>Contents </vt:lpstr>
      <vt:lpstr>Top Tips To Challenge Inappropriate Glove Use</vt:lpstr>
      <vt:lpstr>Project Baseline Measurement Data </vt:lpstr>
      <vt:lpstr>Guidance On Sharing Information About The Project With Staff, Patients And Relatives</vt:lpstr>
      <vt:lpstr>Educational Resources To Support The Project</vt:lpstr>
      <vt:lpstr>Monitoring and Evaluating Project Progress</vt:lpstr>
      <vt:lpstr>Project Evaluation at six months:- Measuring the project outcomes against the project goals. </vt:lpstr>
      <vt:lpstr>Sustaining Staff Engagement With The “Gloves Off” Project.   </vt:lpstr>
      <vt:lpstr>“Gloves Off”  Further information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LAVIN, Kate (NHS NORTH EAST LONDON ICB - A3A8R)</dc:creator>
  <cp:lastModifiedBy>LAVIN, Kate (NHS NORTH EAST LONDON ICB - A3A8R)</cp:lastModifiedBy>
  <cp:revision>31</cp:revision>
  <dcterms:created xsi:type="dcterms:W3CDTF">2024-07-28T11:48:03Z</dcterms:created>
  <dcterms:modified xsi:type="dcterms:W3CDTF">2024-08-13T14:35:12Z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0x010100A3704718B2D5B94D813919271E283A12</vt:lpwstr>
  </property>
</Properties>
</file>