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diagrams/data2.xml" ContentType="application/vnd.openxmlformats-officedocument.drawingml.diagramData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drawing1.xml" ContentType="application/vnd.ms-office.drawingml.diagramDrawing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63" r:id="rId3"/>
    <p:sldId id="264" r:id="rId4"/>
    <p:sldId id="262" r:id="rId5"/>
    <p:sldId id="265" r:id="rId6"/>
    <p:sldId id="266" r:id="rId7"/>
    <p:sldId id="270" r:id="rId8"/>
    <p:sldId id="275" r:id="rId9"/>
    <p:sldId id="27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EF5B00-3352-4D9B-AC0E-29A16CB4E82E}" type="doc">
      <dgm:prSet loTypeId="urn:microsoft.com/office/officeart/2005/8/layout/vList2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70F2F41F-FB95-4439-900D-43CD4A6CD19F}">
      <dgm:prSet custT="1"/>
      <dgm:spPr/>
      <dgm:t>
        <a:bodyPr/>
        <a:lstStyle/>
        <a:p>
          <a:r>
            <a:rPr lang="en-GB" sz="2000" b="0" i="0" dirty="0">
              <a:latin typeface="Arial" panose="020B0604020202020204" pitchFamily="34" charset="0"/>
              <a:cs typeface="Arial" panose="020B0604020202020204" pitchFamily="34" charset="0"/>
            </a:rPr>
            <a:t>Glove misuse contributes to the transmission of healthcare-associated infections.</a:t>
          </a:r>
          <a:endParaRPr lang="en-US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86C79A-5092-4392-BB10-70DCEE386B37}" type="parTrans" cxnId="{83D79E9A-0971-49CB-9D9B-3C2BF8675CEC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529D14C-65A9-4E94-AAF8-4CBF5D2B157E}" type="sibTrans" cxnId="{83D79E9A-0971-49CB-9D9B-3C2BF8675CEC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548CB3E-7741-4CF1-80F0-0BED7C10AC9E}">
      <dgm:prSet custT="1"/>
      <dgm:spPr/>
      <dgm:t>
        <a:bodyPr/>
        <a:lstStyle/>
        <a:p>
          <a:r>
            <a:rPr lang="en-GB" sz="2000" b="0" i="0" dirty="0">
              <a:latin typeface="Arial" panose="020B0604020202020204" pitchFamily="34" charset="0"/>
              <a:cs typeface="Arial" panose="020B0604020202020204" pitchFamily="34" charset="0"/>
            </a:rPr>
            <a:t>Appropriate and timely hand hygiene is essential in preventing transmission of infections</a:t>
          </a:r>
          <a:r>
            <a:rPr lang="en-GB" sz="21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21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2F7E718-3CE6-496C-814E-7639BF62532E}" type="parTrans" cxnId="{4A2220CA-EDCF-45EF-8205-274DB2235314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EFC59F6-B7F8-4D3E-B849-0044BD64BCC2}" type="sibTrans" cxnId="{4A2220CA-EDCF-45EF-8205-274DB2235314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FE08BBE-95E4-4A8A-9AC6-EDFE54B68AAC}">
      <dgm:prSet custT="1"/>
      <dgm:spPr/>
      <dgm:t>
        <a:bodyPr/>
        <a:lstStyle/>
        <a:p>
          <a:r>
            <a:rPr lang="en-GB" sz="2000" b="0" i="0" dirty="0">
              <a:latin typeface="Arial" panose="020B0604020202020204" pitchFamily="34" charset="0"/>
              <a:cs typeface="Arial" panose="020B0604020202020204" pitchFamily="34" charset="0"/>
            </a:rPr>
            <a:t>Emotion, socialisation and personal preference influence health professionals’ glove use.</a:t>
          </a:r>
          <a:endParaRPr lang="en-US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5C3124-2EEB-4BE2-90BE-D14F31015FC3}" type="parTrans" cxnId="{59D18D20-F86F-4194-849F-D313085B6C98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17FF24-53A2-444F-A305-26C97013D7D1}" type="sibTrans" cxnId="{59D18D20-F86F-4194-849F-D313085B6C98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5A86A24-4409-4681-9F25-431CF0DA24C8}">
      <dgm:prSet custT="1"/>
      <dgm:spPr/>
      <dgm:t>
        <a:bodyPr/>
        <a:lstStyle/>
        <a:p>
          <a:r>
            <a:rPr lang="en-GB" sz="2000" b="0" i="0" dirty="0">
              <a:latin typeface="Arial" panose="020B0604020202020204" pitchFamily="34" charset="0"/>
              <a:cs typeface="Arial" panose="020B0604020202020204" pitchFamily="34" charset="0"/>
            </a:rPr>
            <a:t>Fear about contracting Covid-19 has dominated decision-making about glove use.</a:t>
          </a:r>
          <a:endParaRPr lang="en-US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AB1082E-72B1-4AD9-B187-859CF5A22FCB}" type="parTrans" cxnId="{D71EA2A9-CCC3-41C5-BEB6-246D7BFD7083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DBCC16-4F23-461F-B422-4D12062C4B23}" type="sibTrans" cxnId="{D71EA2A9-CCC3-41C5-BEB6-246D7BFD7083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4CABAE-918D-435B-A7EC-44FE95649FAD}">
      <dgm:prSet custT="1"/>
      <dgm:spPr/>
      <dgm:t>
        <a:bodyPr/>
        <a:lstStyle/>
        <a:p>
          <a:r>
            <a:rPr lang="en-GB" sz="2000" b="0" i="0" dirty="0">
              <a:latin typeface="Arial" panose="020B0604020202020204" pitchFamily="34" charset="0"/>
              <a:cs typeface="Arial" panose="020B0604020202020204" pitchFamily="34" charset="0"/>
            </a:rPr>
            <a:t>Glove misuse may have increased rates of hospital-acquired infections during the Covid-19 pandemic</a:t>
          </a:r>
          <a:r>
            <a:rPr lang="en-GB" sz="21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21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57C8BDC-2F94-40B3-B5F1-C92D25594A22}" type="parTrans" cxnId="{7072B426-D62D-4571-AE5F-AA44B098AA8F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05CC83-5F9F-4D6F-BCD7-5039C911D9CB}" type="sibTrans" cxnId="{7072B426-D62D-4571-AE5F-AA44B098AA8F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113B9C3-745D-484A-A8BE-2BEAD67BE275}" type="pres">
      <dgm:prSet presAssocID="{EBEF5B00-3352-4D9B-AC0E-29A16CB4E82E}" presName="linear" presStyleCnt="0">
        <dgm:presLayoutVars>
          <dgm:animLvl val="lvl"/>
          <dgm:resizeHandles val="exact"/>
        </dgm:presLayoutVars>
      </dgm:prSet>
      <dgm:spPr/>
    </dgm:pt>
    <dgm:pt modelId="{FD447419-F3AB-4326-9584-FD0271BF0F02}" type="pres">
      <dgm:prSet presAssocID="{70F2F41F-FB95-4439-900D-43CD4A6CD19F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2463963F-6D9A-4153-8ED6-FBD5493EE7A3}" type="pres">
      <dgm:prSet presAssocID="{9529D14C-65A9-4E94-AAF8-4CBF5D2B157E}" presName="spacer" presStyleCnt="0"/>
      <dgm:spPr/>
    </dgm:pt>
    <dgm:pt modelId="{5BAE3CC0-84FB-4230-8CE9-CC8A12FE966D}" type="pres">
      <dgm:prSet presAssocID="{1548CB3E-7741-4CF1-80F0-0BED7C10AC9E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4E9A4A3C-6ABC-4241-9693-A9905AE5CCF4}" type="pres">
      <dgm:prSet presAssocID="{DEFC59F6-B7F8-4D3E-B849-0044BD64BCC2}" presName="spacer" presStyleCnt="0"/>
      <dgm:spPr/>
    </dgm:pt>
    <dgm:pt modelId="{7038602D-E4E4-4180-BFCC-335505C3A47C}" type="pres">
      <dgm:prSet presAssocID="{5FE08BBE-95E4-4A8A-9AC6-EDFE54B68AAC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2F92860D-E272-4593-A065-6634213AE6C9}" type="pres">
      <dgm:prSet presAssocID="{8E17FF24-53A2-444F-A305-26C97013D7D1}" presName="spacer" presStyleCnt="0"/>
      <dgm:spPr/>
    </dgm:pt>
    <dgm:pt modelId="{FCDFF8AF-611F-4CF2-98AF-A9CA34F025A4}" type="pres">
      <dgm:prSet presAssocID="{65A86A24-4409-4681-9F25-431CF0DA24C8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B921D861-0456-4C51-8512-7190E96DB4D4}" type="pres">
      <dgm:prSet presAssocID="{E3DBCC16-4F23-461F-B422-4D12062C4B23}" presName="spacer" presStyleCnt="0"/>
      <dgm:spPr/>
    </dgm:pt>
    <dgm:pt modelId="{EF99663D-E551-4348-ACF7-EF96FB7C52A0}" type="pres">
      <dgm:prSet presAssocID="{414CABAE-918D-435B-A7EC-44FE95649FAD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008DBC06-0DE0-4338-873B-9DA79482B99D}" type="presOf" srcId="{5FE08BBE-95E4-4A8A-9AC6-EDFE54B68AAC}" destId="{7038602D-E4E4-4180-BFCC-335505C3A47C}" srcOrd="0" destOrd="0" presId="urn:microsoft.com/office/officeart/2005/8/layout/vList2"/>
    <dgm:cxn modelId="{8E14EB13-B218-4B11-A453-911249D83B14}" type="presOf" srcId="{414CABAE-918D-435B-A7EC-44FE95649FAD}" destId="{EF99663D-E551-4348-ACF7-EF96FB7C52A0}" srcOrd="0" destOrd="0" presId="urn:microsoft.com/office/officeart/2005/8/layout/vList2"/>
    <dgm:cxn modelId="{59D18D20-F86F-4194-849F-D313085B6C98}" srcId="{EBEF5B00-3352-4D9B-AC0E-29A16CB4E82E}" destId="{5FE08BBE-95E4-4A8A-9AC6-EDFE54B68AAC}" srcOrd="2" destOrd="0" parTransId="{015C3124-2EEB-4BE2-90BE-D14F31015FC3}" sibTransId="{8E17FF24-53A2-444F-A305-26C97013D7D1}"/>
    <dgm:cxn modelId="{7072B426-D62D-4571-AE5F-AA44B098AA8F}" srcId="{EBEF5B00-3352-4D9B-AC0E-29A16CB4E82E}" destId="{414CABAE-918D-435B-A7EC-44FE95649FAD}" srcOrd="4" destOrd="0" parTransId="{157C8BDC-2F94-40B3-B5F1-C92D25594A22}" sibTransId="{0205CC83-5F9F-4D6F-BCD7-5039C911D9CB}"/>
    <dgm:cxn modelId="{EE7AF87B-9B3B-4997-9462-239772BAF20A}" type="presOf" srcId="{65A86A24-4409-4681-9F25-431CF0DA24C8}" destId="{FCDFF8AF-611F-4CF2-98AF-A9CA34F025A4}" srcOrd="0" destOrd="0" presId="urn:microsoft.com/office/officeart/2005/8/layout/vList2"/>
    <dgm:cxn modelId="{F2CF548A-C1CD-46F4-958F-752EA97B9B5B}" type="presOf" srcId="{1548CB3E-7741-4CF1-80F0-0BED7C10AC9E}" destId="{5BAE3CC0-84FB-4230-8CE9-CC8A12FE966D}" srcOrd="0" destOrd="0" presId="urn:microsoft.com/office/officeart/2005/8/layout/vList2"/>
    <dgm:cxn modelId="{83D79E9A-0971-49CB-9D9B-3C2BF8675CEC}" srcId="{EBEF5B00-3352-4D9B-AC0E-29A16CB4E82E}" destId="{70F2F41F-FB95-4439-900D-43CD4A6CD19F}" srcOrd="0" destOrd="0" parTransId="{9686C79A-5092-4392-BB10-70DCEE386B37}" sibTransId="{9529D14C-65A9-4E94-AAF8-4CBF5D2B157E}"/>
    <dgm:cxn modelId="{D71EA2A9-CCC3-41C5-BEB6-246D7BFD7083}" srcId="{EBEF5B00-3352-4D9B-AC0E-29A16CB4E82E}" destId="{65A86A24-4409-4681-9F25-431CF0DA24C8}" srcOrd="3" destOrd="0" parTransId="{EAB1082E-72B1-4AD9-B187-859CF5A22FCB}" sibTransId="{E3DBCC16-4F23-461F-B422-4D12062C4B23}"/>
    <dgm:cxn modelId="{464761C6-3625-4FB6-871F-D6C3AF5F238D}" type="presOf" srcId="{70F2F41F-FB95-4439-900D-43CD4A6CD19F}" destId="{FD447419-F3AB-4326-9584-FD0271BF0F02}" srcOrd="0" destOrd="0" presId="urn:microsoft.com/office/officeart/2005/8/layout/vList2"/>
    <dgm:cxn modelId="{9DBB6CC7-8D16-4884-AD4C-E925C63E0E5F}" type="presOf" srcId="{EBEF5B00-3352-4D9B-AC0E-29A16CB4E82E}" destId="{F113B9C3-745D-484A-A8BE-2BEAD67BE275}" srcOrd="0" destOrd="0" presId="urn:microsoft.com/office/officeart/2005/8/layout/vList2"/>
    <dgm:cxn modelId="{4A2220CA-EDCF-45EF-8205-274DB2235314}" srcId="{EBEF5B00-3352-4D9B-AC0E-29A16CB4E82E}" destId="{1548CB3E-7741-4CF1-80F0-0BED7C10AC9E}" srcOrd="1" destOrd="0" parTransId="{A2F7E718-3CE6-496C-814E-7639BF62532E}" sibTransId="{DEFC59F6-B7F8-4D3E-B849-0044BD64BCC2}"/>
    <dgm:cxn modelId="{9482176B-C5E9-4393-B773-02DD8CDFB4E0}" type="presParOf" srcId="{F113B9C3-745D-484A-A8BE-2BEAD67BE275}" destId="{FD447419-F3AB-4326-9584-FD0271BF0F02}" srcOrd="0" destOrd="0" presId="urn:microsoft.com/office/officeart/2005/8/layout/vList2"/>
    <dgm:cxn modelId="{DD6438CF-7A58-4AC3-B789-EB2ED74FC984}" type="presParOf" srcId="{F113B9C3-745D-484A-A8BE-2BEAD67BE275}" destId="{2463963F-6D9A-4153-8ED6-FBD5493EE7A3}" srcOrd="1" destOrd="0" presId="urn:microsoft.com/office/officeart/2005/8/layout/vList2"/>
    <dgm:cxn modelId="{C2F63A90-DF5D-42E1-91BA-674B54295A1D}" type="presParOf" srcId="{F113B9C3-745D-484A-A8BE-2BEAD67BE275}" destId="{5BAE3CC0-84FB-4230-8CE9-CC8A12FE966D}" srcOrd="2" destOrd="0" presId="urn:microsoft.com/office/officeart/2005/8/layout/vList2"/>
    <dgm:cxn modelId="{16779112-B61C-4E89-877A-C0D5BFEAF197}" type="presParOf" srcId="{F113B9C3-745D-484A-A8BE-2BEAD67BE275}" destId="{4E9A4A3C-6ABC-4241-9693-A9905AE5CCF4}" srcOrd="3" destOrd="0" presId="urn:microsoft.com/office/officeart/2005/8/layout/vList2"/>
    <dgm:cxn modelId="{00A09AB2-9378-48F4-B3DC-414C9AC7D796}" type="presParOf" srcId="{F113B9C3-745D-484A-A8BE-2BEAD67BE275}" destId="{7038602D-E4E4-4180-BFCC-335505C3A47C}" srcOrd="4" destOrd="0" presId="urn:microsoft.com/office/officeart/2005/8/layout/vList2"/>
    <dgm:cxn modelId="{2E8658CF-F89A-4823-8AAA-2C0AD3330073}" type="presParOf" srcId="{F113B9C3-745D-484A-A8BE-2BEAD67BE275}" destId="{2F92860D-E272-4593-A065-6634213AE6C9}" srcOrd="5" destOrd="0" presId="urn:microsoft.com/office/officeart/2005/8/layout/vList2"/>
    <dgm:cxn modelId="{767DF6A6-1140-41D0-85CB-0398BDF27B0C}" type="presParOf" srcId="{F113B9C3-745D-484A-A8BE-2BEAD67BE275}" destId="{FCDFF8AF-611F-4CF2-98AF-A9CA34F025A4}" srcOrd="6" destOrd="0" presId="urn:microsoft.com/office/officeart/2005/8/layout/vList2"/>
    <dgm:cxn modelId="{4A208D04-D9E6-4CEB-A118-8A31CA472437}" type="presParOf" srcId="{F113B9C3-745D-484A-A8BE-2BEAD67BE275}" destId="{B921D861-0456-4C51-8512-7190E96DB4D4}" srcOrd="7" destOrd="0" presId="urn:microsoft.com/office/officeart/2005/8/layout/vList2"/>
    <dgm:cxn modelId="{B2E4D3AC-0337-4226-BE8D-C1D7B2164532}" type="presParOf" srcId="{F113B9C3-745D-484A-A8BE-2BEAD67BE275}" destId="{EF99663D-E551-4348-ACF7-EF96FB7C52A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612F34-FF08-4B37-A029-A4D3DCFD5FC7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2566E41-7FC6-4D8A-9B32-5D9660506712}">
      <dgm:prSet custT="1"/>
      <dgm:spPr/>
      <dgm:t>
        <a:bodyPr/>
        <a:lstStyle/>
        <a:p>
          <a:r>
            <a:rPr lang="en-GB" sz="2000" dirty="0">
              <a:latin typeface="Arial" panose="020B0604020202020204" pitchFamily="34" charset="0"/>
              <a:cs typeface="Arial" panose="020B0604020202020204" pitchFamily="34" charset="0"/>
            </a:rPr>
            <a:t>An excess of 1.4 billion boxes of non-sterile gloves are purchased annually by the NHS at a cost of </a:t>
          </a:r>
          <a:r>
            <a:rPr lang="en-GB" sz="2000" b="1" dirty="0">
              <a:latin typeface="Arial" panose="020B0604020202020204" pitchFamily="34" charset="0"/>
              <a:cs typeface="Arial" panose="020B0604020202020204" pitchFamily="34" charset="0"/>
            </a:rPr>
            <a:t>£35 million.</a:t>
          </a:r>
          <a:endParaRPr lang="en-US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5BBEEF-253B-49B7-AE9A-CBAC8AE90BBC}" type="parTrans" cxnId="{07C0E9E9-1449-4815-94B2-9F3A7A368499}">
      <dgm:prSet/>
      <dgm:spPr/>
      <dgm:t>
        <a:bodyPr/>
        <a:lstStyle/>
        <a:p>
          <a:endParaRPr lang="en-US"/>
        </a:p>
      </dgm:t>
    </dgm:pt>
    <dgm:pt modelId="{D9675485-3453-4CDA-8EA6-ED475E9E1B88}" type="sibTrans" cxnId="{07C0E9E9-1449-4815-94B2-9F3A7A368499}">
      <dgm:prSet/>
      <dgm:spPr/>
      <dgm:t>
        <a:bodyPr/>
        <a:lstStyle/>
        <a:p>
          <a:endParaRPr lang="en-US"/>
        </a:p>
      </dgm:t>
    </dgm:pt>
    <dgm:pt modelId="{1BD8B181-E5A5-474A-9FD2-EE56302942F9}">
      <dgm:prSet custT="1"/>
      <dgm:spPr/>
      <dgm:t>
        <a:bodyPr/>
        <a:lstStyle/>
        <a:p>
          <a:r>
            <a:rPr lang="en-GB" sz="2000" dirty="0">
              <a:latin typeface="Arial" panose="020B0604020202020204" pitchFamily="34" charset="0"/>
              <a:cs typeface="Arial" panose="020B0604020202020204" pitchFamily="34" charset="0"/>
            </a:rPr>
            <a:t>Waste disposal costs also need to be considered.</a:t>
          </a:r>
          <a:endParaRPr lang="en-US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DFAED55-BE7B-4AA4-817E-F3CA5884EBC1}" type="parTrans" cxnId="{410FBD9B-8C3D-4FB0-BD9E-555B448C6948}">
      <dgm:prSet/>
      <dgm:spPr/>
      <dgm:t>
        <a:bodyPr/>
        <a:lstStyle/>
        <a:p>
          <a:endParaRPr lang="en-US"/>
        </a:p>
      </dgm:t>
    </dgm:pt>
    <dgm:pt modelId="{2C324682-9A13-4D66-831A-967558BF0FE5}" type="sibTrans" cxnId="{410FBD9B-8C3D-4FB0-BD9E-555B448C6948}">
      <dgm:prSet/>
      <dgm:spPr/>
      <dgm:t>
        <a:bodyPr/>
        <a:lstStyle/>
        <a:p>
          <a:endParaRPr lang="en-US"/>
        </a:p>
      </dgm:t>
    </dgm:pt>
    <dgm:pt modelId="{AEAC1166-A1D3-4C36-AC10-0851F398B03A}">
      <dgm:prSet custT="1"/>
      <dgm:spPr/>
      <dgm:t>
        <a:bodyPr/>
        <a:lstStyle/>
        <a:p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Data concerning the number of gloves used in our work environment over the past financial year and the financial cost is awaited and will be announced when it is  available.</a:t>
          </a:r>
        </a:p>
      </dgm:t>
    </dgm:pt>
    <dgm:pt modelId="{52850D25-E8C5-4E41-B0CE-C7A63487532D}" type="parTrans" cxnId="{8F0657B9-C760-4E9A-AE2C-BE08F1330A8E}">
      <dgm:prSet/>
      <dgm:spPr/>
      <dgm:t>
        <a:bodyPr/>
        <a:lstStyle/>
        <a:p>
          <a:endParaRPr lang="en-US"/>
        </a:p>
      </dgm:t>
    </dgm:pt>
    <dgm:pt modelId="{70413A8E-FEBE-41A5-AD9A-D1861C06FF42}" type="sibTrans" cxnId="{8F0657B9-C760-4E9A-AE2C-BE08F1330A8E}">
      <dgm:prSet/>
      <dgm:spPr/>
      <dgm:t>
        <a:bodyPr/>
        <a:lstStyle/>
        <a:p>
          <a:endParaRPr lang="en-US"/>
        </a:p>
      </dgm:t>
    </dgm:pt>
    <dgm:pt modelId="{0F4EEA4B-2241-4CC0-B00B-59E32468E7DA}" type="pres">
      <dgm:prSet presAssocID="{BF612F34-FF08-4B37-A029-A4D3DCFD5FC7}" presName="linear" presStyleCnt="0">
        <dgm:presLayoutVars>
          <dgm:animLvl val="lvl"/>
          <dgm:resizeHandles val="exact"/>
        </dgm:presLayoutVars>
      </dgm:prSet>
      <dgm:spPr/>
    </dgm:pt>
    <dgm:pt modelId="{CE2BA27C-8C0C-4FEF-BC44-3FF9510017DB}" type="pres">
      <dgm:prSet presAssocID="{F2566E41-7FC6-4D8A-9B32-5D966050671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1BB1B3B-3DDE-4AD4-81E3-C1E60714626E}" type="pres">
      <dgm:prSet presAssocID="{D9675485-3453-4CDA-8EA6-ED475E9E1B88}" presName="spacer" presStyleCnt="0"/>
      <dgm:spPr/>
    </dgm:pt>
    <dgm:pt modelId="{0E23B083-2175-4F2F-BB04-FC53E653122D}" type="pres">
      <dgm:prSet presAssocID="{1BD8B181-E5A5-474A-9FD2-EE56302942F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8E16D96-799B-48AF-B4DA-69E0128BAC92}" type="pres">
      <dgm:prSet presAssocID="{2C324682-9A13-4D66-831A-967558BF0FE5}" presName="spacer" presStyleCnt="0"/>
      <dgm:spPr/>
    </dgm:pt>
    <dgm:pt modelId="{0478A365-C865-4170-BBB5-201D543606EF}" type="pres">
      <dgm:prSet presAssocID="{AEAC1166-A1D3-4C36-AC10-0851F398B03A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8C049541-54B7-460F-9627-4BFDCEB13F4E}" type="presOf" srcId="{BF612F34-FF08-4B37-A029-A4D3DCFD5FC7}" destId="{0F4EEA4B-2241-4CC0-B00B-59E32468E7DA}" srcOrd="0" destOrd="0" presId="urn:microsoft.com/office/officeart/2005/8/layout/vList2"/>
    <dgm:cxn modelId="{69019768-DD59-4115-9B60-D3022E3C0585}" type="presOf" srcId="{AEAC1166-A1D3-4C36-AC10-0851F398B03A}" destId="{0478A365-C865-4170-BBB5-201D543606EF}" srcOrd="0" destOrd="0" presId="urn:microsoft.com/office/officeart/2005/8/layout/vList2"/>
    <dgm:cxn modelId="{274A1E77-E88B-46F3-86B0-76078EEA0837}" type="presOf" srcId="{F2566E41-7FC6-4D8A-9B32-5D9660506712}" destId="{CE2BA27C-8C0C-4FEF-BC44-3FF9510017DB}" srcOrd="0" destOrd="0" presId="urn:microsoft.com/office/officeart/2005/8/layout/vList2"/>
    <dgm:cxn modelId="{E5108D97-92C6-48CC-BC58-A74F8687B195}" type="presOf" srcId="{1BD8B181-E5A5-474A-9FD2-EE56302942F9}" destId="{0E23B083-2175-4F2F-BB04-FC53E653122D}" srcOrd="0" destOrd="0" presId="urn:microsoft.com/office/officeart/2005/8/layout/vList2"/>
    <dgm:cxn modelId="{410FBD9B-8C3D-4FB0-BD9E-555B448C6948}" srcId="{BF612F34-FF08-4B37-A029-A4D3DCFD5FC7}" destId="{1BD8B181-E5A5-474A-9FD2-EE56302942F9}" srcOrd="1" destOrd="0" parTransId="{4DFAED55-BE7B-4AA4-817E-F3CA5884EBC1}" sibTransId="{2C324682-9A13-4D66-831A-967558BF0FE5}"/>
    <dgm:cxn modelId="{8F0657B9-C760-4E9A-AE2C-BE08F1330A8E}" srcId="{BF612F34-FF08-4B37-A029-A4D3DCFD5FC7}" destId="{AEAC1166-A1D3-4C36-AC10-0851F398B03A}" srcOrd="2" destOrd="0" parTransId="{52850D25-E8C5-4E41-B0CE-C7A63487532D}" sibTransId="{70413A8E-FEBE-41A5-AD9A-D1861C06FF42}"/>
    <dgm:cxn modelId="{07C0E9E9-1449-4815-94B2-9F3A7A368499}" srcId="{BF612F34-FF08-4B37-A029-A4D3DCFD5FC7}" destId="{F2566E41-7FC6-4D8A-9B32-5D9660506712}" srcOrd="0" destOrd="0" parTransId="{175BBEEF-253B-49B7-AE9A-CBAC8AE90BBC}" sibTransId="{D9675485-3453-4CDA-8EA6-ED475E9E1B88}"/>
    <dgm:cxn modelId="{A096B599-6C4F-4880-A956-7EE1E2785B20}" type="presParOf" srcId="{0F4EEA4B-2241-4CC0-B00B-59E32468E7DA}" destId="{CE2BA27C-8C0C-4FEF-BC44-3FF9510017DB}" srcOrd="0" destOrd="0" presId="urn:microsoft.com/office/officeart/2005/8/layout/vList2"/>
    <dgm:cxn modelId="{061DADE0-A6B3-4A05-9BA9-BBCA6F70FCCB}" type="presParOf" srcId="{0F4EEA4B-2241-4CC0-B00B-59E32468E7DA}" destId="{A1BB1B3B-3DDE-4AD4-81E3-C1E60714626E}" srcOrd="1" destOrd="0" presId="urn:microsoft.com/office/officeart/2005/8/layout/vList2"/>
    <dgm:cxn modelId="{FCCD5B71-F310-49D1-9E7E-53B47879C5D2}" type="presParOf" srcId="{0F4EEA4B-2241-4CC0-B00B-59E32468E7DA}" destId="{0E23B083-2175-4F2F-BB04-FC53E653122D}" srcOrd="2" destOrd="0" presId="urn:microsoft.com/office/officeart/2005/8/layout/vList2"/>
    <dgm:cxn modelId="{DACC1FFA-7310-4461-A881-20E31F8DD9D0}" type="presParOf" srcId="{0F4EEA4B-2241-4CC0-B00B-59E32468E7DA}" destId="{D8E16D96-799B-48AF-B4DA-69E0128BAC92}" srcOrd="3" destOrd="0" presId="urn:microsoft.com/office/officeart/2005/8/layout/vList2"/>
    <dgm:cxn modelId="{B9FCF4CF-1BD5-4E15-AE30-379B77AE531C}" type="presParOf" srcId="{0F4EEA4B-2241-4CC0-B00B-59E32468E7DA}" destId="{0478A365-C865-4170-BBB5-201D543606E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447419-F3AB-4326-9584-FD0271BF0F02}">
      <dsp:nvSpPr>
        <dsp:cNvPr id="0" name=""/>
        <dsp:cNvSpPr/>
      </dsp:nvSpPr>
      <dsp:spPr>
        <a:xfrm>
          <a:off x="0" y="19470"/>
          <a:ext cx="6628804" cy="8798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Glove misuse contributes to the transmission of healthcare-associated infections.</a:t>
          </a:r>
          <a:endParaRPr lang="en-US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950" y="62420"/>
        <a:ext cx="6542904" cy="793940"/>
      </dsp:txXfrm>
    </dsp:sp>
    <dsp:sp modelId="{5BAE3CC0-84FB-4230-8CE9-CC8A12FE966D}">
      <dsp:nvSpPr>
        <dsp:cNvPr id="0" name=""/>
        <dsp:cNvSpPr/>
      </dsp:nvSpPr>
      <dsp:spPr>
        <a:xfrm>
          <a:off x="0" y="1034670"/>
          <a:ext cx="6628804" cy="87984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3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Appropriate and timely hand hygiene is essential in preventing transmission of infections</a:t>
          </a:r>
          <a:r>
            <a:rPr lang="en-GB" sz="21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2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950" y="1077620"/>
        <a:ext cx="6542904" cy="793940"/>
      </dsp:txXfrm>
    </dsp:sp>
    <dsp:sp modelId="{7038602D-E4E4-4180-BFCC-335505C3A47C}">
      <dsp:nvSpPr>
        <dsp:cNvPr id="0" name=""/>
        <dsp:cNvSpPr/>
      </dsp:nvSpPr>
      <dsp:spPr>
        <a:xfrm>
          <a:off x="0" y="2049870"/>
          <a:ext cx="6628804" cy="87984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Emotion, socialisation and personal preference influence health professionals’ glove use.</a:t>
          </a:r>
          <a:endParaRPr lang="en-US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950" y="2092820"/>
        <a:ext cx="6542904" cy="793940"/>
      </dsp:txXfrm>
    </dsp:sp>
    <dsp:sp modelId="{FCDFF8AF-611F-4CF2-98AF-A9CA34F025A4}">
      <dsp:nvSpPr>
        <dsp:cNvPr id="0" name=""/>
        <dsp:cNvSpPr/>
      </dsp:nvSpPr>
      <dsp:spPr>
        <a:xfrm>
          <a:off x="0" y="3065070"/>
          <a:ext cx="6628804" cy="87984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Fear about contracting Covid-19 has dominated decision-making about glove use.</a:t>
          </a:r>
          <a:endParaRPr lang="en-US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950" y="3108020"/>
        <a:ext cx="6542904" cy="793940"/>
      </dsp:txXfrm>
    </dsp:sp>
    <dsp:sp modelId="{EF99663D-E551-4348-ACF7-EF96FB7C52A0}">
      <dsp:nvSpPr>
        <dsp:cNvPr id="0" name=""/>
        <dsp:cNvSpPr/>
      </dsp:nvSpPr>
      <dsp:spPr>
        <a:xfrm>
          <a:off x="0" y="4080270"/>
          <a:ext cx="6628804" cy="87984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6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Glove misuse may have increased rates of hospital-acquired infections during the Covid-19 pandemic</a:t>
          </a:r>
          <a:r>
            <a:rPr lang="en-GB" sz="21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2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950" y="4123220"/>
        <a:ext cx="6542904" cy="7939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2BA27C-8C0C-4FEF-BC44-3FF9510017DB}">
      <dsp:nvSpPr>
        <dsp:cNvPr id="0" name=""/>
        <dsp:cNvSpPr/>
      </dsp:nvSpPr>
      <dsp:spPr>
        <a:xfrm>
          <a:off x="0" y="249240"/>
          <a:ext cx="6628804" cy="13689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latin typeface="Arial" panose="020B0604020202020204" pitchFamily="34" charset="0"/>
              <a:cs typeface="Arial" panose="020B0604020202020204" pitchFamily="34" charset="0"/>
            </a:rPr>
            <a:t>An excess of 1.4 billion boxes of non-sterile gloves are purchased annually by the NHS at a cost of </a:t>
          </a:r>
          <a:r>
            <a:rPr lang="en-GB" sz="2000" b="1" kern="1200" dirty="0">
              <a:latin typeface="Arial" panose="020B0604020202020204" pitchFamily="34" charset="0"/>
              <a:cs typeface="Arial" panose="020B0604020202020204" pitchFamily="34" charset="0"/>
            </a:rPr>
            <a:t>£35 million.</a:t>
          </a:r>
          <a:endParaRPr lang="en-US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6824" y="316064"/>
        <a:ext cx="6495156" cy="1235252"/>
      </dsp:txXfrm>
    </dsp:sp>
    <dsp:sp modelId="{0E23B083-2175-4F2F-BB04-FC53E653122D}">
      <dsp:nvSpPr>
        <dsp:cNvPr id="0" name=""/>
        <dsp:cNvSpPr/>
      </dsp:nvSpPr>
      <dsp:spPr>
        <a:xfrm>
          <a:off x="0" y="1805340"/>
          <a:ext cx="6628804" cy="1368900"/>
        </a:xfrm>
        <a:prstGeom prst="roundRect">
          <a:avLst/>
        </a:prstGeom>
        <a:gradFill rotWithShape="0">
          <a:gsLst>
            <a:gs pos="0">
              <a:schemeClr val="accent2">
                <a:hueOff val="-1482143"/>
                <a:satOff val="7100"/>
                <a:lumOff val="6569"/>
                <a:alphaOff val="0"/>
                <a:tint val="96000"/>
                <a:lumMod val="100000"/>
              </a:schemeClr>
            </a:gs>
            <a:gs pos="78000">
              <a:schemeClr val="accent2">
                <a:hueOff val="-1482143"/>
                <a:satOff val="7100"/>
                <a:lumOff val="6569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latin typeface="Arial" panose="020B0604020202020204" pitchFamily="34" charset="0"/>
              <a:cs typeface="Arial" panose="020B0604020202020204" pitchFamily="34" charset="0"/>
            </a:rPr>
            <a:t>Waste disposal costs also need to be considered.</a:t>
          </a:r>
          <a:endParaRPr lang="en-US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6824" y="1872164"/>
        <a:ext cx="6495156" cy="1235252"/>
      </dsp:txXfrm>
    </dsp:sp>
    <dsp:sp modelId="{0478A365-C865-4170-BBB5-201D543606EF}">
      <dsp:nvSpPr>
        <dsp:cNvPr id="0" name=""/>
        <dsp:cNvSpPr/>
      </dsp:nvSpPr>
      <dsp:spPr>
        <a:xfrm>
          <a:off x="0" y="3361440"/>
          <a:ext cx="6628804" cy="1368900"/>
        </a:xfrm>
        <a:prstGeom prst="roundRect">
          <a:avLst/>
        </a:prstGeom>
        <a:gradFill rotWithShape="0">
          <a:gsLst>
            <a:gs pos="0">
              <a:schemeClr val="accent2">
                <a:hueOff val="-2964286"/>
                <a:satOff val="14200"/>
                <a:lumOff val="13137"/>
                <a:alphaOff val="0"/>
                <a:tint val="96000"/>
                <a:lumMod val="100000"/>
              </a:schemeClr>
            </a:gs>
            <a:gs pos="78000">
              <a:schemeClr val="accent2">
                <a:hueOff val="-2964286"/>
                <a:satOff val="14200"/>
                <a:lumOff val="1313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Data concerning the number of gloves used in our work environment over the past financial year and the financial cost is awaited and will be announced when it is  available.</a:t>
          </a:r>
        </a:p>
      </dsp:txBody>
      <dsp:txXfrm>
        <a:off x="66824" y="3428264"/>
        <a:ext cx="6495156" cy="12352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15691-AC29-4CCC-A880-D896993AB75F}" type="datetimeFigureOut">
              <a:rPr lang="en-GB" smtClean="0"/>
              <a:t>13/08/2024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7F7C-71F1-4975-A357-5BBA7963A6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169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15691-AC29-4CCC-A880-D896993AB75F}" type="datetimeFigureOut">
              <a:rPr lang="en-GB" smtClean="0"/>
              <a:t>13/08/2024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7F7C-71F1-4975-A357-5BBA7963A6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298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15691-AC29-4CCC-A880-D896993AB75F}" type="datetimeFigureOut">
              <a:rPr lang="en-GB" smtClean="0"/>
              <a:t>13/08/2024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7F7C-71F1-4975-A357-5BBA7963A677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453026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15691-AC29-4CCC-A880-D896993AB75F}" type="datetimeFigureOut">
              <a:rPr lang="en-GB" smtClean="0"/>
              <a:t>13/08/2024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7F7C-71F1-4975-A357-5BBA7963A6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9623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15691-AC29-4CCC-A880-D896993AB75F}" type="datetimeFigureOut">
              <a:rPr lang="en-GB" smtClean="0"/>
              <a:t>13/08/2024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7F7C-71F1-4975-A357-5BBA7963A677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37678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15691-AC29-4CCC-A880-D896993AB75F}" type="datetimeFigureOut">
              <a:rPr lang="en-GB" smtClean="0"/>
              <a:t>13/08/2024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7F7C-71F1-4975-A357-5BBA7963A6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33207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15691-AC29-4CCC-A880-D896993AB75F}" type="datetimeFigureOut">
              <a:rPr lang="en-GB" smtClean="0"/>
              <a:t>13/08/2024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7F7C-71F1-4975-A357-5BBA7963A6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6255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15691-AC29-4CCC-A880-D896993AB75F}" type="datetimeFigureOut">
              <a:rPr lang="en-GB" smtClean="0"/>
              <a:t>13/08/2024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7F7C-71F1-4975-A357-5BBA7963A6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016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15691-AC29-4CCC-A880-D896993AB75F}" type="datetimeFigureOut">
              <a:rPr lang="en-GB" smtClean="0"/>
              <a:t>13/08/2024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7F7C-71F1-4975-A357-5BBA7963A6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940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15691-AC29-4CCC-A880-D896993AB75F}" type="datetimeFigureOut">
              <a:rPr lang="en-GB" smtClean="0"/>
              <a:t>13/08/2024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7F7C-71F1-4975-A357-5BBA7963A6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992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15691-AC29-4CCC-A880-D896993AB75F}" type="datetimeFigureOut">
              <a:rPr lang="en-GB" smtClean="0"/>
              <a:t>13/08/2024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7F7C-71F1-4975-A357-5BBA7963A6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557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15691-AC29-4CCC-A880-D896993AB75F}" type="datetimeFigureOut">
              <a:rPr lang="en-GB" smtClean="0"/>
              <a:t>13/08/2024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7F7C-71F1-4975-A357-5BBA7963A6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198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15691-AC29-4CCC-A880-D896993AB75F}" type="datetimeFigureOut">
              <a:rPr lang="en-GB" smtClean="0"/>
              <a:t>13/08/2024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7F7C-71F1-4975-A357-5BBA7963A6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324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15691-AC29-4CCC-A880-D896993AB75F}" type="datetimeFigureOut">
              <a:rPr lang="en-GB" smtClean="0"/>
              <a:t>13/08/2024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7F7C-71F1-4975-A357-5BBA7963A6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70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15691-AC29-4CCC-A880-D896993AB75F}" type="datetimeFigureOut">
              <a:rPr lang="en-GB" smtClean="0"/>
              <a:t>13/08/2024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7F7C-71F1-4975-A357-5BBA7963A6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2854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15691-AC29-4CCC-A880-D896993AB75F}" type="datetimeFigureOut">
              <a:rPr lang="en-GB" smtClean="0"/>
              <a:t>13/08/2024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7F7C-71F1-4975-A357-5BBA7963A6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5541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15691-AC29-4CCC-A880-D896993AB75F}" type="datetimeFigureOut">
              <a:rPr lang="en-GB" smtClean="0"/>
              <a:t>13/08/2024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0057F7C-71F1-4975-A357-5BBA7963A6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602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B4DE830A-B531-4A3B-96F6-0ECE88B085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813DF2C-461A-4A8F-9679-A172790D1F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4CD3A85-C039-4249-86E4-1EB9318B5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887EA6D2-2883-42C2-993D-094CA6D65D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3B895046-636F-4D1B-ACA4-29AA0CB332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C6B0CDE3-E054-4EDD-A43B-F96843D8BF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3B66B1A2-F145-4C9B-85CC-4BF30D58CB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5D4FC972-94B3-4035-8D31-E668C132B4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374B9941-AFBE-4A77-A50E-B6EA04A746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27A982C5-2C38-4CE9-BC18-94697AD657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060D8D1-7BB1-498F-AFBB-ADAC130A9E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0E0F711-4F25-918A-B982-18F1E598E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199" y="4571999"/>
            <a:ext cx="7673801" cy="108765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Let’s Talk About Glove Use</a:t>
            </a:r>
            <a:endParaRPr lang="en-US" sz="4000" kern="12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300CDA5-6FD2-89D6-AC7F-CB05B779E9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1115" y="353857"/>
            <a:ext cx="3469345" cy="3642357"/>
          </a:xfrm>
          <a:prstGeom prst="rect">
            <a:avLst/>
          </a:prstGeom>
        </p:spPr>
      </p:pic>
      <p:pic>
        <p:nvPicPr>
          <p:cNvPr id="4" name="Picture 3" descr="A black and white logo&#10;&#10;Description automatically generated">
            <a:extLst>
              <a:ext uri="{FF2B5EF4-FFF2-40B4-BE49-F238E27FC236}">
                <a16:creationId xmlns:a16="http://schemas.microsoft.com/office/drawing/2014/main" id="{F8279EB3-D3AE-FC81-105D-F7D8563FFE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0538" y="277806"/>
            <a:ext cx="2049516" cy="777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35876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CB6F6-1B39-5297-7C4F-9BCE95F433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945931"/>
            <a:ext cx="7766936" cy="1096899"/>
          </a:xfrm>
        </p:spPr>
        <p:txBody>
          <a:bodyPr/>
          <a:lstStyle/>
          <a:p>
            <a:pPr algn="ctr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Let’s Talk About Glove Use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5F5A7D-8A09-CF33-31D5-F7EAEEA12B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2501462"/>
            <a:ext cx="7766936" cy="3310759"/>
          </a:xfrm>
        </p:spPr>
        <p:txBody>
          <a:bodyPr>
            <a:normAutofit/>
          </a:bodyPr>
          <a:lstStyle/>
          <a:p>
            <a:pPr algn="l"/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contents of these slides can be used to engage your work colleagues in a conversation about glove use.</a:t>
            </a:r>
          </a:p>
          <a:p>
            <a:pPr algn="l"/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Contents include:-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points about the misuse of gloves.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impact of glove misuse upon patient safety and the environment, and financial costs. 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 Hygiene Tips in the preventing work-related contacted dermatitis associated with glove use.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041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55AE6B0-AC9E-4167-806F-E9DB135FC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86DF91-5E86-BC37-C61F-A944C07F2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The Impact of Glove Misuse: Key points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523416A-383B-4FDC-B4C9-D8EDDFE9C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267" y="-8467"/>
            <a:ext cx="4766733" cy="6866467"/>
            <a:chOff x="7425267" y="-8467"/>
            <a:chExt cx="4766733" cy="6866467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CB0D29D5-3F7C-4197-821B-6D60A66CC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47FB49A-3541-428A-AADE-682A3C505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23">
              <a:extLst>
                <a:ext uri="{FF2B5EF4-FFF2-40B4-BE49-F238E27FC236}">
                  <a16:creationId xmlns:a16="http://schemas.microsoft.com/office/drawing/2014/main" id="{D96F53DC-08F1-42C6-B558-B83D54B27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AFE48CAF-A51C-463F-A570-ED99439A5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01F0C48B-50FF-4351-8207-16D0960483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300384B6-5ED6-4F91-A548-B706D8375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1" name="Rectangle 28">
              <a:extLst>
                <a:ext uri="{FF2B5EF4-FFF2-40B4-BE49-F238E27FC236}">
                  <a16:creationId xmlns:a16="http://schemas.microsoft.com/office/drawing/2014/main" id="{337AFFAE-C182-463C-9459-8AB3C69D9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510ACF17-C3F0-42BF-BDEB-D079277121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E804EFD0-B84E-476F-9FC6-6C4A42EA0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87BD1F4E-A66D-4C06-86DA-8D56CA7A3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7719" y="0"/>
            <a:ext cx="621428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9B3902C-5DB8-3655-A141-11ECDB5CB8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6144738"/>
              </p:ext>
            </p:extLst>
          </p:nvPr>
        </p:nvGraphicFramePr>
        <p:xfrm>
          <a:off x="4916553" y="944563"/>
          <a:ext cx="6628804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99288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DA7130-BBB4-8B8C-FD0E-F2057D613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950" y="388883"/>
            <a:ext cx="3300646" cy="5254157"/>
          </a:xfrm>
        </p:spPr>
        <p:txBody>
          <a:bodyPr anchor="ctr">
            <a:norm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Let’s Talk About Glove Use: Patient Safety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6670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7D51C-3E2A-7191-73AF-AF44C8582F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918" y="735724"/>
            <a:ext cx="6341016" cy="4977321"/>
          </a:xfrm>
        </p:spPr>
        <p:txBody>
          <a:bodyPr anchor="ctr"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sz="2000" b="0" i="0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Gloves often acquire pathogens by touch in the same way as bare hands and misuse has been shown to be a contributing factor in the transmission of Healthcare-Associated Infections(HCAIs) and outbreaks in healthcare settings.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000" b="0" i="0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Donning (putting on) gloves too soon or doffing (removing) them too late, can result in contaminating patients or surfaces in the environment when carrying out further tasks.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000" b="0" i="0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Inappropriate wearing of gloves has been found to increase the risk of cross-contamination due to missed moments of hand hygiene.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000" b="0" i="0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Not performing hand hygiene immediately before and after gloves are worn can contribute to the transmission of infection.</a:t>
            </a:r>
          </a:p>
          <a:p>
            <a:pPr marL="0" indent="0">
              <a:buNone/>
            </a:pPr>
            <a:endParaRPr lang="en-GB" b="0" i="0" dirty="0">
              <a:effectLst/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390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DA7130-BBB4-8B8C-FD0E-F2057D613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950" y="1179151"/>
            <a:ext cx="3300646" cy="4463889"/>
          </a:xfrm>
        </p:spPr>
        <p:txBody>
          <a:bodyPr anchor="ctr">
            <a:norm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Let’s Talk About Glove Use: Environmental Impact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6670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364972-6428-DB3D-9F0F-A19C0F7708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918" y="1109145"/>
            <a:ext cx="6341016" cy="4603900"/>
          </a:xfrm>
        </p:spPr>
        <p:txBody>
          <a:bodyPr anchor="ctr"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sz="2000" b="0" i="0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Gloves have a significant impact on our environment in their manufacture, supply and disposal.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000" b="0" i="0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An excess of 1.4 billion gloves are used across the NHS each year and about a third of those are used for activities that are not needed.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 the UK, the NHS alone contributes to 4-5% of the country’s emissions, and plastic gloves, made using fossil fuels, are one of the most common, single-use, non-recyclable, plastic items in healthcare.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000" b="0" i="0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 recent study indicates that the global warming impact of a single glove is 26 grammes of CO2 equivalent.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000" dirty="0"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GB" sz="2000" b="0" i="0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 this basis, every box of 100 gloves is equivalent to driving 20 miles in a standard petrol car.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804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DA7130-BBB4-8B8C-FD0E-F2057D613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950" y="2060028"/>
            <a:ext cx="3300646" cy="358301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Let’s Talk About Glove Use: Environmental Impact</a:t>
            </a:r>
            <a:b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3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6670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364972-6428-DB3D-9F0F-A19C0F7708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918" y="430924"/>
            <a:ext cx="6341016" cy="620110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GB" b="0" i="0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Surgical face masks, gloves, and gowns are commonly manufactured from plastics that break down slowly, such as polypropylene, polyurethane, polyacrylonitrile, polyethylene, and polyethylene terephthalate.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GB" b="0" i="0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 A surgical mask made from these materials could take </a:t>
            </a:r>
            <a:r>
              <a:rPr lang="en-GB" b="0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450 years to fully decompose.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GB" b="0" i="0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These plastics are dispersed globally by wind and ocean currents and may persist as microplastics (fragments &lt;5 mm).</a:t>
            </a:r>
            <a:r>
              <a:rPr lang="en-GB" b="1" i="0" u="none" strike="noStrike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GB" b="0" i="0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Plastic pollution has substantial adverse environmental effects, including injury to wildlife (through ingestion) and toxicity to ecosystems (through release of additives or adsorbed contaminants and pathogens).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GB" b="0" i="0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Growing evidence suggests that microplastics are potentially harmful to aquatic organisms, and enter human food chains, where they may adversely affect health.</a:t>
            </a:r>
          </a:p>
          <a:p>
            <a:pPr marL="0" indent="0">
              <a:lnSpc>
                <a:spcPct val="90000"/>
              </a:lnSpc>
              <a:buNone/>
            </a:pPr>
            <a:endParaRPr lang="en-GB" sz="1500" b="0" i="0" dirty="0">
              <a:effectLst/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GB" sz="1500" dirty="0"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sz="1500" i="1" dirty="0">
                <a:latin typeface="Arial" panose="020B0604020202020204" pitchFamily="34" charset="0"/>
                <a:cs typeface="Arial" panose="020B0604020202020204" pitchFamily="34" charset="0"/>
              </a:rPr>
              <a:t>BMJ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 2021;372:n109) 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GB" sz="1500" b="0" i="0" dirty="0">
              <a:effectLst/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906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2" name="Rectangle 61">
            <a:extLst>
              <a:ext uri="{FF2B5EF4-FFF2-40B4-BE49-F238E27FC236}">
                <a16:creationId xmlns:a16="http://schemas.microsoft.com/office/drawing/2014/main" id="{655AE6B0-AC9E-4167-806F-E9DB135FC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DA7130-BBB4-8B8C-FD0E-F2057D613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Let’s Talk About Glove Use: Financial Costs</a:t>
            </a: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3523416A-383B-4FDC-B4C9-D8EDDFE9C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267" y="-8467"/>
            <a:ext cx="4766733" cy="6866467"/>
            <a:chOff x="7425267" y="-8467"/>
            <a:chExt cx="4766733" cy="6866467"/>
          </a:xfrm>
        </p:grpSpPr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CB0D29D5-3F7C-4197-821B-6D60A66CC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347FB49A-3541-428A-AADE-682A3C505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Rectangle 23">
              <a:extLst>
                <a:ext uri="{FF2B5EF4-FFF2-40B4-BE49-F238E27FC236}">
                  <a16:creationId xmlns:a16="http://schemas.microsoft.com/office/drawing/2014/main" id="{D96F53DC-08F1-42C6-B558-B83D54B27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68" name="Rectangle 25">
              <a:extLst>
                <a:ext uri="{FF2B5EF4-FFF2-40B4-BE49-F238E27FC236}">
                  <a16:creationId xmlns:a16="http://schemas.microsoft.com/office/drawing/2014/main" id="{AFE48CAF-A51C-463F-A570-ED99439A5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69" name="Isosceles Triangle 68">
              <a:extLst>
                <a:ext uri="{FF2B5EF4-FFF2-40B4-BE49-F238E27FC236}">
                  <a16:creationId xmlns:a16="http://schemas.microsoft.com/office/drawing/2014/main" id="{01F0C48B-50FF-4351-8207-16D0960483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70" name="Rectangle 27">
              <a:extLst>
                <a:ext uri="{FF2B5EF4-FFF2-40B4-BE49-F238E27FC236}">
                  <a16:creationId xmlns:a16="http://schemas.microsoft.com/office/drawing/2014/main" id="{300384B6-5ED6-4F91-A548-B706D8375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71" name="Rectangle 28">
              <a:extLst>
                <a:ext uri="{FF2B5EF4-FFF2-40B4-BE49-F238E27FC236}">
                  <a16:creationId xmlns:a16="http://schemas.microsoft.com/office/drawing/2014/main" id="{337AFFAE-C182-463C-9459-8AB3C69D9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72" name="Rectangle 29">
              <a:extLst>
                <a:ext uri="{FF2B5EF4-FFF2-40B4-BE49-F238E27FC236}">
                  <a16:creationId xmlns:a16="http://schemas.microsoft.com/office/drawing/2014/main" id="{510ACF17-C3F0-42BF-BDEB-D079277121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73" name="Isosceles Triangle 72">
              <a:extLst>
                <a:ext uri="{FF2B5EF4-FFF2-40B4-BE49-F238E27FC236}">
                  <a16:creationId xmlns:a16="http://schemas.microsoft.com/office/drawing/2014/main" id="{E804EFD0-B84E-476F-9FC6-6C4A42EA0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75" name="Rectangle 74">
            <a:extLst>
              <a:ext uri="{FF2B5EF4-FFF2-40B4-BE49-F238E27FC236}">
                <a16:creationId xmlns:a16="http://schemas.microsoft.com/office/drawing/2014/main" id="{87BD1F4E-A66D-4C06-86DA-8D56CA7A3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7719" y="0"/>
            <a:ext cx="621428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1" name="Content Placeholder 3">
            <a:extLst>
              <a:ext uri="{FF2B5EF4-FFF2-40B4-BE49-F238E27FC236}">
                <a16:creationId xmlns:a16="http://schemas.microsoft.com/office/drawing/2014/main" id="{84E5B2C8-550E-D943-5B01-F54BEB3184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5433615"/>
              </p:ext>
            </p:extLst>
          </p:nvPr>
        </p:nvGraphicFramePr>
        <p:xfrm>
          <a:off x="4916553" y="944563"/>
          <a:ext cx="6628804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87508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DA7130-BBB4-8B8C-FD0E-F2057D613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93016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Let’s Talk About Glove Use: Preventing And Managing Work-Related Contact Dermatitis</a:t>
            </a:r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364972-6428-DB3D-9F0F-A19C0F7708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8579" y="1692166"/>
            <a:ext cx="11077903" cy="5013434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b="0" i="1" dirty="0">
                <a:solidFill>
                  <a:srgbClr val="39363C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An RCN skin health survey published in 2020, shows that 93% of nurses had reported at least one symptom of hand dermatitis in the previous 12 months.</a:t>
            </a:r>
          </a:p>
          <a:p>
            <a:pPr marL="0" indent="0">
              <a:lnSpc>
                <a:spcPct val="90000"/>
              </a:lnSpc>
              <a:buNone/>
            </a:pPr>
            <a:r>
              <a:rPr kumimoji="0" lang="en-GB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Arial" panose="020B0604020202020204" pitchFamily="34" charset="0"/>
              </a:rPr>
              <a:t> Top Tips for Hand Hygiene:-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Arial" panose="020B0604020202020204" pitchFamily="34" charset="0"/>
              </a:rPr>
              <a:t>Gloves are not a substitute for hand hygiene.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Arial" panose="020B0604020202020204" pitchFamily="34" charset="0"/>
              </a:rPr>
              <a:t>Wash hands with soap and water when visibly dirty or obviously soiled with blood or other body fluids or after using the toilet.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Arial" panose="020B0604020202020204" pitchFamily="34" charset="0"/>
              </a:rPr>
              <a:t>Wash hands with soap and water where alcohol hand rubs are known to be less effective, such as when caring for patients with known or suspected Clostridium </a:t>
            </a:r>
            <a:r>
              <a:rPr kumimoji="0" lang="en-GB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Arial" panose="020B0604020202020204" pitchFamily="34" charset="0"/>
              </a:rPr>
              <a:t>difficile </a:t>
            </a:r>
            <a:r>
              <a:rPr kumimoji="0" lang="en-GB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Arial" panose="020B0604020202020204" pitchFamily="34" charset="0"/>
              </a:rPr>
              <a:t>or Norovirus infections.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Arial" panose="020B0604020202020204" pitchFamily="34" charset="0"/>
              </a:rPr>
              <a:t>Wash hands with soap and water if alcohol-based hand rub is not available. In community settings, use hand hygiene packs.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Use an alcohol-based hand rub as the preferred means of routine hand hygiene in all other clinical situations.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kumimoji="0" lang="en-GB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Arial" panose="020B0604020202020204" pitchFamily="34" charset="0"/>
              </a:rPr>
              <a:t>Always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Arial" panose="020B0604020202020204" pitchFamily="34" charset="0"/>
              </a:rPr>
              <a:t> wet your hands thoroughly before applying soap.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Arial" panose="020B0604020202020204" pitchFamily="34" charset="0"/>
              </a:rPr>
              <a:t>Ensure that you </a:t>
            </a:r>
            <a:r>
              <a:rPr kumimoji="0" lang="en-GB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Arial" panose="020B0604020202020204" pitchFamily="34" charset="0"/>
              </a:rPr>
              <a:t>rinse and dry hands thoroughly.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Arial" panose="020B0604020202020204" pitchFamily="34" charset="0"/>
              </a:rPr>
              <a:t>Regularly apply hand moisturising cream (containing emollients).</a:t>
            </a:r>
          </a:p>
          <a:p>
            <a:pPr marL="0" indent="0">
              <a:lnSpc>
                <a:spcPct val="90000"/>
              </a:lnSpc>
              <a:buNone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Arial" panose="020B0604020202020204" pitchFamily="34" charset="0"/>
              </a:rPr>
              <a:t>(Adapted from WHO, 2009)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ＭＳ Ｐゴシック" pitchFamily="-65" charset="-128"/>
              <a:cs typeface="Arial" panose="020B0604020202020204" pitchFamily="34" charset="0"/>
            </a:endParaRPr>
          </a:p>
          <a:p>
            <a:pPr marL="0" indent="0">
              <a:lnSpc>
                <a:spcPct val="90000"/>
              </a:lnSpc>
              <a:buNone/>
            </a:pPr>
            <a:endParaRPr kumimoji="0" lang="en-GB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ＭＳ Ｐゴシック" pitchFamily="-65" charset="-128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endParaRPr kumimoji="0" lang="en-GB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ＭＳ Ｐゴシック" pitchFamily="-65" charset="-128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574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een question mark">
            <a:extLst>
              <a:ext uri="{FF2B5EF4-FFF2-40B4-BE49-F238E27FC236}">
                <a16:creationId xmlns:a16="http://schemas.microsoft.com/office/drawing/2014/main" id="{769DF06D-D02C-63CF-4278-D71488DBCE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56" r="14155" b="-2"/>
          <a:stretch/>
        </p:blipFill>
        <p:spPr>
          <a:xfrm>
            <a:off x="4269854" y="-1"/>
            <a:ext cx="7922146" cy="6858001"/>
          </a:xfrm>
          <a:custGeom>
            <a:avLst/>
            <a:gdLst/>
            <a:ahLst/>
            <a:cxnLst/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DA7130-BBB4-8B8C-FD0E-F2057D613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3851123" cy="1320800"/>
          </a:xfrm>
        </p:spPr>
        <p:txBody>
          <a:bodyPr>
            <a:norm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Any Questions?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364972-6428-DB3D-9F0F-A19C0F7708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3851122" cy="388077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kumimoji="0" lang="en-GB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ＭＳ Ｐゴシック" pitchFamily="-65" charset="-128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4FA5DFF-7FE6-4855-84E6-DFA78EE97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AFD8CBA-54A3-4363-991B-B9C631BBFA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23">
            <a:extLst>
              <a:ext uri="{FF2B5EF4-FFF2-40B4-BE49-F238E27FC236}">
                <a16:creationId xmlns:a16="http://schemas.microsoft.com/office/drawing/2014/main" id="{3F088236-D655-4F88-B238-E167623580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6" name="Rectangle 25">
            <a:extLst>
              <a:ext uri="{FF2B5EF4-FFF2-40B4-BE49-F238E27FC236}">
                <a16:creationId xmlns:a16="http://schemas.microsoft.com/office/drawing/2014/main" id="{3DAC0C92-199E-475C-9390-119A9B027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8" name="Isosceles Triangle 24">
            <a:extLst>
              <a:ext uri="{FF2B5EF4-FFF2-40B4-BE49-F238E27FC236}">
                <a16:creationId xmlns:a16="http://schemas.microsoft.com/office/drawing/2014/main" id="{C4CFB339-0ED8-4FE2-9EF1-6D1375B849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0" name="Rectangle 27">
            <a:extLst>
              <a:ext uri="{FF2B5EF4-FFF2-40B4-BE49-F238E27FC236}">
                <a16:creationId xmlns:a16="http://schemas.microsoft.com/office/drawing/2014/main" id="{31896C80-2069-4431-9C19-83B913734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2" name="Rectangle 28">
            <a:extLst>
              <a:ext uri="{FF2B5EF4-FFF2-40B4-BE49-F238E27FC236}">
                <a16:creationId xmlns:a16="http://schemas.microsoft.com/office/drawing/2014/main" id="{BF120A21-0841-4823-B0C4-28AEBCEF9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4" name="Rectangle 29">
            <a:extLst>
              <a:ext uri="{FF2B5EF4-FFF2-40B4-BE49-F238E27FC236}">
                <a16:creationId xmlns:a16="http://schemas.microsoft.com/office/drawing/2014/main" id="{DBB05BAE-BBD3-4289-899F-A6851503C6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6" name="Isosceles Triangle 29">
            <a:extLst>
              <a:ext uri="{FF2B5EF4-FFF2-40B4-BE49-F238E27FC236}">
                <a16:creationId xmlns:a16="http://schemas.microsoft.com/office/drawing/2014/main" id="{9874D11C-36F5-4BBE-A490-019A54E953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9FB52B-1B98-45C3-51D9-C77A551BD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735" y="2078063"/>
            <a:ext cx="3469345" cy="3642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32722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704718B2D5B94D813919271E283A12" ma:contentTypeVersion="16" ma:contentTypeDescription="Create a new document." ma:contentTypeScope="" ma:versionID="1a3726d691be7a5e2bf53e7b55f12d01">
  <xsd:schema xmlns:xsd="http://www.w3.org/2001/XMLSchema" xmlns:xs="http://www.w3.org/2001/XMLSchema" xmlns:p="http://schemas.microsoft.com/office/2006/metadata/properties" xmlns:ns1="http://schemas.microsoft.com/sharepoint/v3" xmlns:ns2="5577e1d1-5fb8-4656-ad0a-2cb1011db458" xmlns:ns3="64fd3d8e-ff94-4dd2-8a19-1c53a0195190" targetNamespace="http://schemas.microsoft.com/office/2006/metadata/properties" ma:root="true" ma:fieldsID="bb4900a259ee3063b05e530d83799b7c" ns1:_="" ns2:_="" ns3:_="">
    <xsd:import namespace="http://schemas.microsoft.com/sharepoint/v3"/>
    <xsd:import namespace="5577e1d1-5fb8-4656-ad0a-2cb1011db458"/>
    <xsd:import namespace="64fd3d8e-ff94-4dd2-8a19-1c53a0195190"/>
    <xsd:element name="properties">
      <xsd:complexType>
        <xsd:sequence>
          <xsd:element name="documentManagement">
            <xsd:complexType>
              <xsd:all>
                <xsd:element ref="ns1:_ip_UnifiedCompliancePolicyProperties" minOccurs="0"/>
                <xsd:element ref="ns1:_ip_UnifiedCompliancePolicyUIAction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77e1d1-5fb8-4656-ad0a-2cb1011db4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fd3d8e-ff94-4dd2-8a19-1c53a0195190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2415810f-e9c8-4c3c-8a29-66645c81d56d}" ma:internalName="TaxCatchAll" ma:showField="CatchAllData" ma:web="64fd3d8e-ff94-4dd2-8a19-1c53a01951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5577e1d1-5fb8-4656-ad0a-2cb1011db458">
      <Terms xmlns="http://schemas.microsoft.com/office/infopath/2007/PartnerControls"/>
    </lcf76f155ced4ddcb4097134ff3c332f>
    <_ip_UnifiedCompliancePolicyProperties xmlns="http://schemas.microsoft.com/sharepoint/v3" xsi:nil="true"/>
    <TaxCatchAll xmlns="64fd3d8e-ff94-4dd2-8a19-1c53a0195190" xsi:nil="true"/>
  </documentManagement>
</p:properties>
</file>

<file path=customXml/itemProps1.xml><?xml version="1.0" encoding="utf-8"?>
<ds:datastoreItem xmlns:ds="http://schemas.openxmlformats.org/officeDocument/2006/customXml" ds:itemID="{7BAE29A4-A4DA-44A4-AD4C-EDE1EA59621F}"/>
</file>

<file path=customXml/itemProps2.xml><?xml version="1.0" encoding="utf-8"?>
<ds:datastoreItem xmlns:ds="http://schemas.openxmlformats.org/officeDocument/2006/customXml" ds:itemID="{5D78058C-BCBA-4D5A-9A22-821121415DFA}"/>
</file>

<file path=customXml/itemProps3.xml><?xml version="1.0" encoding="utf-8"?>
<ds:datastoreItem xmlns:ds="http://schemas.openxmlformats.org/officeDocument/2006/customXml" ds:itemID="{84465860-F266-488E-A97B-4A6B5392E0B6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757</TotalTime>
  <Words>800</Words>
  <Application>Microsoft Office PowerPoint</Application>
  <PresentationFormat>Widescreen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Trebuchet MS</vt:lpstr>
      <vt:lpstr>Wingdings</vt:lpstr>
      <vt:lpstr>Wingdings 3</vt:lpstr>
      <vt:lpstr>Facet</vt:lpstr>
      <vt:lpstr>Let’s Talk About Glove Use</vt:lpstr>
      <vt:lpstr>Let’s Talk About Glove Use</vt:lpstr>
      <vt:lpstr>The Impact of Glove Misuse: Key points</vt:lpstr>
      <vt:lpstr>Let’s Talk About Glove Use: Patient Safety</vt:lpstr>
      <vt:lpstr>Let’s Talk About Glove Use: Environmental Impact</vt:lpstr>
      <vt:lpstr>Let’s Talk About Glove Use: Environmental Impact   </vt:lpstr>
      <vt:lpstr>Let’s Talk About Glove Use: Financial Costs</vt:lpstr>
      <vt:lpstr>Let’s Talk About Glove Use: Preventing And Managing Work-Related Contact Dermatitis</vt:lpstr>
      <vt:lpstr>Any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LAVIN, Kate (NHS NORTH EAST LONDON ICB - A3A8R)</dc:creator>
  <cp:lastModifiedBy>LAVIN, Kate (NHS NORTH EAST LONDON ICB - A3A8R)</cp:lastModifiedBy>
  <cp:revision>9</cp:revision>
  <dcterms:created xsi:type="dcterms:W3CDTF">2024-08-01T08:05:34Z</dcterms:created>
  <dcterms:modified xsi:type="dcterms:W3CDTF">2024-08-13T06:41:41Z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0x010100A3704718B2D5B94D813919271E283A12</vt:lpwstr>
  </property>
</Properties>
</file>