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30"/>
  </p:notesMasterIdLst>
  <p:sldIdLst>
    <p:sldId id="256" r:id="rId5"/>
    <p:sldId id="257" r:id="rId6"/>
    <p:sldId id="415" r:id="rId7"/>
    <p:sldId id="388" r:id="rId8"/>
    <p:sldId id="270" r:id="rId9"/>
    <p:sldId id="389" r:id="rId10"/>
    <p:sldId id="416" r:id="rId11"/>
    <p:sldId id="264" r:id="rId12"/>
    <p:sldId id="387" r:id="rId13"/>
    <p:sldId id="401" r:id="rId14"/>
    <p:sldId id="266" r:id="rId15"/>
    <p:sldId id="400" r:id="rId16"/>
    <p:sldId id="399" r:id="rId17"/>
    <p:sldId id="391" r:id="rId18"/>
    <p:sldId id="315" r:id="rId19"/>
    <p:sldId id="282" r:id="rId20"/>
    <p:sldId id="283" r:id="rId21"/>
    <p:sldId id="265" r:id="rId22"/>
    <p:sldId id="412" r:id="rId23"/>
    <p:sldId id="413" r:id="rId24"/>
    <p:sldId id="395" r:id="rId25"/>
    <p:sldId id="392" r:id="rId26"/>
    <p:sldId id="407" r:id="rId27"/>
    <p:sldId id="393" r:id="rId28"/>
    <p:sldId id="39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2E52E-5624-4469-A4B5-724E777878DD}" v="2" dt="2025-11-25T09:48:19.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th Zara" userId="e3a59aee-36f1-4fdb-9346-f28a247150e9" providerId="ADAL" clId="{A062E52E-5624-4469-A4B5-724E777878DD}"/>
    <pc:docChg chg="custSel delSld modSld">
      <pc:chgData name="Deith Zara" userId="e3a59aee-36f1-4fdb-9346-f28a247150e9" providerId="ADAL" clId="{A062E52E-5624-4469-A4B5-724E777878DD}" dt="2025-11-25T10:03:29.279" v="309" actId="1076"/>
      <pc:docMkLst>
        <pc:docMk/>
      </pc:docMkLst>
      <pc:sldChg chg="modSp mod">
        <pc:chgData name="Deith Zara" userId="e3a59aee-36f1-4fdb-9346-f28a247150e9" providerId="ADAL" clId="{A062E52E-5624-4469-A4B5-724E777878DD}" dt="2025-11-12T08:53:10.408" v="147" actId="20577"/>
        <pc:sldMkLst>
          <pc:docMk/>
          <pc:sldMk cId="4283226795" sldId="256"/>
        </pc:sldMkLst>
        <pc:spChg chg="mod">
          <ac:chgData name="Deith Zara" userId="e3a59aee-36f1-4fdb-9346-f28a247150e9" providerId="ADAL" clId="{A062E52E-5624-4469-A4B5-724E777878DD}" dt="2025-11-12T08:53:10.408" v="147" actId="20577"/>
          <ac:spMkLst>
            <pc:docMk/>
            <pc:sldMk cId="4283226795" sldId="256"/>
            <ac:spMk id="2" creationId="{DF17579B-57BD-066D-80B3-466CFA4D62D7}"/>
          </ac:spMkLst>
        </pc:spChg>
        <pc:spChg chg="mod">
          <ac:chgData name="Deith Zara" userId="e3a59aee-36f1-4fdb-9346-f28a247150e9" providerId="ADAL" clId="{A062E52E-5624-4469-A4B5-724E777878DD}" dt="2025-11-12T08:52:53.838" v="123" actId="1076"/>
          <ac:spMkLst>
            <pc:docMk/>
            <pc:sldMk cId="4283226795" sldId="256"/>
            <ac:spMk id="3" creationId="{BF4FE27E-F171-3058-5240-E3E7CA842FFB}"/>
          </ac:spMkLst>
        </pc:spChg>
      </pc:sldChg>
      <pc:sldChg chg="addSp modSp mod">
        <pc:chgData name="Deith Zara" userId="e3a59aee-36f1-4fdb-9346-f28a247150e9" providerId="ADAL" clId="{A062E52E-5624-4469-A4B5-724E777878DD}" dt="2025-11-25T10:03:29.279" v="309" actId="1076"/>
        <pc:sldMkLst>
          <pc:docMk/>
          <pc:sldMk cId="3143027115" sldId="257"/>
        </pc:sldMkLst>
        <pc:spChg chg="add mod">
          <ac:chgData name="Deith Zara" userId="e3a59aee-36f1-4fdb-9346-f28a247150e9" providerId="ADAL" clId="{A062E52E-5624-4469-A4B5-724E777878DD}" dt="2025-11-25T09:49:00.254" v="308" actId="14100"/>
          <ac:spMkLst>
            <pc:docMk/>
            <pc:sldMk cId="3143027115" sldId="257"/>
            <ac:spMk id="3" creationId="{20EA2832-1730-5C31-3552-21618B5FB7A2}"/>
          </ac:spMkLst>
        </pc:spChg>
        <pc:spChg chg="mod">
          <ac:chgData name="Deith Zara" userId="e3a59aee-36f1-4fdb-9346-f28a247150e9" providerId="ADAL" clId="{A062E52E-5624-4469-A4B5-724E777878DD}" dt="2025-11-25T09:46:15.440" v="248" actId="20577"/>
          <ac:spMkLst>
            <pc:docMk/>
            <pc:sldMk cId="3143027115" sldId="257"/>
            <ac:spMk id="5" creationId="{FBF272D2-A005-17C1-B736-1BF1730AAA2D}"/>
          </ac:spMkLst>
        </pc:spChg>
        <pc:spChg chg="add mod">
          <ac:chgData name="Deith Zara" userId="e3a59aee-36f1-4fdb-9346-f28a247150e9" providerId="ADAL" clId="{A062E52E-5624-4469-A4B5-724E777878DD}" dt="2025-11-25T10:03:29.279" v="309" actId="1076"/>
          <ac:spMkLst>
            <pc:docMk/>
            <pc:sldMk cId="3143027115" sldId="257"/>
            <ac:spMk id="6" creationId="{8CC96C4A-1B20-1728-26C1-0D23F806E24C}"/>
          </ac:spMkLst>
        </pc:spChg>
        <pc:spChg chg="mod">
          <ac:chgData name="Deith Zara" userId="e3a59aee-36f1-4fdb-9346-f28a247150e9" providerId="ADAL" clId="{A062E52E-5624-4469-A4B5-724E777878DD}" dt="2025-11-25T09:47:35.678" v="249" actId="255"/>
          <ac:spMkLst>
            <pc:docMk/>
            <pc:sldMk cId="3143027115" sldId="257"/>
            <ac:spMk id="16" creationId="{8117A431-8495-F761-F077-02D3FF1FD57C}"/>
          </ac:spMkLst>
        </pc:spChg>
        <pc:spChg chg="mod">
          <ac:chgData name="Deith Zara" userId="e3a59aee-36f1-4fdb-9346-f28a247150e9" providerId="ADAL" clId="{A062E52E-5624-4469-A4B5-724E777878DD}" dt="2025-11-25T09:47:43.438" v="252" actId="6549"/>
          <ac:spMkLst>
            <pc:docMk/>
            <pc:sldMk cId="3143027115" sldId="257"/>
            <ac:spMk id="17" creationId="{E3F3CF83-9CB5-E602-C89B-FD1DF4C3021E}"/>
          </ac:spMkLst>
        </pc:spChg>
      </pc:sldChg>
      <pc:sldChg chg="modSp mod">
        <pc:chgData name="Deith Zara" userId="e3a59aee-36f1-4fdb-9346-f28a247150e9" providerId="ADAL" clId="{A062E52E-5624-4469-A4B5-724E777878DD}" dt="2025-11-12T08:55:00.532" v="179" actId="20577"/>
        <pc:sldMkLst>
          <pc:docMk/>
          <pc:sldMk cId="315181891" sldId="264"/>
        </pc:sldMkLst>
        <pc:spChg chg="mod">
          <ac:chgData name="Deith Zara" userId="e3a59aee-36f1-4fdb-9346-f28a247150e9" providerId="ADAL" clId="{A062E52E-5624-4469-A4B5-724E777878DD}" dt="2025-11-12T08:55:00.532" v="179" actId="20577"/>
          <ac:spMkLst>
            <pc:docMk/>
            <pc:sldMk cId="315181891" sldId="264"/>
            <ac:spMk id="3" creationId="{E4B08D1D-6C18-3C35-2286-485969A935FE}"/>
          </ac:spMkLst>
        </pc:spChg>
      </pc:sldChg>
      <pc:sldChg chg="modSp del mod">
        <pc:chgData name="Deith Zara" userId="e3a59aee-36f1-4fdb-9346-f28a247150e9" providerId="ADAL" clId="{A062E52E-5624-4469-A4B5-724E777878DD}" dt="2025-11-12T08:56:05.568" v="243" actId="2696"/>
        <pc:sldMkLst>
          <pc:docMk/>
          <pc:sldMk cId="142056304" sldId="268"/>
        </pc:sldMkLst>
      </pc:sldChg>
      <pc:sldChg chg="modSp mod">
        <pc:chgData name="Deith Zara" userId="e3a59aee-36f1-4fdb-9346-f28a247150e9" providerId="ADAL" clId="{A062E52E-5624-4469-A4B5-724E777878DD}" dt="2025-11-05T14:39:20.093" v="1" actId="20577"/>
        <pc:sldMkLst>
          <pc:docMk/>
          <pc:sldMk cId="3191562494" sldId="407"/>
        </pc:sldMkLst>
        <pc:spChg chg="mod">
          <ac:chgData name="Deith Zara" userId="e3a59aee-36f1-4fdb-9346-f28a247150e9" providerId="ADAL" clId="{A062E52E-5624-4469-A4B5-724E777878DD}" dt="2025-11-05T14:39:20.093" v="1" actId="20577"/>
          <ac:spMkLst>
            <pc:docMk/>
            <pc:sldMk cId="3191562494" sldId="407"/>
            <ac:spMk id="2" creationId="{8A9250A0-F79B-F300-B8CA-7FEA975146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9DF09-EF24-4FE0-A0B0-1C9F63D9D974}"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20B16-133A-4324-B7C3-29D5D0225FAD}" type="slidenum">
              <a:rPr lang="en-GB" smtClean="0"/>
              <a:t>‹#›</a:t>
            </a:fld>
            <a:endParaRPr lang="en-GB"/>
          </a:p>
        </p:txBody>
      </p:sp>
    </p:spTree>
    <p:extLst>
      <p:ext uri="{BB962C8B-B14F-4D97-AF65-F5344CB8AC3E}">
        <p14:creationId xmlns:p14="http://schemas.microsoft.com/office/powerpoint/2010/main" val="6133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ng.com/ck/a?!&amp;&amp;p=62d276b02fef3f952140124af8a13ab9edd2f4f1a09ca4f6cd90650ddf004b0aJmltdHM9MTc2MjkwNTYwMA&amp;ptn=3&amp;ver=2&amp;hsh=4&amp;fclid=09821b11-91dd-6af3-02f3-0db0904e6bb9&amp;psq=what+is+asthma+definition&amp;u=a1aHR0cHM6Ly93d3cud2hvLmludC9uZXdzLXJvb20vZmFjdC1zaGVldHMvZGV0YWlsL2FzdGhtYQ&amp;ntb=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hlinkClick r:id="rId3"/>
              </a:rPr>
              <a:t>Asthma is a chronic lung disease</a:t>
            </a:r>
            <a:r>
              <a:rPr lang="en-GB" sz="1200" b="0" i="0" u="none" strike="noStrike" kern="1200" dirty="0">
                <a:solidFill>
                  <a:schemeClr val="tx1"/>
                </a:solidFill>
                <a:effectLst/>
                <a:latin typeface="+mn-lt"/>
                <a:ea typeface="+mn-ea"/>
                <a:cs typeface="+mn-cs"/>
                <a:hlinkClick r:id="rId3"/>
              </a:rPr>
              <a:t> characterized by inflammation and muscle tightening around the airways, making it difficult to breathe. It can cause symptoms such as </a:t>
            </a:r>
            <a:r>
              <a:rPr lang="en-GB" sz="1200" b="1" i="0" u="none" strike="noStrike" kern="1200" dirty="0">
                <a:solidFill>
                  <a:schemeClr val="tx1"/>
                </a:solidFill>
                <a:effectLst/>
                <a:latin typeface="+mn-lt"/>
                <a:ea typeface="+mn-ea"/>
                <a:cs typeface="+mn-cs"/>
                <a:hlinkClick r:id="rId3"/>
              </a:rPr>
              <a:t>coughing, wheezing, shortness of breath, and chest tightness</a:t>
            </a:r>
            <a:r>
              <a:rPr lang="en-GB" sz="1200" b="0" i="0" u="none" strike="noStrike" kern="1200" dirty="0">
                <a:solidFill>
                  <a:schemeClr val="tx1"/>
                </a:solidFill>
                <a:effectLst/>
                <a:latin typeface="+mn-lt"/>
                <a:ea typeface="+mn-ea"/>
                <a:cs typeface="+mn-cs"/>
                <a:hlinkClick r:id="rId3"/>
              </a:rPr>
              <a:t>. Asthma affects people of all ages and can range from mild to severe. </a:t>
            </a:r>
            <a:r>
              <a:rPr lang="en-GB" sz="1200" b="0" i="0" u="none" strike="noStrike" kern="1200">
                <a:solidFill>
                  <a:schemeClr val="tx1"/>
                </a:solidFill>
                <a:effectLst/>
                <a:latin typeface="+mn-lt"/>
                <a:ea typeface="+mn-ea"/>
                <a:cs typeface="+mn-cs"/>
                <a:hlinkClick r:id="rId3"/>
              </a:rPr>
              <a:t>While there is no cure, asthma can be managed effectively</a:t>
            </a:r>
            <a:endParaRPr lang="en-GB"/>
          </a:p>
        </p:txBody>
      </p:sp>
      <p:sp>
        <p:nvSpPr>
          <p:cNvPr id="4" name="Slide Number Placeholder 3"/>
          <p:cNvSpPr>
            <a:spLocks noGrp="1"/>
          </p:cNvSpPr>
          <p:nvPr>
            <p:ph type="sldNum" sz="quarter" idx="5"/>
          </p:nvPr>
        </p:nvSpPr>
        <p:spPr/>
        <p:txBody>
          <a:bodyPr/>
          <a:lstStyle/>
          <a:p>
            <a:fld id="{60F8A33B-D2DC-4A3C-96C3-CA204BAB996B}" type="slidenum">
              <a:rPr lang="en-GB" smtClean="0"/>
              <a:t>9</a:t>
            </a:fld>
            <a:endParaRPr lang="en-GB"/>
          </a:p>
        </p:txBody>
      </p:sp>
    </p:spTree>
    <p:extLst>
      <p:ext uri="{BB962C8B-B14F-4D97-AF65-F5344CB8AC3E}">
        <p14:creationId xmlns:p14="http://schemas.microsoft.com/office/powerpoint/2010/main" val="48212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Avoiding asthma triggers is key because they inflame and narrow the airways, causing symptoms and leading to severe asthma attacks. </a:t>
            </a:r>
          </a:p>
          <a:p>
            <a:r>
              <a:rPr lang="en-GB" sz="1200" dirty="0"/>
              <a:t>Identifying and steering clear of triggers, such as aeroallergens, smoke and air pollution can reduce inflammation, lessen symptoms like wheezing and coughing, and decrease the frequency of emergency visits, hospitalisations, and the need for rescue medications. </a:t>
            </a:r>
          </a:p>
          <a:p>
            <a:endParaRPr lang="en-GB" dirty="0"/>
          </a:p>
        </p:txBody>
      </p:sp>
      <p:sp>
        <p:nvSpPr>
          <p:cNvPr id="4" name="Slide Number Placeholder 3"/>
          <p:cNvSpPr>
            <a:spLocks noGrp="1"/>
          </p:cNvSpPr>
          <p:nvPr>
            <p:ph type="sldNum" sz="quarter" idx="5"/>
          </p:nvPr>
        </p:nvSpPr>
        <p:spPr/>
        <p:txBody>
          <a:bodyPr/>
          <a:lstStyle/>
          <a:p>
            <a:fld id="{1BC20B16-133A-4324-B7C3-29D5D0225FAD}" type="slidenum">
              <a:rPr lang="en-GB" smtClean="0"/>
              <a:t>11</a:t>
            </a:fld>
            <a:endParaRPr lang="en-GB"/>
          </a:p>
        </p:txBody>
      </p:sp>
    </p:spTree>
    <p:extLst>
      <p:ext uri="{BB962C8B-B14F-4D97-AF65-F5344CB8AC3E}">
        <p14:creationId xmlns:p14="http://schemas.microsoft.com/office/powerpoint/2010/main" val="246220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A60666E-B7F3-4FAF-9D74-8FD44BDE7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D8ABA56-79D2-450E-84DD-467239EF9D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543001C-2018-41E6-AAC5-DD06D50D9E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7DB912E-E383-4C1E-9263-205376490BC6}" type="slidenum">
              <a:rPr lang="en-US" altLang="en-US" smtClean="0"/>
              <a:pPr/>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v"/>
            </a:pPr>
            <a:r>
              <a:rPr lang="en-GB" sz="1200" dirty="0">
                <a:ea typeface="Calibri" panose="020F0502020204030204" pitchFamily="34" charset="0"/>
                <a:cs typeface="Times New Roman" panose="02020603050405020304" pitchFamily="18" charset="0"/>
              </a:rPr>
              <a:t>In a recent study of 6304 HCP,  only 15.5% could demonstrate correct inhaler technique – that’s approx. 977/6304</a:t>
            </a:r>
          </a:p>
          <a:p>
            <a:pPr marL="457200" indent="-457200">
              <a:buFont typeface="Wingdings" panose="05000000000000000000" pitchFamily="2" charset="2"/>
              <a:buChar char="v"/>
            </a:pPr>
            <a:endParaRPr lang="en-GB" sz="1200" dirty="0"/>
          </a:p>
          <a:p>
            <a:pPr marL="457200" indent="-457200">
              <a:buFont typeface="Wingdings" panose="05000000000000000000" pitchFamily="2" charset="2"/>
              <a:buChar char="v"/>
            </a:pPr>
            <a:r>
              <a:rPr lang="en-GB" sz="1200" dirty="0"/>
              <a:t>92% of patients do not use inhalers correctly </a:t>
            </a:r>
          </a:p>
          <a:p>
            <a:pPr marL="457200" indent="-457200">
              <a:buFont typeface="Wingdings" panose="05000000000000000000" pitchFamily="2" charset="2"/>
              <a:buChar char="v"/>
            </a:pPr>
            <a:endParaRPr lang="en-GB" sz="12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endParaRPr lang="en-GB" sz="12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r>
              <a:rPr lang="en-GB" sz="1200" dirty="0"/>
              <a:t>Up to 40% of patients use an empty inhaler</a:t>
            </a:r>
          </a:p>
          <a:p>
            <a:pPr marL="457200" indent="-457200">
              <a:buFont typeface="Wingdings" panose="05000000000000000000" pitchFamily="2" charset="2"/>
              <a:buChar char="v"/>
            </a:pPr>
            <a:endParaRPr lang="en-GB" sz="12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r>
              <a:rPr lang="en-GB" sz="1200" dirty="0"/>
              <a:t>Empty inhalers can expel propellent up to 80 times. </a:t>
            </a:r>
          </a:p>
          <a:p>
            <a:endParaRPr lang="en-GB" dirty="0"/>
          </a:p>
        </p:txBody>
      </p:sp>
      <p:sp>
        <p:nvSpPr>
          <p:cNvPr id="4" name="Slide Number Placeholder 3"/>
          <p:cNvSpPr>
            <a:spLocks noGrp="1"/>
          </p:cNvSpPr>
          <p:nvPr>
            <p:ph type="sldNum" sz="quarter" idx="5"/>
          </p:nvPr>
        </p:nvSpPr>
        <p:spPr/>
        <p:txBody>
          <a:bodyPr/>
          <a:lstStyle/>
          <a:p>
            <a:fld id="{1BC20B16-133A-4324-B7C3-29D5D0225FAD}" type="slidenum">
              <a:rPr lang="en-GB" smtClean="0"/>
              <a:t>17</a:t>
            </a:fld>
            <a:endParaRPr lang="en-GB"/>
          </a:p>
        </p:txBody>
      </p:sp>
    </p:spTree>
    <p:extLst>
      <p:ext uri="{BB962C8B-B14F-4D97-AF65-F5344CB8AC3E}">
        <p14:creationId xmlns:p14="http://schemas.microsoft.com/office/powerpoint/2010/main" val="396060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C20B16-133A-4324-B7C3-29D5D0225FAD}" type="slidenum">
              <a:rPr lang="en-GB" smtClean="0"/>
              <a:t>21</a:t>
            </a:fld>
            <a:endParaRPr lang="en-GB"/>
          </a:p>
        </p:txBody>
      </p:sp>
    </p:spTree>
    <p:extLst>
      <p:ext uri="{BB962C8B-B14F-4D97-AF65-F5344CB8AC3E}">
        <p14:creationId xmlns:p14="http://schemas.microsoft.com/office/powerpoint/2010/main" val="1672821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80C50CD-E178-4744-9B35-B2F624D6C5E9}" type="datetimeFigureOut">
              <a:rPr lang="en-US" smtClean="0"/>
              <a:t>11/25/2025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323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05980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80C50CD-E178-4744-9B35-B2F624D6C5E9}" type="datetimeFigureOut">
              <a:rPr lang="en-US" smtClean="0"/>
              <a:pPr/>
              <a:t>11/25/2025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28420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80C50CD-E178-4744-9B35-B2F624D6C5E9}" type="datetimeFigureOut">
              <a:rPr lang="en-US" smtClean="0"/>
              <a:pPr/>
              <a:t>11/25/2025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48CC95F-0247-41B6-91CF-DC97C76A7088}"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66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80C50CD-E178-4744-9B35-B2F624D6C5E9}" type="datetimeFigureOut">
              <a:rPr lang="en-US" smtClean="0"/>
              <a:pPr/>
              <a:t>11/25/2025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422590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266882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a:p>
        </p:txBody>
      </p:sp>
    </p:spTree>
    <p:extLst>
      <p:ext uri="{BB962C8B-B14F-4D97-AF65-F5344CB8AC3E}">
        <p14:creationId xmlns:p14="http://schemas.microsoft.com/office/powerpoint/2010/main" val="219346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79121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80C50CD-E178-4744-9B35-B2F624D6C5E9}" type="datetimeFigureOut">
              <a:rPr lang="en-US" smtClean="0"/>
              <a:t>11/25/2025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44997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4633" y="1017494"/>
            <a:ext cx="10075084" cy="1116106"/>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3" name="Content Placeholder 2"/>
          <p:cNvSpPr>
            <a:spLocks noGrp="1"/>
          </p:cNvSpPr>
          <p:nvPr>
            <p:ph idx="1"/>
          </p:nvPr>
        </p:nvSpPr>
        <p:spPr>
          <a:xfrm>
            <a:off x="664633" y="2133600"/>
            <a:ext cx="10075084" cy="3657600"/>
          </a:xfrm>
        </p:spPr>
        <p:txBody>
          <a:bodyPr/>
          <a:lstStyle>
            <a:lvl1pPr>
              <a:buClr>
                <a:srgbClr val="0080FF"/>
              </a:buClr>
              <a:buSzPct val="80000"/>
              <a:buFont typeface="Wingdings" charset="2"/>
              <a:buChar char="§"/>
              <a:defRPr>
                <a:latin typeface="Arial Bold" pitchFamily="34" charset="0"/>
                <a:cs typeface="Arial Bold" pitchFamily="34" charset="0"/>
              </a:defRPr>
            </a:lvl1pPr>
            <a:lvl2pPr>
              <a:buClr>
                <a:srgbClr val="0080FF"/>
              </a:buClr>
              <a:buSzPct val="80000"/>
              <a:buFont typeface="Wingdings" charset="2"/>
              <a:buChar char="§"/>
              <a:defRPr>
                <a:latin typeface="Arial" pitchFamily="34" charset="0"/>
                <a:cs typeface="Arial" pitchFamily="34" charset="0"/>
              </a:defRPr>
            </a:lvl2pPr>
            <a:lvl3pPr>
              <a:buClr>
                <a:srgbClr val="0080FF"/>
              </a:buClr>
              <a:buSzPct val="80000"/>
              <a:buFont typeface="Wingdings" charset="2"/>
              <a:buChar char="§"/>
              <a:defRPr>
                <a:latin typeface="Arial" pitchFamily="34" charset="0"/>
                <a:cs typeface="Arial" pitchFamily="34" charset="0"/>
              </a:defRPr>
            </a:lvl3pPr>
            <a:lvl4pPr>
              <a:buClr>
                <a:srgbClr val="0080FF"/>
              </a:buClr>
              <a:buSzPct val="80000"/>
              <a:buFont typeface="Wingdings" charset="2"/>
              <a:buChar char="§"/>
              <a:defRPr>
                <a:latin typeface="Arial" pitchFamily="34" charset="0"/>
                <a:cs typeface="Arial" pitchFamily="34" charset="0"/>
              </a:defRPr>
            </a:lvl4pPr>
            <a:lvl5pPr>
              <a:buClr>
                <a:srgbClr val="0080FF"/>
              </a:buClr>
              <a:buSzPct val="80000"/>
              <a:buFont typeface="Wingdings"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54074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C35B9-D671-40BC-A438-06CF051B95F9}" type="datetimeFigureOut">
              <a:rPr lang="en-GB" smtClean="0">
                <a:solidFill>
                  <a:prstClr val="black"/>
                </a:solidFill>
              </a:rPr>
              <a:pPr/>
              <a:t>25/11/2025</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5271E856-B06E-498F-B10F-F6C34EB631F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554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0432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80C50CD-E178-4744-9B35-B2F624D6C5E9}" type="datetimeFigureOut">
              <a:rPr lang="en-US" smtClean="0"/>
              <a:t>11/25/2025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1691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0521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533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1655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50CD-E178-4744-9B35-B2F624D6C5E9}"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940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71995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626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0C50CD-E178-4744-9B35-B2F624D6C5E9}" type="datetimeFigureOut">
              <a:rPr lang="en-US" smtClean="0"/>
              <a:pPr/>
              <a:t>11/25/2025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8CC95F-0247-41B6-91CF-DC97C76A7088}" type="slidenum">
              <a:rPr lang="en-US" smtClean="0"/>
              <a:pPr/>
              <a:t>‹#›</a:t>
            </a:fld>
            <a:endParaRPr lang="en-US"/>
          </a:p>
        </p:txBody>
      </p:sp>
    </p:spTree>
    <p:extLst>
      <p:ext uri="{BB962C8B-B14F-4D97-AF65-F5344CB8AC3E}">
        <p14:creationId xmlns:p14="http://schemas.microsoft.com/office/powerpoint/2010/main" val="14937208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fif"/><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F17579B-57BD-066D-80B3-466CFA4D62D7}"/>
              </a:ext>
            </a:extLst>
          </p:cNvPr>
          <p:cNvSpPr>
            <a:spLocks noGrp="1"/>
          </p:cNvSpPr>
          <p:nvPr>
            <p:ph type="ctrTitle"/>
          </p:nvPr>
        </p:nvSpPr>
        <p:spPr>
          <a:xfrm>
            <a:off x="1893387" y="1319634"/>
            <a:ext cx="6832600" cy="1293028"/>
          </a:xfrm>
        </p:spPr>
        <p:txBody>
          <a:bodyPr vert="horz" lIns="91440" tIns="45720" rIns="91440" bIns="45720" rtlCol="0" anchor="ctr">
            <a:normAutofit/>
          </a:bodyPr>
          <a:lstStyle/>
          <a:p>
            <a:pPr algn="r"/>
            <a:r>
              <a:rPr lang="en-US" sz="4800" dirty="0"/>
              <a:t>asthma</a:t>
            </a:r>
            <a:endParaRPr lang="en-US" sz="4800" kern="1200" cap="all" baseline="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BF4FE27E-F171-3058-5240-E3E7CA842FFB}"/>
              </a:ext>
            </a:extLst>
          </p:cNvPr>
          <p:cNvSpPr>
            <a:spLocks noGrp="1"/>
          </p:cNvSpPr>
          <p:nvPr>
            <p:ph type="subTitle" idx="1"/>
          </p:nvPr>
        </p:nvSpPr>
        <p:spPr>
          <a:xfrm>
            <a:off x="347617" y="4251960"/>
            <a:ext cx="11202126" cy="4024125"/>
          </a:xfrm>
        </p:spPr>
        <p:txBody>
          <a:bodyPr vert="horz" lIns="91440" tIns="45720" rIns="91440" bIns="45720" rtlCol="0">
            <a:normAutofit/>
          </a:bodyPr>
          <a:lstStyle/>
          <a:p>
            <a:pPr algn="ctr"/>
            <a:endParaRPr lang="en-US" sz="3600" dirty="0"/>
          </a:p>
          <a:p>
            <a:pPr algn="ctr"/>
            <a:r>
              <a:rPr lang="en-US" sz="3600" dirty="0"/>
              <a:t>Zara Deith &amp; Dr Eliza </a:t>
            </a:r>
            <a:r>
              <a:rPr lang="en-US" sz="3600" dirty="0" err="1"/>
              <a:t>Magnusen</a:t>
            </a:r>
            <a:endParaRPr lang="en-US" sz="3600" dirty="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428322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1" y="331343"/>
            <a:ext cx="6603433" cy="648072"/>
          </a:xfrm>
          <a:noFill/>
          <a:ln>
            <a:noFill/>
          </a:ln>
        </p:spPr>
        <p:txBody>
          <a:bodyPr/>
          <a:lstStyle/>
          <a:p>
            <a:pPr marL="0" indent="0">
              <a:buNone/>
            </a:pPr>
            <a:r>
              <a:rPr lang="en-GB" sz="4000" b="1" dirty="0"/>
              <a:t>Poor asthma control</a:t>
            </a:r>
          </a:p>
          <a:p>
            <a:pPr marL="0" indent="0">
              <a:buNone/>
            </a:pPr>
            <a:endParaRPr lang="en-GB" dirty="0">
              <a:solidFill>
                <a:srgbClr val="0072BB"/>
              </a:solidFill>
            </a:endParaRPr>
          </a:p>
        </p:txBody>
      </p:sp>
      <p:sp>
        <p:nvSpPr>
          <p:cNvPr id="5" name="Rectangle 4"/>
          <p:cNvSpPr/>
          <p:nvPr/>
        </p:nvSpPr>
        <p:spPr>
          <a:xfrm>
            <a:off x="295159" y="1328871"/>
            <a:ext cx="4911922" cy="646331"/>
          </a:xfrm>
          <a:prstGeom prst="rect">
            <a:avLst/>
          </a:prstGeom>
          <a:noFill/>
          <a:ln>
            <a:solidFill>
              <a:schemeClr val="accent3">
                <a:lumMod val="50000"/>
              </a:schemeClr>
            </a:solidFill>
          </a:ln>
        </p:spPr>
        <p:txBody>
          <a:bodyPr wrap="none">
            <a:spAutoFit/>
          </a:bodyPr>
          <a:lstStyle/>
          <a:p>
            <a:pPr lvl="0"/>
            <a:r>
              <a:rPr lang="en-GB" sz="3600" b="1" dirty="0"/>
              <a:t>Nocturnal symptoms</a:t>
            </a:r>
          </a:p>
        </p:txBody>
      </p:sp>
      <p:sp>
        <p:nvSpPr>
          <p:cNvPr id="6" name="Rectangle 5"/>
          <p:cNvSpPr/>
          <p:nvPr/>
        </p:nvSpPr>
        <p:spPr>
          <a:xfrm>
            <a:off x="5301343" y="1170516"/>
            <a:ext cx="6814457" cy="3970318"/>
          </a:xfrm>
          <a:prstGeom prst="rect">
            <a:avLst/>
          </a:prstGeom>
          <a:noFill/>
          <a:ln>
            <a:solidFill>
              <a:schemeClr val="accent3">
                <a:lumMod val="50000"/>
              </a:schemeClr>
            </a:solidFill>
          </a:ln>
        </p:spPr>
        <p:txBody>
          <a:bodyPr wrap="square">
            <a:spAutoFit/>
          </a:bodyPr>
          <a:lstStyle/>
          <a:p>
            <a:pPr marL="571500" lvl="0" indent="-571500">
              <a:buFont typeface="Arial" panose="020B0604020202020204" pitchFamily="34" charset="0"/>
              <a:buChar char="•"/>
            </a:pPr>
            <a:r>
              <a:rPr lang="en-GB" sz="3600" b="1" dirty="0"/>
              <a:t>Poor School Attendance.</a:t>
            </a:r>
          </a:p>
          <a:p>
            <a:pPr marL="571500" lvl="0" indent="-571500">
              <a:buFont typeface="Arial" panose="020B0604020202020204" pitchFamily="34" charset="0"/>
              <a:buChar char="•"/>
            </a:pPr>
            <a:r>
              <a:rPr lang="en-GB" sz="3600" b="1" dirty="0"/>
              <a:t>Poor concentration in class.</a:t>
            </a:r>
          </a:p>
          <a:p>
            <a:pPr marL="571500" lvl="0" indent="-571500">
              <a:buFont typeface="Arial" panose="020B0604020202020204" pitchFamily="34" charset="0"/>
              <a:buChar char="•"/>
            </a:pPr>
            <a:r>
              <a:rPr lang="en-GB" sz="3600" b="1" dirty="0"/>
              <a:t>Feeling tired/falling asleep as school.</a:t>
            </a:r>
          </a:p>
          <a:p>
            <a:pPr marL="571500" lvl="0" indent="-571500">
              <a:buFont typeface="Arial" panose="020B0604020202020204" pitchFamily="34" charset="0"/>
              <a:buChar char="•"/>
            </a:pPr>
            <a:r>
              <a:rPr lang="en-GB" sz="3600" b="1" dirty="0"/>
              <a:t>Unable to keep up with peers.</a:t>
            </a:r>
          </a:p>
        </p:txBody>
      </p:sp>
      <p:sp>
        <p:nvSpPr>
          <p:cNvPr id="7" name="Rectangle 6"/>
          <p:cNvSpPr/>
          <p:nvPr/>
        </p:nvSpPr>
        <p:spPr>
          <a:xfrm>
            <a:off x="229908" y="2323602"/>
            <a:ext cx="4572000" cy="1077218"/>
          </a:xfrm>
          <a:prstGeom prst="rect">
            <a:avLst/>
          </a:prstGeom>
          <a:noFill/>
          <a:ln>
            <a:solidFill>
              <a:schemeClr val="accent3">
                <a:lumMod val="50000"/>
              </a:schemeClr>
            </a:solidFill>
          </a:ln>
        </p:spPr>
        <p:txBody>
          <a:bodyPr>
            <a:spAutoFit/>
          </a:bodyPr>
          <a:lstStyle/>
          <a:p>
            <a:pPr lvl="0"/>
            <a:r>
              <a:rPr lang="en-GB" sz="3200" b="1" dirty="0"/>
              <a:t>Using reliever inhaler three times a week</a:t>
            </a:r>
          </a:p>
        </p:txBody>
      </p:sp>
      <p:sp>
        <p:nvSpPr>
          <p:cNvPr id="12" name="Rectangle 11">
            <a:extLst>
              <a:ext uri="{FF2B5EF4-FFF2-40B4-BE49-F238E27FC236}">
                <a16:creationId xmlns:a16="http://schemas.microsoft.com/office/drawing/2014/main" id="{0735B1CC-0694-0A20-13C9-978DEDF939A7}"/>
              </a:ext>
            </a:extLst>
          </p:cNvPr>
          <p:cNvSpPr/>
          <p:nvPr/>
        </p:nvSpPr>
        <p:spPr>
          <a:xfrm>
            <a:off x="295159" y="3805581"/>
            <a:ext cx="4572000" cy="1077218"/>
          </a:xfrm>
          <a:prstGeom prst="rect">
            <a:avLst/>
          </a:prstGeom>
          <a:noFill/>
          <a:ln>
            <a:solidFill>
              <a:schemeClr val="accent3">
                <a:lumMod val="50000"/>
              </a:schemeClr>
            </a:solidFill>
          </a:ln>
        </p:spPr>
        <p:txBody>
          <a:bodyPr>
            <a:spAutoFit/>
          </a:bodyPr>
          <a:lstStyle/>
          <a:p>
            <a:pPr lvl="0"/>
            <a:r>
              <a:rPr lang="en-GB" sz="3200" b="1" dirty="0"/>
              <a:t>Exercise Induced Symptoms</a:t>
            </a:r>
          </a:p>
        </p:txBody>
      </p:sp>
    </p:spTree>
    <p:extLst>
      <p:ext uri="{BB962C8B-B14F-4D97-AF65-F5344CB8AC3E}">
        <p14:creationId xmlns:p14="http://schemas.microsoft.com/office/powerpoint/2010/main" val="82761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DC71CE-EC82-37D4-CBFD-0A086EC3C831}"/>
              </a:ext>
            </a:extLst>
          </p:cNvPr>
          <p:cNvSpPr txBox="1"/>
          <p:nvPr/>
        </p:nvSpPr>
        <p:spPr>
          <a:xfrm>
            <a:off x="1447801" y="2636184"/>
            <a:ext cx="3517843" cy="830997"/>
          </a:xfrm>
          <a:prstGeom prst="rect">
            <a:avLst/>
          </a:prstGeom>
          <a:noFill/>
        </p:spPr>
        <p:txBody>
          <a:bodyPr wrap="square" rtlCol="0">
            <a:spAutoFit/>
          </a:bodyPr>
          <a:lstStyle/>
          <a:p>
            <a:r>
              <a:rPr lang="en-GB" sz="4800" dirty="0"/>
              <a:t>Triggers</a:t>
            </a:r>
          </a:p>
        </p:txBody>
      </p:sp>
      <p:pic>
        <p:nvPicPr>
          <p:cNvPr id="1026" name="Picture 2" descr="Asthma Triggers | Patient Education | UC Davis Children's Hospital">
            <a:extLst>
              <a:ext uri="{FF2B5EF4-FFF2-40B4-BE49-F238E27FC236}">
                <a16:creationId xmlns:a16="http://schemas.microsoft.com/office/drawing/2014/main" id="{22B888AE-5E33-640A-8A9F-C5DE04A18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371"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6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sthma -How can we make a difference – June 2019">
            <a:extLst>
              <a:ext uri="{FF2B5EF4-FFF2-40B4-BE49-F238E27FC236}">
                <a16:creationId xmlns:a16="http://schemas.microsoft.com/office/drawing/2014/main" id="{C5B86DB3-C3E3-E8C8-F8D9-2D02A2C35F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643" y="873252"/>
            <a:ext cx="7986714"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5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9A1BFB-54F2-89E7-FC3A-8C6A315EFB2F}"/>
              </a:ext>
            </a:extLst>
          </p:cNvPr>
          <p:cNvSpPr txBox="1"/>
          <p:nvPr/>
        </p:nvSpPr>
        <p:spPr>
          <a:xfrm>
            <a:off x="283028" y="990600"/>
            <a:ext cx="11451772" cy="4154984"/>
          </a:xfrm>
          <a:prstGeom prst="rect">
            <a:avLst/>
          </a:prstGeom>
          <a:noFill/>
        </p:spPr>
        <p:txBody>
          <a:bodyPr wrap="square" rtlCol="0">
            <a:spAutoFit/>
          </a:bodyPr>
          <a:lstStyle/>
          <a:p>
            <a:pPr algn="ctr"/>
            <a:r>
              <a:rPr lang="en-GB" sz="4000" b="1" dirty="0"/>
              <a:t>Current BTS/NICE Guidelines 2024</a:t>
            </a:r>
          </a:p>
          <a:p>
            <a:pPr algn="ctr"/>
            <a:endParaRPr lang="en-GB" sz="2800" b="1" dirty="0"/>
          </a:p>
          <a:p>
            <a:pPr algn="ctr"/>
            <a:r>
              <a:rPr lang="en-GB" sz="2800" dirty="0"/>
              <a:t>Now one guideline instead of two separate guidelines. No more contradicting guidance.</a:t>
            </a:r>
          </a:p>
          <a:p>
            <a:pPr algn="ctr"/>
            <a:endParaRPr lang="en-GB" sz="2800" dirty="0"/>
          </a:p>
          <a:p>
            <a:pPr algn="ctr"/>
            <a:r>
              <a:rPr lang="en-GB" sz="2800" b="1" dirty="0"/>
              <a:t>GINA </a:t>
            </a:r>
            <a:r>
              <a:rPr lang="en-GB" sz="2800" dirty="0"/>
              <a:t>(Global Initiative for Asthma) -  annually updated, evidence-based strategy report on the optimal prevention and management of asthma for use by healthcare professionals. Not a guideline but frequently referred to.</a:t>
            </a:r>
          </a:p>
        </p:txBody>
      </p:sp>
    </p:spTree>
    <p:extLst>
      <p:ext uri="{BB962C8B-B14F-4D97-AF65-F5344CB8AC3E}">
        <p14:creationId xmlns:p14="http://schemas.microsoft.com/office/powerpoint/2010/main" val="315824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80B0D-17E2-30A0-27CB-0D6A2912F622}"/>
              </a:ext>
            </a:extLst>
          </p:cNvPr>
          <p:cNvSpPr txBox="1"/>
          <p:nvPr/>
        </p:nvSpPr>
        <p:spPr>
          <a:xfrm>
            <a:off x="517071" y="1348800"/>
            <a:ext cx="11157858" cy="5509200"/>
          </a:xfrm>
          <a:prstGeom prst="rect">
            <a:avLst/>
          </a:prstGeom>
          <a:noFill/>
        </p:spPr>
        <p:txBody>
          <a:bodyPr wrap="square">
            <a:spAutoFit/>
          </a:bodyPr>
          <a:lstStyle/>
          <a:p>
            <a:r>
              <a:rPr lang="en-GB" sz="3200" b="0" i="0" dirty="0">
                <a:effectLst/>
              </a:rPr>
              <a:t>The most significant change is to stop prescribing short-acting beta-agonists (SABAs) alone.</a:t>
            </a:r>
          </a:p>
          <a:p>
            <a:endParaRPr lang="en-GB" sz="3200" dirty="0"/>
          </a:p>
          <a:p>
            <a:r>
              <a:rPr lang="en-GB" sz="3200" b="1" dirty="0"/>
              <a:t>Anyone with a blue should have a brown/grey/purple!!</a:t>
            </a:r>
            <a:endParaRPr lang="en-GB" sz="3200" b="1" i="0" dirty="0">
              <a:effectLst/>
            </a:endParaRPr>
          </a:p>
          <a:p>
            <a:endParaRPr lang="en-GB" sz="3200" dirty="0"/>
          </a:p>
          <a:p>
            <a:r>
              <a:rPr lang="en-GB" sz="3200" b="0" i="0" dirty="0">
                <a:effectLst/>
              </a:rPr>
              <a:t>Anti-inflammatory Reliever Therapy (AIR) – for those with less frequent symptoms.</a:t>
            </a:r>
          </a:p>
          <a:p>
            <a:endParaRPr lang="en-GB" sz="3200" dirty="0"/>
          </a:p>
          <a:p>
            <a:r>
              <a:rPr lang="en-GB" sz="3200" dirty="0"/>
              <a:t>MART for newly diagnosed over 12years.</a:t>
            </a:r>
          </a:p>
          <a:p>
            <a:endParaRPr lang="en-GB" sz="3200" dirty="0"/>
          </a:p>
          <a:p>
            <a:r>
              <a:rPr lang="en-GB" sz="3200" dirty="0"/>
              <a:t>No such thing as a salbutamol weaning plan</a:t>
            </a:r>
          </a:p>
        </p:txBody>
      </p:sp>
      <p:sp>
        <p:nvSpPr>
          <p:cNvPr id="4" name="TextBox 3">
            <a:extLst>
              <a:ext uri="{FF2B5EF4-FFF2-40B4-BE49-F238E27FC236}">
                <a16:creationId xmlns:a16="http://schemas.microsoft.com/office/drawing/2014/main" id="{BC900616-257F-844D-C75A-456FA3EDE8FD}"/>
              </a:ext>
            </a:extLst>
          </p:cNvPr>
          <p:cNvSpPr txBox="1"/>
          <p:nvPr/>
        </p:nvSpPr>
        <p:spPr>
          <a:xfrm>
            <a:off x="1730829" y="239486"/>
            <a:ext cx="8142514" cy="1323439"/>
          </a:xfrm>
          <a:prstGeom prst="rect">
            <a:avLst/>
          </a:prstGeom>
          <a:noFill/>
        </p:spPr>
        <p:txBody>
          <a:bodyPr wrap="square" rtlCol="0">
            <a:spAutoFit/>
          </a:bodyPr>
          <a:lstStyle/>
          <a:p>
            <a:pPr algn="ctr"/>
            <a:r>
              <a:rPr lang="en-GB" sz="4000" b="1" dirty="0"/>
              <a:t>Recent Changes in Asthma Care</a:t>
            </a:r>
          </a:p>
        </p:txBody>
      </p:sp>
    </p:spTree>
    <p:extLst>
      <p:ext uri="{BB962C8B-B14F-4D97-AF65-F5344CB8AC3E}">
        <p14:creationId xmlns:p14="http://schemas.microsoft.com/office/powerpoint/2010/main" val="241329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8" name="Picture 15367">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5362" name="Title 1">
            <a:extLst>
              <a:ext uri="{FF2B5EF4-FFF2-40B4-BE49-F238E27FC236}">
                <a16:creationId xmlns:a16="http://schemas.microsoft.com/office/drawing/2014/main" id="{39AD96BC-2813-4DE9-809A-B40E1B0F6025}"/>
              </a:ext>
            </a:extLst>
          </p:cNvPr>
          <p:cNvSpPr>
            <a:spLocks noGrp="1"/>
          </p:cNvSpPr>
          <p:nvPr>
            <p:ph type="title"/>
          </p:nvPr>
        </p:nvSpPr>
        <p:spPr>
          <a:xfrm>
            <a:off x="619760" y="764373"/>
            <a:ext cx="6832600" cy="1293028"/>
          </a:xfrm>
        </p:spPr>
        <p:txBody>
          <a:bodyPr vert="horz" lIns="91440" tIns="45720" rIns="91440" bIns="45720" rtlCol="0" anchor="ctr">
            <a:normAutofit/>
          </a:bodyPr>
          <a:lstStyle/>
          <a:p>
            <a:r>
              <a:rPr lang="en-US" altLang="en-US" b="1" dirty="0"/>
              <a:t>Inhalers</a:t>
            </a:r>
            <a:br>
              <a:rPr lang="en-US" altLang="en-US" b="1" dirty="0"/>
            </a:br>
            <a:endParaRPr lang="en-US" altLang="en-US" b="1" dirty="0"/>
          </a:p>
        </p:txBody>
      </p:sp>
      <p:sp>
        <p:nvSpPr>
          <p:cNvPr id="15363" name="Content Placeholder 2">
            <a:extLst>
              <a:ext uri="{FF2B5EF4-FFF2-40B4-BE49-F238E27FC236}">
                <a16:creationId xmlns:a16="http://schemas.microsoft.com/office/drawing/2014/main" id="{5AFBBE44-2D2A-4D18-9993-70F852FDF828}"/>
              </a:ext>
            </a:extLst>
          </p:cNvPr>
          <p:cNvSpPr>
            <a:spLocks noGrp="1"/>
          </p:cNvSpPr>
          <p:nvPr>
            <p:ph sz="half" idx="1"/>
          </p:nvPr>
        </p:nvSpPr>
        <p:spPr>
          <a:xfrm>
            <a:off x="619760" y="2194560"/>
            <a:ext cx="6832600" cy="4024125"/>
          </a:xfrm>
        </p:spPr>
        <p:txBody>
          <a:bodyPr vert="horz" lIns="91440" tIns="45720" rIns="91440" bIns="45720" rtlCol="0">
            <a:normAutofit/>
          </a:bodyPr>
          <a:lstStyle/>
          <a:p>
            <a:r>
              <a:rPr lang="en-US" altLang="en-US" b="1" dirty="0" err="1"/>
              <a:t>Pressurised</a:t>
            </a:r>
            <a:r>
              <a:rPr lang="en-US" altLang="en-US" b="1" dirty="0"/>
              <a:t> metered dose inhalers (pMDIs) </a:t>
            </a:r>
            <a:r>
              <a:rPr lang="en-US" altLang="en-US" dirty="0"/>
              <a:t>which give the medicine in a spray form (aerosol). This is the one you use with a spacer. </a:t>
            </a:r>
          </a:p>
          <a:p>
            <a:endParaRPr lang="en-US" altLang="en-US" dirty="0"/>
          </a:p>
          <a:p>
            <a:endParaRPr lang="en-US" altLang="en-US" dirty="0"/>
          </a:p>
          <a:p>
            <a:r>
              <a:rPr lang="en-US" altLang="en-US" b="1" dirty="0"/>
              <a:t>Dry powder inhalers (DPIs) </a:t>
            </a:r>
            <a:r>
              <a:rPr lang="en-US" altLang="en-US" dirty="0"/>
              <a:t>which give the medicine in a dry powder instead of a spray. </a:t>
            </a:r>
          </a:p>
        </p:txBody>
      </p:sp>
      <p:pic>
        <p:nvPicPr>
          <p:cNvPr id="2" name="Picture 2" descr="A white and red tube with a red lid&#10;&#10;Description automatically generated">
            <a:extLst>
              <a:ext uri="{FF2B5EF4-FFF2-40B4-BE49-F238E27FC236}">
                <a16:creationId xmlns:a16="http://schemas.microsoft.com/office/drawing/2014/main" id="{79C2E08E-809A-754D-AB39-4ED8235AD008}"/>
              </a:ext>
            </a:extLst>
          </p:cNvPr>
          <p:cNvPicPr>
            <a:picLocks noChangeAspect="1"/>
          </p:cNvPicPr>
          <p:nvPr/>
        </p:nvPicPr>
        <p:blipFill>
          <a:blip r:embed="rId4"/>
          <a:srcRect t="1984" r="-3" b="-3"/>
          <a:stretch>
            <a:fillRect/>
          </a:stretch>
        </p:blipFill>
        <p:spPr>
          <a:xfrm>
            <a:off x="7806809" y="4089044"/>
            <a:ext cx="3644962" cy="2377440"/>
          </a:xfrm>
          <a:prstGeom prst="rect">
            <a:avLst/>
          </a:prstGeom>
        </p:spPr>
      </p:pic>
      <p:pic>
        <p:nvPicPr>
          <p:cNvPr id="4" name="Picture 3">
            <a:extLst>
              <a:ext uri="{FF2B5EF4-FFF2-40B4-BE49-F238E27FC236}">
                <a16:creationId xmlns:a16="http://schemas.microsoft.com/office/drawing/2014/main" id="{ABFC138B-9760-70F0-58B0-B3467C416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680" y="1097848"/>
            <a:ext cx="2113055" cy="2568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09601" y="273051"/>
            <a:ext cx="11016343" cy="1178379"/>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914400"/>
            <a:endParaRPr lang="en-GB" dirty="0"/>
          </a:p>
        </p:txBody>
      </p:sp>
      <p:sp>
        <p:nvSpPr>
          <p:cNvPr id="5" name="TextBox 4"/>
          <p:cNvSpPr txBox="1"/>
          <p:nvPr/>
        </p:nvSpPr>
        <p:spPr>
          <a:xfrm>
            <a:off x="865465" y="1020328"/>
            <a:ext cx="3468915" cy="923330"/>
          </a:xfrm>
          <a:prstGeom prst="rect">
            <a:avLst/>
          </a:prstGeom>
          <a:noFill/>
        </p:spPr>
        <p:txBody>
          <a:bodyPr wrap="square" rtlCol="0">
            <a:spAutoFit/>
          </a:bodyPr>
          <a:lstStyle/>
          <a:p>
            <a:r>
              <a:rPr lang="en-GB" sz="3600" b="1" dirty="0"/>
              <a:t>Preventers: </a:t>
            </a:r>
          </a:p>
          <a:p>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67" y="2705269"/>
            <a:ext cx="2113055" cy="2568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2" descr="Buy Allen Flixotide evohaler CFC-free 50mcg 120 dose at £7.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128" y="1758992"/>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819" y="3791025"/>
            <a:ext cx="2289057" cy="247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082" y="1628731"/>
            <a:ext cx="2108372" cy="2108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807710" y="209417"/>
            <a:ext cx="8610600" cy="1293028"/>
          </a:xfrm>
        </p:spPr>
        <p:txBody>
          <a:bodyPr/>
          <a:lstStyle/>
          <a:p>
            <a:r>
              <a:rPr lang="en-GB" dirty="0"/>
              <a:t>Asthma medication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6635" y="3989676"/>
            <a:ext cx="1971675" cy="2314575"/>
          </a:xfrm>
          <a:prstGeom prst="rect">
            <a:avLst/>
          </a:prstGeom>
        </p:spPr>
      </p:pic>
    </p:spTree>
    <p:extLst>
      <p:ext uri="{BB962C8B-B14F-4D97-AF65-F5344CB8AC3E}">
        <p14:creationId xmlns:p14="http://schemas.microsoft.com/office/powerpoint/2010/main" val="4054023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6" name="Rectangle 15">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Title 1"/>
          <p:cNvSpPr txBox="1">
            <a:spLocks/>
          </p:cNvSpPr>
          <p:nvPr/>
        </p:nvSpPr>
        <p:spPr>
          <a:xfrm>
            <a:off x="840430" y="802135"/>
            <a:ext cx="3977639" cy="639315"/>
          </a:xfrm>
          <a:prstGeom prst="rect">
            <a:avLst/>
          </a:prstGeom>
        </p:spPr>
        <p:txBody>
          <a:bodyPr vert="horz" lIns="91440" tIns="45720" rIns="91440" bIns="45720" rtlCol="0" anchor="b">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914400">
              <a:lnSpc>
                <a:spcPct val="90000"/>
              </a:lnSpc>
              <a:spcAft>
                <a:spcPts val="600"/>
              </a:spcAft>
            </a:pPr>
            <a:r>
              <a:rPr lang="en-US" sz="3200" kern="1200" cap="all" baseline="0" dirty="0">
                <a:solidFill>
                  <a:schemeClr val="tx1"/>
                </a:solidFill>
                <a:latin typeface="+mj-lt"/>
                <a:ea typeface="+mj-ea"/>
                <a:cs typeface="+mj-cs"/>
              </a:rPr>
              <a:t>Spacers</a:t>
            </a:r>
          </a:p>
        </p:txBody>
      </p:sp>
      <p:sp>
        <p:nvSpPr>
          <p:cNvPr id="7" name="Content Placeholder 2"/>
          <p:cNvSpPr txBox="1">
            <a:spLocks/>
          </p:cNvSpPr>
          <p:nvPr/>
        </p:nvSpPr>
        <p:spPr>
          <a:xfrm>
            <a:off x="685800" y="2364573"/>
            <a:ext cx="3977639" cy="3854112"/>
          </a:xfrm>
          <a:prstGeom prst="rect">
            <a:avLst/>
          </a:prstGeom>
        </p:spPr>
        <p:txBody>
          <a:bodyPr vert="horz" lIns="91440" tIns="45720" rIns="91440" bIns="45720" rtlCol="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indent="-228600" defTabSz="914400">
              <a:lnSpc>
                <a:spcPct val="90000"/>
              </a:lnSpc>
              <a:buFont typeface="Arial" panose="020B0604020202020204" pitchFamily="34" charset="0"/>
              <a:buChar char="•"/>
            </a:pPr>
            <a:r>
              <a:rPr lang="en-US" sz="2400" dirty="0"/>
              <a:t>Spacers enable the medicine to go straight into the lungs and get the most out of the inhaler </a:t>
            </a:r>
          </a:p>
          <a:p>
            <a:pPr indent="-228600" defTabSz="914400">
              <a:lnSpc>
                <a:spcPct val="90000"/>
              </a:lnSpc>
              <a:buFont typeface="Arial" panose="020B0604020202020204" pitchFamily="34" charset="0"/>
              <a:buChar char="•"/>
            </a:pPr>
            <a:r>
              <a:rPr lang="en-US" sz="2400" dirty="0"/>
              <a:t>They are quick and easy to use in an emergency</a:t>
            </a:r>
          </a:p>
          <a:p>
            <a:pPr indent="-228600" defTabSz="914400">
              <a:lnSpc>
                <a:spcPct val="90000"/>
              </a:lnSpc>
              <a:buFont typeface="Arial" panose="020B0604020202020204" pitchFamily="34" charset="0"/>
              <a:buChar char="•"/>
            </a:pPr>
            <a:r>
              <a:rPr lang="en-US" sz="2400" dirty="0"/>
              <a:t>Reduce side effects caused by absorption in the wrong place </a:t>
            </a:r>
          </a:p>
          <a:p>
            <a:pPr indent="-228600" defTabSz="914400">
              <a:lnSpc>
                <a:spcPct val="90000"/>
              </a:lnSpc>
              <a:buFont typeface="Arial" panose="020B0604020202020204" pitchFamily="34" charset="0"/>
              <a:buChar char="•"/>
            </a:pPr>
            <a:endParaRPr lang="en-US" sz="16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969" y="1693755"/>
            <a:ext cx="6533501" cy="4230441"/>
          </a:xfrm>
          <a:prstGeom prst="rect">
            <a:avLst/>
          </a:prstGeom>
        </p:spPr>
      </p:pic>
    </p:spTree>
    <p:extLst>
      <p:ext uri="{BB962C8B-B14F-4D97-AF65-F5344CB8AC3E}">
        <p14:creationId xmlns:p14="http://schemas.microsoft.com/office/powerpoint/2010/main" val="411193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D993AC9-3A4A-4CF2-9BEF-8002E58F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w="31750">
            <a:solidFill>
              <a:srgbClr val="4EE2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1">
            <a:extLst>
              <a:ext uri="{FF2B5EF4-FFF2-40B4-BE49-F238E27FC236}">
                <a16:creationId xmlns:a16="http://schemas.microsoft.com/office/drawing/2014/main" id="{4F4E254B-82E3-0961-F4FE-C7BD1A525F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0204" y="1299488"/>
            <a:ext cx="10451592" cy="4259023"/>
          </a:xfrm>
          <a:prstGeom prst="rect">
            <a:avLst/>
          </a:prstGeom>
          <a:noFill/>
          <a:ln w="31750" cap="sq">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27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71BCA0-2CC4-4511-8ACE-FEABFF195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4" name="Rectangle 13">
            <a:extLst>
              <a:ext uri="{FF2B5EF4-FFF2-40B4-BE49-F238E27FC236}">
                <a16:creationId xmlns:a16="http://schemas.microsoft.com/office/drawing/2014/main" id="{EC6CC55B-5B90-4328-9423-E29438FB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F128D8-4C1D-1764-EB71-817920D4BF3B}"/>
              </a:ext>
            </a:extLst>
          </p:cNvPr>
          <p:cNvPicPr>
            <a:picLocks noChangeAspect="1"/>
          </p:cNvPicPr>
          <p:nvPr/>
        </p:nvPicPr>
        <p:blipFill>
          <a:blip r:embed="rId3"/>
          <a:stretch>
            <a:fillRect/>
          </a:stretch>
        </p:blipFill>
        <p:spPr>
          <a:xfrm>
            <a:off x="1746461" y="643467"/>
            <a:ext cx="2924808" cy="5571065"/>
          </a:xfrm>
          <a:prstGeom prst="rect">
            <a:avLst/>
          </a:prstGeom>
          <a:ln w="127000" cap="sq">
            <a:solidFill>
              <a:srgbClr val="FFFFFF"/>
            </a:solidFill>
            <a:miter lim="800000"/>
          </a:ln>
        </p:spPr>
      </p:pic>
      <p:pic>
        <p:nvPicPr>
          <p:cNvPr id="7" name="Picture 6">
            <a:extLst>
              <a:ext uri="{FF2B5EF4-FFF2-40B4-BE49-F238E27FC236}">
                <a16:creationId xmlns:a16="http://schemas.microsoft.com/office/drawing/2014/main" id="{273FD733-025F-7A12-4B4D-AC2A839B0708}"/>
              </a:ext>
            </a:extLst>
          </p:cNvPr>
          <p:cNvPicPr>
            <a:picLocks noChangeAspect="1"/>
          </p:cNvPicPr>
          <p:nvPr/>
        </p:nvPicPr>
        <p:blipFill>
          <a:blip r:embed="rId4"/>
          <a:stretch>
            <a:fillRect/>
          </a:stretch>
        </p:blipFill>
        <p:spPr>
          <a:xfrm>
            <a:off x="5260309" y="1189536"/>
            <a:ext cx="6682664" cy="4677864"/>
          </a:xfrm>
          <a:prstGeom prst="rect">
            <a:avLst/>
          </a:prstGeom>
          <a:ln w="127000" cap="sq">
            <a:solidFill>
              <a:srgbClr val="FFFFFF"/>
            </a:solidFill>
            <a:miter lim="800000"/>
          </a:ln>
        </p:spPr>
      </p:pic>
    </p:spTree>
    <p:extLst>
      <p:ext uri="{BB962C8B-B14F-4D97-AF65-F5344CB8AC3E}">
        <p14:creationId xmlns:p14="http://schemas.microsoft.com/office/powerpoint/2010/main" val="195442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29E069-5E1C-2932-F2A0-C90987D3AE57}"/>
              </a:ext>
            </a:extLst>
          </p:cNvPr>
          <p:cNvSpPr txBox="1"/>
          <p:nvPr/>
        </p:nvSpPr>
        <p:spPr>
          <a:xfrm>
            <a:off x="4093027" y="313373"/>
            <a:ext cx="5257800" cy="646331"/>
          </a:xfrm>
          <a:prstGeom prst="rect">
            <a:avLst/>
          </a:prstGeom>
          <a:noFill/>
        </p:spPr>
        <p:txBody>
          <a:bodyPr wrap="square" rtlCol="0">
            <a:spAutoFit/>
          </a:bodyPr>
          <a:lstStyle/>
          <a:p>
            <a:r>
              <a:rPr lang="en-GB" sz="3600" b="1" dirty="0"/>
              <a:t>Referral Criteria</a:t>
            </a:r>
          </a:p>
        </p:txBody>
      </p:sp>
      <p:sp>
        <p:nvSpPr>
          <p:cNvPr id="5" name="TextBox 4">
            <a:extLst>
              <a:ext uri="{FF2B5EF4-FFF2-40B4-BE49-F238E27FC236}">
                <a16:creationId xmlns:a16="http://schemas.microsoft.com/office/drawing/2014/main" id="{FBF272D2-A005-17C1-B736-1BF1730AAA2D}"/>
              </a:ext>
            </a:extLst>
          </p:cNvPr>
          <p:cNvSpPr txBox="1"/>
          <p:nvPr/>
        </p:nvSpPr>
        <p:spPr>
          <a:xfrm>
            <a:off x="239487" y="1038768"/>
            <a:ext cx="11952513" cy="1354217"/>
          </a:xfrm>
          <a:prstGeom prst="rect">
            <a:avLst/>
          </a:prstGeom>
          <a:noFill/>
        </p:spPr>
        <p:txBody>
          <a:bodyPr wrap="square" rtlCol="0">
            <a:spAutoFit/>
          </a:bodyPr>
          <a:lstStyle/>
          <a:p>
            <a:pPr lvl="0" algn="ctr"/>
            <a:r>
              <a:rPr lang="en-US" sz="3200" b="1" dirty="0"/>
              <a:t>Any child or young person living within Waltham Forest, between the age of 1-16 years who has had</a:t>
            </a:r>
            <a:r>
              <a:rPr lang="en-US" b="1" dirty="0"/>
              <a:t>:</a:t>
            </a:r>
          </a:p>
          <a:p>
            <a:pPr lvl="0" algn="ctr"/>
            <a:endParaRPr lang="en-US" dirty="0"/>
          </a:p>
        </p:txBody>
      </p:sp>
      <p:sp>
        <p:nvSpPr>
          <p:cNvPr id="8" name="TextBox 7">
            <a:extLst>
              <a:ext uri="{FF2B5EF4-FFF2-40B4-BE49-F238E27FC236}">
                <a16:creationId xmlns:a16="http://schemas.microsoft.com/office/drawing/2014/main" id="{46045A9A-5B36-50D4-0A46-FEE76075A6AC}"/>
              </a:ext>
            </a:extLst>
          </p:cNvPr>
          <p:cNvSpPr txBox="1"/>
          <p:nvPr/>
        </p:nvSpPr>
        <p:spPr>
          <a:xfrm>
            <a:off x="892629" y="2492829"/>
            <a:ext cx="10014857" cy="369332"/>
          </a:xfrm>
          <a:prstGeom prst="rect">
            <a:avLst/>
          </a:prstGeom>
          <a:noFill/>
        </p:spPr>
        <p:txBody>
          <a:bodyPr wrap="square" rtlCol="0">
            <a:spAutoFit/>
          </a:bodyPr>
          <a:lstStyle/>
          <a:p>
            <a:endParaRPr lang="en-GB"/>
          </a:p>
        </p:txBody>
      </p:sp>
      <p:sp>
        <p:nvSpPr>
          <p:cNvPr id="10" name="TextBox 9">
            <a:extLst>
              <a:ext uri="{FF2B5EF4-FFF2-40B4-BE49-F238E27FC236}">
                <a16:creationId xmlns:a16="http://schemas.microsoft.com/office/drawing/2014/main" id="{0FDF98B0-4589-DCCC-C428-F675B9326A54}"/>
              </a:ext>
            </a:extLst>
          </p:cNvPr>
          <p:cNvSpPr txBox="1"/>
          <p:nvPr/>
        </p:nvSpPr>
        <p:spPr>
          <a:xfrm>
            <a:off x="1045029" y="2645229"/>
            <a:ext cx="10014857" cy="369332"/>
          </a:xfrm>
          <a:prstGeom prst="rect">
            <a:avLst/>
          </a:prstGeom>
          <a:noFill/>
        </p:spPr>
        <p:txBody>
          <a:bodyPr wrap="square" rtlCol="0">
            <a:spAutoFit/>
          </a:bodyPr>
          <a:lstStyle/>
          <a:p>
            <a:endParaRPr lang="en-GB"/>
          </a:p>
        </p:txBody>
      </p:sp>
      <p:sp>
        <p:nvSpPr>
          <p:cNvPr id="12" name="TextBox 11">
            <a:extLst>
              <a:ext uri="{FF2B5EF4-FFF2-40B4-BE49-F238E27FC236}">
                <a16:creationId xmlns:a16="http://schemas.microsoft.com/office/drawing/2014/main" id="{094C814B-C196-BC02-16AE-842C5261399A}"/>
              </a:ext>
            </a:extLst>
          </p:cNvPr>
          <p:cNvSpPr txBox="1"/>
          <p:nvPr/>
        </p:nvSpPr>
        <p:spPr>
          <a:xfrm>
            <a:off x="740227" y="2558535"/>
            <a:ext cx="10014857" cy="369332"/>
          </a:xfrm>
          <a:prstGeom prst="rect">
            <a:avLst/>
          </a:prstGeom>
          <a:noFill/>
        </p:spPr>
        <p:txBody>
          <a:bodyPr wrap="square" rtlCol="0">
            <a:spAutoFit/>
          </a:bodyPr>
          <a:lstStyle/>
          <a:p>
            <a:endParaRPr lang="en-GB"/>
          </a:p>
        </p:txBody>
      </p:sp>
      <p:sp>
        <p:nvSpPr>
          <p:cNvPr id="14" name="TextBox 13">
            <a:extLst>
              <a:ext uri="{FF2B5EF4-FFF2-40B4-BE49-F238E27FC236}">
                <a16:creationId xmlns:a16="http://schemas.microsoft.com/office/drawing/2014/main" id="{7242533F-CEFF-CBE7-7D30-1B5F5AA1C178}"/>
              </a:ext>
            </a:extLst>
          </p:cNvPr>
          <p:cNvSpPr txBox="1"/>
          <p:nvPr/>
        </p:nvSpPr>
        <p:spPr>
          <a:xfrm>
            <a:off x="740228" y="2384363"/>
            <a:ext cx="10014857" cy="369332"/>
          </a:xfrm>
          <a:prstGeom prst="rect">
            <a:avLst/>
          </a:prstGeom>
          <a:noFill/>
        </p:spPr>
        <p:txBody>
          <a:bodyPr wrap="square" rtlCol="0">
            <a:spAutoFit/>
          </a:bodyPr>
          <a:lstStyle/>
          <a:p>
            <a:endParaRPr lang="en-GB"/>
          </a:p>
        </p:txBody>
      </p:sp>
      <p:sp>
        <p:nvSpPr>
          <p:cNvPr id="16" name="TextBox 15">
            <a:extLst>
              <a:ext uri="{FF2B5EF4-FFF2-40B4-BE49-F238E27FC236}">
                <a16:creationId xmlns:a16="http://schemas.microsoft.com/office/drawing/2014/main" id="{8117A431-8495-F761-F077-02D3FF1FD57C}"/>
              </a:ext>
            </a:extLst>
          </p:cNvPr>
          <p:cNvSpPr txBox="1"/>
          <p:nvPr/>
        </p:nvSpPr>
        <p:spPr>
          <a:xfrm>
            <a:off x="0" y="2268380"/>
            <a:ext cx="12192000" cy="461665"/>
          </a:xfrm>
          <a:prstGeom prst="rect">
            <a:avLst/>
          </a:prstGeom>
          <a:noFill/>
        </p:spPr>
        <p:txBody>
          <a:bodyPr wrap="square" rtlCol="0">
            <a:spAutoFit/>
          </a:bodyPr>
          <a:lstStyle/>
          <a:p>
            <a:pPr marL="457200" lvl="0" indent="-457200">
              <a:buFont typeface="Wingdings" panose="05000000000000000000" pitchFamily="2" charset="2"/>
              <a:buChar char="v"/>
            </a:pPr>
            <a:r>
              <a:rPr lang="en-US" sz="2400" dirty="0"/>
              <a:t>2 or more ED attendances with wheeze/asthma within a year</a:t>
            </a:r>
          </a:p>
        </p:txBody>
      </p:sp>
      <p:sp>
        <p:nvSpPr>
          <p:cNvPr id="17" name="TextBox 16">
            <a:extLst>
              <a:ext uri="{FF2B5EF4-FFF2-40B4-BE49-F238E27FC236}">
                <a16:creationId xmlns:a16="http://schemas.microsoft.com/office/drawing/2014/main" id="{E3F3CF83-9CB5-E602-C89B-FD1DF4C3021E}"/>
              </a:ext>
            </a:extLst>
          </p:cNvPr>
          <p:cNvSpPr txBox="1"/>
          <p:nvPr/>
        </p:nvSpPr>
        <p:spPr>
          <a:xfrm>
            <a:off x="-43543" y="3478098"/>
            <a:ext cx="12192000" cy="461665"/>
          </a:xfrm>
          <a:prstGeom prst="rect">
            <a:avLst/>
          </a:prstGeom>
          <a:noFill/>
        </p:spPr>
        <p:txBody>
          <a:bodyPr wrap="square" rtlCol="0">
            <a:spAutoFit/>
          </a:bodyPr>
          <a:lstStyle/>
          <a:p>
            <a:pPr marL="457200" lvl="0" indent="-457200">
              <a:buFont typeface="Wingdings" panose="05000000000000000000" pitchFamily="2" charset="2"/>
              <a:buChar char="v"/>
            </a:pPr>
            <a:endParaRPr lang="en-US" sz="2400" dirty="0"/>
          </a:p>
        </p:txBody>
      </p:sp>
      <p:sp>
        <p:nvSpPr>
          <p:cNvPr id="28" name="TextBox 27">
            <a:extLst>
              <a:ext uri="{FF2B5EF4-FFF2-40B4-BE49-F238E27FC236}">
                <a16:creationId xmlns:a16="http://schemas.microsoft.com/office/drawing/2014/main" id="{B5ABACDD-02E5-DFF1-4108-2016D7E044F4}"/>
              </a:ext>
            </a:extLst>
          </p:cNvPr>
          <p:cNvSpPr txBox="1"/>
          <p:nvPr/>
        </p:nvSpPr>
        <p:spPr>
          <a:xfrm>
            <a:off x="-21772" y="4687816"/>
            <a:ext cx="12148457" cy="584775"/>
          </a:xfrm>
          <a:prstGeom prst="rect">
            <a:avLst/>
          </a:prstGeom>
          <a:noFill/>
        </p:spPr>
        <p:txBody>
          <a:bodyPr wrap="square" rtlCol="0">
            <a:spAutoFit/>
          </a:bodyPr>
          <a:lstStyle/>
          <a:p>
            <a:pPr marL="285750" lvl="0" indent="-285750">
              <a:buFont typeface="Wingdings" panose="05000000000000000000" pitchFamily="2" charset="2"/>
              <a:buChar char="v"/>
            </a:pPr>
            <a:r>
              <a:rPr lang="en-US" sz="3200" dirty="0"/>
              <a:t>HDU or PICU admission with wheeze/asthma</a:t>
            </a:r>
          </a:p>
        </p:txBody>
      </p:sp>
      <p:sp>
        <p:nvSpPr>
          <p:cNvPr id="34" name="TextBox 33">
            <a:extLst>
              <a:ext uri="{FF2B5EF4-FFF2-40B4-BE49-F238E27FC236}">
                <a16:creationId xmlns:a16="http://schemas.microsoft.com/office/drawing/2014/main" id="{872EDE02-DDB5-F26B-F9F5-6F71F46139BB}"/>
              </a:ext>
            </a:extLst>
          </p:cNvPr>
          <p:cNvSpPr txBox="1"/>
          <p:nvPr/>
        </p:nvSpPr>
        <p:spPr>
          <a:xfrm>
            <a:off x="-65315" y="5552177"/>
            <a:ext cx="12192000" cy="1077218"/>
          </a:xfrm>
          <a:prstGeom prst="rect">
            <a:avLst/>
          </a:prstGeom>
          <a:noFill/>
        </p:spPr>
        <p:txBody>
          <a:bodyPr wrap="square" rtlCol="0">
            <a:spAutoFit/>
          </a:bodyPr>
          <a:lstStyle/>
          <a:p>
            <a:pPr marL="457200" lvl="0" indent="-457200">
              <a:buFont typeface="Wingdings" panose="05000000000000000000" pitchFamily="2" charset="2"/>
              <a:buChar char="v"/>
            </a:pPr>
            <a:r>
              <a:rPr lang="en-US" sz="3200" dirty="0"/>
              <a:t>Chronically poorly controlled asthma  i.e. missing school, using salbutamol ++ (GP must have reviewed)</a:t>
            </a:r>
          </a:p>
        </p:txBody>
      </p:sp>
      <p:sp>
        <p:nvSpPr>
          <p:cNvPr id="3" name="TextBox 2">
            <a:extLst>
              <a:ext uri="{FF2B5EF4-FFF2-40B4-BE49-F238E27FC236}">
                <a16:creationId xmlns:a16="http://schemas.microsoft.com/office/drawing/2014/main" id="{20EA2832-1730-5C31-3552-21618B5FB7A2}"/>
              </a:ext>
            </a:extLst>
          </p:cNvPr>
          <p:cNvSpPr txBox="1"/>
          <p:nvPr/>
        </p:nvSpPr>
        <p:spPr>
          <a:xfrm>
            <a:off x="-21772" y="3166961"/>
            <a:ext cx="10929258" cy="461665"/>
          </a:xfrm>
          <a:prstGeom prst="rect">
            <a:avLst/>
          </a:prstGeom>
          <a:noFill/>
        </p:spPr>
        <p:txBody>
          <a:bodyPr wrap="square">
            <a:spAutoFit/>
          </a:bodyPr>
          <a:lstStyle/>
          <a:p>
            <a:pPr marL="457200" lvl="0" indent="-457200">
              <a:buFont typeface="Wingdings" panose="05000000000000000000" pitchFamily="2" charset="2"/>
              <a:buChar char="v"/>
            </a:pPr>
            <a:r>
              <a:rPr lang="en-US" sz="2400" dirty="0"/>
              <a:t>2 or more Hospital admissions with wheeze/asthma within a year</a:t>
            </a:r>
          </a:p>
        </p:txBody>
      </p:sp>
      <p:sp>
        <p:nvSpPr>
          <p:cNvPr id="6" name="TextBox 5">
            <a:extLst>
              <a:ext uri="{FF2B5EF4-FFF2-40B4-BE49-F238E27FC236}">
                <a16:creationId xmlns:a16="http://schemas.microsoft.com/office/drawing/2014/main" id="{8CC96C4A-1B20-1728-26C1-0D23F806E24C}"/>
              </a:ext>
            </a:extLst>
          </p:cNvPr>
          <p:cNvSpPr txBox="1"/>
          <p:nvPr/>
        </p:nvSpPr>
        <p:spPr>
          <a:xfrm>
            <a:off x="-21772" y="4050071"/>
            <a:ext cx="12148457" cy="584775"/>
          </a:xfrm>
          <a:prstGeom prst="rect">
            <a:avLst/>
          </a:prstGeom>
          <a:noFill/>
        </p:spPr>
        <p:txBody>
          <a:bodyPr wrap="square" rtlCol="0">
            <a:spAutoFit/>
          </a:bodyPr>
          <a:lstStyle/>
          <a:p>
            <a:pPr marL="285750" lvl="0" indent="-285750">
              <a:buFont typeface="Wingdings" panose="05000000000000000000" pitchFamily="2" charset="2"/>
              <a:buChar char="v"/>
            </a:pPr>
            <a:r>
              <a:rPr lang="en-US" sz="3200" dirty="0"/>
              <a:t> 2 or more courses of oral steroids within a year</a:t>
            </a:r>
          </a:p>
        </p:txBody>
      </p:sp>
    </p:spTree>
    <p:extLst>
      <p:ext uri="{BB962C8B-B14F-4D97-AF65-F5344CB8AC3E}">
        <p14:creationId xmlns:p14="http://schemas.microsoft.com/office/powerpoint/2010/main" val="314302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2E7745-87CB-C9A1-5EA6-C00553CAF5A0}"/>
              </a:ext>
            </a:extLst>
          </p:cNvPr>
          <p:cNvPicPr>
            <a:picLocks noChangeAspect="1"/>
          </p:cNvPicPr>
          <p:nvPr/>
        </p:nvPicPr>
        <p:blipFill>
          <a:blip r:embed="rId2"/>
          <a:stretch>
            <a:fillRect/>
          </a:stretch>
        </p:blipFill>
        <p:spPr>
          <a:xfrm>
            <a:off x="1150243" y="0"/>
            <a:ext cx="9891513" cy="6858000"/>
          </a:xfrm>
          <a:prstGeom prst="rect">
            <a:avLst/>
          </a:prstGeom>
        </p:spPr>
      </p:pic>
    </p:spTree>
    <p:extLst>
      <p:ext uri="{BB962C8B-B14F-4D97-AF65-F5344CB8AC3E}">
        <p14:creationId xmlns:p14="http://schemas.microsoft.com/office/powerpoint/2010/main" val="148681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E8AC7-6EBA-60E5-842E-5C65785A22EA}"/>
              </a:ext>
            </a:extLst>
          </p:cNvPr>
          <p:cNvSpPr txBox="1"/>
          <p:nvPr/>
        </p:nvSpPr>
        <p:spPr>
          <a:xfrm>
            <a:off x="3505200" y="435429"/>
            <a:ext cx="7478486" cy="584775"/>
          </a:xfrm>
          <a:prstGeom prst="rect">
            <a:avLst/>
          </a:prstGeom>
          <a:noFill/>
        </p:spPr>
        <p:txBody>
          <a:bodyPr wrap="square" rtlCol="0">
            <a:spAutoFit/>
          </a:bodyPr>
          <a:lstStyle/>
          <a:p>
            <a:r>
              <a:rPr lang="en-GB" sz="3200" b="1" dirty="0"/>
              <a:t>Changing Attitudes Towards Asthma</a:t>
            </a:r>
          </a:p>
        </p:txBody>
      </p:sp>
      <p:sp>
        <p:nvSpPr>
          <p:cNvPr id="4" name="TextBox 3">
            <a:extLst>
              <a:ext uri="{FF2B5EF4-FFF2-40B4-BE49-F238E27FC236}">
                <a16:creationId xmlns:a16="http://schemas.microsoft.com/office/drawing/2014/main" id="{6580C135-AF54-DDA6-D29C-AA90A3EFCA0B}"/>
              </a:ext>
            </a:extLst>
          </p:cNvPr>
          <p:cNvSpPr txBox="1"/>
          <p:nvPr/>
        </p:nvSpPr>
        <p:spPr>
          <a:xfrm>
            <a:off x="250373" y="1336119"/>
            <a:ext cx="11876313" cy="5386090"/>
          </a:xfrm>
          <a:prstGeom prst="rect">
            <a:avLst/>
          </a:prstGeom>
          <a:noFill/>
        </p:spPr>
        <p:txBody>
          <a:bodyPr wrap="square">
            <a:spAutoFit/>
          </a:bodyPr>
          <a:lstStyle/>
          <a:p>
            <a:pPr marL="285750" indent="-285750">
              <a:buFont typeface="Arial" panose="020B0604020202020204" pitchFamily="34" charset="0"/>
              <a:buChar char="•"/>
            </a:pPr>
            <a:r>
              <a:rPr lang="en-GB" sz="2800" dirty="0"/>
              <a:t>We need to view asthma as not only an acute condition. Untreated asthma can lead to progressive lung damage.</a:t>
            </a:r>
          </a:p>
          <a:p>
            <a:endParaRPr lang="en-GB" sz="2800" dirty="0"/>
          </a:p>
          <a:p>
            <a:pPr marL="285750" indent="-285750">
              <a:buFont typeface="Arial" panose="020B0604020202020204" pitchFamily="34" charset="0"/>
              <a:buChar char="•"/>
            </a:pPr>
            <a:r>
              <a:rPr lang="en-GB" sz="2800" dirty="0"/>
              <a:t> This lung damage can happen as early as teenage years.</a:t>
            </a:r>
          </a:p>
          <a:p>
            <a:endParaRPr lang="en-GB" sz="2800" dirty="0"/>
          </a:p>
          <a:p>
            <a:pPr marL="285750" indent="-285750">
              <a:buFont typeface="Arial" panose="020B0604020202020204" pitchFamily="34" charset="0"/>
              <a:buChar char="•"/>
            </a:pPr>
            <a:r>
              <a:rPr lang="en-GB" sz="2800" dirty="0"/>
              <a:t>Adequate treatment is needed even in the absence of exacerbations.</a:t>
            </a:r>
          </a:p>
          <a:p>
            <a:endParaRPr lang="en-GB" sz="2800" dirty="0"/>
          </a:p>
          <a:p>
            <a:pPr marL="285750" indent="-285750">
              <a:buFont typeface="Arial" panose="020B0604020202020204" pitchFamily="34" charset="0"/>
              <a:buChar char="•"/>
            </a:pPr>
            <a:r>
              <a:rPr lang="en-GB" sz="2800" dirty="0"/>
              <a:t> Patients and parents think exercise induced symptoms and using the blue inhaler is normal and part of daily life</a:t>
            </a:r>
          </a:p>
          <a:p>
            <a:pPr algn="ctr"/>
            <a:r>
              <a:rPr lang="en-GB" sz="2800" b="1" u="sng" dirty="0"/>
              <a:t>We need to educate that this is not normal. </a:t>
            </a:r>
          </a:p>
          <a:p>
            <a:endParaRPr lang="en-GB" dirty="0"/>
          </a:p>
          <a:p>
            <a:endParaRPr lang="en-GB" dirty="0"/>
          </a:p>
        </p:txBody>
      </p:sp>
    </p:spTree>
    <p:extLst>
      <p:ext uri="{BB962C8B-B14F-4D97-AF65-F5344CB8AC3E}">
        <p14:creationId xmlns:p14="http://schemas.microsoft.com/office/powerpoint/2010/main" val="413688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7B555-A5A0-FFBD-3BB5-F5668C0B87BD}"/>
              </a:ext>
            </a:extLst>
          </p:cNvPr>
          <p:cNvSpPr txBox="1"/>
          <p:nvPr/>
        </p:nvSpPr>
        <p:spPr>
          <a:xfrm>
            <a:off x="108857" y="968829"/>
            <a:ext cx="11908972" cy="4524315"/>
          </a:xfrm>
          <a:prstGeom prst="rect">
            <a:avLst/>
          </a:prstGeom>
          <a:noFill/>
        </p:spPr>
        <p:txBody>
          <a:bodyPr wrap="square">
            <a:spAutoFit/>
          </a:bodyPr>
          <a:lstStyle/>
          <a:p>
            <a:pPr marL="457200" indent="-457200">
              <a:buFont typeface="Arial" panose="020B0604020202020204" pitchFamily="34" charset="0"/>
              <a:buChar char="•"/>
            </a:pPr>
            <a:r>
              <a:rPr lang="en-GB" sz="3200" dirty="0"/>
              <a:t>Use of terms such as ‘mild asthma’ or ‘intermittent asthma’ are no longer encouraged because the patients are still at risk of severe asthma episodes</a:t>
            </a:r>
          </a:p>
          <a:p>
            <a:endParaRPr lang="en-GB" sz="3200" dirty="0"/>
          </a:p>
          <a:p>
            <a:r>
              <a:rPr lang="en-GB" sz="3200" dirty="0"/>
              <a:t>• Assumes that these patients would not benefit from inhaled corticosteroids (ICS) </a:t>
            </a:r>
          </a:p>
          <a:p>
            <a:endParaRPr lang="en-GB" sz="3200" dirty="0"/>
          </a:p>
          <a:p>
            <a:r>
              <a:rPr lang="en-GB" sz="3200" dirty="0"/>
              <a:t>• Also, assumes if mild, that they are not at risk of an asthma attack. </a:t>
            </a:r>
          </a:p>
        </p:txBody>
      </p:sp>
    </p:spTree>
    <p:extLst>
      <p:ext uri="{BB962C8B-B14F-4D97-AF65-F5344CB8AC3E}">
        <p14:creationId xmlns:p14="http://schemas.microsoft.com/office/powerpoint/2010/main" val="282466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250A0-F79B-F300-B8CA-7FEA97514651}"/>
              </a:ext>
            </a:extLst>
          </p:cNvPr>
          <p:cNvSpPr txBox="1"/>
          <p:nvPr/>
        </p:nvSpPr>
        <p:spPr>
          <a:xfrm>
            <a:off x="1110343" y="1567543"/>
            <a:ext cx="9372600" cy="3785652"/>
          </a:xfrm>
          <a:prstGeom prst="rect">
            <a:avLst/>
          </a:prstGeom>
          <a:noFill/>
        </p:spPr>
        <p:txBody>
          <a:bodyPr wrap="square" rtlCol="0">
            <a:spAutoFit/>
          </a:bodyPr>
          <a:lstStyle/>
          <a:p>
            <a:pPr marL="285750" indent="-285750">
              <a:buFont typeface="Wingdings" panose="05000000000000000000" pitchFamily="2" charset="2"/>
              <a:buChar char="v"/>
            </a:pPr>
            <a:r>
              <a:rPr lang="en-GB" sz="2000" dirty="0"/>
              <a:t>Smoking reduces the efficacy of ICS</a:t>
            </a:r>
          </a:p>
          <a:p>
            <a:endParaRPr lang="en-GB" sz="2000" dirty="0"/>
          </a:p>
          <a:p>
            <a:pPr marL="285750" indent="-285750">
              <a:buFont typeface="Wingdings" panose="05000000000000000000" pitchFamily="2" charset="2"/>
              <a:buChar char="v"/>
            </a:pPr>
            <a:r>
              <a:rPr lang="en-GB" sz="2000" dirty="0"/>
              <a:t>No such thing as hypoallergenic pets – allergen is contained in skin and saliva in animal allergies</a:t>
            </a:r>
          </a:p>
          <a:p>
            <a:endParaRPr lang="en-GB" sz="2000" dirty="0"/>
          </a:p>
          <a:p>
            <a:pPr marL="285750" indent="-285750">
              <a:buFont typeface="Wingdings" panose="05000000000000000000" pitchFamily="2" charset="2"/>
              <a:buChar char="v"/>
            </a:pPr>
            <a:r>
              <a:rPr lang="en-GB" sz="2000" dirty="0"/>
              <a:t>Obesity makes ICS less effective</a:t>
            </a:r>
          </a:p>
          <a:p>
            <a:endParaRPr lang="en-GB" sz="2000" dirty="0"/>
          </a:p>
          <a:p>
            <a:pPr marL="285750" indent="-285750">
              <a:buFont typeface="Wingdings" panose="05000000000000000000" pitchFamily="2" charset="2"/>
              <a:buChar char="v"/>
            </a:pPr>
            <a:r>
              <a:rPr lang="en-GB" sz="2000" dirty="0"/>
              <a:t>Female hormones increase airway inflammation</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Children on regular Piriton dropped one grade between mock exams and real exams</a:t>
            </a:r>
          </a:p>
          <a:p>
            <a:endParaRPr lang="en-GB" sz="2000" dirty="0"/>
          </a:p>
        </p:txBody>
      </p:sp>
      <p:sp>
        <p:nvSpPr>
          <p:cNvPr id="3" name="TextBox 2">
            <a:extLst>
              <a:ext uri="{FF2B5EF4-FFF2-40B4-BE49-F238E27FC236}">
                <a16:creationId xmlns:a16="http://schemas.microsoft.com/office/drawing/2014/main" id="{0DDA4855-8498-3037-2B4C-A6DCB38EB722}"/>
              </a:ext>
            </a:extLst>
          </p:cNvPr>
          <p:cNvSpPr txBox="1"/>
          <p:nvPr/>
        </p:nvSpPr>
        <p:spPr>
          <a:xfrm>
            <a:off x="1110343" y="300725"/>
            <a:ext cx="8382000" cy="646331"/>
          </a:xfrm>
          <a:prstGeom prst="rect">
            <a:avLst/>
          </a:prstGeom>
          <a:noFill/>
        </p:spPr>
        <p:txBody>
          <a:bodyPr wrap="square" rtlCol="0">
            <a:spAutoFit/>
          </a:bodyPr>
          <a:lstStyle/>
          <a:p>
            <a:r>
              <a:rPr lang="en-GB" sz="3600" b="1" dirty="0"/>
              <a:t>Asthma </a:t>
            </a:r>
            <a:r>
              <a:rPr lang="en-GB" sz="3600" b="1" dirty="0" err="1"/>
              <a:t>Tidbits</a:t>
            </a:r>
            <a:r>
              <a:rPr lang="en-GB" sz="3600" b="1" dirty="0"/>
              <a:t>  </a:t>
            </a:r>
          </a:p>
        </p:txBody>
      </p:sp>
    </p:spTree>
    <p:extLst>
      <p:ext uri="{BB962C8B-B14F-4D97-AF65-F5344CB8AC3E}">
        <p14:creationId xmlns:p14="http://schemas.microsoft.com/office/powerpoint/2010/main" val="319156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extBox 3">
            <a:extLst>
              <a:ext uri="{FF2B5EF4-FFF2-40B4-BE49-F238E27FC236}">
                <a16:creationId xmlns:a16="http://schemas.microsoft.com/office/drawing/2014/main" id="{033ED672-CD4F-4790-9DE1-BB2F547B7986}"/>
              </a:ext>
            </a:extLst>
          </p:cNvPr>
          <p:cNvSpPr txBox="1"/>
          <p:nvPr/>
        </p:nvSpPr>
        <p:spPr>
          <a:xfrm>
            <a:off x="619760" y="764373"/>
            <a:ext cx="6832600" cy="1293028"/>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000" b="1" kern="1200" cap="all" baseline="0" dirty="0">
                <a:solidFill>
                  <a:schemeClr val="tx1"/>
                </a:solidFill>
                <a:latin typeface="+mj-lt"/>
                <a:ea typeface="+mj-ea"/>
                <a:cs typeface="+mj-cs"/>
              </a:rPr>
              <a:t>Vaping Is Smoking…</a:t>
            </a:r>
          </a:p>
        </p:txBody>
      </p:sp>
      <p:pic>
        <p:nvPicPr>
          <p:cNvPr id="6" name="Picture 5">
            <a:extLst>
              <a:ext uri="{FF2B5EF4-FFF2-40B4-BE49-F238E27FC236}">
                <a16:creationId xmlns:a16="http://schemas.microsoft.com/office/drawing/2014/main" id="{5AC4BA51-A8E2-3BE2-459E-4AA9D695F58E}"/>
              </a:ext>
            </a:extLst>
          </p:cNvPr>
          <p:cNvPicPr>
            <a:picLocks noChangeAspect="1"/>
          </p:cNvPicPr>
          <p:nvPr/>
        </p:nvPicPr>
        <p:blipFill>
          <a:blip r:embed="rId3"/>
          <a:stretch>
            <a:fillRect/>
          </a:stretch>
        </p:blipFill>
        <p:spPr>
          <a:xfrm>
            <a:off x="2636094" y="2205823"/>
            <a:ext cx="6551447" cy="4258440"/>
          </a:xfrm>
          <a:prstGeom prst="rect">
            <a:avLst/>
          </a:prstGeom>
        </p:spPr>
      </p:pic>
    </p:spTree>
    <p:extLst>
      <p:ext uri="{BB962C8B-B14F-4D97-AF65-F5344CB8AC3E}">
        <p14:creationId xmlns:p14="http://schemas.microsoft.com/office/powerpoint/2010/main" val="131725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5C1B3EBC-EC83-53E9-4E4A-471FE6D03B6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1" name="Rectangle 10">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5C4502-3981-7542-B0B9-54B019CA69F4}"/>
              </a:ext>
            </a:extLst>
          </p:cNvPr>
          <p:cNvSpPr txBox="1"/>
          <p:nvPr/>
        </p:nvSpPr>
        <p:spPr>
          <a:xfrm>
            <a:off x="792483" y="821265"/>
            <a:ext cx="11225346" cy="522211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b="1" cap="all" dirty="0">
                <a:latin typeface="+mj-lt"/>
                <a:ea typeface="+mj-ea"/>
                <a:cs typeface="+mj-cs"/>
              </a:rPr>
              <a:t>One course of oral steroids is the equivalent of taking ICS for a year</a:t>
            </a:r>
          </a:p>
        </p:txBody>
      </p:sp>
      <p:cxnSp>
        <p:nvCxnSpPr>
          <p:cNvPr id="13" name="Straight Connector 12">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Tree>
    <p:extLst>
      <p:ext uri="{BB962C8B-B14F-4D97-AF65-F5344CB8AC3E}">
        <p14:creationId xmlns:p14="http://schemas.microsoft.com/office/powerpoint/2010/main" val="133459853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2BE67-F41B-0FFC-B44A-36FDAE4B5AAA}"/>
              </a:ext>
            </a:extLst>
          </p:cNvPr>
          <p:cNvSpPr txBox="1"/>
          <p:nvPr/>
        </p:nvSpPr>
        <p:spPr>
          <a:xfrm>
            <a:off x="3516085" y="3105834"/>
            <a:ext cx="8937171" cy="646331"/>
          </a:xfrm>
          <a:prstGeom prst="rect">
            <a:avLst/>
          </a:prstGeom>
          <a:noFill/>
        </p:spPr>
        <p:txBody>
          <a:bodyPr wrap="square" rtlCol="0">
            <a:spAutoFit/>
          </a:bodyPr>
          <a:lstStyle/>
          <a:p>
            <a:r>
              <a:rPr lang="en-GB" sz="3600" dirty="0"/>
              <a:t>Secondary Care Team</a:t>
            </a:r>
          </a:p>
        </p:txBody>
      </p:sp>
    </p:spTree>
    <p:extLst>
      <p:ext uri="{BB962C8B-B14F-4D97-AF65-F5344CB8AC3E}">
        <p14:creationId xmlns:p14="http://schemas.microsoft.com/office/powerpoint/2010/main" val="141545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48365-CE2D-DDEE-3C70-E914466E1F16}"/>
              </a:ext>
            </a:extLst>
          </p:cNvPr>
          <p:cNvPicPr>
            <a:picLocks noChangeAspect="1"/>
          </p:cNvPicPr>
          <p:nvPr/>
        </p:nvPicPr>
        <p:blipFill>
          <a:blip r:embed="rId2"/>
          <a:stretch>
            <a:fillRect/>
          </a:stretch>
        </p:blipFill>
        <p:spPr>
          <a:xfrm>
            <a:off x="1135645" y="0"/>
            <a:ext cx="9920710" cy="6858000"/>
          </a:xfrm>
          <a:prstGeom prst="rect">
            <a:avLst/>
          </a:prstGeom>
        </p:spPr>
      </p:pic>
    </p:spTree>
    <p:extLst>
      <p:ext uri="{BB962C8B-B14F-4D97-AF65-F5344CB8AC3E}">
        <p14:creationId xmlns:p14="http://schemas.microsoft.com/office/powerpoint/2010/main" val="9224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61FCE-946B-091D-5A44-03490F0913B9}"/>
              </a:ext>
            </a:extLst>
          </p:cNvPr>
          <p:cNvPicPr>
            <a:picLocks noChangeAspect="1"/>
          </p:cNvPicPr>
          <p:nvPr/>
        </p:nvPicPr>
        <p:blipFill>
          <a:blip r:embed="rId2"/>
          <a:stretch>
            <a:fillRect/>
          </a:stretch>
        </p:blipFill>
        <p:spPr>
          <a:xfrm>
            <a:off x="1201764" y="0"/>
            <a:ext cx="9788472" cy="6858000"/>
          </a:xfrm>
          <a:prstGeom prst="rect">
            <a:avLst/>
          </a:prstGeom>
        </p:spPr>
      </p:pic>
    </p:spTree>
    <p:extLst>
      <p:ext uri="{BB962C8B-B14F-4D97-AF65-F5344CB8AC3E}">
        <p14:creationId xmlns:p14="http://schemas.microsoft.com/office/powerpoint/2010/main" val="41748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2A2EC-9BD9-8997-46E3-200814C5CF73}"/>
              </a:ext>
            </a:extLst>
          </p:cNvPr>
          <p:cNvPicPr>
            <a:picLocks noChangeAspect="1"/>
          </p:cNvPicPr>
          <p:nvPr/>
        </p:nvPicPr>
        <p:blipFill>
          <a:blip r:embed="rId2"/>
          <a:stretch>
            <a:fillRect/>
          </a:stretch>
        </p:blipFill>
        <p:spPr>
          <a:xfrm>
            <a:off x="1114608" y="206829"/>
            <a:ext cx="10398211" cy="6858000"/>
          </a:xfrm>
          <a:prstGeom prst="rect">
            <a:avLst/>
          </a:prstGeom>
        </p:spPr>
      </p:pic>
    </p:spTree>
    <p:extLst>
      <p:ext uri="{BB962C8B-B14F-4D97-AF65-F5344CB8AC3E}">
        <p14:creationId xmlns:p14="http://schemas.microsoft.com/office/powerpoint/2010/main" val="975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F366-9DF2-FC78-666E-7812928036BC}"/>
              </a:ext>
            </a:extLst>
          </p:cNvPr>
          <p:cNvSpPr>
            <a:spLocks noGrp="1"/>
          </p:cNvSpPr>
          <p:nvPr>
            <p:ph type="title"/>
          </p:nvPr>
        </p:nvSpPr>
        <p:spPr/>
        <p:txBody>
          <a:bodyPr>
            <a:normAutofit fontScale="90000"/>
          </a:bodyPr>
          <a:lstStyle/>
          <a:p>
            <a:r>
              <a:rPr lang="en-GB" dirty="0"/>
              <a:t>How can we improve our services?</a:t>
            </a:r>
            <a:br>
              <a:rPr lang="en-GB" dirty="0"/>
            </a:br>
            <a:endParaRPr lang="en-GB" dirty="0"/>
          </a:p>
        </p:txBody>
      </p:sp>
      <p:sp>
        <p:nvSpPr>
          <p:cNvPr id="6" name="Content Placeholder 5">
            <a:extLst>
              <a:ext uri="{FF2B5EF4-FFF2-40B4-BE49-F238E27FC236}">
                <a16:creationId xmlns:a16="http://schemas.microsoft.com/office/drawing/2014/main" id="{3A2E446F-FED3-6166-B4CB-3482F3B4BF7D}"/>
              </a:ext>
            </a:extLst>
          </p:cNvPr>
          <p:cNvSpPr>
            <a:spLocks noGrp="1"/>
          </p:cNvSpPr>
          <p:nvPr>
            <p:ph sz="half" idx="1"/>
          </p:nvPr>
        </p:nvSpPr>
        <p:spPr>
          <a:xfrm>
            <a:off x="2307770" y="2357845"/>
            <a:ext cx="11996058" cy="4024125"/>
          </a:xfrm>
        </p:spPr>
        <p:txBody>
          <a:bodyPr/>
          <a:lstStyle/>
          <a:p>
            <a:r>
              <a:rPr lang="en-GB" sz="3200" dirty="0"/>
              <a:t>Knowing what asthma is</a:t>
            </a:r>
          </a:p>
          <a:p>
            <a:r>
              <a:rPr lang="en-GB" sz="3200" dirty="0"/>
              <a:t>Knowing what is normal</a:t>
            </a:r>
          </a:p>
          <a:p>
            <a:r>
              <a:rPr lang="en-GB" sz="3200" dirty="0"/>
              <a:t>Knowing the risk factors </a:t>
            </a:r>
          </a:p>
          <a:p>
            <a:r>
              <a:rPr lang="en-GB" sz="3200" dirty="0"/>
              <a:t>Knowing current guidance </a:t>
            </a:r>
          </a:p>
          <a:p>
            <a:r>
              <a:rPr lang="en-GB" sz="3200" dirty="0"/>
              <a:t>Changing attitudes towards asthma</a:t>
            </a:r>
          </a:p>
          <a:p>
            <a:endParaRPr lang="en-GB" dirty="0"/>
          </a:p>
        </p:txBody>
      </p:sp>
    </p:spTree>
    <p:extLst>
      <p:ext uri="{BB962C8B-B14F-4D97-AF65-F5344CB8AC3E}">
        <p14:creationId xmlns:p14="http://schemas.microsoft.com/office/powerpoint/2010/main" val="201167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08D1D-6C18-3C35-2286-485969A935FE}"/>
              </a:ext>
            </a:extLst>
          </p:cNvPr>
          <p:cNvSpPr txBox="1"/>
          <p:nvPr/>
        </p:nvSpPr>
        <p:spPr>
          <a:xfrm>
            <a:off x="152400" y="511630"/>
            <a:ext cx="11734799" cy="6617196"/>
          </a:xfrm>
          <a:prstGeom prst="rect">
            <a:avLst/>
          </a:prstGeom>
          <a:noFill/>
        </p:spPr>
        <p:txBody>
          <a:bodyPr wrap="square">
            <a:spAutoFit/>
          </a:bodyPr>
          <a:lstStyle/>
          <a:p>
            <a:pPr marL="342900" indent="-342900" algn="ctr">
              <a:buFont typeface="Wingdings" panose="05000000000000000000" pitchFamily="2" charset="2"/>
              <a:buChar char="v"/>
            </a:pPr>
            <a:r>
              <a:rPr lang="en-GB" sz="3200" dirty="0"/>
              <a:t>Asthma is the most common lung condition in children </a:t>
            </a:r>
            <a:r>
              <a:rPr lang="en-GB" sz="3200" b="1" dirty="0"/>
              <a:t>BUT</a:t>
            </a:r>
            <a:r>
              <a:rPr lang="en-GB" sz="3200" dirty="0"/>
              <a:t> it is still a life-threatening condition and should be treated as such. 			</a:t>
            </a:r>
          </a:p>
          <a:p>
            <a:pPr lvl="2" algn="ctr"/>
            <a:r>
              <a:rPr lang="en-GB" sz="3200" b="1" dirty="0"/>
              <a:t>	Our perception of asthma needs to change</a:t>
            </a:r>
          </a:p>
          <a:p>
            <a:pPr algn="ctr"/>
            <a:r>
              <a:rPr lang="en-GB" sz="3200" dirty="0"/>
              <a:t>	</a:t>
            </a:r>
          </a:p>
          <a:p>
            <a:pPr algn="ctr"/>
            <a:r>
              <a:rPr lang="en-GB" sz="3200" dirty="0"/>
              <a:t>	A child in the UK dies from asthma once every four  weeks</a:t>
            </a:r>
          </a:p>
          <a:p>
            <a:pPr algn="ctr"/>
            <a:r>
              <a:rPr lang="en-GB" sz="3200" dirty="0"/>
              <a:t>The UK has the worst child asthma rate death in the whole of Europe.</a:t>
            </a:r>
          </a:p>
          <a:p>
            <a:pPr algn="ctr"/>
            <a:endParaRPr lang="en-GB" sz="3200" dirty="0"/>
          </a:p>
          <a:p>
            <a:pPr algn="ctr"/>
            <a:r>
              <a:rPr lang="en-GB" sz="3200" b="1" dirty="0"/>
              <a:t>ASTHMA DEATHS ARE PREVENTABLE</a:t>
            </a:r>
          </a:p>
          <a:p>
            <a:pPr marL="342900" indent="-342900" algn="ctr">
              <a:buFont typeface="Wingdings" panose="05000000000000000000" pitchFamily="2" charset="2"/>
              <a:buChar char="v"/>
            </a:pPr>
            <a:endParaRPr lang="en-GB" sz="2400" b="1" dirty="0"/>
          </a:p>
          <a:p>
            <a:pPr marL="342900" indent="-342900">
              <a:buFont typeface="Wingdings" panose="05000000000000000000" pitchFamily="2" charset="2"/>
              <a:buChar char="v"/>
            </a:pPr>
            <a:endParaRPr lang="en-GB" sz="2400" dirty="0"/>
          </a:p>
          <a:p>
            <a:r>
              <a:rPr lang="en-GB" sz="2400" dirty="0"/>
              <a:t>.</a:t>
            </a:r>
          </a:p>
        </p:txBody>
      </p:sp>
    </p:spTree>
    <p:extLst>
      <p:ext uri="{BB962C8B-B14F-4D97-AF65-F5344CB8AC3E}">
        <p14:creationId xmlns:p14="http://schemas.microsoft.com/office/powerpoint/2010/main" val="31518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C100A0B0-266C-40DE-A7B7-2C3AA772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53887" y="873252"/>
            <a:ext cx="10145484" cy="5222748"/>
          </a:xfrm>
          <a:prstGeom prst="rect">
            <a:avLst/>
          </a:prstGeom>
          <a:noFill/>
          <a:ln w="31750" cap="sq">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96839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682C25D2AED4AB8048066EBB9F3E1" ma:contentTypeVersion="6" ma:contentTypeDescription="Create a new document." ma:contentTypeScope="" ma:versionID="a73f314f4fade9227666338c4250d88e">
  <xsd:schema xmlns:xsd="http://www.w3.org/2001/XMLSchema" xmlns:xs="http://www.w3.org/2001/XMLSchema" xmlns:p="http://schemas.microsoft.com/office/2006/metadata/properties" xmlns:ns3="8f63bbc6-b626-4598-ae7f-bbc29eac180e" targetNamespace="http://schemas.microsoft.com/office/2006/metadata/properties" ma:root="true" ma:fieldsID="d0f15ca84e3b3b96531d1e6647b701fc" ns3:_="">
    <xsd:import namespace="8f63bbc6-b626-4598-ae7f-bbc29eac180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3bbc6-b626-4598-ae7f-bbc29eac180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f63bbc6-b626-4598-ae7f-bbc29eac180e" xsi:nil="true"/>
  </documentManagement>
</p:properties>
</file>

<file path=customXml/itemProps1.xml><?xml version="1.0" encoding="utf-8"?>
<ds:datastoreItem xmlns:ds="http://schemas.openxmlformats.org/officeDocument/2006/customXml" ds:itemID="{8FBDF243-F2F8-41AE-B096-96E12120E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3bbc6-b626-4598-ae7f-bbc29eac1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C17AC-73FC-44FB-B84B-AA7BA3B1984A}">
  <ds:schemaRefs>
    <ds:schemaRef ds:uri="http://schemas.microsoft.com/sharepoint/v3/contenttype/forms"/>
  </ds:schemaRefs>
</ds:datastoreItem>
</file>

<file path=customXml/itemProps3.xml><?xml version="1.0" encoding="utf-8"?>
<ds:datastoreItem xmlns:ds="http://schemas.openxmlformats.org/officeDocument/2006/customXml" ds:itemID="{E145620E-3481-459F-A64E-ACE6C7EFC78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f63bbc6-b626-4598-ae7f-bbc29eac180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1018</TotalTime>
  <Words>830</Words>
  <Application>Microsoft Office PowerPoint</Application>
  <PresentationFormat>Widescreen</PresentationFormat>
  <Paragraphs>104</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Arial Bold</vt:lpstr>
      <vt:lpstr>Calibri</vt:lpstr>
      <vt:lpstr>Century Gothic</vt:lpstr>
      <vt:lpstr>Wingdings</vt:lpstr>
      <vt:lpstr>Vapor Trail</vt:lpstr>
      <vt:lpstr>asthma</vt:lpstr>
      <vt:lpstr>PowerPoint Presentation</vt:lpstr>
      <vt:lpstr>PowerPoint Presentation</vt:lpstr>
      <vt:lpstr>PowerPoint Presentation</vt:lpstr>
      <vt:lpstr>PowerPoint Presentation</vt:lpstr>
      <vt:lpstr>PowerPoint Presentation</vt:lpstr>
      <vt:lpstr>How can we improve our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Inhalers </vt:lpstr>
      <vt:lpstr>Asthma medication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Deith Zara</dc:creator>
  <cp:lastModifiedBy>Deith Zara</cp:lastModifiedBy>
  <cp:revision>19</cp:revision>
  <dcterms:created xsi:type="dcterms:W3CDTF">2025-08-28T08:55:07Z</dcterms:created>
  <dcterms:modified xsi:type="dcterms:W3CDTF">2025-11-25T10:03:39Z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0x010100F23682C25D2AED4AB8048066EBB9F3E1</vt:lpwstr>
  </property>
</Properties>
</file>