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4"/>
  </p:sldMasterIdLst>
  <p:notesMasterIdLst>
    <p:notesMasterId r:id="rId27"/>
  </p:notesMasterIdLst>
  <p:handoutMasterIdLst>
    <p:handoutMasterId r:id="rId28"/>
  </p:handoutMasterIdLst>
  <p:sldIdLst>
    <p:sldId id="2561" r:id="rId5"/>
    <p:sldId id="2562" r:id="rId6"/>
    <p:sldId id="2563" r:id="rId7"/>
    <p:sldId id="2564" r:id="rId8"/>
    <p:sldId id="2565" r:id="rId9"/>
    <p:sldId id="2566" r:id="rId10"/>
    <p:sldId id="2567" r:id="rId11"/>
    <p:sldId id="2580" r:id="rId12"/>
    <p:sldId id="2581" r:id="rId13"/>
    <p:sldId id="2582" r:id="rId14"/>
    <p:sldId id="2568" r:id="rId15"/>
    <p:sldId id="2569" r:id="rId16"/>
    <p:sldId id="2570" r:id="rId17"/>
    <p:sldId id="2571" r:id="rId18"/>
    <p:sldId id="2572" r:id="rId19"/>
    <p:sldId id="2577" r:id="rId20"/>
    <p:sldId id="2578" r:id="rId21"/>
    <p:sldId id="2579" r:id="rId22"/>
    <p:sldId id="2576" r:id="rId23"/>
    <p:sldId id="2573" r:id="rId24"/>
    <p:sldId id="2574" r:id="rId25"/>
    <p:sldId id="25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vice on Consent to Immunisation" id="{DE608E02-19AE-42EB-95D1-A577FDABEF88}">
          <p14:sldIdLst>
            <p14:sldId id="2561"/>
          </p14:sldIdLst>
        </p14:section>
        <p14:section name="Introduction and Purpose" id="{27009F4D-59A3-415F-B3BE-C942491839AE}">
          <p14:sldIdLst>
            <p14:sldId id="2562"/>
            <p14:sldId id="2563"/>
          </p14:sldIdLst>
        </p14:section>
        <p14:section name="Principles of Valid Consent" id="{F58592F3-8B2D-42BE-97A5-73ED5EA630D6}">
          <p14:sldIdLst>
            <p14:sldId id="2564"/>
            <p14:sldId id="2565"/>
          </p14:sldIdLst>
        </p14:section>
        <p14:section name="Roles and Responsibilities" id="{D73E050A-6643-4633-98FC-1FF829A0E432}">
          <p14:sldIdLst>
            <p14:sldId id="2566"/>
            <p14:sldId id="2567"/>
            <p14:sldId id="2580"/>
          </p14:sldIdLst>
        </p14:section>
        <p14:section name="Consent as a Process" id="{FCB9E839-C2C4-4CCB-BCB3-9F1ADA02CC6E}">
          <p14:sldIdLst>
            <p14:sldId id="2581"/>
            <p14:sldId id="2582"/>
            <p14:sldId id="2568"/>
            <p14:sldId id="2569"/>
          </p14:sldIdLst>
        </p14:section>
        <p14:section name="Handling Consent for Multi-Dose Courses and Seasonal Vaccines" id="{502A010F-D2A0-48E1-8432-5B6FD5F14D97}">
          <p14:sldIdLst>
            <p14:sldId id="2570"/>
            <p14:sldId id="2571"/>
          </p14:sldIdLst>
        </p14:section>
        <p14:section name="Information and Documentation" id="{21FA32F0-7B48-4082-B039-476001B4C1C8}">
          <p14:sldIdLst>
            <p14:sldId id="2572"/>
            <p14:sldId id="2577"/>
            <p14:sldId id="2578"/>
            <p14:sldId id="2579"/>
            <p14:sldId id="2576"/>
            <p14:sldId id="2573"/>
          </p14:sldIdLst>
        </p14:section>
        <p14:section name="Resources and References" id="{D76FB947-E54D-4F8D-BCCC-777DEAD2A602}">
          <p14:sldIdLst>
            <p14:sldId id="2574"/>
            <p14:sldId id="25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E1061-00B1-4E15-B04A-F281C2DAE536}" v="338" dt="2026-01-19T09:57:34.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DO, Lauren (CITY AND HACKNEY INTEGRATED PRIMARY CARE (IPC) CIC)" userId="ef0e1b2b-be78-4f8e-b081-d3b83888349f" providerId="ADAL" clId="{66DBCF03-B464-4009-8701-A527FF55F666}"/>
    <pc:docChg chg="undo custSel modSld">
      <pc:chgData name="NARDO, Lauren (CITY AND HACKNEY INTEGRATED PRIMARY CARE (IPC) CIC)" userId="ef0e1b2b-be78-4f8e-b081-d3b83888349f" providerId="ADAL" clId="{66DBCF03-B464-4009-8701-A527FF55F666}" dt="2026-01-19T13:05:13.151" v="486" actId="27636"/>
      <pc:docMkLst>
        <pc:docMk/>
      </pc:docMkLst>
      <pc:sldChg chg="modSp mod">
        <pc:chgData name="NARDO, Lauren (CITY AND HACKNEY INTEGRATED PRIMARY CARE (IPC) CIC)" userId="ef0e1b2b-be78-4f8e-b081-d3b83888349f" providerId="ADAL" clId="{66DBCF03-B464-4009-8701-A527FF55F666}" dt="2026-01-19T09:39:35.511" v="15" actId="113"/>
        <pc:sldMkLst>
          <pc:docMk/>
          <pc:sldMk cId="370584629" sldId="2563"/>
        </pc:sldMkLst>
        <pc:spChg chg="mod">
          <ac:chgData name="NARDO, Lauren (CITY AND HACKNEY INTEGRATED PRIMARY CARE (IPC) CIC)" userId="ef0e1b2b-be78-4f8e-b081-d3b83888349f" providerId="ADAL" clId="{66DBCF03-B464-4009-8701-A527FF55F666}" dt="2026-01-19T09:39:35.511" v="15" actId="113"/>
          <ac:spMkLst>
            <pc:docMk/>
            <pc:sldMk cId="370584629" sldId="2563"/>
            <ac:spMk id="2" creationId="{C886F452-0B82-636E-4648-5F0EC27F360C}"/>
          </ac:spMkLst>
        </pc:spChg>
        <pc:spChg chg="mod">
          <ac:chgData name="NARDO, Lauren (CITY AND HACKNEY INTEGRATED PRIMARY CARE (IPC) CIC)" userId="ef0e1b2b-be78-4f8e-b081-d3b83888349f" providerId="ADAL" clId="{66DBCF03-B464-4009-8701-A527FF55F666}" dt="2026-01-19T09:39:25.886" v="14" actId="403"/>
          <ac:spMkLst>
            <pc:docMk/>
            <pc:sldMk cId="370584629" sldId="2563"/>
            <ac:spMk id="4" creationId="{E7A7AE01-B68C-F692-E432-6C8522DEFF7B}"/>
          </ac:spMkLst>
        </pc:spChg>
        <pc:picChg chg="mod">
          <ac:chgData name="NARDO, Lauren (CITY AND HACKNEY INTEGRATED PRIMARY CARE (IPC) CIC)" userId="ef0e1b2b-be78-4f8e-b081-d3b83888349f" providerId="ADAL" clId="{66DBCF03-B464-4009-8701-A527FF55F666}" dt="2026-01-19T09:38:59.294" v="2" actId="1076"/>
          <ac:picMkLst>
            <pc:docMk/>
            <pc:sldMk cId="370584629" sldId="2563"/>
            <ac:picMk id="5" creationId="{21046FBA-4006-4BE8-8E5F-E107936B6895}"/>
          </ac:picMkLst>
        </pc:picChg>
      </pc:sldChg>
      <pc:sldChg chg="modSp mod">
        <pc:chgData name="NARDO, Lauren (CITY AND HACKNEY INTEGRATED PRIMARY CARE (IPC) CIC)" userId="ef0e1b2b-be78-4f8e-b081-d3b83888349f" providerId="ADAL" clId="{66DBCF03-B464-4009-8701-A527FF55F666}" dt="2026-01-19T09:44:36.267" v="141" actId="1076"/>
        <pc:sldMkLst>
          <pc:docMk/>
          <pc:sldMk cId="2722539639" sldId="2567"/>
        </pc:sldMkLst>
        <pc:spChg chg="mod">
          <ac:chgData name="NARDO, Lauren (CITY AND HACKNEY INTEGRATED PRIMARY CARE (IPC) CIC)" userId="ef0e1b2b-be78-4f8e-b081-d3b83888349f" providerId="ADAL" clId="{66DBCF03-B464-4009-8701-A527FF55F666}" dt="2026-01-19T09:44:18.379" v="138" actId="113"/>
          <ac:spMkLst>
            <pc:docMk/>
            <pc:sldMk cId="2722539639" sldId="2567"/>
            <ac:spMk id="2" creationId="{DB4681D3-CF13-5A6C-98E8-CE384B09066E}"/>
          </ac:spMkLst>
        </pc:spChg>
        <pc:spChg chg="mod">
          <ac:chgData name="NARDO, Lauren (CITY AND HACKNEY INTEGRATED PRIMARY CARE (IPC) CIC)" userId="ef0e1b2b-be78-4f8e-b081-d3b83888349f" providerId="ADAL" clId="{66DBCF03-B464-4009-8701-A527FF55F666}" dt="2026-01-19T09:44:27.673" v="140" actId="113"/>
          <ac:spMkLst>
            <pc:docMk/>
            <pc:sldMk cId="2722539639" sldId="2567"/>
            <ac:spMk id="4" creationId="{AD056067-90A2-3D16-DCF3-9493FC5920EB}"/>
          </ac:spMkLst>
        </pc:spChg>
        <pc:picChg chg="mod">
          <ac:chgData name="NARDO, Lauren (CITY AND HACKNEY INTEGRATED PRIMARY CARE (IPC) CIC)" userId="ef0e1b2b-be78-4f8e-b081-d3b83888349f" providerId="ADAL" clId="{66DBCF03-B464-4009-8701-A527FF55F666}" dt="2026-01-19T09:44:36.267" v="141" actId="1076"/>
          <ac:picMkLst>
            <pc:docMk/>
            <pc:sldMk cId="2722539639" sldId="2567"/>
            <ac:picMk id="5" creationId="{2AD17C6F-4F39-44FA-96C2-F1784789C426}"/>
          </ac:picMkLst>
        </pc:picChg>
      </pc:sldChg>
      <pc:sldChg chg="modSp mod">
        <pc:chgData name="NARDO, Lauren (CITY AND HACKNEY INTEGRATED PRIMARY CARE (IPC) CIC)" userId="ef0e1b2b-be78-4f8e-b081-d3b83888349f" providerId="ADAL" clId="{66DBCF03-B464-4009-8701-A527FF55F666}" dt="2026-01-19T09:49:03.059" v="243" actId="403"/>
        <pc:sldMkLst>
          <pc:docMk/>
          <pc:sldMk cId="1388494054" sldId="2569"/>
        </pc:sldMkLst>
        <pc:spChg chg="mod">
          <ac:chgData name="NARDO, Lauren (CITY AND HACKNEY INTEGRATED PRIMARY CARE (IPC) CIC)" userId="ef0e1b2b-be78-4f8e-b081-d3b83888349f" providerId="ADAL" clId="{66DBCF03-B464-4009-8701-A527FF55F666}" dt="2026-01-19T09:48:47.324" v="238" actId="113"/>
          <ac:spMkLst>
            <pc:docMk/>
            <pc:sldMk cId="1388494054" sldId="2569"/>
            <ac:spMk id="2" creationId="{4A17D26E-214A-95D4-EE75-727BC48EF480}"/>
          </ac:spMkLst>
        </pc:spChg>
        <pc:spChg chg="mod">
          <ac:chgData name="NARDO, Lauren (CITY AND HACKNEY INTEGRATED PRIMARY CARE (IPC) CIC)" userId="ef0e1b2b-be78-4f8e-b081-d3b83888349f" providerId="ADAL" clId="{66DBCF03-B464-4009-8701-A527FF55F666}" dt="2026-01-19T09:49:03.059" v="243" actId="403"/>
          <ac:spMkLst>
            <pc:docMk/>
            <pc:sldMk cId="1388494054" sldId="2569"/>
            <ac:spMk id="4" creationId="{06D53D48-8082-93FB-082E-03C65C2A0EEC}"/>
          </ac:spMkLst>
        </pc:spChg>
        <pc:picChg chg="mod">
          <ac:chgData name="NARDO, Lauren (CITY AND HACKNEY INTEGRATED PRIMARY CARE (IPC) CIC)" userId="ef0e1b2b-be78-4f8e-b081-d3b83888349f" providerId="ADAL" clId="{66DBCF03-B464-4009-8701-A527FF55F666}" dt="2026-01-19T09:48:52.227" v="240" actId="1076"/>
          <ac:picMkLst>
            <pc:docMk/>
            <pc:sldMk cId="1388494054" sldId="2569"/>
            <ac:picMk id="5" creationId="{295E1074-A586-415A-B2D3-CBCABF91CA90}"/>
          </ac:picMkLst>
        </pc:picChg>
      </pc:sldChg>
      <pc:sldChg chg="modSp mod">
        <pc:chgData name="NARDO, Lauren (CITY AND HACKNEY INTEGRATED PRIMARY CARE (IPC) CIC)" userId="ef0e1b2b-be78-4f8e-b081-d3b83888349f" providerId="ADAL" clId="{66DBCF03-B464-4009-8701-A527FF55F666}" dt="2026-01-19T09:52:45.402" v="346" actId="20577"/>
        <pc:sldMkLst>
          <pc:docMk/>
          <pc:sldMk cId="1632883369" sldId="2571"/>
        </pc:sldMkLst>
        <pc:spChg chg="mod">
          <ac:chgData name="NARDO, Lauren (CITY AND HACKNEY INTEGRATED PRIMARY CARE (IPC) CIC)" userId="ef0e1b2b-be78-4f8e-b081-d3b83888349f" providerId="ADAL" clId="{66DBCF03-B464-4009-8701-A527FF55F666}" dt="2026-01-19T09:50:49.412" v="262" actId="14100"/>
          <ac:spMkLst>
            <pc:docMk/>
            <pc:sldMk cId="1632883369" sldId="2571"/>
            <ac:spMk id="2" creationId="{F7D90A24-5243-E155-F029-B8408B35F5D9}"/>
          </ac:spMkLst>
        </pc:spChg>
        <pc:spChg chg="mod">
          <ac:chgData name="NARDO, Lauren (CITY AND HACKNEY INTEGRATED PRIMARY CARE (IPC) CIC)" userId="ef0e1b2b-be78-4f8e-b081-d3b83888349f" providerId="ADAL" clId="{66DBCF03-B464-4009-8701-A527FF55F666}" dt="2026-01-19T09:52:45.402" v="346" actId="20577"/>
          <ac:spMkLst>
            <pc:docMk/>
            <pc:sldMk cId="1632883369" sldId="2571"/>
            <ac:spMk id="4" creationId="{97B7859B-9F20-2D17-F4AA-C87B2933AA31}"/>
          </ac:spMkLst>
        </pc:spChg>
        <pc:picChg chg="mod">
          <ac:chgData name="NARDO, Lauren (CITY AND HACKNEY INTEGRATED PRIMARY CARE (IPC) CIC)" userId="ef0e1b2b-be78-4f8e-b081-d3b83888349f" providerId="ADAL" clId="{66DBCF03-B464-4009-8701-A527FF55F666}" dt="2026-01-19T09:50:13.281" v="244" actId="14100"/>
          <ac:picMkLst>
            <pc:docMk/>
            <pc:sldMk cId="1632883369" sldId="2571"/>
            <ac:picMk id="5" creationId="{FF5BC4CA-36D5-4BF8-B5E5-E96DB61E5C47}"/>
          </ac:picMkLst>
        </pc:picChg>
      </pc:sldChg>
      <pc:sldChg chg="modSp mod">
        <pc:chgData name="NARDO, Lauren (CITY AND HACKNEY INTEGRATED PRIMARY CARE (IPC) CIC)" userId="ef0e1b2b-be78-4f8e-b081-d3b83888349f" providerId="ADAL" clId="{66DBCF03-B464-4009-8701-A527FF55F666}" dt="2026-01-19T09:58:23.121" v="484" actId="1076"/>
        <pc:sldMkLst>
          <pc:docMk/>
          <pc:sldMk cId="2400362687" sldId="2573"/>
        </pc:sldMkLst>
        <pc:spChg chg="mod">
          <ac:chgData name="NARDO, Lauren (CITY AND HACKNEY INTEGRATED PRIMARY CARE (IPC) CIC)" userId="ef0e1b2b-be78-4f8e-b081-d3b83888349f" providerId="ADAL" clId="{66DBCF03-B464-4009-8701-A527FF55F666}" dt="2026-01-19T09:58:02.250" v="478" actId="1076"/>
          <ac:spMkLst>
            <pc:docMk/>
            <pc:sldMk cId="2400362687" sldId="2573"/>
            <ac:spMk id="2" creationId="{15B0E292-390A-E4A7-F4F5-7ECB3A7C5563}"/>
          </ac:spMkLst>
        </pc:spChg>
        <pc:spChg chg="mod">
          <ac:chgData name="NARDO, Lauren (CITY AND HACKNEY INTEGRATED PRIMARY CARE (IPC) CIC)" userId="ef0e1b2b-be78-4f8e-b081-d3b83888349f" providerId="ADAL" clId="{66DBCF03-B464-4009-8701-A527FF55F666}" dt="2026-01-19T09:58:23.121" v="484" actId="1076"/>
          <ac:spMkLst>
            <pc:docMk/>
            <pc:sldMk cId="2400362687" sldId="2573"/>
            <ac:spMk id="4" creationId="{E929B6D3-EAA0-7677-E951-14F1969A9DB3}"/>
          </ac:spMkLst>
        </pc:spChg>
      </pc:sldChg>
      <pc:sldChg chg="addSp delSp modSp mod">
        <pc:chgData name="NARDO, Lauren (CITY AND HACKNEY INTEGRATED PRIMARY CARE (IPC) CIC)" userId="ef0e1b2b-be78-4f8e-b081-d3b83888349f" providerId="ADAL" clId="{66DBCF03-B464-4009-8701-A527FF55F666}" dt="2026-01-19T09:53:39.254" v="362" actId="403"/>
        <pc:sldMkLst>
          <pc:docMk/>
          <pc:sldMk cId="960049684" sldId="2577"/>
        </pc:sldMkLst>
        <pc:spChg chg="del mod">
          <ac:chgData name="NARDO, Lauren (CITY AND HACKNEY INTEGRATED PRIMARY CARE (IPC) CIC)" userId="ef0e1b2b-be78-4f8e-b081-d3b83888349f" providerId="ADAL" clId="{66DBCF03-B464-4009-8701-A527FF55F666}" dt="2026-01-19T09:53:32.293" v="358" actId="478"/>
          <ac:spMkLst>
            <pc:docMk/>
            <pc:sldMk cId="960049684" sldId="2577"/>
            <ac:spMk id="2" creationId="{7B910D15-3C9D-2379-6E4A-B6B98371606D}"/>
          </ac:spMkLst>
        </pc:spChg>
        <pc:spChg chg="mod">
          <ac:chgData name="NARDO, Lauren (CITY AND HACKNEY INTEGRATED PRIMARY CARE (IPC) CIC)" userId="ef0e1b2b-be78-4f8e-b081-d3b83888349f" providerId="ADAL" clId="{66DBCF03-B464-4009-8701-A527FF55F666}" dt="2026-01-19T09:53:39.254" v="362" actId="403"/>
          <ac:spMkLst>
            <pc:docMk/>
            <pc:sldMk cId="960049684" sldId="2577"/>
            <ac:spMk id="4" creationId="{FDB63A68-4BC1-EBF8-B13A-210E3085E6C9}"/>
          </ac:spMkLst>
        </pc:spChg>
        <pc:spChg chg="add del mod">
          <ac:chgData name="NARDO, Lauren (CITY AND HACKNEY INTEGRATED PRIMARY CARE (IPC) CIC)" userId="ef0e1b2b-be78-4f8e-b081-d3b83888349f" providerId="ADAL" clId="{66DBCF03-B464-4009-8701-A527FF55F666}" dt="2026-01-19T09:53:16.051" v="353" actId="478"/>
          <ac:spMkLst>
            <pc:docMk/>
            <pc:sldMk cId="960049684" sldId="2577"/>
            <ac:spMk id="6" creationId="{0B87FDBD-C8C8-9640-8E63-7DE89FF5C9D8}"/>
          </ac:spMkLst>
        </pc:spChg>
        <pc:spChg chg="add del mod">
          <ac:chgData name="NARDO, Lauren (CITY AND HACKNEY INTEGRATED PRIMARY CARE (IPC) CIC)" userId="ef0e1b2b-be78-4f8e-b081-d3b83888349f" providerId="ADAL" clId="{66DBCF03-B464-4009-8701-A527FF55F666}" dt="2026-01-19T09:53:33.533" v="359" actId="478"/>
          <ac:spMkLst>
            <pc:docMk/>
            <pc:sldMk cId="960049684" sldId="2577"/>
            <ac:spMk id="8" creationId="{3CCE4D2B-7880-0512-A65E-7826033B1D31}"/>
          </ac:spMkLst>
        </pc:spChg>
        <pc:picChg chg="del mod">
          <ac:chgData name="NARDO, Lauren (CITY AND HACKNEY INTEGRATED PRIMARY CARE (IPC) CIC)" userId="ef0e1b2b-be78-4f8e-b081-d3b83888349f" providerId="ADAL" clId="{66DBCF03-B464-4009-8701-A527FF55F666}" dt="2026-01-19T09:53:14.098" v="352" actId="478"/>
          <ac:picMkLst>
            <pc:docMk/>
            <pc:sldMk cId="960049684" sldId="2577"/>
            <ac:picMk id="5" creationId="{4E9051B8-8D7A-FDC2-DAE1-C696024C11BC}"/>
          </ac:picMkLst>
        </pc:picChg>
      </pc:sldChg>
      <pc:sldChg chg="addSp delSp modSp mod">
        <pc:chgData name="NARDO, Lauren (CITY AND HACKNEY INTEGRATED PRIMARY CARE (IPC) CIC)" userId="ef0e1b2b-be78-4f8e-b081-d3b83888349f" providerId="ADAL" clId="{66DBCF03-B464-4009-8701-A527FF55F666}" dt="2026-01-19T09:55:27.036" v="384" actId="113"/>
        <pc:sldMkLst>
          <pc:docMk/>
          <pc:sldMk cId="1961640715" sldId="2578"/>
        </pc:sldMkLst>
        <pc:spChg chg="mod">
          <ac:chgData name="NARDO, Lauren (CITY AND HACKNEY INTEGRATED PRIMARY CARE (IPC) CIC)" userId="ef0e1b2b-be78-4f8e-b081-d3b83888349f" providerId="ADAL" clId="{66DBCF03-B464-4009-8701-A527FF55F666}" dt="2026-01-19T09:55:19.865" v="382" actId="1076"/>
          <ac:spMkLst>
            <pc:docMk/>
            <pc:sldMk cId="1961640715" sldId="2578"/>
            <ac:spMk id="2" creationId="{90A06960-8810-5310-6C67-2A8C2A1BA41A}"/>
          </ac:spMkLst>
        </pc:spChg>
        <pc:spChg chg="add del mod">
          <ac:chgData name="NARDO, Lauren (CITY AND HACKNEY INTEGRATED PRIMARY CARE (IPC) CIC)" userId="ef0e1b2b-be78-4f8e-b081-d3b83888349f" providerId="ADAL" clId="{66DBCF03-B464-4009-8701-A527FF55F666}" dt="2026-01-19T09:54:14.332" v="371" actId="478"/>
          <ac:spMkLst>
            <pc:docMk/>
            <pc:sldMk cId="1961640715" sldId="2578"/>
            <ac:spMk id="4" creationId="{99385126-68BC-98E3-6DE1-EBB79875AD8C}"/>
          </ac:spMkLst>
        </pc:spChg>
        <pc:graphicFrameChg chg="mod modGraphic">
          <ac:chgData name="NARDO, Lauren (CITY AND HACKNEY INTEGRATED PRIMARY CARE (IPC) CIC)" userId="ef0e1b2b-be78-4f8e-b081-d3b83888349f" providerId="ADAL" clId="{66DBCF03-B464-4009-8701-A527FF55F666}" dt="2026-01-19T09:55:27.036" v="384" actId="113"/>
          <ac:graphicFrameMkLst>
            <pc:docMk/>
            <pc:sldMk cId="1961640715" sldId="2578"/>
            <ac:graphicFrameMk id="8" creationId="{18F27B0B-E242-1349-5E58-2446FC57109A}"/>
          </ac:graphicFrameMkLst>
        </pc:graphicFrameChg>
        <pc:picChg chg="del mod">
          <ac:chgData name="NARDO, Lauren (CITY AND HACKNEY INTEGRATED PRIMARY CARE (IPC) CIC)" userId="ef0e1b2b-be78-4f8e-b081-d3b83888349f" providerId="ADAL" clId="{66DBCF03-B464-4009-8701-A527FF55F666}" dt="2026-01-19T09:54:13.300" v="370" actId="478"/>
          <ac:picMkLst>
            <pc:docMk/>
            <pc:sldMk cId="1961640715" sldId="2578"/>
            <ac:picMk id="5" creationId="{F1499B81-5A57-C56B-6527-73F15B419171}"/>
          </ac:picMkLst>
        </pc:picChg>
      </pc:sldChg>
      <pc:sldChg chg="addSp delSp modSp mod">
        <pc:chgData name="NARDO, Lauren (CITY AND HACKNEY INTEGRATED PRIMARY CARE (IPC) CIC)" userId="ef0e1b2b-be78-4f8e-b081-d3b83888349f" providerId="ADAL" clId="{66DBCF03-B464-4009-8701-A527FF55F666}" dt="2026-01-19T13:05:13.151" v="486" actId="27636"/>
        <pc:sldMkLst>
          <pc:docMk/>
          <pc:sldMk cId="4202632008" sldId="2579"/>
        </pc:sldMkLst>
        <pc:spChg chg="mod">
          <ac:chgData name="NARDO, Lauren (CITY AND HACKNEY INTEGRATED PRIMARY CARE (IPC) CIC)" userId="ef0e1b2b-be78-4f8e-b081-d3b83888349f" providerId="ADAL" clId="{66DBCF03-B464-4009-8701-A527FF55F666}" dt="2026-01-19T09:56:35.276" v="395" actId="1076"/>
          <ac:spMkLst>
            <pc:docMk/>
            <pc:sldMk cId="4202632008" sldId="2579"/>
            <ac:spMk id="2" creationId="{4B6A7CC0-5814-B200-0703-57048A995F07}"/>
          </ac:spMkLst>
        </pc:spChg>
        <pc:spChg chg="mod">
          <ac:chgData name="NARDO, Lauren (CITY AND HACKNEY INTEGRATED PRIMARY CARE (IPC) CIC)" userId="ef0e1b2b-be78-4f8e-b081-d3b83888349f" providerId="ADAL" clId="{66DBCF03-B464-4009-8701-A527FF55F666}" dt="2026-01-19T13:05:13.151" v="486" actId="27636"/>
          <ac:spMkLst>
            <pc:docMk/>
            <pc:sldMk cId="4202632008" sldId="2579"/>
            <ac:spMk id="4" creationId="{2610F3F9-9FC9-3CBC-51CA-F241FB233BC6}"/>
          </ac:spMkLst>
        </pc:spChg>
        <pc:spChg chg="add del mod">
          <ac:chgData name="NARDO, Lauren (CITY AND HACKNEY INTEGRATED PRIMARY CARE (IPC) CIC)" userId="ef0e1b2b-be78-4f8e-b081-d3b83888349f" providerId="ADAL" clId="{66DBCF03-B464-4009-8701-A527FF55F666}" dt="2026-01-19T09:56:17.178" v="390" actId="478"/>
          <ac:spMkLst>
            <pc:docMk/>
            <pc:sldMk cId="4202632008" sldId="2579"/>
            <ac:spMk id="6" creationId="{1D4928BA-8A87-B3C2-0FAF-1FB5EC48BCD5}"/>
          </ac:spMkLst>
        </pc:spChg>
        <pc:picChg chg="del">
          <ac:chgData name="NARDO, Lauren (CITY AND HACKNEY INTEGRATED PRIMARY CARE (IPC) CIC)" userId="ef0e1b2b-be78-4f8e-b081-d3b83888349f" providerId="ADAL" clId="{66DBCF03-B464-4009-8701-A527FF55F666}" dt="2026-01-19T09:56:16.772" v="389" actId="478"/>
          <ac:picMkLst>
            <pc:docMk/>
            <pc:sldMk cId="4202632008" sldId="2579"/>
            <ac:picMk id="5" creationId="{1E8D5984-01A7-38B2-6FAF-F5CE5768DE83}"/>
          </ac:picMkLst>
        </pc:picChg>
      </pc:sldChg>
      <pc:sldChg chg="modSp mod">
        <pc:chgData name="NARDO, Lauren (CITY AND HACKNEY INTEGRATED PRIMARY CARE (IPC) CIC)" userId="ef0e1b2b-be78-4f8e-b081-d3b83888349f" providerId="ADAL" clId="{66DBCF03-B464-4009-8701-A527FF55F666}" dt="2026-01-19T09:45:22.180" v="206" actId="14100"/>
        <pc:sldMkLst>
          <pc:docMk/>
          <pc:sldMk cId="3125494312" sldId="2580"/>
        </pc:sldMkLst>
        <pc:spChg chg="mod">
          <ac:chgData name="NARDO, Lauren (CITY AND HACKNEY INTEGRATED PRIMARY CARE (IPC) CIC)" userId="ef0e1b2b-be78-4f8e-b081-d3b83888349f" providerId="ADAL" clId="{66DBCF03-B464-4009-8701-A527FF55F666}" dt="2026-01-19T09:45:22.180" v="206" actId="14100"/>
          <ac:spMkLst>
            <pc:docMk/>
            <pc:sldMk cId="3125494312" sldId="2580"/>
            <ac:spMk id="2" creationId="{E355116C-8C90-DD08-C187-1118F7474019}"/>
          </ac:spMkLst>
        </pc:spChg>
      </pc:sldChg>
      <pc:sldChg chg="modSp mod">
        <pc:chgData name="NARDO, Lauren (CITY AND HACKNEY INTEGRATED PRIMARY CARE (IPC) CIC)" userId="ef0e1b2b-be78-4f8e-b081-d3b83888349f" providerId="ADAL" clId="{66DBCF03-B464-4009-8701-A527FF55F666}" dt="2026-01-19T09:46:36.872" v="221" actId="27636"/>
        <pc:sldMkLst>
          <pc:docMk/>
          <pc:sldMk cId="3106192670" sldId="2581"/>
        </pc:sldMkLst>
        <pc:spChg chg="mod">
          <ac:chgData name="NARDO, Lauren (CITY AND HACKNEY INTEGRATED PRIMARY CARE (IPC) CIC)" userId="ef0e1b2b-be78-4f8e-b081-d3b83888349f" providerId="ADAL" clId="{66DBCF03-B464-4009-8701-A527FF55F666}" dt="2026-01-19T09:45:44.329" v="209" actId="1076"/>
          <ac:spMkLst>
            <pc:docMk/>
            <pc:sldMk cId="3106192670" sldId="2581"/>
            <ac:spMk id="2" creationId="{31A7F35C-5AB4-7AF4-ABAF-DCB531BF3B5D}"/>
          </ac:spMkLst>
        </pc:spChg>
        <pc:spChg chg="mod">
          <ac:chgData name="NARDO, Lauren (CITY AND HACKNEY INTEGRATED PRIMARY CARE (IPC) CIC)" userId="ef0e1b2b-be78-4f8e-b081-d3b83888349f" providerId="ADAL" clId="{66DBCF03-B464-4009-8701-A527FF55F666}" dt="2026-01-19T09:46:36.872" v="221" actId="27636"/>
          <ac:spMkLst>
            <pc:docMk/>
            <pc:sldMk cId="3106192670" sldId="2581"/>
            <ac:spMk id="4" creationId="{1BE20C1E-2A87-C260-A117-E6F9F57B9513}"/>
          </ac:spMkLst>
        </pc:spChg>
        <pc:picChg chg="mod">
          <ac:chgData name="NARDO, Lauren (CITY AND HACKNEY INTEGRATED PRIMARY CARE (IPC) CIC)" userId="ef0e1b2b-be78-4f8e-b081-d3b83888349f" providerId="ADAL" clId="{66DBCF03-B464-4009-8701-A527FF55F666}" dt="2026-01-19T09:45:40.047" v="208" actId="14100"/>
          <ac:picMkLst>
            <pc:docMk/>
            <pc:sldMk cId="3106192670" sldId="2581"/>
            <ac:picMk id="5" creationId="{4CA9D9BB-10C1-C120-9CC2-3894A19E1AF1}"/>
          </ac:picMkLst>
        </pc:picChg>
      </pc:sldChg>
      <pc:sldChg chg="modSp mod">
        <pc:chgData name="NARDO, Lauren (CITY AND HACKNEY INTEGRATED PRIMARY CARE (IPC) CIC)" userId="ef0e1b2b-be78-4f8e-b081-d3b83888349f" providerId="ADAL" clId="{66DBCF03-B464-4009-8701-A527FF55F666}" dt="2026-01-19T09:48:34.584" v="236" actId="1076"/>
        <pc:sldMkLst>
          <pc:docMk/>
          <pc:sldMk cId="2400417311" sldId="2582"/>
        </pc:sldMkLst>
        <pc:spChg chg="mod">
          <ac:chgData name="NARDO, Lauren (CITY AND HACKNEY INTEGRATED PRIMARY CARE (IPC) CIC)" userId="ef0e1b2b-be78-4f8e-b081-d3b83888349f" providerId="ADAL" clId="{66DBCF03-B464-4009-8701-A527FF55F666}" dt="2026-01-19T09:47:24.367" v="225" actId="113"/>
          <ac:spMkLst>
            <pc:docMk/>
            <pc:sldMk cId="2400417311" sldId="2582"/>
            <ac:spMk id="2" creationId="{78FC9B50-98F5-B289-3BC4-EA63D15CB995}"/>
          </ac:spMkLst>
        </pc:spChg>
        <pc:spChg chg="mod">
          <ac:chgData name="NARDO, Lauren (CITY AND HACKNEY INTEGRATED PRIMARY CARE (IPC) CIC)" userId="ef0e1b2b-be78-4f8e-b081-d3b83888349f" providerId="ADAL" clId="{66DBCF03-B464-4009-8701-A527FF55F666}" dt="2026-01-19T09:48:03.402" v="235" actId="20577"/>
          <ac:spMkLst>
            <pc:docMk/>
            <pc:sldMk cId="2400417311" sldId="2582"/>
            <ac:spMk id="4" creationId="{534B43FC-0DEA-2335-CCB5-158A285BAF69}"/>
          </ac:spMkLst>
        </pc:spChg>
        <pc:picChg chg="mod">
          <ac:chgData name="NARDO, Lauren (CITY AND HACKNEY INTEGRATED PRIMARY CARE (IPC) CIC)" userId="ef0e1b2b-be78-4f8e-b081-d3b83888349f" providerId="ADAL" clId="{66DBCF03-B464-4009-8701-A527FF55F666}" dt="2026-01-19T09:48:34.584" v="236" actId="1076"/>
          <ac:picMkLst>
            <pc:docMk/>
            <pc:sldMk cId="2400417311" sldId="2582"/>
            <ac:picMk id="8" creationId="{7EEE3E58-E8A1-319F-609B-F5D211DF371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1/19/2026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317498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1F07-8A93-9FDF-9B39-32E307428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57688-7A57-08AD-B7BC-E758F9889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174EC-BD27-2AC1-C45D-289138F5542C}"/>
              </a:ext>
            </a:extLst>
          </p:cNvPr>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For multi-dose courses, initial consent may cover the entire series, but healthcare professionals should verify the patient’s willingness before each dose. Re-consent is required if there are changes in vaccine formulation, safety profile, or dosing schedule. For seasonal vaccines like influenza, if a patient has previously received the same formulation, consent may not need to be sought again, provided the prescriber is satisfied that the risks and benefits remain unchanged. However, if new evidence suggests altered protection levels or increased adverse events, consent must be revisited. This ensures transparency and maintains trust in the immunisation process.
</a:t>
            </a:r>
          </a:p>
        </p:txBody>
      </p:sp>
      <p:sp>
        <p:nvSpPr>
          <p:cNvPr id="4" name="Slide Number Placeholder 3">
            <a:extLst>
              <a:ext uri="{FF2B5EF4-FFF2-40B4-BE49-F238E27FC236}">
                <a16:creationId xmlns:a16="http://schemas.microsoft.com/office/drawing/2014/main" id="{9BFFAB26-C8C0-964C-AFA0-6FBE81F7578E}"/>
              </a:ext>
            </a:extLst>
          </p:cNvPr>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2732239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Ongoing Nature of Consent
</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304848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Consent is not static; it can be withdrawn at any time. Consent for one immunisation does not automatically apply to future doses or different vaccines. While consent for a full course may cover subsequent doses, it is good practice to confirm willingness before each administration. Re-consent may be necessary if new safety information emerges, if the vaccine type changes, or if the expected protection level differs significantly from initial expectations. This approach respects patient autonomy and ensures that consent remains informed and relevant throughout the immunisation process.
</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375927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Best Practices for Multi-Dose and Seasonal Vaccines
</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360083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https://nhs-my.sharepoint.com/personal/lauren_nardo_nhs_net/Documents/Microsoft%20Copilot%20Chat%20Files/25%2012%2003%20Advice%20on%20consent%20to%20immunisation%20FINAL%20UKHSA.docx
For multi-dose courses, initial consent may cover the entire series, but healthcare professionals should verify the patient’s willingness before each dose. Re-consent is required if there are changes in vaccine formulation, safety profile, or dosing schedule. For seasonal vaccines like influenza, if a patient has previously received the same formulation, consent may not need to be sought again, provided the prescriber is satisfied that the risks and benefits remain unchanged. However, if new evidence suggests altered protection levels or increased adverse events, consent must be revisited. This ensures transparency and maintains trust in the </a:t>
            </a:r>
            <a:r>
              <a:rPr lang="en-US" dirty="0" err="1"/>
              <a:t>immunisation</a:t>
            </a:r>
            <a:r>
              <a:rPr lang="en-US" dirty="0"/>
              <a:t> process.
</a:t>
            </a:r>
          </a:p>
        </p:txBody>
      </p:sp>
      <p:sp>
        <p:nvSpPr>
          <p:cNvPr id="4" name="Slide Number Placeholder 3"/>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361225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Providing Accessible Information
</a:t>
            </a:r>
          </a:p>
        </p:txBody>
      </p:sp>
      <p:sp>
        <p:nvSpPr>
          <p:cNvPr id="4" name="Slide Number Placeholder 3"/>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99525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F10C5-4E90-7606-5987-5878AC7DB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E53D2-79FC-747D-964B-1D300B7D1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B91B7-2F3E-F9C3-8F18-E61AFD76F0E5}"/>
              </a:ext>
            </a:extLst>
          </p:cNvPr>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For multi-dose courses, initial consent may cover the entire series, but healthcare professionals should verify the patient’s willingness before each dose. Re-consent is required if there are changes in vaccine formulation, safety profile, or dosing schedule. For seasonal vaccines like influenza, if a patient has previously received the same formulation, consent may not need to be sought again, provided the prescriber is satisfied that the risks and benefits remain unchanged. However, if new evidence suggests altered protection levels or increased adverse events, consent must be revisited. This ensures transparency and maintains trust in the immunisation process.
</a:t>
            </a:r>
          </a:p>
        </p:txBody>
      </p:sp>
      <p:sp>
        <p:nvSpPr>
          <p:cNvPr id="4" name="Slide Number Placeholder 3">
            <a:extLst>
              <a:ext uri="{FF2B5EF4-FFF2-40B4-BE49-F238E27FC236}">
                <a16:creationId xmlns:a16="http://schemas.microsoft.com/office/drawing/2014/main" id="{D4B72D38-F7CD-722B-83A5-8C3FD68B0614}"/>
              </a:ext>
            </a:extLst>
          </p:cNvPr>
          <p:cNvSpPr>
            <a:spLocks noGrp="1"/>
          </p:cNvSpPr>
          <p:nvPr>
            <p:ph type="sldNum" sz="quarter" idx="5"/>
          </p:nvPr>
        </p:nvSpPr>
        <p:spPr/>
        <p:txBody>
          <a:bodyPr/>
          <a:lstStyle/>
          <a:p>
            <a:fld id="{38EFF46E-6B43-41F9-9272-B566D03A251C}" type="slidenum">
              <a:rPr lang="en-US" smtClean="0"/>
              <a:t>16</a:t>
            </a:fld>
            <a:endParaRPr lang="en-US"/>
          </a:p>
        </p:txBody>
      </p:sp>
    </p:spTree>
    <p:extLst>
      <p:ext uri="{BB962C8B-B14F-4D97-AF65-F5344CB8AC3E}">
        <p14:creationId xmlns:p14="http://schemas.microsoft.com/office/powerpoint/2010/main" val="78112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0D7B7-41F5-C9E8-0197-0D0D48A94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01DE7-67C9-5AFD-BED2-47B278A0D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4ADA3-93A5-E403-7E84-41FE63C471BC}"/>
              </a:ext>
            </a:extLst>
          </p:cNvPr>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For multi-dose courses, initial consent may cover the entire series, but healthcare professionals should verify the patient’s willingness before each dose. Re-consent is required if there are changes in vaccine formulation, safety profile, or dosing schedule. For seasonal vaccines like influenza, if a patient has previously received the same formulation, consent may not need to be sought again, provided the prescriber is satisfied that the risks and benefits remain unchanged. However, if new evidence suggests altered protection levels or increased adverse events, consent must be revisited. This ensures transparency and maintains trust in the immunisation process.
</a:t>
            </a:r>
          </a:p>
        </p:txBody>
      </p:sp>
      <p:sp>
        <p:nvSpPr>
          <p:cNvPr id="4" name="Slide Number Placeholder 3">
            <a:extLst>
              <a:ext uri="{FF2B5EF4-FFF2-40B4-BE49-F238E27FC236}">
                <a16:creationId xmlns:a16="http://schemas.microsoft.com/office/drawing/2014/main" id="{AD604D76-0306-8992-C324-06B845E5C217}"/>
              </a:ext>
            </a:extLst>
          </p:cNvPr>
          <p:cNvSpPr>
            <a:spLocks noGrp="1"/>
          </p:cNvSpPr>
          <p:nvPr>
            <p:ph type="sldNum" sz="quarter" idx="5"/>
          </p:nvPr>
        </p:nvSpPr>
        <p:spPr/>
        <p:txBody>
          <a:bodyPr/>
          <a:lstStyle/>
          <a:p>
            <a:fld id="{38EFF46E-6B43-41F9-9272-B566D03A251C}" type="slidenum">
              <a:rPr lang="en-US" smtClean="0"/>
              <a:t>17</a:t>
            </a:fld>
            <a:endParaRPr lang="en-US"/>
          </a:p>
        </p:txBody>
      </p:sp>
    </p:spTree>
    <p:extLst>
      <p:ext uri="{BB962C8B-B14F-4D97-AF65-F5344CB8AC3E}">
        <p14:creationId xmlns:p14="http://schemas.microsoft.com/office/powerpoint/2010/main" val="279326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4E6DA-EF05-F220-1B12-E748E5ACF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897A9-98EA-A5EA-3611-BA1B37919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6784F-C974-DB8C-E2A3-7BEA2FC23DE7}"/>
              </a:ext>
            </a:extLst>
          </p:cNvPr>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For multi-dose courses, initial consent may cover the entire series, but healthcare professionals should verify the patient’s willingness before each dose. Re-consent is required if there are changes in vaccine formulation, safety profile, or dosing schedule. For seasonal vaccines like influenza, if a patient has previously received the same formulation, consent may not need to be sought again, provided the prescriber is satisfied that the risks and benefits remain unchanged. However, if new evidence suggests altered protection levels or increased adverse events, consent must be revisited. This ensures transparency and maintains trust in the immunisation process.
</a:t>
            </a:r>
          </a:p>
        </p:txBody>
      </p:sp>
      <p:sp>
        <p:nvSpPr>
          <p:cNvPr id="4" name="Slide Number Placeholder 3">
            <a:extLst>
              <a:ext uri="{FF2B5EF4-FFF2-40B4-BE49-F238E27FC236}">
                <a16:creationId xmlns:a16="http://schemas.microsoft.com/office/drawing/2014/main" id="{F0AF6E03-23C0-4E4B-62E0-D5EF46FC6AA1}"/>
              </a:ext>
            </a:extLst>
          </p:cNvPr>
          <p:cNvSpPr>
            <a:spLocks noGrp="1"/>
          </p:cNvSpPr>
          <p:nvPr>
            <p:ph type="sldNum" sz="quarter" idx="5"/>
          </p:nvPr>
        </p:nvSpPr>
        <p:spPr/>
        <p:txBody>
          <a:bodyPr/>
          <a:lstStyle/>
          <a:p>
            <a:fld id="{38EFF46E-6B43-41F9-9272-B566D03A251C}" type="slidenum">
              <a:rPr lang="en-US" smtClean="0"/>
              <a:t>18</a:t>
            </a:fld>
            <a:endParaRPr lang="en-US"/>
          </a:p>
        </p:txBody>
      </p:sp>
    </p:spTree>
    <p:extLst>
      <p:ext uri="{BB962C8B-B14F-4D97-AF65-F5344CB8AC3E}">
        <p14:creationId xmlns:p14="http://schemas.microsoft.com/office/powerpoint/2010/main" val="1033233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88F17-99F2-A91E-BCEA-5385E0F44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59CF4-4805-84F1-EA3C-872AE5BE0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38771-5B5F-D7F9-3082-A39184C5A9CB}"/>
              </a:ext>
            </a:extLst>
          </p:cNvPr>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Providing Accessible Information
</a:t>
            </a:r>
          </a:p>
        </p:txBody>
      </p:sp>
      <p:sp>
        <p:nvSpPr>
          <p:cNvPr id="4" name="Slide Number Placeholder 3">
            <a:extLst>
              <a:ext uri="{FF2B5EF4-FFF2-40B4-BE49-F238E27FC236}">
                <a16:creationId xmlns:a16="http://schemas.microsoft.com/office/drawing/2014/main" id="{4D2BAFB4-0FF4-12C6-A87F-CB46E9F25CA0}"/>
              </a:ext>
            </a:extLst>
          </p:cNvPr>
          <p:cNvSpPr>
            <a:spLocks noGrp="1"/>
          </p:cNvSpPr>
          <p:nvPr>
            <p:ph type="sldNum" sz="quarter" idx="5"/>
          </p:nvPr>
        </p:nvSpPr>
        <p:spPr/>
        <p:txBody>
          <a:bodyPr/>
          <a:lstStyle/>
          <a:p>
            <a:fld id="{38EFF46E-6B43-41F9-9272-B566D03A251C}" type="slidenum">
              <a:rPr lang="en-US" smtClean="0"/>
              <a:t>19</a:t>
            </a:fld>
            <a:endParaRPr lang="en-US"/>
          </a:p>
        </p:txBody>
      </p:sp>
    </p:spTree>
    <p:extLst>
      <p:ext uri="{BB962C8B-B14F-4D97-AF65-F5344CB8AC3E}">
        <p14:creationId xmlns:p14="http://schemas.microsoft.com/office/powerpoint/2010/main" val="213144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Purpose of Guidance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544161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Individuals must receive clear, accessible information about the vaccination process, benefits, risks, and potential side effects. This information should ideally be provided before the appointment and in formats suitable for the individual’s needs, including translations and interpreters where necessary. Healthcare professionals should use authoritative resources such as leaflets, posters, videos, and official websites to support informed decision-making. While written consent is not mandatory, documenting the discussion and confirmation of consent is considered good clinical practice. A consent form alone does not replace the need for meaningful information exchange.
</a:t>
            </a:r>
          </a:p>
        </p:txBody>
      </p:sp>
      <p:sp>
        <p:nvSpPr>
          <p:cNvPr id="4" name="Slide Number Placeholder 3"/>
          <p:cNvSpPr>
            <a:spLocks noGrp="1"/>
          </p:cNvSpPr>
          <p:nvPr>
            <p:ph type="sldNum" sz="quarter" idx="5"/>
          </p:nvPr>
        </p:nvSpPr>
        <p:spPr/>
        <p:txBody>
          <a:bodyPr/>
          <a:lstStyle/>
          <a:p>
            <a:fld id="{38EFF46E-6B43-41F9-9272-B566D03A251C}" type="slidenum">
              <a:rPr lang="en-US" smtClean="0"/>
              <a:t>20</a:t>
            </a:fld>
            <a:endParaRPr lang="en-US"/>
          </a:p>
        </p:txBody>
      </p:sp>
    </p:spTree>
    <p:extLst>
      <p:ext uri="{BB962C8B-B14F-4D97-AF65-F5344CB8AC3E}">
        <p14:creationId xmlns:p14="http://schemas.microsoft.com/office/powerpoint/2010/main" val="103464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Supporting Materials
</a:t>
            </a:r>
          </a:p>
        </p:txBody>
      </p:sp>
      <p:sp>
        <p:nvSpPr>
          <p:cNvPr id="4" name="Slide Number Placeholder 3"/>
          <p:cNvSpPr>
            <a:spLocks noGrp="1"/>
          </p:cNvSpPr>
          <p:nvPr>
            <p:ph type="sldNum" sz="quarter" idx="5"/>
          </p:nvPr>
        </p:nvSpPr>
        <p:spPr/>
        <p:txBody>
          <a:bodyPr/>
          <a:lstStyle/>
          <a:p>
            <a:fld id="{38EFF46E-6B43-41F9-9272-B566D03A251C}" type="slidenum">
              <a:rPr lang="en-US" smtClean="0"/>
              <a:t>21</a:t>
            </a:fld>
            <a:endParaRPr lang="en-US"/>
          </a:p>
        </p:txBody>
      </p:sp>
    </p:spTree>
    <p:extLst>
      <p:ext uri="{BB962C8B-B14F-4D97-AF65-F5344CB8AC3E}">
        <p14:creationId xmlns:p14="http://schemas.microsoft.com/office/powerpoint/2010/main" val="364313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Healthcare professionals should utilise resources provided by UK public health agencies, including leaflets, posters, videos, and online information packs. These materials are based on current scientific evidence and clinical advice. Links to key resources include the Annual Flu Programme on GOV.UK and professional standards from the General Medical Council and Nursing and Midwifery Council. Providing these resources helps ensure that consent is informed and that individuals have access to reliable, up-to-date information about immunisation.
</a:t>
            </a:r>
          </a:p>
        </p:txBody>
      </p:sp>
      <p:sp>
        <p:nvSpPr>
          <p:cNvPr id="4" name="Slide Number Placeholder 3"/>
          <p:cNvSpPr>
            <a:spLocks noGrp="1"/>
          </p:cNvSpPr>
          <p:nvPr>
            <p:ph type="sldNum" sz="quarter" idx="5"/>
          </p:nvPr>
        </p:nvSpPr>
        <p:spPr/>
        <p:txBody>
          <a:bodyPr/>
          <a:lstStyle/>
          <a:p>
            <a:fld id="{38EFF46E-6B43-41F9-9272-B566D03A251C}" type="slidenum">
              <a:rPr lang="en-US" smtClean="0"/>
              <a:t>22</a:t>
            </a:fld>
            <a:endParaRPr lang="en-US"/>
          </a:p>
        </p:txBody>
      </p:sp>
    </p:spTree>
    <p:extLst>
      <p:ext uri="{BB962C8B-B14F-4D97-AF65-F5344CB8AC3E}">
        <p14:creationId xmlns:p14="http://schemas.microsoft.com/office/powerpoint/2010/main" val="210787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The guidance aims to clarify which healthcare professionals are authorised to seek consent for vaccination and administer vaccines. It aligns with Chapter 5 of the Green Book and NHS Specialist Pharmacy Service advice on Patient Group Directions (PGDs) and other legal mechanisms. The document emphasises that consent must be informed, voluntary, and given by a person with the mental capacity to understand the implications of vaccination. This ensures that individuals are actively involved in decisions about their treatment and care, promoting autonomy and safeguarding ethical standards in immunisation practices.
</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273847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What Makes Consent Valid
</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188270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Valid consent must be freely given without coercion and by an appropriately informed individual. This person could be the patient themselves, a parent or guardian for a child lacking capacity, someone authorised under a Lasting Power of Attorney for health and welfare, or a court-appointed deputy. Consent involves an exchange of information about the risks and benefits of vaccination, tailored to the individual's medical conditions. It is not a one-time event but an ongoing process, and individuals have the right to withdraw consent at any time. Healthcare professionals must ensure that consent is affirmative and documented appropriately.
</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24001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Healthcare Professional Responsibilities
</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301965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https://nhs-my.sharepoint.com/personal/lauren_nardo_nhs_net/Documents/Microsoft%20Copilot%20Chat%20Files/25%2012%2003%20Advice%20on%20consent%20to%20immunisation%20FINAL%20UKHSA.docx
Under PGDs or Written Instructions for occupational health purposes, registered healthcare professionals must obtain informed consent before supplying or administering vaccines. Delegation under PGDs and WIs is not permitted. When vaccines are prescribed under a Patient Specific Direction (PSD), the prescriber is responsible for seeking informed consent. Healthcare support workers and non-registrants cannot seek informed consent for prophylactic treatment but may seek agreement to administer a vaccine after consent has been obtained by a registered professional. These distinctions ensure accountability and compliance with professional standards.
</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10536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2F8D-1744-DBA9-7146-0E208F656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9D77D-5915-E187-5BF5-B3C70E5ED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C92DB-6129-DC06-60AE-7D39567E3CDC}"/>
              </a:ext>
            </a:extLst>
          </p:cNvPr>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Providing Accessible Information
</a:t>
            </a:r>
          </a:p>
        </p:txBody>
      </p:sp>
      <p:sp>
        <p:nvSpPr>
          <p:cNvPr id="4" name="Slide Number Placeholder 3">
            <a:extLst>
              <a:ext uri="{FF2B5EF4-FFF2-40B4-BE49-F238E27FC236}">
                <a16:creationId xmlns:a16="http://schemas.microsoft.com/office/drawing/2014/main" id="{6D82B061-5A6D-7FA5-C321-BC928DC7D603}"/>
              </a:ext>
            </a:extLst>
          </p:cNvPr>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115914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6BC69-C348-6CE9-1FFB-9D291146D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2FECF-D955-8D5C-1DA0-C6BBC6D2F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41FA1-ED00-39DF-2B40-9CA046A89346}"/>
              </a:ext>
            </a:extLst>
          </p:cNvPr>
          <p:cNvSpPr>
            <a:spLocks noGrp="1"/>
          </p:cNvSpPr>
          <p:nvPr>
            <p:ph type="body" idx="1"/>
          </p:nvPr>
        </p:nvSpPr>
        <p:spPr/>
        <p:txBody>
          <a:bodyPr/>
          <a:lstStyle/>
          <a:p>
            <a:r>
              <a:rPr lang="en-US"/>
              <a:t>
---
This slide references information from the following file: https://nhs-my.sharepoint.com/personal/lauren_nardo_nhs_net/Documents/Microsoft%20Copilot%20Chat%20Files/25%2012%2003%20Advice%20on%20consent%20to%20immunisation%20FINAL%20UKHSA.docx
For multi-dose courses, initial consent may cover the entire series, but healthcare professionals should verify the patient’s willingness before each dose. Re-consent is required if there are changes in vaccine formulation, safety profile, or dosing schedule. For seasonal vaccines like influenza, if a patient has previously received the same formulation, consent may not need to be sought again, provided the prescriber is satisfied that the risks and benefits remain unchanged. However, if new evidence suggests altered protection levels or increased adverse events, consent must be revisited. This ensures transparency and maintains trust in the immunisation process.
</a:t>
            </a:r>
          </a:p>
        </p:txBody>
      </p:sp>
      <p:sp>
        <p:nvSpPr>
          <p:cNvPr id="4" name="Slide Number Placeholder 3">
            <a:extLst>
              <a:ext uri="{FF2B5EF4-FFF2-40B4-BE49-F238E27FC236}">
                <a16:creationId xmlns:a16="http://schemas.microsoft.com/office/drawing/2014/main" id="{1CB83172-B2F3-EE28-DAFA-9B2DC36383B4}"/>
              </a:ext>
            </a:extLst>
          </p:cNvPr>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106703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D5D83F1-BF6E-4A98-8153-BAC9ABDE7CE3}" type="datetimeFigureOut">
              <a:rPr lang="en-US" dirty="0"/>
              <a:t>1/19/2026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52060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ED9BE5A2-57A1-4629-B29D-D386573AF9F3}" type="datetimeFigureOut">
              <a:rPr lang="en-US" dirty="0"/>
              <a:t>1/19/2026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34349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A3A72485-1B57-41B4-A998-97848CC136C2}" type="datetimeFigureOut">
              <a:rPr lang="en-US" dirty="0"/>
              <a:t>1/19/2026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46588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3400" y="1417671"/>
            <a:ext cx="7991856" cy="4906929"/>
          </a:xfrm>
        </p:spPr>
        <p:txBody>
          <a:bodyPr vert="horz" lIns="91440" tIns="45720" rIns="91440" bIns="45720" rtlCol="0" anchor="b">
            <a:normAutofit/>
          </a:bodyPr>
          <a:lstStyle>
            <a:lvl1pPr>
              <a:defRPr lang="en-US" sz="6000" dirty="0">
                <a:solidFill>
                  <a:schemeClr val="bg1"/>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1" y="6324600"/>
            <a:ext cx="2884652" cy="381000"/>
          </a:xfrm>
        </p:spPr>
        <p:txBody>
          <a:bodyPr/>
          <a:lstStyle>
            <a:lvl1pPr>
              <a:defRPr>
                <a:solidFill>
                  <a:schemeClr val="bg1"/>
                </a:solidFill>
              </a:defRPr>
            </a:lvl1pPr>
          </a:lstStyle>
          <a:p>
            <a:r>
              <a:rPr lang="en-US"/>
              <a:t>Sample Footer Text</a:t>
            </a:r>
            <a:endParaRPr lang="en-US">
              <a:solidFill>
                <a:schemeClr val="bg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6324600"/>
            <a:ext cx="2202644" cy="381000"/>
          </a:xfrm>
        </p:spPr>
        <p:txBody>
          <a:bodyPr/>
          <a:lstStyle>
            <a:lvl1pPr>
              <a:defRPr>
                <a:solidFill>
                  <a:schemeClr val="bg1"/>
                </a:solidFill>
              </a:defRPr>
            </a:lvl1pPr>
          </a:lstStyle>
          <a:p>
            <a:fld id="{76FC08D9-20DE-421C-BE4E-310427BB699B}" type="datetime1">
              <a:rPr lang="en-US" smtClean="0"/>
              <a:pPr/>
              <a:t>1/19/2026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24600"/>
            <a:ext cx="511503" cy="381000"/>
          </a:xfrm>
        </p:spPr>
        <p:txBody>
          <a:bodyPr/>
          <a:lstStyle>
            <a:lvl1pPr>
              <a:defRPr>
                <a:solidFill>
                  <a:schemeClr val="bg1"/>
                </a:solidFill>
              </a:defRPr>
            </a:lvl1pPr>
          </a:lstStyle>
          <a:p>
            <a:fld id="{AEAA3239-9EA4-4A65-A281-97F994456D9F}" type="slidenum">
              <a:rPr lang="en-US" smtClean="0"/>
              <a:pPr/>
              <a:t>‹#›</a:t>
            </a:fld>
            <a:endParaRPr lang="en-US"/>
          </a:p>
        </p:txBody>
      </p:sp>
      <p:grpSp>
        <p:nvGrpSpPr>
          <p:cNvPr id="10" name="Group 9">
            <a:extLst>
              <a:ext uri="{FF2B5EF4-FFF2-40B4-BE49-F238E27FC236}">
                <a16:creationId xmlns:a16="http://schemas.microsoft.com/office/drawing/2014/main" id="{2D7EB68C-2DDD-FE8A-6EB5-66C78A0A1477}"/>
              </a:ext>
            </a:extLst>
          </p:cNvPr>
          <p:cNvGrpSpPr/>
          <p:nvPr userDrawn="1"/>
        </p:nvGrpSpPr>
        <p:grpSpPr>
          <a:xfrm>
            <a:off x="7467600" y="145359"/>
            <a:ext cx="5101079" cy="3321366"/>
            <a:chOff x="7467600" y="145359"/>
            <a:chExt cx="5101079" cy="3321366"/>
          </a:xfrm>
          <a:noFill/>
        </p:grpSpPr>
        <p:sp>
          <p:nvSpPr>
            <p:cNvPr id="11" name="Oval 10">
              <a:extLst>
                <a:ext uri="{FF2B5EF4-FFF2-40B4-BE49-F238E27FC236}">
                  <a16:creationId xmlns:a16="http://schemas.microsoft.com/office/drawing/2014/main" id="{DE2858AD-93D6-09F5-251D-CA5BC6A732B1}"/>
                </a:ext>
              </a:extLst>
            </p:cNvPr>
            <p:cNvSpPr/>
            <p:nvPr/>
          </p:nvSpPr>
          <p:spPr>
            <a:xfrm flipH="1">
              <a:off x="7467600" y="145359"/>
              <a:ext cx="3258268" cy="3258268"/>
            </a:xfrm>
            <a:prstGeom prst="ellipse">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8FB9CD1-5066-7947-860E-6DA70598A7F5}"/>
                </a:ext>
              </a:extLst>
            </p:cNvPr>
            <p:cNvSpPr/>
            <p:nvPr/>
          </p:nvSpPr>
          <p:spPr>
            <a:xfrm rot="1580702" flipH="1">
              <a:off x="10803319" y="224760"/>
              <a:ext cx="1765360" cy="3241965"/>
            </a:xfrm>
            <a:custGeom>
              <a:avLst/>
              <a:gdLst>
                <a:gd name="connsiteX0" fmla="*/ 1290822 w 1765360"/>
                <a:gd name="connsiteY0" fmla="*/ 0 h 3241965"/>
                <a:gd name="connsiteX1" fmla="*/ 0 w 1765360"/>
                <a:gd name="connsiteY1" fmla="*/ 2606621 h 3241965"/>
                <a:gd name="connsiteX2" fmla="*/ 63216 w 1765360"/>
                <a:gd name="connsiteY2" fmla="*/ 2728833 h 3241965"/>
                <a:gd name="connsiteX3" fmla="*/ 768267 w 1765360"/>
                <a:gd name="connsiteY3" fmla="*/ 3241965 h 3241965"/>
                <a:gd name="connsiteX4" fmla="*/ 1765360 w 1765360"/>
                <a:gd name="connsiteY4" fmla="*/ 1490022 h 3241965"/>
                <a:gd name="connsiteX5" fmla="*/ 1325750 w 1765360"/>
                <a:gd name="connsiteY5" fmla="*/ 37283 h 324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360" h="3241965">
                  <a:moveTo>
                    <a:pt x="1290822" y="0"/>
                  </a:moveTo>
                  <a:lnTo>
                    <a:pt x="0" y="2606621"/>
                  </a:lnTo>
                  <a:lnTo>
                    <a:pt x="63216" y="2728833"/>
                  </a:lnTo>
                  <a:cubicBezTo>
                    <a:pt x="243654" y="3045872"/>
                    <a:pt x="492927" y="3241965"/>
                    <a:pt x="768267" y="3241965"/>
                  </a:cubicBezTo>
                  <a:cubicBezTo>
                    <a:pt x="1318946" y="3241965"/>
                    <a:pt x="1765360" y="2457593"/>
                    <a:pt x="1765360" y="1490022"/>
                  </a:cubicBezTo>
                  <a:cubicBezTo>
                    <a:pt x="1765359" y="885290"/>
                    <a:pt x="1590980" y="352121"/>
                    <a:pt x="1325750" y="37283"/>
                  </a:cubicBezTo>
                  <a:close/>
                </a:path>
              </a:pathLst>
            </a:cu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95304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4">
            <a:alpha val="10000"/>
          </a:schemeClr>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DEE76FDB-7A89-C33C-CB4F-6DC97275A552}"/>
              </a:ext>
            </a:extLst>
          </p:cNvPr>
          <p:cNvSpPr/>
          <p:nvPr/>
        </p:nvSpPr>
        <p:spPr>
          <a:xfrm>
            <a:off x="11667386" y="1849584"/>
            <a:ext cx="402082" cy="3142976"/>
          </a:xfrm>
          <a:custGeom>
            <a:avLst/>
            <a:gdLst>
              <a:gd name="connsiteX0" fmla="*/ 402082 w 402082"/>
              <a:gd name="connsiteY0" fmla="*/ 0 h 3142976"/>
              <a:gd name="connsiteX1" fmla="*/ 402082 w 402082"/>
              <a:gd name="connsiteY1" fmla="*/ 3142976 h 3142976"/>
              <a:gd name="connsiteX2" fmla="*/ 394938 w 402082"/>
              <a:gd name="connsiteY2" fmla="*/ 3131216 h 3142976"/>
              <a:gd name="connsiteX3" fmla="*/ 0 w 402082"/>
              <a:gd name="connsiteY3" fmla="*/ 1571488 h 3142976"/>
              <a:gd name="connsiteX4" fmla="*/ 394938 w 402082"/>
              <a:gd name="connsiteY4" fmla="*/ 11760 h 314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2" h="3142976">
                <a:moveTo>
                  <a:pt x="402082" y="0"/>
                </a:moveTo>
                <a:lnTo>
                  <a:pt x="402082" y="3142976"/>
                </a:lnTo>
                <a:lnTo>
                  <a:pt x="394938" y="3131216"/>
                </a:lnTo>
                <a:cubicBezTo>
                  <a:pt x="143068" y="2667567"/>
                  <a:pt x="0" y="2136235"/>
                  <a:pt x="0" y="1571488"/>
                </a:cubicBezTo>
                <a:cubicBezTo>
                  <a:pt x="0" y="1006741"/>
                  <a:pt x="143068" y="475410"/>
                  <a:pt x="394938" y="11760"/>
                </a:cubicBezTo>
                <a:close/>
              </a:path>
            </a:pathLst>
          </a:cu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Oval 6">
            <a:extLst>
              <a:ext uri="{FF2B5EF4-FFF2-40B4-BE49-F238E27FC236}">
                <a16:creationId xmlns:a16="http://schemas.microsoft.com/office/drawing/2014/main" id="{5AAF97FD-5C76-FAAA-861A-C7AEDEB99A83}"/>
              </a:ext>
            </a:extLst>
          </p:cNvPr>
          <p:cNvSpPr/>
          <p:nvPr/>
        </p:nvSpPr>
        <p:spPr>
          <a:xfrm rot="20019298">
            <a:off x="7413522" y="-88436"/>
            <a:ext cx="4005435" cy="703775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20000" y="533399"/>
            <a:ext cx="3445936" cy="1633865"/>
          </a:xfrm>
        </p:spPr>
        <p:txBody>
          <a:bodyPr anchor="b">
            <a:normAutofit/>
          </a:bodyPr>
          <a:lstStyle>
            <a:lvl1pPr>
              <a:defRPr sz="2800"/>
            </a:lvl1pPr>
          </a:lstStyle>
          <a:p>
            <a:r>
              <a:rPr lang="en-US"/>
              <a:t>Click to edit Master title style</a:t>
            </a:r>
          </a:p>
        </p:txBody>
      </p:sp>
      <p:sp>
        <p:nvSpPr>
          <p:cNvPr id="18" name="Picture Placeholder 17">
            <a:extLst>
              <a:ext uri="{FF2B5EF4-FFF2-40B4-BE49-F238E27FC236}">
                <a16:creationId xmlns:a16="http://schemas.microsoft.com/office/drawing/2014/main" id="{393FD555-499C-07D3-69D3-21FA79A923EE}"/>
              </a:ext>
            </a:extLst>
          </p:cNvPr>
          <p:cNvSpPr>
            <a:spLocks noGrp="1"/>
          </p:cNvSpPr>
          <p:nvPr>
            <p:ph type="pic" sz="quarter" idx="18" hasCustomPrompt="1"/>
          </p:nvPr>
        </p:nvSpPr>
        <p:spPr>
          <a:xfrm>
            <a:off x="152401" y="165101"/>
            <a:ext cx="7012693" cy="6528179"/>
          </a:xfrm>
          <a:custGeom>
            <a:avLst/>
            <a:gdLst>
              <a:gd name="connsiteX0" fmla="*/ 0 w 7012693"/>
              <a:gd name="connsiteY0" fmla="*/ 0 h 6528179"/>
              <a:gd name="connsiteX1" fmla="*/ 4061943 w 7012693"/>
              <a:gd name="connsiteY1" fmla="*/ 0 h 6528179"/>
              <a:gd name="connsiteX2" fmla="*/ 4075051 w 7012693"/>
              <a:gd name="connsiteY2" fmla="*/ 662 h 6528179"/>
              <a:gd name="connsiteX3" fmla="*/ 7012693 w 7012693"/>
              <a:gd name="connsiteY3" fmla="*/ 3255973 h 6528179"/>
              <a:gd name="connsiteX4" fmla="*/ 4075051 w 7012693"/>
              <a:gd name="connsiteY4" fmla="*/ 6511286 h 6528179"/>
              <a:gd name="connsiteX5" fmla="*/ 3780898 w 7012693"/>
              <a:gd name="connsiteY5" fmla="*/ 6526140 h 6528179"/>
              <a:gd name="connsiteX6" fmla="*/ 3780898 w 7012693"/>
              <a:gd name="connsiteY6" fmla="*/ 6528179 h 6528179"/>
              <a:gd name="connsiteX7" fmla="*/ 3740486 w 7012693"/>
              <a:gd name="connsiteY7" fmla="*/ 6528179 h 6528179"/>
              <a:gd name="connsiteX8" fmla="*/ 0 w 7012693"/>
              <a:gd name="connsiteY8" fmla="*/ 6528179 h 652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693" h="6528179">
                <a:moveTo>
                  <a:pt x="0" y="0"/>
                </a:moveTo>
                <a:lnTo>
                  <a:pt x="4061943" y="0"/>
                </a:lnTo>
                <a:lnTo>
                  <a:pt x="4075051" y="662"/>
                </a:lnTo>
                <a:cubicBezTo>
                  <a:pt x="5725082" y="168231"/>
                  <a:pt x="7012693" y="1561734"/>
                  <a:pt x="7012693" y="3255973"/>
                </a:cubicBezTo>
                <a:cubicBezTo>
                  <a:pt x="7012693" y="4950214"/>
                  <a:pt x="5725082" y="6343717"/>
                  <a:pt x="4075051" y="6511286"/>
                </a:cubicBezTo>
                <a:lnTo>
                  <a:pt x="3780898" y="6526140"/>
                </a:lnTo>
                <a:lnTo>
                  <a:pt x="3780898" y="6528179"/>
                </a:lnTo>
                <a:lnTo>
                  <a:pt x="3740486" y="6528179"/>
                </a:lnTo>
                <a:lnTo>
                  <a:pt x="0" y="6528179"/>
                </a:lnTo>
                <a:close/>
              </a:path>
            </a:pathLst>
          </a:cu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20127" y="2315569"/>
            <a:ext cx="3445810" cy="326487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lstStyle/>
          <a:p>
            <a:fld id="{0B4A3A31-ACEE-4A00-9ED7-D579651BDB0B}" type="datetime1">
              <a:rPr lang="en-US" smtClean="0"/>
              <a:t>1/19/2026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511504"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83808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4">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1" y="533400"/>
            <a:ext cx="4751831" cy="1066800"/>
          </a:xfrm>
        </p:spPr>
        <p:txBody>
          <a:bodyPr anchor="t">
            <a:normAutofit/>
          </a:bodyPr>
          <a:lstStyle>
            <a:lvl1pPr>
              <a:defRPr sz="28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401" y="168275"/>
            <a:ext cx="2884652"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93929" y="168275"/>
            <a:ext cx="2202644" cy="365125"/>
          </a:xfrm>
        </p:spPr>
        <p:txBody>
          <a:bodyPr/>
          <a:lstStyle/>
          <a:p>
            <a:fld id="{3CC8FB4D-92F2-4C28-8BFC-2AE0229C3E9A}" type="datetime1">
              <a:rPr lang="en-US" smtClean="0"/>
              <a:t>1/19/2026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168275"/>
            <a:ext cx="511504" cy="365125"/>
          </a:xfr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2400" y="1965325"/>
            <a:ext cx="5132831" cy="4740275"/>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2" y="533401"/>
            <a:ext cx="5753037" cy="580647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1A3C6D11-73AA-988F-E1D4-664C174ABABA}"/>
              </a:ext>
            </a:extLst>
          </p:cNvPr>
          <p:cNvGrpSpPr/>
          <p:nvPr userDrawn="1"/>
        </p:nvGrpSpPr>
        <p:grpSpPr>
          <a:xfrm flipH="1">
            <a:off x="10916580" y="6324600"/>
            <a:ext cx="1123020" cy="452960"/>
            <a:chOff x="2207201" y="-990600"/>
            <a:chExt cx="1500864" cy="605360"/>
          </a:xfrm>
          <a:solidFill>
            <a:schemeClr val="accent4">
              <a:lumMod val="40000"/>
              <a:lumOff val="60000"/>
            </a:schemeClr>
          </a:solidFill>
        </p:grpSpPr>
        <p:sp>
          <p:nvSpPr>
            <p:cNvPr id="4" name="Freeform 3">
              <a:extLst>
                <a:ext uri="{FF2B5EF4-FFF2-40B4-BE49-F238E27FC236}">
                  <a16:creationId xmlns:a16="http://schemas.microsoft.com/office/drawing/2014/main" id="{F8B5E6DD-EE69-D40C-A8FE-DE2384B1E8BB}"/>
                </a:ext>
              </a:extLst>
            </p:cNvPr>
            <p:cNvSpPr/>
            <p:nvPr/>
          </p:nvSpPr>
          <p:spPr>
            <a:xfrm>
              <a:off x="3157395" y="-970188"/>
              <a:ext cx="550670" cy="562925"/>
            </a:xfrm>
            <a:custGeom>
              <a:avLst/>
              <a:gdLst>
                <a:gd name="connsiteX0" fmla="*/ 277987 w 550670"/>
                <a:gd name="connsiteY0" fmla="*/ 0 h 562925"/>
                <a:gd name="connsiteX1" fmla="*/ 281463 w 550670"/>
                <a:gd name="connsiteY1" fmla="*/ 0 h 562925"/>
                <a:gd name="connsiteX2" fmla="*/ 550670 w 550670"/>
                <a:gd name="connsiteY2" fmla="*/ 0 h 562925"/>
                <a:gd name="connsiteX3" fmla="*/ 550670 w 550670"/>
                <a:gd name="connsiteY3" fmla="*/ 562925 h 562925"/>
                <a:gd name="connsiteX4" fmla="*/ 281463 w 550670"/>
                <a:gd name="connsiteY4" fmla="*/ 562925 h 562925"/>
                <a:gd name="connsiteX5" fmla="*/ 277987 w 550670"/>
                <a:gd name="connsiteY5" fmla="*/ 562925 h 562925"/>
                <a:gd name="connsiteX6" fmla="*/ 277987 w 550670"/>
                <a:gd name="connsiteY6" fmla="*/ 562750 h 562925"/>
                <a:gd name="connsiteX7" fmla="*/ 252685 w 550670"/>
                <a:gd name="connsiteY7" fmla="*/ 561472 h 562925"/>
                <a:gd name="connsiteX8" fmla="*/ 0 w 550670"/>
                <a:gd name="connsiteY8" fmla="*/ 281463 h 562925"/>
                <a:gd name="connsiteX9" fmla="*/ 252685 w 550670"/>
                <a:gd name="connsiteY9" fmla="*/ 1453 h 562925"/>
                <a:gd name="connsiteX10" fmla="*/ 277987 w 550670"/>
                <a:gd name="connsiteY10" fmla="*/ 176 h 56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670" h="562925">
                  <a:moveTo>
                    <a:pt x="277987" y="0"/>
                  </a:moveTo>
                  <a:lnTo>
                    <a:pt x="281463" y="0"/>
                  </a:lnTo>
                  <a:lnTo>
                    <a:pt x="550670" y="0"/>
                  </a:lnTo>
                  <a:lnTo>
                    <a:pt x="550670" y="562925"/>
                  </a:lnTo>
                  <a:lnTo>
                    <a:pt x="281463" y="562925"/>
                  </a:lnTo>
                  <a:lnTo>
                    <a:pt x="277987" y="562925"/>
                  </a:lnTo>
                  <a:lnTo>
                    <a:pt x="277987" y="562750"/>
                  </a:lnTo>
                  <a:lnTo>
                    <a:pt x="252685" y="561472"/>
                  </a:lnTo>
                  <a:cubicBezTo>
                    <a:pt x="110755" y="547058"/>
                    <a:pt x="0" y="427195"/>
                    <a:pt x="0" y="281463"/>
                  </a:cubicBezTo>
                  <a:cubicBezTo>
                    <a:pt x="0" y="135731"/>
                    <a:pt x="110755" y="15867"/>
                    <a:pt x="252685" y="1453"/>
                  </a:cubicBezTo>
                  <a:lnTo>
                    <a:pt x="277987" y="176"/>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Oval 8">
              <a:extLst>
                <a:ext uri="{FF2B5EF4-FFF2-40B4-BE49-F238E27FC236}">
                  <a16:creationId xmlns:a16="http://schemas.microsoft.com/office/drawing/2014/main" id="{5FC0711D-C5ED-5B1A-2E7C-9FE15FB482E0}"/>
                </a:ext>
              </a:extLst>
            </p:cNvPr>
            <p:cNvSpPr/>
            <p:nvPr/>
          </p:nvSpPr>
          <p:spPr>
            <a:xfrm flipH="1">
              <a:off x="2207201" y="-970188"/>
              <a:ext cx="562925" cy="56292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1D12C4-9951-4AB5-34C3-19533883DE7F}"/>
                </a:ext>
              </a:extLst>
            </p:cNvPr>
            <p:cNvSpPr/>
            <p:nvPr/>
          </p:nvSpPr>
          <p:spPr>
            <a:xfrm rot="1580702" flipH="1">
              <a:off x="2791495" y="-990600"/>
              <a:ext cx="344532" cy="605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3779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3">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8D9E43-C893-13A3-BC1E-4F2FC3ABA863}"/>
              </a:ext>
            </a:extLst>
          </p:cNvPr>
          <p:cNvGrpSpPr/>
          <p:nvPr userDrawn="1"/>
        </p:nvGrpSpPr>
        <p:grpSpPr>
          <a:xfrm>
            <a:off x="152400" y="-88436"/>
            <a:ext cx="11887200" cy="7037751"/>
            <a:chOff x="152400" y="-88436"/>
            <a:chExt cx="11887200" cy="7037751"/>
          </a:xfrm>
          <a:solidFill>
            <a:schemeClr val="accent2">
              <a:lumMod val="40000"/>
              <a:lumOff val="60000"/>
            </a:schemeClr>
          </a:solidFill>
        </p:grpSpPr>
        <p:sp>
          <p:nvSpPr>
            <p:cNvPr id="7" name="Freeform 6">
              <a:extLst>
                <a:ext uri="{FF2B5EF4-FFF2-40B4-BE49-F238E27FC236}">
                  <a16:creationId xmlns:a16="http://schemas.microsoft.com/office/drawing/2014/main" id="{25581FE7-8801-4CE4-8D5C-D970782A5284}"/>
                </a:ext>
              </a:extLst>
            </p:cNvPr>
            <p:cNvSpPr/>
            <p:nvPr/>
          </p:nvSpPr>
          <p:spPr>
            <a:xfrm flipH="1">
              <a:off x="152400" y="1232438"/>
              <a:ext cx="840493" cy="4377271"/>
            </a:xfrm>
            <a:custGeom>
              <a:avLst/>
              <a:gdLst>
                <a:gd name="connsiteX0" fmla="*/ 840493 w 840493"/>
                <a:gd name="connsiteY0" fmla="*/ 0 h 4377271"/>
                <a:gd name="connsiteX1" fmla="*/ 661895 w 840493"/>
                <a:gd name="connsiteY1" fmla="*/ 215111 h 4377271"/>
                <a:gd name="connsiteX2" fmla="*/ 0 w 840493"/>
                <a:gd name="connsiteY2" fmla="*/ 2188635 h 4377271"/>
                <a:gd name="connsiteX3" fmla="*/ 661895 w 840493"/>
                <a:gd name="connsiteY3" fmla="*/ 4162161 h 4377271"/>
                <a:gd name="connsiteX4" fmla="*/ 840493 w 840493"/>
                <a:gd name="connsiteY4" fmla="*/ 4377271 h 43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493" h="4377271">
                  <a:moveTo>
                    <a:pt x="840493" y="0"/>
                  </a:moveTo>
                  <a:lnTo>
                    <a:pt x="661895" y="215111"/>
                  </a:lnTo>
                  <a:cubicBezTo>
                    <a:pt x="246457" y="763738"/>
                    <a:pt x="0" y="1447405"/>
                    <a:pt x="0" y="2188635"/>
                  </a:cubicBezTo>
                  <a:cubicBezTo>
                    <a:pt x="0" y="2929865"/>
                    <a:pt x="246457" y="3613533"/>
                    <a:pt x="661895" y="4162161"/>
                  </a:cubicBezTo>
                  <a:lnTo>
                    <a:pt x="840493" y="43772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91F9810F-42BE-E811-B91C-7CAAE70C7FA9}"/>
                </a:ext>
              </a:extLst>
            </p:cNvPr>
            <p:cNvSpPr/>
            <p:nvPr/>
          </p:nvSpPr>
          <p:spPr>
            <a:xfrm>
              <a:off x="5495186" y="148865"/>
              <a:ext cx="6544414" cy="654441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D0CE59-5E91-1783-39F8-B47864052342}"/>
                </a:ext>
              </a:extLst>
            </p:cNvPr>
            <p:cNvSpPr/>
            <p:nvPr/>
          </p:nvSpPr>
          <p:spPr>
            <a:xfrm rot="20019298">
              <a:off x="1241322" y="-88436"/>
              <a:ext cx="4005435" cy="703775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3400" y="533400"/>
            <a:ext cx="7991856" cy="5791200"/>
          </a:xfrm>
        </p:spPr>
        <p:txBody>
          <a:bodyPr vert="horz" lIns="91440" tIns="45720" rIns="91440" bIns="45720" rtlCol="0" anchor="ctr">
            <a:normAutofit/>
          </a:bodyPr>
          <a:lstStyle>
            <a:lvl1pPr>
              <a:defRPr lang="en-US" sz="6000" dirty="0">
                <a:solidFill>
                  <a:schemeClr val="bg1"/>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1" y="6324600"/>
            <a:ext cx="2884652" cy="381000"/>
          </a:xfrm>
        </p:spPr>
        <p:txBody>
          <a:bodyPr/>
          <a:lstStyle>
            <a:lvl1pPr>
              <a:defRPr>
                <a:solidFill>
                  <a:schemeClr val="bg1"/>
                </a:solidFill>
              </a:defRPr>
            </a:lvl1pPr>
          </a:lstStyle>
          <a:p>
            <a:r>
              <a:rPr lang="en-US"/>
              <a:t>Sample Footer Text</a:t>
            </a:r>
            <a:endParaRPr lang="en-US">
              <a:solidFill>
                <a:schemeClr val="bg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6324600"/>
            <a:ext cx="2202644" cy="381000"/>
          </a:xfrm>
        </p:spPr>
        <p:txBody>
          <a:bodyPr/>
          <a:lstStyle>
            <a:lvl1pPr>
              <a:defRPr>
                <a:solidFill>
                  <a:schemeClr val="bg1"/>
                </a:solidFill>
              </a:defRPr>
            </a:lvl1pPr>
          </a:lstStyle>
          <a:p>
            <a:fld id="{76FC08D9-20DE-421C-BE4E-310427BB699B}" type="datetime1">
              <a:rPr lang="en-US" smtClean="0"/>
              <a:pPr/>
              <a:t>1/19/2026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24600"/>
            <a:ext cx="511503" cy="381000"/>
          </a:xfrm>
        </p:spPr>
        <p:txBody>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122498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icture 5">
    <p:bg>
      <p:bgPr>
        <a:solidFill>
          <a:schemeClr val="accent4">
            <a:alpha val="1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AD30C9-F45F-E304-CAAE-620975FF3993}"/>
              </a:ext>
            </a:extLst>
          </p:cNvPr>
          <p:cNvGrpSpPr/>
          <p:nvPr userDrawn="1"/>
        </p:nvGrpSpPr>
        <p:grpSpPr>
          <a:xfrm flipH="1">
            <a:off x="6945243" y="-88436"/>
            <a:ext cx="5086151" cy="7037751"/>
            <a:chOff x="152400" y="-88436"/>
            <a:chExt cx="5086151" cy="7037751"/>
          </a:xfrm>
          <a:solidFill>
            <a:schemeClr val="accent4">
              <a:lumMod val="20000"/>
              <a:lumOff val="80000"/>
            </a:schemeClr>
          </a:solidFill>
        </p:grpSpPr>
        <p:sp>
          <p:nvSpPr>
            <p:cNvPr id="13" name="Freeform 12">
              <a:extLst>
                <a:ext uri="{FF2B5EF4-FFF2-40B4-BE49-F238E27FC236}">
                  <a16:creationId xmlns:a16="http://schemas.microsoft.com/office/drawing/2014/main" id="{A1CB0EAB-471B-8235-B382-D2BEBB49C120}"/>
                </a:ext>
              </a:extLst>
            </p:cNvPr>
            <p:cNvSpPr/>
            <p:nvPr/>
          </p:nvSpPr>
          <p:spPr>
            <a:xfrm flipH="1" flipV="1">
              <a:off x="152400" y="1261054"/>
              <a:ext cx="832287" cy="4357503"/>
            </a:xfrm>
            <a:custGeom>
              <a:avLst/>
              <a:gdLst>
                <a:gd name="connsiteX0" fmla="*/ 832287 w 832287"/>
                <a:gd name="connsiteY0" fmla="*/ 4357503 h 4357503"/>
                <a:gd name="connsiteX1" fmla="*/ 661895 w 832287"/>
                <a:gd name="connsiteY1" fmla="*/ 4152276 h 4357503"/>
                <a:gd name="connsiteX2" fmla="*/ 0 w 832287"/>
                <a:gd name="connsiteY2" fmla="*/ 2178750 h 4357503"/>
                <a:gd name="connsiteX3" fmla="*/ 661895 w 832287"/>
                <a:gd name="connsiteY3" fmla="*/ 205226 h 4357503"/>
                <a:gd name="connsiteX4" fmla="*/ 832287 w 832287"/>
                <a:gd name="connsiteY4" fmla="*/ 0 h 435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287" h="4357503">
                  <a:moveTo>
                    <a:pt x="832287" y="4357503"/>
                  </a:moveTo>
                  <a:lnTo>
                    <a:pt x="661895" y="4152276"/>
                  </a:lnTo>
                  <a:cubicBezTo>
                    <a:pt x="246457" y="3603648"/>
                    <a:pt x="0" y="2919981"/>
                    <a:pt x="0" y="2178750"/>
                  </a:cubicBezTo>
                  <a:cubicBezTo>
                    <a:pt x="0" y="1437521"/>
                    <a:pt x="246457" y="753854"/>
                    <a:pt x="661895" y="205226"/>
                  </a:cubicBezTo>
                  <a:lnTo>
                    <a:pt x="83228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9ABA074B-4573-A8F8-7575-45EAEAFEAD20}"/>
                </a:ext>
              </a:extLst>
            </p:cNvPr>
            <p:cNvSpPr/>
            <p:nvPr/>
          </p:nvSpPr>
          <p:spPr>
            <a:xfrm rot="1580702" flipV="1">
              <a:off x="1233116" y="-88436"/>
              <a:ext cx="4005435" cy="703775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2" y="533399"/>
            <a:ext cx="4564047" cy="1295065"/>
          </a:xfrm>
        </p:spPr>
        <p:txBody>
          <a:bodyPr anchor="b">
            <a:normAutofit/>
          </a:bodyPr>
          <a:lstStyle>
            <a:lvl1pPr>
              <a:defRPr sz="2800"/>
            </a:lvl1pPr>
          </a:lstStyle>
          <a:p>
            <a:r>
              <a:rPr lang="en-US"/>
              <a:t>Click to edit Master title style</a:t>
            </a:r>
          </a:p>
        </p:txBody>
      </p:sp>
      <p:sp>
        <p:nvSpPr>
          <p:cNvPr id="15" name="Picture Placeholder 14">
            <a:extLst>
              <a:ext uri="{FF2B5EF4-FFF2-40B4-BE49-F238E27FC236}">
                <a16:creationId xmlns:a16="http://schemas.microsoft.com/office/drawing/2014/main" id="{D7F6706A-B945-9D23-DD5A-CB965502FA3F}"/>
              </a:ext>
            </a:extLst>
          </p:cNvPr>
          <p:cNvSpPr>
            <a:spLocks noGrp="1"/>
          </p:cNvSpPr>
          <p:nvPr>
            <p:ph type="pic" sz="quarter" idx="15" hasCustomPrompt="1"/>
          </p:nvPr>
        </p:nvSpPr>
        <p:spPr>
          <a:xfrm>
            <a:off x="152400" y="167600"/>
            <a:ext cx="6544414" cy="6541480"/>
          </a:xfrm>
          <a:custGeom>
            <a:avLst/>
            <a:gdLst>
              <a:gd name="connsiteX0" fmla="*/ 3272207 w 6544414"/>
              <a:gd name="connsiteY0" fmla="*/ 0 h 6541480"/>
              <a:gd name="connsiteX1" fmla="*/ 6544414 w 6544414"/>
              <a:gd name="connsiteY1" fmla="*/ 3272207 h 6541480"/>
              <a:gd name="connsiteX2" fmla="*/ 3440594 w 6544414"/>
              <a:gd name="connsiteY2" fmla="*/ 6540157 h 6541480"/>
              <a:gd name="connsiteX3" fmla="*/ 3388243 w 6544414"/>
              <a:gd name="connsiteY3" fmla="*/ 6541480 h 6541480"/>
              <a:gd name="connsiteX4" fmla="*/ 3156171 w 6544414"/>
              <a:gd name="connsiteY4" fmla="*/ 6541480 h 6541480"/>
              <a:gd name="connsiteX5" fmla="*/ 3103820 w 6544414"/>
              <a:gd name="connsiteY5" fmla="*/ 6540157 h 6541480"/>
              <a:gd name="connsiteX6" fmla="*/ 0 w 6544414"/>
              <a:gd name="connsiteY6" fmla="*/ 3272207 h 6541480"/>
              <a:gd name="connsiteX7" fmla="*/ 3272207 w 6544414"/>
              <a:gd name="connsiteY7" fmla="*/ 0 h 654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4414" h="6541480">
                <a:moveTo>
                  <a:pt x="3272207" y="0"/>
                </a:moveTo>
                <a:cubicBezTo>
                  <a:pt x="5079397" y="0"/>
                  <a:pt x="6544414" y="1465017"/>
                  <a:pt x="6544414" y="3272207"/>
                </a:cubicBezTo>
                <a:cubicBezTo>
                  <a:pt x="6544414" y="5022923"/>
                  <a:pt x="5169530" y="6452517"/>
                  <a:pt x="3440594" y="6540157"/>
                </a:cubicBezTo>
                <a:lnTo>
                  <a:pt x="3388243" y="6541480"/>
                </a:lnTo>
                <a:lnTo>
                  <a:pt x="3156171" y="6541480"/>
                </a:lnTo>
                <a:lnTo>
                  <a:pt x="3103820" y="6540157"/>
                </a:lnTo>
                <a:cubicBezTo>
                  <a:pt x="1374884" y="6452517"/>
                  <a:pt x="0" y="5022923"/>
                  <a:pt x="0" y="3272207"/>
                </a:cubicBezTo>
                <a:cubicBezTo>
                  <a:pt x="0" y="1465017"/>
                  <a:pt x="1465017" y="0"/>
                  <a:pt x="3272207" y="0"/>
                </a:cubicBezTo>
                <a:close/>
              </a:path>
            </a:pathLst>
          </a:custGeom>
          <a:blipFill dpi="0" rotWithShape="1">
            <a:blip r:embed="rId2">
              <a:alphaModFix amt="60000"/>
            </a:blip>
            <a:srcRect/>
            <a:stretch>
              <a:fillRect t="-1305" b="-1305"/>
            </a:stretch>
          </a:blipFill>
        </p:spPr>
        <p:txBody>
          <a:bodyPr wrap="square">
            <a:noAutofit/>
          </a:bodyPr>
          <a:lstStyle>
            <a:lvl1pPr>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94552" y="1975104"/>
            <a:ext cx="4574383" cy="436885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lstStyle>
            <a:lvl1pPr>
              <a:defRPr>
                <a:solidFill>
                  <a:schemeClr val="tx1"/>
                </a:solidFill>
                <a:effectLst/>
              </a:defRPr>
            </a:lvl1pPr>
          </a:lstStyle>
          <a:p>
            <a:fld id="{74049900-C118-46F7-B9EF-5F7C1F0005B2}" type="datetime1">
              <a:rPr lang="en-US" smtClean="0"/>
              <a:t>1/19/2026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532176"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264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BA576E92-E5C8-4FF8-B2BE-A516F6A1724E}" type="datetimeFigureOut">
              <a:rPr lang="en-US" dirty="0"/>
              <a:t>1/19/2026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57266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6DDB232-C681-46A2-B21F-2BD21E9CA134}" type="datetimeFigureOut">
              <a:rPr lang="en-US" dirty="0"/>
              <a:t>1/19/2026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35217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30ABE26E-66F9-4E5F-9E07-CA7CDB200281}" type="datetimeFigureOut">
              <a:rPr lang="en-US" dirty="0"/>
              <a:t>1/19/2026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92148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85A1A01C-F286-49E7-998E-3D5BB613F99A}" type="datetimeFigureOut">
              <a:rPr lang="en-US" dirty="0"/>
              <a:t>1/19/2026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40558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7CC2C0A-F771-42D9-AAB0-90C3A2B0FEAD}" type="datetimeFigureOut">
              <a:rPr lang="en-US" dirty="0"/>
              <a:t>1/19/2026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70428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2CA2A270-409D-4410-9649-B7481576446C}" type="datetimeFigureOut">
              <a:rPr lang="en-US" dirty="0"/>
              <a:t>1/19/2026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7063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42200AA3-798A-4433-8927-6E115914B6EF}" type="datetimeFigureOut">
              <a:rPr lang="en-US" dirty="0"/>
              <a:t>1/19/2026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15874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6322871-0F85-43DC-99D7-CA8E7437E2EC}" type="datetimeFigureOut">
              <a:rPr lang="en-US" dirty="0"/>
              <a:t>1/19/2026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22964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E857DF4D-D974-434D-9D64-40B7405DF5F0}" type="datetimeFigureOut">
              <a:rPr lang="en-US" dirty="0"/>
              <a:t>1/19/2026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dirty="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43721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Lst>
  <p:hf hdr="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pos="5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v.uk/government/collections/immunisation" TargetMode="External"/><Relationship Id="rId3" Type="http://schemas.openxmlformats.org/officeDocument/2006/relationships/image" Target="../media/image11.jpeg"/><Relationship Id="rId7" Type="http://schemas.openxmlformats.org/officeDocument/2006/relationships/hyperlink" Target="https://www.england.nhs.uk/london/our-work/immunis-team/"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s://www.medicines.org.uk/emc#gref" TargetMode="External"/><Relationship Id="rId11" Type="http://schemas.openxmlformats.org/officeDocument/2006/relationships/hyperlink" Target="https://assets.publishing.service.gov.uk/media/6855b286b46781eacfd71dc9/UKHSA_National_Minimum_Standards_for_immunisation_training_2025.pdf" TargetMode="External"/><Relationship Id="rId5" Type="http://schemas.openxmlformats.org/officeDocument/2006/relationships/hyperlink" Target="https://find-public-health-resources.service.gov.uk/" TargetMode="External"/><Relationship Id="rId10" Type="http://schemas.openxmlformats.org/officeDocument/2006/relationships/hyperlink" Target="https://www.sps.nhs.uk/home/guidance/patient-group-directions-and-legal-mechanisms/#:~:text=Legal%20%20mechanisms" TargetMode="External"/><Relationship Id="rId4" Type="http://schemas.openxmlformats.org/officeDocument/2006/relationships/hyperlink" Target="https://www.nhs.uk/vaccinations/" TargetMode="External"/><Relationship Id="rId9" Type="http://schemas.openxmlformats.org/officeDocument/2006/relationships/hyperlink" Target="https://www.gov.uk/government/collections/immunisation-against-infectious-disease-the-green-boo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england.nhs.uk/london/our-work/immunis-te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FF5D-6C64-42F7-0D25-5E241D479E74}"/>
              </a:ext>
            </a:extLst>
          </p:cNvPr>
          <p:cNvSpPr>
            <a:spLocks noGrp="1"/>
          </p:cNvSpPr>
          <p:nvPr>
            <p:ph type="ctrTitle"/>
          </p:nvPr>
        </p:nvSpPr>
        <p:spPr>
          <a:xfrm>
            <a:off x="912629" y="1371600"/>
            <a:ext cx="10911630" cy="2696866"/>
          </a:xfrm>
        </p:spPr>
        <p:txBody>
          <a:bodyPr anchor="b">
            <a:normAutofit/>
          </a:bodyPr>
          <a:lstStyle/>
          <a:p>
            <a:r>
              <a:rPr lang="en-US"/>
              <a:t>UKHSA Advice on Consent to </a:t>
            </a:r>
            <a:r>
              <a:rPr lang="en-US" err="1"/>
              <a:t>Immunisation</a:t>
            </a:r>
            <a:endParaRPr lang="en-US"/>
          </a:p>
        </p:txBody>
      </p:sp>
      <p:sp>
        <p:nvSpPr>
          <p:cNvPr id="3" name="Subtitle 2">
            <a:extLst>
              <a:ext uri="{FF2B5EF4-FFF2-40B4-BE49-F238E27FC236}">
                <a16:creationId xmlns:a16="http://schemas.microsoft.com/office/drawing/2014/main" id="{15A34CD9-7C7D-7614-8361-17B7B6C2BB4A}"/>
              </a:ext>
            </a:extLst>
          </p:cNvPr>
          <p:cNvSpPr>
            <a:spLocks noGrp="1"/>
          </p:cNvSpPr>
          <p:nvPr>
            <p:ph type="subTitle" idx="1"/>
          </p:nvPr>
        </p:nvSpPr>
        <p:spPr>
          <a:xfrm>
            <a:off x="912629" y="4584879"/>
            <a:ext cx="9433812" cy="1287887"/>
          </a:xfrm>
        </p:spPr>
        <p:txBody>
          <a:bodyPr anchor="t">
            <a:normAutofit fontScale="85000" lnSpcReduction="10000"/>
          </a:bodyPr>
          <a:lstStyle/>
          <a:p>
            <a:r>
              <a:rPr lang="en-US" err="1"/>
              <a:t>NEl</a:t>
            </a:r>
            <a:r>
              <a:rPr lang="en-US"/>
              <a:t> Primary Care Nursing Team </a:t>
            </a:r>
          </a:p>
          <a:p>
            <a:r>
              <a:rPr lang="en-US"/>
              <a:t>Delivered by Lauren Nardo</a:t>
            </a:r>
          </a:p>
          <a:p>
            <a:r>
              <a:rPr lang="en-US"/>
              <a:t>Out of Hospital Nursing </a:t>
            </a:r>
            <a:r>
              <a:rPr lang="en-US" err="1"/>
              <a:t>programme</a:t>
            </a:r>
            <a:r>
              <a:rPr lang="en-US"/>
              <a:t> manager and nurse partner </a:t>
            </a:r>
          </a:p>
        </p:txBody>
      </p:sp>
    </p:spTree>
    <p:extLst>
      <p:ext uri="{BB962C8B-B14F-4D97-AF65-F5344CB8AC3E}">
        <p14:creationId xmlns:p14="http://schemas.microsoft.com/office/powerpoint/2010/main" val="28759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par>
                                <p:cTn id="21" presetID="42" presetClass="entr" presetSubtype="0" fill="hold" grpId="1" nodeType="withEffect">
                                  <p:stCondLst>
                                    <p:cond delay="25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anim calcmode="lin" valueType="num">
                                      <p:cBhvr>
                                        <p:cTn id="24" dur="250" fill="hold"/>
                                        <p:tgtEl>
                                          <p:spTgt spid="3"/>
                                        </p:tgtEl>
                                        <p:attrNameLst>
                                          <p:attrName>ppt_x</p:attrName>
                                        </p:attrNameLst>
                                      </p:cBhvr>
                                      <p:tavLst>
                                        <p:tav tm="0">
                                          <p:val>
                                            <p:strVal val="#ppt_x"/>
                                          </p:val>
                                        </p:tav>
                                        <p:tav tm="100000">
                                          <p:val>
                                            <p:strVal val="#ppt_x"/>
                                          </p:val>
                                        </p:tav>
                                      </p:tavLst>
                                    </p:anim>
                                    <p:anim calcmode="lin" valueType="num">
                                      <p:cBhvr>
                                        <p:cTn id="2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6FF82-6431-F808-5B25-5EEDFBECD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FC9B50-98F5-B289-3BC4-EA63D15CB995}"/>
              </a:ext>
            </a:extLst>
          </p:cNvPr>
          <p:cNvSpPr>
            <a:spLocks noGrp="1"/>
          </p:cNvSpPr>
          <p:nvPr>
            <p:ph type="title"/>
          </p:nvPr>
        </p:nvSpPr>
        <p:spPr>
          <a:xfrm>
            <a:off x="0" y="0"/>
            <a:ext cx="4751831" cy="1066800"/>
          </a:xfrm>
        </p:spPr>
        <p:txBody>
          <a:bodyPr anchor="t">
            <a:normAutofit/>
          </a:bodyPr>
          <a:lstStyle/>
          <a:p>
            <a:r>
              <a:rPr lang="en-US" sz="2600" b="1" dirty="0"/>
              <a:t>Patient Specific Directions</a:t>
            </a:r>
          </a:p>
        </p:txBody>
      </p:sp>
      <p:sp>
        <p:nvSpPr>
          <p:cNvPr id="4" name="Content Placeholder 3">
            <a:extLst>
              <a:ext uri="{FF2B5EF4-FFF2-40B4-BE49-F238E27FC236}">
                <a16:creationId xmlns:a16="http://schemas.microsoft.com/office/drawing/2014/main" id="{534B43FC-0DEA-2335-CCB5-158A285BAF69}"/>
              </a:ext>
            </a:extLst>
          </p:cNvPr>
          <p:cNvSpPr>
            <a:spLocks noGrp="1"/>
          </p:cNvSpPr>
          <p:nvPr>
            <p:ph sz="quarter" idx="14"/>
          </p:nvPr>
        </p:nvSpPr>
        <p:spPr>
          <a:xfrm>
            <a:off x="227138" y="571500"/>
            <a:ext cx="6425122" cy="6137909"/>
          </a:xfrm>
        </p:spPr>
        <p:txBody>
          <a:bodyPr>
            <a:normAutofit/>
          </a:bodyPr>
          <a:lstStyle/>
          <a:p>
            <a:pPr marL="0" indent="0">
              <a:buNone/>
            </a:pPr>
            <a:r>
              <a:rPr lang="en-GB" sz="2400" b="1" u="sng" dirty="0"/>
              <a:t>Definition</a:t>
            </a:r>
            <a:r>
              <a:rPr lang="en-GB" sz="2400" b="1" dirty="0"/>
              <a:t>: </a:t>
            </a:r>
            <a:r>
              <a:rPr lang="en-GB" sz="2400" dirty="0"/>
              <a:t>A </a:t>
            </a:r>
            <a:r>
              <a:rPr lang="en-GB" sz="2400" i="1" dirty="0"/>
              <a:t>written</a:t>
            </a:r>
            <a:r>
              <a:rPr lang="en-GB" sz="2400" dirty="0"/>
              <a:t> instruction, </a:t>
            </a:r>
            <a:r>
              <a:rPr lang="en-GB" sz="2400" i="1" dirty="0"/>
              <a:t>signed by a prescriber</a:t>
            </a:r>
            <a:r>
              <a:rPr lang="en-GB" sz="2400" dirty="0"/>
              <a:t>, for medicines to be administered to a </a:t>
            </a:r>
            <a:r>
              <a:rPr lang="en-GB" sz="2400" i="1" dirty="0"/>
              <a:t>named individual after the prescriber has assessed</a:t>
            </a:r>
            <a:r>
              <a:rPr lang="en-GB" sz="2400" dirty="0"/>
              <a:t> the individual on a one-to-one basis.</a:t>
            </a:r>
          </a:p>
          <a:p>
            <a:r>
              <a:rPr lang="en-GB" sz="2400" dirty="0"/>
              <a:t>Can be handwritten or electronic</a:t>
            </a:r>
          </a:p>
          <a:p>
            <a:r>
              <a:rPr lang="en-GB" sz="2400" dirty="0"/>
              <a:t>Can be a list of multiple named individuals provided the prescriber has assessed each individual on that list.</a:t>
            </a:r>
          </a:p>
          <a:p>
            <a:r>
              <a:rPr lang="en-GB" sz="2400" dirty="0"/>
              <a:t>A PSD is prescribing, so must be done by an appropriate prescriber.</a:t>
            </a:r>
          </a:p>
          <a:p>
            <a:r>
              <a:rPr lang="en-GB" sz="2400" dirty="0"/>
              <a:t>Must be written </a:t>
            </a:r>
            <a:r>
              <a:rPr lang="en-GB" sz="2400" i="1" dirty="0"/>
              <a:t>prior</a:t>
            </a:r>
            <a:r>
              <a:rPr lang="en-GB" sz="2400" dirty="0"/>
              <a:t> to the administration of the medication.</a:t>
            </a:r>
          </a:p>
        </p:txBody>
      </p:sp>
      <p:pic>
        <p:nvPicPr>
          <p:cNvPr id="8" name="Picture 7">
            <a:extLst>
              <a:ext uri="{FF2B5EF4-FFF2-40B4-BE49-F238E27FC236}">
                <a16:creationId xmlns:a16="http://schemas.microsoft.com/office/drawing/2014/main" id="{7EEE3E58-E8A1-319F-609B-F5D211DF371F}"/>
              </a:ext>
            </a:extLst>
          </p:cNvPr>
          <p:cNvPicPr>
            <a:picLocks noChangeAspect="1"/>
          </p:cNvPicPr>
          <p:nvPr/>
        </p:nvPicPr>
        <p:blipFill>
          <a:blip r:embed="rId3"/>
          <a:stretch>
            <a:fillRect/>
          </a:stretch>
        </p:blipFill>
        <p:spPr>
          <a:xfrm>
            <a:off x="6879398" y="2018162"/>
            <a:ext cx="5083511" cy="2821675"/>
          </a:xfrm>
          <a:prstGeom prst="rect">
            <a:avLst/>
          </a:prstGeom>
        </p:spPr>
      </p:pic>
    </p:spTree>
    <p:extLst>
      <p:ext uri="{BB962C8B-B14F-4D97-AF65-F5344CB8AC3E}">
        <p14:creationId xmlns:p14="http://schemas.microsoft.com/office/powerpoint/2010/main" val="24004173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0897-963A-469B-7DF4-FD5991EA92DA}"/>
              </a:ext>
            </a:extLst>
          </p:cNvPr>
          <p:cNvSpPr>
            <a:spLocks noGrp="1"/>
          </p:cNvSpPr>
          <p:nvPr>
            <p:ph type="ctrTitle"/>
          </p:nvPr>
        </p:nvSpPr>
        <p:spPr/>
        <p:txBody>
          <a:bodyPr anchor="b">
            <a:normAutofit/>
          </a:bodyPr>
          <a:lstStyle/>
          <a:p>
            <a:r>
              <a:rPr lang="en-US"/>
              <a:t>Consent as a Process</a:t>
            </a:r>
          </a:p>
        </p:txBody>
      </p:sp>
    </p:spTree>
    <p:extLst>
      <p:ext uri="{BB962C8B-B14F-4D97-AF65-F5344CB8AC3E}">
        <p14:creationId xmlns:p14="http://schemas.microsoft.com/office/powerpoint/2010/main" val="2214013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D26E-214A-95D4-EE75-727BC48EF480}"/>
              </a:ext>
            </a:extLst>
          </p:cNvPr>
          <p:cNvSpPr>
            <a:spLocks noGrp="1"/>
          </p:cNvSpPr>
          <p:nvPr>
            <p:ph type="title"/>
          </p:nvPr>
        </p:nvSpPr>
        <p:spPr>
          <a:xfrm>
            <a:off x="0" y="41911"/>
            <a:ext cx="4751831" cy="1066800"/>
          </a:xfrm>
        </p:spPr>
        <p:txBody>
          <a:bodyPr anchor="t">
            <a:normAutofit/>
          </a:bodyPr>
          <a:lstStyle/>
          <a:p>
            <a:r>
              <a:rPr lang="en-US" b="1" dirty="0"/>
              <a:t>Ongoing Nature of Consent</a:t>
            </a:r>
          </a:p>
        </p:txBody>
      </p:sp>
      <p:pic>
        <p:nvPicPr>
          <p:cNvPr id="5" name="Content Placeholder 4" descr="Mature doctor casually dressed in a polo shirt and sandals stands next to his medical assistant who is wearing jeans along with a white uniform top.  They are seriously conversing about a chart she holds.">
            <a:extLst>
              <a:ext uri="{FF2B5EF4-FFF2-40B4-BE49-F238E27FC236}">
                <a16:creationId xmlns:a16="http://schemas.microsoft.com/office/drawing/2014/main" id="{295E1074-A586-415A-B2D3-CBCABF91CA90}"/>
              </a:ext>
            </a:extLst>
          </p:cNvPr>
          <p:cNvPicPr>
            <a:picLocks noGrp="1" noChangeAspect="1"/>
          </p:cNvPicPr>
          <p:nvPr>
            <p:ph type="pic" sz="quarter" idx="13"/>
          </p:nvPr>
        </p:nvPicPr>
        <p:blipFill>
          <a:blip r:embed="rId3"/>
          <a:srcRect t="19687" b="19687"/>
          <a:stretch/>
        </p:blipFill>
        <p:spPr>
          <a:xfrm>
            <a:off x="0" y="1805940"/>
            <a:ext cx="3733593" cy="3448050"/>
          </a:xfrm>
        </p:spPr>
      </p:pic>
      <p:sp>
        <p:nvSpPr>
          <p:cNvPr id="4" name="Content Placeholder 3">
            <a:extLst>
              <a:ext uri="{FF2B5EF4-FFF2-40B4-BE49-F238E27FC236}">
                <a16:creationId xmlns:a16="http://schemas.microsoft.com/office/drawing/2014/main" id="{06D53D48-8082-93FB-082E-03C65C2A0EE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06240" y="533400"/>
            <a:ext cx="7749540" cy="6118859"/>
          </a:xfrm>
        </p:spPr>
        <p:txBody>
          <a:bodyPr>
            <a:normAutofit/>
          </a:bodyPr>
          <a:lstStyle/>
          <a:p>
            <a:pPr marL="0" indent="0">
              <a:spcBef>
                <a:spcPts val="2500"/>
              </a:spcBef>
              <a:buFont typeface="Arial" panose="020B0604020202020204" pitchFamily="34" charset="0"/>
              <a:buNone/>
            </a:pPr>
            <a:r>
              <a:rPr lang="en-US" sz="2400" b="1" dirty="0"/>
              <a:t>Consent Can Be Withdrawn</a:t>
            </a:r>
          </a:p>
          <a:p>
            <a:pPr marL="0" lvl="1" indent="0">
              <a:buFont typeface="Arial" panose="020B0604020202020204" pitchFamily="34" charset="0"/>
              <a:buNone/>
            </a:pPr>
            <a:r>
              <a:rPr sz="2000" dirty="0"/>
              <a:t>Consent is dynamic and patients may withdraw it at any time during </a:t>
            </a:r>
            <a:r>
              <a:rPr sz="2000" dirty="0" err="1"/>
              <a:t>immunisation</a:t>
            </a:r>
            <a:r>
              <a:rPr sz="2000" dirty="0"/>
              <a:t>.</a:t>
            </a:r>
            <a:endParaRPr lang="en-US" sz="2000" dirty="0"/>
          </a:p>
          <a:p>
            <a:pPr marL="0" indent="0">
              <a:spcBef>
                <a:spcPts val="2500"/>
              </a:spcBef>
              <a:buFont typeface="Arial" panose="020B0604020202020204" pitchFamily="34" charset="0"/>
              <a:buNone/>
            </a:pPr>
            <a:r>
              <a:rPr lang="en-US" sz="2400" b="1" dirty="0"/>
              <a:t>Consent for Each Dose</a:t>
            </a:r>
          </a:p>
          <a:p>
            <a:pPr marL="0" lvl="1" indent="0">
              <a:buFont typeface="Arial" panose="020B0604020202020204" pitchFamily="34" charset="0"/>
              <a:buNone/>
            </a:pPr>
            <a:r>
              <a:rPr sz="2000" dirty="0"/>
              <a:t>Consent for one vaccine dose does not automatically apply to future doses or different vaccines.</a:t>
            </a:r>
            <a:endParaRPr lang="en-US" sz="2000" dirty="0"/>
          </a:p>
          <a:p>
            <a:pPr marL="0" indent="0">
              <a:spcBef>
                <a:spcPts val="2500"/>
              </a:spcBef>
              <a:buFont typeface="Arial" panose="020B0604020202020204" pitchFamily="34" charset="0"/>
              <a:buNone/>
            </a:pPr>
            <a:r>
              <a:rPr lang="en-US" sz="2400" b="1" dirty="0"/>
              <a:t>Re-Consent Circumstances</a:t>
            </a:r>
          </a:p>
          <a:p>
            <a:pPr marL="0" lvl="1" indent="0">
              <a:buFont typeface="Arial" panose="020B0604020202020204" pitchFamily="34" charset="0"/>
              <a:buNone/>
            </a:pPr>
            <a:r>
              <a:rPr sz="2000" dirty="0"/>
              <a:t>Re-consent is recommended if vaccine type changes or new safety information arises.</a:t>
            </a:r>
            <a:endParaRPr lang="en-US" sz="2000" dirty="0"/>
          </a:p>
          <a:p>
            <a:pPr marL="0" indent="0">
              <a:spcBef>
                <a:spcPts val="2500"/>
              </a:spcBef>
              <a:buFont typeface="Arial" panose="020B0604020202020204" pitchFamily="34" charset="0"/>
              <a:buNone/>
            </a:pPr>
            <a:r>
              <a:rPr lang="en-US" sz="2400" b="1" dirty="0"/>
              <a:t>Respecting Patient Autonomy</a:t>
            </a:r>
          </a:p>
          <a:p>
            <a:pPr marL="0" lvl="1" indent="0">
              <a:buFont typeface="Arial" panose="020B0604020202020204" pitchFamily="34" charset="0"/>
              <a:buNone/>
            </a:pPr>
            <a:r>
              <a:rPr sz="2000" dirty="0"/>
              <a:t>Ongoing consent respects autonomy and keeps consent informed throughout </a:t>
            </a:r>
            <a:r>
              <a:rPr sz="2000" dirty="0" err="1"/>
              <a:t>immunisation</a:t>
            </a:r>
            <a:r>
              <a:rPr sz="2000" dirty="0"/>
              <a:t>.</a:t>
            </a:r>
            <a:endParaRPr lang="en-US" sz="2000" dirty="0"/>
          </a:p>
        </p:txBody>
      </p:sp>
    </p:spTree>
    <p:extLst>
      <p:ext uri="{BB962C8B-B14F-4D97-AF65-F5344CB8AC3E}">
        <p14:creationId xmlns:p14="http://schemas.microsoft.com/office/powerpoint/2010/main" val="1388494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3954-A7EC-4161-AD77-3ACE8C17A3C3}"/>
              </a:ext>
            </a:extLst>
          </p:cNvPr>
          <p:cNvSpPr>
            <a:spLocks noGrp="1"/>
          </p:cNvSpPr>
          <p:nvPr>
            <p:ph type="ctrTitle"/>
          </p:nvPr>
        </p:nvSpPr>
        <p:spPr/>
        <p:txBody>
          <a:bodyPr anchor="ctr">
            <a:normAutofit/>
          </a:bodyPr>
          <a:lstStyle/>
          <a:p>
            <a:r>
              <a:rPr lang="en-US"/>
              <a:t>Handling Consent for Multi-Dose Courses and Seasonal Vaccines</a:t>
            </a:r>
          </a:p>
        </p:txBody>
      </p:sp>
    </p:spTree>
    <p:extLst>
      <p:ext uri="{BB962C8B-B14F-4D97-AF65-F5344CB8AC3E}">
        <p14:creationId xmlns:p14="http://schemas.microsoft.com/office/powerpoint/2010/main" val="1719681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0A24-5243-E155-F029-B8408B35F5D9}"/>
              </a:ext>
            </a:extLst>
          </p:cNvPr>
          <p:cNvSpPr>
            <a:spLocks noGrp="1"/>
          </p:cNvSpPr>
          <p:nvPr>
            <p:ph type="title"/>
          </p:nvPr>
        </p:nvSpPr>
        <p:spPr>
          <a:xfrm>
            <a:off x="0" y="160021"/>
            <a:ext cx="2708910" cy="1325880"/>
          </a:xfrm>
        </p:spPr>
        <p:txBody>
          <a:bodyPr anchor="t">
            <a:normAutofit/>
          </a:bodyPr>
          <a:lstStyle/>
          <a:p>
            <a:r>
              <a:rPr lang="en-US" sz="2400" b="1" dirty="0"/>
              <a:t>Best Practices for </a:t>
            </a:r>
            <a:br>
              <a:rPr lang="en-US" sz="2400" b="1" dirty="0"/>
            </a:br>
            <a:r>
              <a:rPr lang="en-US" sz="2400" b="1" dirty="0"/>
              <a:t>Multi-Dose and </a:t>
            </a:r>
            <a:br>
              <a:rPr lang="en-US" sz="2400" b="1" dirty="0"/>
            </a:br>
            <a:r>
              <a:rPr lang="en-US" sz="2400" b="1" dirty="0"/>
              <a:t>Seasonal Vaccines</a:t>
            </a:r>
          </a:p>
        </p:txBody>
      </p:sp>
      <p:pic>
        <p:nvPicPr>
          <p:cNvPr id="5" name="Content Placeholder 4" descr="Are there any risks?">
            <a:extLst>
              <a:ext uri="{FF2B5EF4-FFF2-40B4-BE49-F238E27FC236}">
                <a16:creationId xmlns:a16="http://schemas.microsoft.com/office/drawing/2014/main" id="{FF5BC4CA-36D5-4BF8-B5E5-E96DB61E5C47}"/>
              </a:ext>
            </a:extLst>
          </p:cNvPr>
          <p:cNvPicPr>
            <a:picLocks noGrp="1" noChangeAspect="1"/>
          </p:cNvPicPr>
          <p:nvPr>
            <p:ph type="pic" sz="quarter" idx="13"/>
          </p:nvPr>
        </p:nvPicPr>
        <p:blipFill>
          <a:blip r:embed="rId3"/>
          <a:srcRect l="11354" r="11354"/>
          <a:stretch/>
        </p:blipFill>
        <p:spPr>
          <a:xfrm>
            <a:off x="152400" y="1965325"/>
            <a:ext cx="3169085" cy="2926715"/>
          </a:xfrm>
        </p:spPr>
      </p:pic>
      <p:sp>
        <p:nvSpPr>
          <p:cNvPr id="4" name="Content Placeholder 3">
            <a:extLst>
              <a:ext uri="{FF2B5EF4-FFF2-40B4-BE49-F238E27FC236}">
                <a16:creationId xmlns:a16="http://schemas.microsoft.com/office/drawing/2014/main" id="{97B7859B-9F20-2D17-F4AA-C87B2933AA3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634740" y="80010"/>
            <a:ext cx="8404860" cy="6629399"/>
          </a:xfrm>
        </p:spPr>
        <p:txBody>
          <a:bodyPr vert="horz" lIns="91440" tIns="45720" rIns="91440" bIns="45720" rtlCol="0" anchor="t">
            <a:noAutofit/>
          </a:bodyPr>
          <a:lstStyle/>
          <a:p>
            <a:pPr marL="0" indent="0">
              <a:spcBef>
                <a:spcPts val="2500"/>
              </a:spcBef>
              <a:buFont typeface="Arial" panose="020B0604020202020204" pitchFamily="34" charset="0"/>
              <a:buNone/>
            </a:pPr>
            <a:r>
              <a:rPr lang="en-US" b="1" dirty="0"/>
              <a:t>Consent Process for Multi-Dose</a:t>
            </a:r>
          </a:p>
          <a:p>
            <a:pPr marL="0" lvl="1" indent="0">
              <a:buNone/>
            </a:pPr>
            <a:r>
              <a:rPr lang="en-GB" dirty="0">
                <a:ea typeface="+mn-lt"/>
                <a:cs typeface="+mn-lt"/>
              </a:rPr>
              <a:t>Initial consent can cover the entire series of multi-dose vaccines/medicines i.e. shingles vaccinations or B12 intramuscular injection.  This must be clearly documented in the patients notes. </a:t>
            </a:r>
          </a:p>
          <a:p>
            <a:pPr marL="0" lvl="1" indent="0">
              <a:buNone/>
            </a:pPr>
            <a:r>
              <a:rPr lang="en-GB" dirty="0">
                <a:ea typeface="+mn-lt"/>
                <a:cs typeface="+mn-lt"/>
              </a:rPr>
              <a:t> A discussion with the patient should be held when the presents for administration to confirm their willingness to continue or to determine if they would like further discussion about the risks and benefits of vaccination. If necessary, the patient should be referred back to the prescribing clinician for this conversation to take place before administration.</a:t>
            </a:r>
          </a:p>
          <a:p>
            <a:pPr marL="0" indent="0">
              <a:spcBef>
                <a:spcPts val="2500"/>
              </a:spcBef>
              <a:buFont typeface="Arial" panose="020B0604020202020204" pitchFamily="34" charset="0"/>
              <a:buNone/>
            </a:pPr>
            <a:r>
              <a:rPr lang="en-US" b="1" dirty="0"/>
              <a:t>Requirement for Re-consent</a:t>
            </a:r>
          </a:p>
          <a:p>
            <a:pPr marL="0" lvl="1" indent="0">
              <a:buNone/>
            </a:pPr>
            <a:r>
              <a:rPr dirty="0"/>
              <a:t>Re-consent is necessary if </a:t>
            </a:r>
            <a:r>
              <a:rPr lang="en-US" dirty="0"/>
              <a:t>the vaccine formulation, safety, dosing, or schedule changes,</a:t>
            </a:r>
            <a:r>
              <a:rPr dirty="0"/>
              <a:t> </a:t>
            </a:r>
            <a:r>
              <a:rPr lang="en-GB" dirty="0"/>
              <a:t>or if the patient’s eligibility for the vaccine changes</a:t>
            </a:r>
            <a:r>
              <a:rPr dirty="0"/>
              <a:t> during the vaccination course.</a:t>
            </a:r>
            <a:endParaRPr lang="en-US" dirty="0"/>
          </a:p>
          <a:p>
            <a:pPr marL="0" indent="0">
              <a:spcBef>
                <a:spcPts val="2500"/>
              </a:spcBef>
              <a:buFont typeface="Arial" panose="020B0604020202020204" pitchFamily="34" charset="0"/>
              <a:buNone/>
            </a:pPr>
            <a:r>
              <a:rPr lang="en-US" b="1" dirty="0"/>
              <a:t>Ensuring Transparency and Trust</a:t>
            </a:r>
          </a:p>
          <a:p>
            <a:pPr marL="0" lvl="1" indent="0">
              <a:buFont typeface="Arial" panose="020B0604020202020204" pitchFamily="34" charset="0"/>
              <a:buNone/>
            </a:pPr>
            <a:r>
              <a:rPr dirty="0"/>
              <a:t>Revisiting consent when new evidence arises </a:t>
            </a:r>
            <a:r>
              <a:rPr lang="en-US" dirty="0"/>
              <a:t>is an essential part of this process, it </a:t>
            </a:r>
            <a:r>
              <a:rPr dirty="0"/>
              <a:t>maintains transparency and builds trust in </a:t>
            </a:r>
            <a:r>
              <a:rPr dirty="0" err="1"/>
              <a:t>immunisation</a:t>
            </a:r>
            <a:r>
              <a:rPr dirty="0"/>
              <a:t>.</a:t>
            </a:r>
            <a:endParaRPr lang="en-US" dirty="0"/>
          </a:p>
        </p:txBody>
      </p:sp>
    </p:spTree>
    <p:extLst>
      <p:ext uri="{BB962C8B-B14F-4D97-AF65-F5344CB8AC3E}">
        <p14:creationId xmlns:p14="http://schemas.microsoft.com/office/powerpoint/2010/main" val="1632883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73DC-5F1E-7823-7116-A78A80349E19}"/>
              </a:ext>
            </a:extLst>
          </p:cNvPr>
          <p:cNvSpPr>
            <a:spLocks noGrp="1"/>
          </p:cNvSpPr>
          <p:nvPr>
            <p:ph type="ctrTitle"/>
          </p:nvPr>
        </p:nvSpPr>
        <p:spPr/>
        <p:txBody>
          <a:bodyPr anchor="ctr">
            <a:normAutofit/>
          </a:bodyPr>
          <a:lstStyle/>
          <a:p>
            <a:r>
              <a:rPr lang="en-US" dirty="0"/>
              <a:t>Training Requirements</a:t>
            </a:r>
          </a:p>
        </p:txBody>
      </p:sp>
    </p:spTree>
    <p:extLst>
      <p:ext uri="{BB962C8B-B14F-4D97-AF65-F5344CB8AC3E}">
        <p14:creationId xmlns:p14="http://schemas.microsoft.com/office/powerpoint/2010/main" val="2979457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22C42-2E43-77D9-EDCD-EF41E6192DF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B63A68-4BC1-EBF8-B13A-210E3085E6C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94310" y="297180"/>
            <a:ext cx="11464289" cy="6389369"/>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3600" b="1" dirty="0"/>
              <a:t>All Staff, regardless of their role, must complete appropriate training to be able to participate in any part of the vaccination process </a:t>
            </a:r>
          </a:p>
          <a:p>
            <a:pPr marL="0" indent="0">
              <a:spcBef>
                <a:spcPts val="2500"/>
              </a:spcBef>
              <a:buNone/>
            </a:pPr>
            <a:r>
              <a:rPr lang="en-GB" sz="2800" dirty="0"/>
              <a:t>The NHS England General practice vaccination and vaccination services: standards and core contractual requirements states that ‘all healthcare professionals involved in the administration of vaccines must have the necessary skills and training’. In addition, the Health and Social Care Act 2008 states ‘Persons employed by the service provider in the provision of a regulated activity must…receive such appropriate support, training, professional development, supervision and appraisal as is necessary to enable them to carry out the duties they are employed to perform’. </a:t>
            </a:r>
            <a:endParaRPr lang="en-US" sz="2800" b="1" dirty="0"/>
          </a:p>
        </p:txBody>
      </p:sp>
    </p:spTree>
    <p:extLst>
      <p:ext uri="{BB962C8B-B14F-4D97-AF65-F5344CB8AC3E}">
        <p14:creationId xmlns:p14="http://schemas.microsoft.com/office/powerpoint/2010/main" val="960049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D2356-D164-4DCA-D043-0CB6D825E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06960-8810-5310-6C67-2A8C2A1BA41A}"/>
              </a:ext>
            </a:extLst>
          </p:cNvPr>
          <p:cNvSpPr>
            <a:spLocks noGrp="1"/>
          </p:cNvSpPr>
          <p:nvPr>
            <p:ph type="title"/>
          </p:nvPr>
        </p:nvSpPr>
        <p:spPr>
          <a:xfrm>
            <a:off x="2426970" y="22860"/>
            <a:ext cx="10218419" cy="533400"/>
          </a:xfrm>
        </p:spPr>
        <p:txBody>
          <a:bodyPr anchor="t">
            <a:normAutofit/>
          </a:bodyPr>
          <a:lstStyle/>
          <a:p>
            <a:r>
              <a:rPr lang="en-US" b="1" dirty="0"/>
              <a:t>Training Requirements for All Vaccinating Staff </a:t>
            </a:r>
          </a:p>
        </p:txBody>
      </p:sp>
      <p:graphicFrame>
        <p:nvGraphicFramePr>
          <p:cNvPr id="8" name="Content Placeholder 7">
            <a:extLst>
              <a:ext uri="{FF2B5EF4-FFF2-40B4-BE49-F238E27FC236}">
                <a16:creationId xmlns:a16="http://schemas.microsoft.com/office/drawing/2014/main" id="{18F27B0B-E242-1349-5E58-2446FC57109A}"/>
              </a:ext>
            </a:extLst>
          </p:cNvPr>
          <p:cNvGraphicFramePr>
            <a:graphicFrameLocks noGrp="1"/>
          </p:cNvGraphicFramePr>
          <p:nvPr>
            <p:ph sz="quarter" idx="14"/>
            <p:extLst>
              <p:ext uri="{D42A27DB-BD31-4B8C-83A1-F6EECF244321}">
                <p14:modId xmlns:p14="http://schemas.microsoft.com/office/powerpoint/2010/main" val="1686872850"/>
              </p:ext>
            </p:extLst>
          </p:nvPr>
        </p:nvGraphicFramePr>
        <p:xfrm>
          <a:off x="114300" y="533400"/>
          <a:ext cx="11925301" cy="6172200"/>
        </p:xfrm>
        <a:graphic>
          <a:graphicData uri="http://schemas.openxmlformats.org/drawingml/2006/table">
            <a:tbl>
              <a:tblPr firstRow="1" firstCol="1" lastRow="1" lastCol="1" bandRow="1" bandCol="1">
                <a:tableStyleId>{5C22544A-7EE6-4342-B048-85BDC9FD1C3A}</a:tableStyleId>
              </a:tblPr>
              <a:tblGrid>
                <a:gridCol w="2417797">
                  <a:extLst>
                    <a:ext uri="{9D8B030D-6E8A-4147-A177-3AD203B41FA5}">
                      <a16:colId xmlns:a16="http://schemas.microsoft.com/office/drawing/2014/main" val="2030508407"/>
                    </a:ext>
                  </a:extLst>
                </a:gridCol>
                <a:gridCol w="9507504">
                  <a:extLst>
                    <a:ext uri="{9D8B030D-6E8A-4147-A177-3AD203B41FA5}">
                      <a16:colId xmlns:a16="http://schemas.microsoft.com/office/drawing/2014/main" val="1621733950"/>
                    </a:ext>
                  </a:extLst>
                </a:gridCol>
              </a:tblGrid>
              <a:tr h="1183673">
                <a:tc>
                  <a:txBody>
                    <a:bodyPr/>
                    <a:lstStyle/>
                    <a:p>
                      <a:pPr marL="71755" algn="l">
                        <a:lnSpc>
                          <a:spcPct val="115000"/>
                        </a:lnSpc>
                        <a:spcBef>
                          <a:spcPts val="500"/>
                        </a:spcBef>
                        <a:buNone/>
                      </a:pPr>
                      <a:r>
                        <a:rPr lang="en-US" sz="1400" b="1" kern="100" dirty="0">
                          <a:effectLst/>
                        </a:rPr>
                        <a:t>The </a:t>
                      </a:r>
                      <a:r>
                        <a:rPr lang="en-US" sz="1400" b="1" kern="100" spc="-10" dirty="0">
                          <a:effectLst/>
                        </a:rPr>
                        <a:t>staff</a:t>
                      </a:r>
                      <a:endParaRPr lang="en-GB" sz="1800" b="1" kern="100" dirty="0">
                        <a:effectLst/>
                        <a:latin typeface="Tahoma" panose="020B0604030504040204" pitchFamily="34" charset="0"/>
                        <a:ea typeface="Tahoma" panose="020B0604030504040204" pitchFamily="34" charset="0"/>
                      </a:endParaRPr>
                    </a:p>
                  </a:txBody>
                  <a:tcPr marL="0" marR="0" marT="0" marB="0">
                    <a:solidFill>
                      <a:schemeClr val="accent2"/>
                    </a:solidFill>
                  </a:tcPr>
                </a:tc>
                <a:tc>
                  <a:txBody>
                    <a:bodyPr/>
                    <a:lstStyle/>
                    <a:p>
                      <a:pPr marL="71755" marR="249555" algn="l">
                        <a:lnSpc>
                          <a:spcPct val="110000"/>
                        </a:lnSpc>
                        <a:spcBef>
                          <a:spcPts val="435"/>
                        </a:spcBef>
                        <a:buNone/>
                      </a:pPr>
                      <a:r>
                        <a:rPr lang="en-US" sz="1200" kern="100" dirty="0">
                          <a:effectLst/>
                        </a:rPr>
                        <a:t>Any healthcare worker who advises on and/or administers </a:t>
                      </a:r>
                      <a:r>
                        <a:rPr lang="en-US" sz="1200" kern="100" spc="-10" dirty="0">
                          <a:effectLst/>
                        </a:rPr>
                        <a:t>vaccines</a:t>
                      </a:r>
                      <a:r>
                        <a:rPr lang="en-US" sz="1200" kern="100" spc="-60" dirty="0">
                          <a:effectLst/>
                        </a:rPr>
                        <a:t> </a:t>
                      </a:r>
                      <a:r>
                        <a:rPr lang="en-US" sz="1200" kern="100" spc="-10" dirty="0">
                          <a:effectLst/>
                        </a:rPr>
                        <a:t>must</a:t>
                      </a:r>
                      <a:r>
                        <a:rPr lang="en-US" sz="1200" kern="100" spc="-60" dirty="0">
                          <a:effectLst/>
                        </a:rPr>
                        <a:t> </a:t>
                      </a:r>
                      <a:r>
                        <a:rPr lang="en-US" sz="1200" kern="100" spc="-10" dirty="0">
                          <a:effectLst/>
                        </a:rPr>
                        <a:t>have</a:t>
                      </a:r>
                      <a:r>
                        <a:rPr lang="en-US" sz="1200" kern="100" spc="-60" dirty="0">
                          <a:effectLst/>
                        </a:rPr>
                        <a:t> </a:t>
                      </a:r>
                      <a:r>
                        <a:rPr lang="en-US" sz="1200" kern="100" spc="-10" dirty="0">
                          <a:effectLst/>
                        </a:rPr>
                        <a:t>received</a:t>
                      </a:r>
                      <a:r>
                        <a:rPr lang="en-US" sz="1200" kern="100" spc="-60" dirty="0">
                          <a:effectLst/>
                        </a:rPr>
                        <a:t> </a:t>
                      </a:r>
                      <a:r>
                        <a:rPr lang="en-US" sz="1200" kern="100" spc="-10" dirty="0">
                          <a:effectLst/>
                        </a:rPr>
                        <a:t>specific</a:t>
                      </a:r>
                      <a:r>
                        <a:rPr lang="en-US" sz="1200" kern="100" spc="-60" dirty="0">
                          <a:effectLst/>
                        </a:rPr>
                        <a:t> </a:t>
                      </a:r>
                      <a:r>
                        <a:rPr lang="en-US" sz="1200" kern="100" spc="-10" dirty="0">
                          <a:effectLst/>
                        </a:rPr>
                        <a:t>relevant</a:t>
                      </a:r>
                      <a:r>
                        <a:rPr lang="en-US" sz="1200" kern="100" spc="-60" dirty="0">
                          <a:effectLst/>
                        </a:rPr>
                        <a:t> </a:t>
                      </a:r>
                      <a:r>
                        <a:rPr lang="en-US" sz="1200" kern="100" spc="-10" dirty="0">
                          <a:effectLst/>
                        </a:rPr>
                        <a:t>training</a:t>
                      </a:r>
                      <a:r>
                        <a:rPr lang="en-US" sz="1200" kern="100" spc="-60" dirty="0">
                          <a:effectLst/>
                        </a:rPr>
                        <a:t> </a:t>
                      </a:r>
                      <a:r>
                        <a:rPr lang="en-US" sz="1200" kern="100" spc="-10" dirty="0">
                          <a:effectLst/>
                        </a:rPr>
                        <a:t>and</a:t>
                      </a:r>
                      <a:r>
                        <a:rPr lang="en-US" sz="1200" kern="100" spc="-60" dirty="0">
                          <a:effectLst/>
                        </a:rPr>
                        <a:t> </a:t>
                      </a:r>
                      <a:r>
                        <a:rPr lang="en-US" sz="1200" kern="100" spc="-10" dirty="0">
                          <a:effectLst/>
                        </a:rPr>
                        <a:t>have </a:t>
                      </a:r>
                      <a:r>
                        <a:rPr lang="en-US" sz="1200" kern="100" dirty="0">
                          <a:effectLst/>
                        </a:rPr>
                        <a:t>been</a:t>
                      </a:r>
                      <a:r>
                        <a:rPr lang="en-US" sz="1200" kern="100" spc="-50" dirty="0">
                          <a:effectLst/>
                        </a:rPr>
                        <a:t> </a:t>
                      </a:r>
                      <a:r>
                        <a:rPr lang="en-US" sz="1200" kern="100" dirty="0">
                          <a:effectLst/>
                        </a:rPr>
                        <a:t>assessed</a:t>
                      </a:r>
                      <a:r>
                        <a:rPr lang="en-US" sz="1200" kern="100" spc="-50" dirty="0">
                          <a:effectLst/>
                        </a:rPr>
                        <a:t> </a:t>
                      </a:r>
                      <a:r>
                        <a:rPr lang="en-US" sz="1200" kern="100" dirty="0">
                          <a:effectLst/>
                        </a:rPr>
                        <a:t>as</a:t>
                      </a:r>
                      <a:r>
                        <a:rPr lang="en-US" sz="1200" kern="100" spc="-50" dirty="0">
                          <a:effectLst/>
                        </a:rPr>
                        <a:t> </a:t>
                      </a:r>
                      <a:r>
                        <a:rPr lang="en-US" sz="1200" kern="100" dirty="0">
                          <a:effectLst/>
                        </a:rPr>
                        <a:t>competent</a:t>
                      </a:r>
                      <a:r>
                        <a:rPr lang="en-US" sz="1200" kern="100" spc="-50" dirty="0">
                          <a:effectLst/>
                        </a:rPr>
                        <a:t> </a:t>
                      </a:r>
                      <a:r>
                        <a:rPr lang="en-US" sz="1200" kern="100" dirty="0">
                          <a:effectLst/>
                        </a:rPr>
                        <a:t>by</a:t>
                      </a:r>
                      <a:r>
                        <a:rPr lang="en-US" sz="1200" kern="100" spc="-50" dirty="0">
                          <a:effectLst/>
                        </a:rPr>
                        <a:t> </a:t>
                      </a:r>
                      <a:r>
                        <a:rPr lang="en-US" sz="1200" kern="100" dirty="0">
                          <a:effectLst/>
                        </a:rPr>
                        <a:t>a</a:t>
                      </a:r>
                      <a:r>
                        <a:rPr lang="en-US" sz="1200" kern="100" spc="-50" dirty="0">
                          <a:effectLst/>
                        </a:rPr>
                        <a:t> </a:t>
                      </a:r>
                      <a:r>
                        <a:rPr lang="en-US" sz="1200" kern="100" dirty="0">
                          <a:effectLst/>
                        </a:rPr>
                        <a:t>registered</a:t>
                      </a:r>
                      <a:r>
                        <a:rPr lang="en-US" sz="1200" kern="100" spc="-50" dirty="0">
                          <a:effectLst/>
                        </a:rPr>
                        <a:t> </a:t>
                      </a:r>
                      <a:r>
                        <a:rPr lang="en-US" sz="1200" kern="100" dirty="0">
                          <a:effectLst/>
                        </a:rPr>
                        <a:t>professional</a:t>
                      </a:r>
                      <a:r>
                        <a:rPr lang="en-US" sz="1200" kern="100" spc="-50" dirty="0">
                          <a:effectLst/>
                        </a:rPr>
                        <a:t> </a:t>
                      </a:r>
                      <a:r>
                        <a:rPr lang="en-US" sz="1200" kern="100" dirty="0">
                          <a:effectLst/>
                        </a:rPr>
                        <a:t>who is</a:t>
                      </a:r>
                      <a:r>
                        <a:rPr lang="en-US" sz="1200" kern="100" spc="-65" dirty="0">
                          <a:effectLst/>
                        </a:rPr>
                        <a:t> </a:t>
                      </a:r>
                      <a:r>
                        <a:rPr lang="en-US" sz="1200" kern="100" dirty="0">
                          <a:effectLst/>
                        </a:rPr>
                        <a:t>experienced,</a:t>
                      </a:r>
                      <a:r>
                        <a:rPr lang="en-US" sz="1200" kern="100" spc="-65" dirty="0">
                          <a:effectLst/>
                        </a:rPr>
                        <a:t> </a:t>
                      </a:r>
                      <a:r>
                        <a:rPr lang="en-US" sz="1200" kern="100" dirty="0">
                          <a:effectLst/>
                        </a:rPr>
                        <a:t>up</a:t>
                      </a:r>
                      <a:r>
                        <a:rPr lang="en-US" sz="1200" kern="100" spc="-65" dirty="0">
                          <a:effectLst/>
                        </a:rPr>
                        <a:t> </a:t>
                      </a:r>
                      <a:r>
                        <a:rPr lang="en-US" sz="1200" kern="100" dirty="0">
                          <a:effectLst/>
                        </a:rPr>
                        <a:t>to</a:t>
                      </a:r>
                      <a:r>
                        <a:rPr lang="en-US" sz="1200" kern="100" spc="-65" dirty="0">
                          <a:effectLst/>
                        </a:rPr>
                        <a:t> </a:t>
                      </a:r>
                      <a:r>
                        <a:rPr lang="en-US" sz="1200" kern="100" dirty="0">
                          <a:effectLst/>
                        </a:rPr>
                        <a:t>date</a:t>
                      </a:r>
                      <a:r>
                        <a:rPr lang="en-US" sz="1200" kern="100" spc="-65" dirty="0">
                          <a:effectLst/>
                        </a:rPr>
                        <a:t> </a:t>
                      </a:r>
                      <a:r>
                        <a:rPr lang="en-US" sz="1200" kern="100" dirty="0">
                          <a:effectLst/>
                        </a:rPr>
                        <a:t>and</a:t>
                      </a:r>
                      <a:r>
                        <a:rPr lang="en-US" sz="1200" kern="100" spc="-65" dirty="0">
                          <a:effectLst/>
                        </a:rPr>
                        <a:t> </a:t>
                      </a:r>
                      <a:r>
                        <a:rPr lang="en-US" sz="1200" kern="100" dirty="0">
                          <a:effectLst/>
                        </a:rPr>
                        <a:t>competent</a:t>
                      </a:r>
                      <a:r>
                        <a:rPr lang="en-US" sz="1200" kern="100" spc="-65" dirty="0">
                          <a:effectLst/>
                        </a:rPr>
                        <a:t> </a:t>
                      </a:r>
                      <a:r>
                        <a:rPr lang="en-US" sz="1200" kern="100" dirty="0">
                          <a:effectLst/>
                        </a:rPr>
                        <a:t>in</a:t>
                      </a:r>
                      <a:r>
                        <a:rPr lang="en-US" sz="1200" kern="100" spc="-65" dirty="0">
                          <a:effectLst/>
                        </a:rPr>
                        <a:t> </a:t>
                      </a:r>
                      <a:r>
                        <a:rPr lang="en-US" sz="1200" kern="100" dirty="0">
                          <a:effectLst/>
                        </a:rPr>
                        <a:t>vaccination.</a:t>
                      </a:r>
                      <a:r>
                        <a:rPr lang="en-US" sz="1200" kern="100" spc="-65" dirty="0">
                          <a:effectLst/>
                        </a:rPr>
                        <a:t> </a:t>
                      </a:r>
                      <a:r>
                        <a:rPr lang="en-US" sz="1200" kern="100" dirty="0">
                          <a:effectLst/>
                        </a:rPr>
                        <a:t>They should</a:t>
                      </a:r>
                      <a:r>
                        <a:rPr lang="en-US" sz="1200" kern="100" spc="-75" dirty="0">
                          <a:effectLst/>
                        </a:rPr>
                        <a:t> </a:t>
                      </a:r>
                      <a:r>
                        <a:rPr lang="en-US" sz="1200" kern="100" dirty="0">
                          <a:effectLst/>
                        </a:rPr>
                        <a:t>only</a:t>
                      </a:r>
                      <a:r>
                        <a:rPr lang="en-US" sz="1200" kern="100" spc="-70" dirty="0">
                          <a:effectLst/>
                        </a:rPr>
                        <a:t> </a:t>
                      </a:r>
                      <a:r>
                        <a:rPr lang="en-US" sz="1200" kern="100" dirty="0">
                          <a:effectLst/>
                        </a:rPr>
                        <a:t>administer</a:t>
                      </a:r>
                      <a:r>
                        <a:rPr lang="en-US" sz="1200" kern="100" spc="-70" dirty="0">
                          <a:effectLst/>
                        </a:rPr>
                        <a:t> </a:t>
                      </a:r>
                      <a:r>
                        <a:rPr lang="en-US" sz="1200" kern="100" dirty="0">
                          <a:effectLst/>
                        </a:rPr>
                        <a:t>or</a:t>
                      </a:r>
                      <a:r>
                        <a:rPr lang="en-US" sz="1200" kern="100" spc="-70" dirty="0">
                          <a:effectLst/>
                        </a:rPr>
                        <a:t> </a:t>
                      </a:r>
                      <a:r>
                        <a:rPr lang="en-US" sz="1200" kern="100" dirty="0">
                          <a:effectLst/>
                        </a:rPr>
                        <a:t>advise</a:t>
                      </a:r>
                      <a:r>
                        <a:rPr lang="en-US" sz="1200" kern="100" spc="-70" dirty="0">
                          <a:effectLst/>
                        </a:rPr>
                        <a:t> </a:t>
                      </a:r>
                      <a:r>
                        <a:rPr lang="en-US" sz="1200" kern="100" dirty="0">
                          <a:effectLst/>
                        </a:rPr>
                        <a:t>about</a:t>
                      </a:r>
                      <a:r>
                        <a:rPr lang="en-US" sz="1200" kern="100" spc="-70" dirty="0">
                          <a:effectLst/>
                        </a:rPr>
                        <a:t> </a:t>
                      </a:r>
                      <a:r>
                        <a:rPr lang="en-US" sz="1200" kern="100" dirty="0">
                          <a:effectLst/>
                        </a:rPr>
                        <a:t>vaccinations</a:t>
                      </a:r>
                      <a:r>
                        <a:rPr lang="en-US" sz="1200" kern="100" spc="-70" dirty="0">
                          <a:effectLst/>
                        </a:rPr>
                        <a:t> </a:t>
                      </a:r>
                      <a:r>
                        <a:rPr lang="en-US" sz="1200" kern="100" dirty="0">
                          <a:effectLst/>
                        </a:rPr>
                        <a:t>if</a:t>
                      </a:r>
                      <a:r>
                        <a:rPr lang="en-US" sz="1200" kern="100" spc="-70" dirty="0">
                          <a:effectLst/>
                        </a:rPr>
                        <a:t> </a:t>
                      </a:r>
                      <a:r>
                        <a:rPr lang="en-US" sz="1200" kern="100" dirty="0">
                          <a:effectLst/>
                        </a:rPr>
                        <a:t>they</a:t>
                      </a:r>
                      <a:r>
                        <a:rPr lang="en-US" sz="1200" kern="100" spc="-70" dirty="0">
                          <a:effectLst/>
                        </a:rPr>
                        <a:t> </a:t>
                      </a:r>
                      <a:r>
                        <a:rPr lang="en-US" sz="1200" kern="100" dirty="0">
                          <a:effectLst/>
                        </a:rPr>
                        <a:t>feel competent to do so.</a:t>
                      </a:r>
                      <a:endParaRPr lang="en-GB" sz="1600" kern="100" dirty="0">
                        <a:effectLst/>
                      </a:endParaRPr>
                    </a:p>
                    <a:p>
                      <a:pPr marL="71755" algn="l">
                        <a:lnSpc>
                          <a:spcPct val="110000"/>
                        </a:lnSpc>
                        <a:spcBef>
                          <a:spcPts val="595"/>
                        </a:spcBef>
                        <a:buNone/>
                      </a:pPr>
                      <a:r>
                        <a:rPr lang="en-US" sz="1200" kern="100" spc="-10" dirty="0">
                          <a:effectLst/>
                        </a:rPr>
                        <a:t>Mentorship,</a:t>
                      </a:r>
                      <a:r>
                        <a:rPr lang="en-US" sz="1200" kern="100" spc="-35" dirty="0">
                          <a:effectLst/>
                        </a:rPr>
                        <a:t> </a:t>
                      </a:r>
                      <a:r>
                        <a:rPr lang="en-US" sz="1200" kern="100" spc="-10" dirty="0">
                          <a:effectLst/>
                        </a:rPr>
                        <a:t>close</a:t>
                      </a:r>
                      <a:r>
                        <a:rPr lang="en-US" sz="1200" kern="100" spc="-35" dirty="0">
                          <a:effectLst/>
                        </a:rPr>
                        <a:t> </a:t>
                      </a:r>
                      <a:r>
                        <a:rPr lang="en-US" sz="1200" kern="100" spc="-10" dirty="0">
                          <a:effectLst/>
                        </a:rPr>
                        <a:t>supervision</a:t>
                      </a:r>
                      <a:r>
                        <a:rPr lang="en-US" sz="1200" kern="100" spc="-35" dirty="0">
                          <a:effectLst/>
                        </a:rPr>
                        <a:t> </a:t>
                      </a:r>
                      <a:r>
                        <a:rPr lang="en-US" sz="1200" kern="100" spc="-10" dirty="0">
                          <a:effectLst/>
                        </a:rPr>
                        <a:t>and</a:t>
                      </a:r>
                      <a:r>
                        <a:rPr lang="en-US" sz="1200" kern="100" spc="-35" dirty="0">
                          <a:effectLst/>
                        </a:rPr>
                        <a:t> </a:t>
                      </a:r>
                      <a:r>
                        <a:rPr lang="en-US" sz="1200" kern="100" spc="-10" dirty="0">
                          <a:effectLst/>
                        </a:rPr>
                        <a:t>support</a:t>
                      </a:r>
                      <a:r>
                        <a:rPr lang="en-US" sz="1200" kern="100" spc="-35" dirty="0">
                          <a:effectLst/>
                        </a:rPr>
                        <a:t> </a:t>
                      </a:r>
                      <a:r>
                        <a:rPr lang="en-US" sz="1200" kern="100" spc="-10" dirty="0">
                          <a:effectLst/>
                        </a:rPr>
                        <a:t>strategies</a:t>
                      </a:r>
                      <a:r>
                        <a:rPr lang="en-US" sz="1200" kern="100" spc="-35" dirty="0">
                          <a:effectLst/>
                        </a:rPr>
                        <a:t> </a:t>
                      </a:r>
                      <a:r>
                        <a:rPr lang="en-US" sz="1200" kern="100" spc="-10" dirty="0">
                          <a:effectLst/>
                        </a:rPr>
                        <a:t>for</a:t>
                      </a:r>
                      <a:r>
                        <a:rPr lang="en-US" sz="1200" kern="100" spc="-35" dirty="0">
                          <a:effectLst/>
                        </a:rPr>
                        <a:t> </a:t>
                      </a:r>
                      <a:r>
                        <a:rPr lang="en-US" sz="1200" kern="100" spc="-10" dirty="0">
                          <a:effectLst/>
                        </a:rPr>
                        <a:t>new </a:t>
                      </a:r>
                      <a:r>
                        <a:rPr lang="en-US" sz="1200" kern="100" dirty="0">
                          <a:effectLst/>
                        </a:rPr>
                        <a:t>vaccinators are essential.</a:t>
                      </a:r>
                      <a:endParaRPr lang="en-GB" sz="1600" kern="100" dirty="0">
                        <a:effectLst/>
                        <a:latin typeface="Tahoma" panose="020B0604030504040204" pitchFamily="34" charset="0"/>
                        <a:ea typeface="Tahoma" panose="020B0604030504040204" pitchFamily="34" charset="0"/>
                      </a:endParaRPr>
                    </a:p>
                  </a:txBody>
                  <a:tcPr marL="0" marR="0" marT="0" marB="0">
                    <a:solidFill>
                      <a:schemeClr val="accent2"/>
                    </a:solidFill>
                  </a:tcPr>
                </a:tc>
                <a:extLst>
                  <a:ext uri="{0D108BD9-81ED-4DB2-BD59-A6C34878D82A}">
                    <a16:rowId xmlns:a16="http://schemas.microsoft.com/office/drawing/2014/main" val="1046847530"/>
                  </a:ext>
                </a:extLst>
              </a:tr>
              <a:tr h="1743511">
                <a:tc>
                  <a:txBody>
                    <a:bodyPr/>
                    <a:lstStyle/>
                    <a:p>
                      <a:pPr marL="71755" marR="73660" algn="l">
                        <a:lnSpc>
                          <a:spcPct val="115000"/>
                        </a:lnSpc>
                        <a:spcBef>
                          <a:spcPts val="550"/>
                        </a:spcBef>
                        <a:buNone/>
                      </a:pPr>
                      <a:r>
                        <a:rPr lang="en-US" sz="1400" b="1" kern="100">
                          <a:effectLst/>
                        </a:rPr>
                        <a:t>The</a:t>
                      </a:r>
                      <a:r>
                        <a:rPr lang="en-US" sz="1400" b="1" kern="100" spc="-65">
                          <a:effectLst/>
                        </a:rPr>
                        <a:t> </a:t>
                      </a:r>
                      <a:r>
                        <a:rPr lang="en-US" sz="1400" b="1" kern="100">
                          <a:effectLst/>
                        </a:rPr>
                        <a:t>requirement to be trained</a:t>
                      </a:r>
                      <a:r>
                        <a:rPr lang="en-US" sz="1400" b="1" kern="100" spc="200">
                          <a:effectLst/>
                        </a:rPr>
                        <a:t> </a:t>
                      </a:r>
                      <a:r>
                        <a:rPr lang="en-US" sz="1400" b="1" kern="100">
                          <a:effectLst/>
                        </a:rPr>
                        <a:t>and supervised</a:t>
                      </a:r>
                      <a:endParaRPr lang="en-GB" sz="1800" b="1" kern="100">
                        <a:effectLst/>
                        <a:latin typeface="Tahoma" panose="020B0604030504040204" pitchFamily="34" charset="0"/>
                        <a:ea typeface="Tahoma" panose="020B0604030504040204" pitchFamily="34" charset="0"/>
                      </a:endParaRPr>
                    </a:p>
                  </a:txBody>
                  <a:tcPr marL="0" marR="0" marT="0" marB="0">
                    <a:solidFill>
                      <a:schemeClr val="accent2"/>
                    </a:solidFill>
                  </a:tcPr>
                </a:tc>
                <a:tc>
                  <a:txBody>
                    <a:bodyPr/>
                    <a:lstStyle/>
                    <a:p>
                      <a:pPr marL="71755" marR="187960" algn="l">
                        <a:lnSpc>
                          <a:spcPct val="110000"/>
                        </a:lnSpc>
                        <a:spcBef>
                          <a:spcPts val="485"/>
                        </a:spcBef>
                        <a:buNone/>
                      </a:pPr>
                      <a:r>
                        <a:rPr lang="en-US" sz="1200" kern="100" dirty="0">
                          <a:effectLst/>
                        </a:rPr>
                        <a:t>Those new to vaccination should receive comprehensive </a:t>
                      </a:r>
                      <a:r>
                        <a:rPr lang="en-US" sz="1200" kern="100" spc="-10" dirty="0">
                          <a:effectLst/>
                        </a:rPr>
                        <a:t>foundation</a:t>
                      </a:r>
                      <a:r>
                        <a:rPr lang="en-US" sz="1200" kern="100" spc="-40" dirty="0">
                          <a:effectLst/>
                        </a:rPr>
                        <a:t> </a:t>
                      </a:r>
                      <a:r>
                        <a:rPr lang="en-US" sz="1200" kern="100" spc="-10" dirty="0">
                          <a:effectLst/>
                        </a:rPr>
                        <a:t>vaccination</a:t>
                      </a:r>
                      <a:r>
                        <a:rPr lang="en-US" sz="1200" kern="100" spc="-40" dirty="0">
                          <a:effectLst/>
                        </a:rPr>
                        <a:t> </a:t>
                      </a:r>
                      <a:r>
                        <a:rPr lang="en-US" sz="1200" kern="100" spc="-10" dirty="0">
                          <a:effectLst/>
                        </a:rPr>
                        <a:t>training,</a:t>
                      </a:r>
                      <a:r>
                        <a:rPr lang="en-US" sz="1200" kern="100" spc="-40" dirty="0">
                          <a:effectLst/>
                        </a:rPr>
                        <a:t> </a:t>
                      </a:r>
                      <a:r>
                        <a:rPr lang="en-US" sz="1200" kern="100" spc="-10" dirty="0">
                          <a:effectLst/>
                        </a:rPr>
                        <a:t>either</a:t>
                      </a:r>
                      <a:r>
                        <a:rPr lang="en-US" sz="1200" kern="100" spc="-40" dirty="0">
                          <a:effectLst/>
                        </a:rPr>
                        <a:t> </a:t>
                      </a:r>
                      <a:r>
                        <a:rPr lang="en-US" sz="1200" kern="100" spc="-10" dirty="0">
                          <a:effectLst/>
                        </a:rPr>
                        <a:t>through</a:t>
                      </a:r>
                      <a:r>
                        <a:rPr lang="en-US" sz="1200" kern="100" spc="-40" dirty="0">
                          <a:effectLst/>
                        </a:rPr>
                        <a:t> </a:t>
                      </a:r>
                      <a:r>
                        <a:rPr lang="en-US" sz="1200" kern="100" spc="-10" dirty="0">
                          <a:effectLst/>
                        </a:rPr>
                        <a:t>a</a:t>
                      </a:r>
                      <a:r>
                        <a:rPr lang="en-US" sz="1200" kern="100" spc="-40" dirty="0">
                          <a:effectLst/>
                        </a:rPr>
                        <a:t> </a:t>
                      </a:r>
                      <a:r>
                        <a:rPr lang="en-US" sz="1200" kern="100" spc="-10" dirty="0">
                          <a:effectLst/>
                        </a:rPr>
                        <a:t>face-to-face</a:t>
                      </a:r>
                      <a:r>
                        <a:rPr lang="en-US" sz="1200" kern="100" spc="-40" dirty="0">
                          <a:effectLst/>
                        </a:rPr>
                        <a:t> </a:t>
                      </a:r>
                      <a:r>
                        <a:rPr lang="en-US" sz="1200" kern="100" spc="-10" dirty="0">
                          <a:effectLst/>
                        </a:rPr>
                        <a:t>(in person</a:t>
                      </a:r>
                      <a:r>
                        <a:rPr lang="en-US" sz="1200" kern="100" spc="-45" dirty="0">
                          <a:effectLst/>
                        </a:rPr>
                        <a:t> </a:t>
                      </a:r>
                      <a:r>
                        <a:rPr lang="en-US" sz="1200" kern="100" spc="-10" dirty="0">
                          <a:effectLst/>
                        </a:rPr>
                        <a:t>or</a:t>
                      </a:r>
                      <a:r>
                        <a:rPr lang="en-US" sz="1200" kern="100" spc="-45" dirty="0">
                          <a:effectLst/>
                        </a:rPr>
                        <a:t> </a:t>
                      </a:r>
                      <a:r>
                        <a:rPr lang="en-US" sz="1200" kern="100" spc="-10" dirty="0">
                          <a:effectLst/>
                        </a:rPr>
                        <a:t>webinar)</a:t>
                      </a:r>
                      <a:r>
                        <a:rPr lang="en-US" sz="1200" kern="100" spc="-45" dirty="0">
                          <a:effectLst/>
                        </a:rPr>
                        <a:t> </a:t>
                      </a:r>
                      <a:r>
                        <a:rPr lang="en-US" sz="1200" kern="100" spc="-10" dirty="0">
                          <a:effectLst/>
                        </a:rPr>
                        <a:t>taught</a:t>
                      </a:r>
                      <a:r>
                        <a:rPr lang="en-US" sz="1200" kern="100" spc="-45" dirty="0">
                          <a:effectLst/>
                        </a:rPr>
                        <a:t> </a:t>
                      </a:r>
                      <a:r>
                        <a:rPr lang="en-US" sz="1200" kern="100" spc="-10" dirty="0">
                          <a:effectLst/>
                        </a:rPr>
                        <a:t>course</a:t>
                      </a:r>
                      <a:r>
                        <a:rPr lang="en-US" sz="1200" kern="100" spc="-45" dirty="0">
                          <a:effectLst/>
                        </a:rPr>
                        <a:t> </a:t>
                      </a:r>
                      <a:r>
                        <a:rPr lang="en-US" sz="1200" kern="100" spc="-10" dirty="0">
                          <a:effectLst/>
                        </a:rPr>
                        <a:t>or</a:t>
                      </a:r>
                      <a:r>
                        <a:rPr lang="en-US" sz="1200" kern="100" spc="-45" dirty="0">
                          <a:effectLst/>
                        </a:rPr>
                        <a:t> </a:t>
                      </a:r>
                      <a:r>
                        <a:rPr lang="en-US" sz="1200" kern="100" spc="-10" dirty="0">
                          <a:effectLst/>
                        </a:rPr>
                        <a:t>a</a:t>
                      </a:r>
                      <a:r>
                        <a:rPr lang="en-US" sz="1200" kern="100" spc="-45" dirty="0">
                          <a:effectLst/>
                        </a:rPr>
                        <a:t> </a:t>
                      </a:r>
                      <a:r>
                        <a:rPr lang="en-US" sz="1200" kern="100" spc="-10" dirty="0">
                          <a:effectLst/>
                        </a:rPr>
                        <a:t>blended</a:t>
                      </a:r>
                      <a:r>
                        <a:rPr lang="en-US" sz="1200" kern="100" spc="-45" dirty="0">
                          <a:effectLst/>
                        </a:rPr>
                        <a:t> </a:t>
                      </a:r>
                      <a:r>
                        <a:rPr lang="en-US" sz="1200" kern="100" spc="-10" dirty="0">
                          <a:effectLst/>
                        </a:rPr>
                        <a:t>approach</a:t>
                      </a:r>
                      <a:r>
                        <a:rPr lang="en-US" sz="1200" kern="100" spc="-45" dirty="0">
                          <a:effectLst/>
                        </a:rPr>
                        <a:t> </a:t>
                      </a:r>
                      <a:r>
                        <a:rPr lang="en-US" sz="1200" kern="100" spc="-10" dirty="0">
                          <a:effectLst/>
                        </a:rPr>
                        <a:t>of</a:t>
                      </a:r>
                      <a:r>
                        <a:rPr lang="en-US" sz="1200" kern="100" spc="-45" dirty="0">
                          <a:effectLst/>
                        </a:rPr>
                        <a:t> </a:t>
                      </a:r>
                      <a:r>
                        <a:rPr lang="en-US" sz="1200" kern="100" spc="-10" dirty="0">
                          <a:effectLst/>
                        </a:rPr>
                        <a:t>both </a:t>
                      </a:r>
                      <a:r>
                        <a:rPr lang="en-US" sz="1200" kern="100" dirty="0">
                          <a:effectLst/>
                        </a:rPr>
                        <a:t>e-learning and a face-to-face taught course.</a:t>
                      </a:r>
                      <a:endParaRPr lang="en-GB" sz="1600" kern="100" dirty="0">
                        <a:effectLst/>
                      </a:endParaRPr>
                    </a:p>
                    <a:p>
                      <a:pPr marL="71755" marR="335280" algn="l">
                        <a:lnSpc>
                          <a:spcPct val="110000"/>
                        </a:lnSpc>
                        <a:spcBef>
                          <a:spcPts val="585"/>
                        </a:spcBef>
                        <a:buNone/>
                      </a:pPr>
                      <a:r>
                        <a:rPr lang="en-US" sz="1200" kern="100" dirty="0">
                          <a:effectLst/>
                        </a:rPr>
                        <a:t>To</a:t>
                      </a:r>
                      <a:r>
                        <a:rPr lang="en-US" sz="1200" kern="100" spc="-70" dirty="0">
                          <a:effectLst/>
                        </a:rPr>
                        <a:t> </a:t>
                      </a:r>
                      <a:r>
                        <a:rPr lang="en-US" sz="1200" kern="100" dirty="0">
                          <a:effectLst/>
                        </a:rPr>
                        <a:t>cover</a:t>
                      </a:r>
                      <a:r>
                        <a:rPr lang="en-US" sz="1200" kern="100" spc="-70" dirty="0">
                          <a:effectLst/>
                        </a:rPr>
                        <a:t> </a:t>
                      </a:r>
                      <a:r>
                        <a:rPr lang="en-US" sz="1200" kern="100" dirty="0">
                          <a:effectLst/>
                        </a:rPr>
                        <a:t>all</a:t>
                      </a:r>
                      <a:r>
                        <a:rPr lang="en-US" sz="1200" kern="100" spc="-70" dirty="0">
                          <a:effectLst/>
                        </a:rPr>
                        <a:t> </a:t>
                      </a:r>
                      <a:r>
                        <a:rPr lang="en-US" sz="1200" kern="100" dirty="0">
                          <a:effectLst/>
                        </a:rPr>
                        <a:t>of</a:t>
                      </a:r>
                      <a:r>
                        <a:rPr lang="en-US" sz="1200" kern="100" spc="-70" dirty="0">
                          <a:effectLst/>
                        </a:rPr>
                        <a:t> </a:t>
                      </a:r>
                      <a:r>
                        <a:rPr lang="en-US" sz="1200" kern="100" dirty="0">
                          <a:effectLst/>
                        </a:rPr>
                        <a:t>the</a:t>
                      </a:r>
                      <a:r>
                        <a:rPr lang="en-US" sz="1200" kern="100" spc="-70" dirty="0">
                          <a:effectLst/>
                        </a:rPr>
                        <a:t> </a:t>
                      </a:r>
                      <a:r>
                        <a:rPr lang="en-US" sz="1200" kern="100" dirty="0">
                          <a:effectLst/>
                        </a:rPr>
                        <a:t>topics</a:t>
                      </a:r>
                      <a:r>
                        <a:rPr lang="en-US" sz="1200" kern="100" spc="-70" dirty="0">
                          <a:effectLst/>
                        </a:rPr>
                        <a:t> </a:t>
                      </a:r>
                      <a:r>
                        <a:rPr lang="en-US" sz="1200" kern="100" dirty="0">
                          <a:effectLst/>
                        </a:rPr>
                        <a:t>in</a:t>
                      </a:r>
                      <a:r>
                        <a:rPr lang="en-US" sz="1200" kern="100" spc="-70" dirty="0">
                          <a:effectLst/>
                        </a:rPr>
                        <a:t> </a:t>
                      </a:r>
                      <a:r>
                        <a:rPr lang="en-US" sz="1200" kern="100" dirty="0">
                          <a:effectLst/>
                        </a:rPr>
                        <a:t>the</a:t>
                      </a:r>
                      <a:r>
                        <a:rPr lang="en-US" sz="1200" kern="100" spc="-70" dirty="0">
                          <a:effectLst/>
                        </a:rPr>
                        <a:t> </a:t>
                      </a:r>
                      <a:r>
                        <a:rPr lang="en-US" sz="1200" kern="100" dirty="0">
                          <a:effectLst/>
                        </a:rPr>
                        <a:t>Core</a:t>
                      </a:r>
                      <a:r>
                        <a:rPr lang="en-US" sz="1200" kern="100" spc="-70" dirty="0">
                          <a:effectLst/>
                        </a:rPr>
                        <a:t> </a:t>
                      </a:r>
                      <a:r>
                        <a:rPr lang="en-US" sz="1200" kern="100" dirty="0">
                          <a:effectLst/>
                        </a:rPr>
                        <a:t>Curriculum</a:t>
                      </a:r>
                      <a:r>
                        <a:rPr lang="en-US" sz="1200" kern="100" spc="-70" dirty="0">
                          <a:effectLst/>
                        </a:rPr>
                        <a:t> </a:t>
                      </a:r>
                      <a:r>
                        <a:rPr lang="en-US" sz="1200" kern="100" dirty="0">
                          <a:effectLst/>
                        </a:rPr>
                        <a:t>in</a:t>
                      </a:r>
                      <a:r>
                        <a:rPr lang="en-US" sz="1200" kern="100" spc="-70" dirty="0">
                          <a:effectLst/>
                        </a:rPr>
                        <a:t> </a:t>
                      </a:r>
                      <a:r>
                        <a:rPr lang="en-US" sz="1200" kern="100" dirty="0">
                          <a:effectLst/>
                        </a:rPr>
                        <a:t>sufficient </a:t>
                      </a:r>
                      <a:r>
                        <a:rPr lang="en-US" sz="1200" kern="100" spc="-10" dirty="0">
                          <a:effectLst/>
                        </a:rPr>
                        <a:t>detail</a:t>
                      </a:r>
                      <a:r>
                        <a:rPr lang="en-US" sz="1200" kern="100" spc="-65" dirty="0">
                          <a:effectLst/>
                        </a:rPr>
                        <a:t> </a:t>
                      </a:r>
                      <a:r>
                        <a:rPr lang="en-US" sz="1200" kern="100" spc="-10" dirty="0">
                          <a:effectLst/>
                        </a:rPr>
                        <a:t>and</a:t>
                      </a:r>
                      <a:r>
                        <a:rPr lang="en-US" sz="1200" kern="100" spc="-60" dirty="0">
                          <a:effectLst/>
                        </a:rPr>
                        <a:t> </a:t>
                      </a:r>
                      <a:r>
                        <a:rPr lang="en-US" sz="1200" kern="100" spc="-10" dirty="0">
                          <a:effectLst/>
                        </a:rPr>
                        <a:t>in</a:t>
                      </a:r>
                      <a:r>
                        <a:rPr lang="en-US" sz="1200" kern="100" spc="-60" dirty="0">
                          <a:effectLst/>
                        </a:rPr>
                        <a:t> </a:t>
                      </a:r>
                      <a:r>
                        <a:rPr lang="en-US" sz="1200" kern="100" spc="-10" dirty="0">
                          <a:effectLst/>
                        </a:rPr>
                        <a:t>order</a:t>
                      </a:r>
                      <a:r>
                        <a:rPr lang="en-US" sz="1200" kern="100" spc="-60" dirty="0">
                          <a:effectLst/>
                        </a:rPr>
                        <a:t> </a:t>
                      </a:r>
                      <a:r>
                        <a:rPr lang="en-US" sz="1200" kern="100" spc="-10" dirty="0">
                          <a:effectLst/>
                        </a:rPr>
                        <a:t>to</a:t>
                      </a:r>
                      <a:r>
                        <a:rPr lang="en-US" sz="1200" kern="100" spc="-60" dirty="0">
                          <a:effectLst/>
                        </a:rPr>
                        <a:t> </a:t>
                      </a:r>
                      <a:r>
                        <a:rPr lang="en-US" sz="1200" kern="100" spc="-10" dirty="0">
                          <a:effectLst/>
                        </a:rPr>
                        <a:t>achieve</a:t>
                      </a:r>
                      <a:r>
                        <a:rPr lang="en-US" sz="1200" kern="100" spc="-60" dirty="0">
                          <a:effectLst/>
                        </a:rPr>
                        <a:t> </a:t>
                      </a:r>
                      <a:r>
                        <a:rPr lang="en-US" sz="1200" kern="100" spc="-10" dirty="0">
                          <a:effectLst/>
                        </a:rPr>
                        <a:t>all</a:t>
                      </a:r>
                      <a:r>
                        <a:rPr lang="en-US" sz="1200" kern="100" spc="-60" dirty="0">
                          <a:effectLst/>
                        </a:rPr>
                        <a:t> </a:t>
                      </a:r>
                      <a:r>
                        <a:rPr lang="en-US" sz="1200" kern="100" spc="-10" dirty="0">
                          <a:effectLst/>
                        </a:rPr>
                        <a:t>the</a:t>
                      </a:r>
                      <a:r>
                        <a:rPr lang="en-US" sz="1200" kern="100" spc="-60" dirty="0">
                          <a:effectLst/>
                        </a:rPr>
                        <a:t> </a:t>
                      </a:r>
                      <a:r>
                        <a:rPr lang="en-US" sz="1200" kern="100" spc="-10" dirty="0">
                          <a:effectLst/>
                        </a:rPr>
                        <a:t>learning</a:t>
                      </a:r>
                      <a:r>
                        <a:rPr lang="en-US" sz="1200" kern="100" spc="-60" dirty="0">
                          <a:effectLst/>
                        </a:rPr>
                        <a:t> </a:t>
                      </a:r>
                      <a:r>
                        <a:rPr lang="en-US" sz="1200" kern="100" spc="-10" dirty="0">
                          <a:effectLst/>
                        </a:rPr>
                        <a:t>outcomes</a:t>
                      </a:r>
                      <a:r>
                        <a:rPr lang="en-US" sz="1200" kern="100" spc="-60" dirty="0">
                          <a:effectLst/>
                        </a:rPr>
                        <a:t> </a:t>
                      </a:r>
                      <a:r>
                        <a:rPr lang="en-US" sz="1200" kern="100" dirty="0">
                          <a:effectLst/>
                        </a:rPr>
                        <a:t>it</a:t>
                      </a:r>
                      <a:r>
                        <a:rPr lang="en-US" sz="1200" kern="100" spc="-60" dirty="0">
                          <a:effectLst/>
                        </a:rPr>
                        <a:t> </a:t>
                      </a:r>
                      <a:r>
                        <a:rPr lang="en-US" sz="1200" kern="100" dirty="0">
                          <a:effectLst/>
                        </a:rPr>
                        <a:t>is</a:t>
                      </a:r>
                      <a:r>
                        <a:rPr lang="en-US" sz="1200" kern="100" spc="-60" dirty="0">
                          <a:effectLst/>
                        </a:rPr>
                        <a:t> </a:t>
                      </a:r>
                      <a:r>
                        <a:rPr lang="en-US" sz="1200" kern="100" dirty="0">
                          <a:effectLst/>
                        </a:rPr>
                        <a:t>likely</a:t>
                      </a:r>
                      <a:r>
                        <a:rPr lang="en-US" sz="1200" kern="100" spc="-60" dirty="0">
                          <a:effectLst/>
                        </a:rPr>
                        <a:t> </a:t>
                      </a:r>
                      <a:r>
                        <a:rPr lang="en-US" sz="1200" kern="100" dirty="0">
                          <a:effectLst/>
                        </a:rPr>
                        <a:t>that</a:t>
                      </a:r>
                      <a:r>
                        <a:rPr lang="en-US" sz="1200" kern="100" spc="-60" dirty="0">
                          <a:effectLst/>
                        </a:rPr>
                        <a:t> </a:t>
                      </a:r>
                      <a:r>
                        <a:rPr lang="en-US" sz="1200" kern="100" dirty="0">
                          <a:effectLst/>
                        </a:rPr>
                        <a:t>for</a:t>
                      </a:r>
                      <a:r>
                        <a:rPr lang="en-US" sz="1200" kern="100" spc="-60" dirty="0">
                          <a:effectLst/>
                        </a:rPr>
                        <a:t> </a:t>
                      </a:r>
                      <a:r>
                        <a:rPr lang="en-US" sz="1200" kern="100" dirty="0">
                          <a:effectLst/>
                        </a:rPr>
                        <a:t>staff</a:t>
                      </a:r>
                      <a:r>
                        <a:rPr lang="en-US" sz="1200" kern="100" spc="-60" dirty="0">
                          <a:effectLst/>
                        </a:rPr>
                        <a:t> </a:t>
                      </a:r>
                      <a:r>
                        <a:rPr lang="en-US" sz="1200" kern="100" dirty="0">
                          <a:effectLst/>
                        </a:rPr>
                        <a:t>who</a:t>
                      </a:r>
                      <a:r>
                        <a:rPr lang="en-US" sz="1200" kern="100" spc="-60" dirty="0">
                          <a:effectLst/>
                        </a:rPr>
                        <a:t> </a:t>
                      </a:r>
                      <a:r>
                        <a:rPr lang="en-US" sz="1200" kern="100" dirty="0">
                          <a:effectLst/>
                        </a:rPr>
                        <a:t>advise</a:t>
                      </a:r>
                      <a:r>
                        <a:rPr lang="en-US" sz="1200" kern="100" spc="-60" dirty="0">
                          <a:effectLst/>
                        </a:rPr>
                        <a:t> </a:t>
                      </a:r>
                      <a:r>
                        <a:rPr lang="en-US" sz="1200" kern="100" dirty="0">
                          <a:effectLst/>
                        </a:rPr>
                        <a:t>on</a:t>
                      </a:r>
                      <a:r>
                        <a:rPr lang="en-US" sz="1200" kern="100" spc="-60" dirty="0">
                          <a:effectLst/>
                        </a:rPr>
                        <a:t> </a:t>
                      </a:r>
                      <a:r>
                        <a:rPr lang="en-US" sz="1200" kern="100" dirty="0">
                          <a:effectLst/>
                        </a:rPr>
                        <a:t>and/or </a:t>
                      </a:r>
                      <a:r>
                        <a:rPr lang="en-US" sz="1200" kern="100" spc="-20" dirty="0">
                          <a:effectLst/>
                        </a:rPr>
                        <a:t>administer a range</a:t>
                      </a:r>
                      <a:r>
                        <a:rPr lang="en-US" sz="1200" kern="100" spc="-25" dirty="0">
                          <a:effectLst/>
                        </a:rPr>
                        <a:t> </a:t>
                      </a:r>
                      <a:r>
                        <a:rPr lang="en-US" sz="1200" kern="100" spc="-20" dirty="0">
                          <a:effectLst/>
                        </a:rPr>
                        <a:t>of different vaccines,</a:t>
                      </a:r>
                      <a:r>
                        <a:rPr lang="en-US" sz="1200" kern="100" spc="-25" dirty="0">
                          <a:effectLst/>
                        </a:rPr>
                        <a:t> </a:t>
                      </a:r>
                      <a:r>
                        <a:rPr lang="en-US" sz="1200" kern="100" spc="-20" dirty="0">
                          <a:effectLst/>
                        </a:rPr>
                        <a:t>the duration of</a:t>
                      </a:r>
                      <a:r>
                        <a:rPr lang="en-US" sz="1200" kern="100" spc="-25" dirty="0">
                          <a:effectLst/>
                        </a:rPr>
                        <a:t> </a:t>
                      </a:r>
                      <a:r>
                        <a:rPr lang="en-US" sz="1200" kern="100" spc="-20" dirty="0">
                          <a:effectLst/>
                        </a:rPr>
                        <a:t>theoretical </a:t>
                      </a:r>
                      <a:r>
                        <a:rPr lang="en-US" sz="1200" kern="100" spc="-10" dirty="0">
                          <a:effectLst/>
                        </a:rPr>
                        <a:t>training</a:t>
                      </a:r>
                      <a:r>
                        <a:rPr lang="en-US" sz="1200" kern="100" spc="-55" dirty="0">
                          <a:effectLst/>
                        </a:rPr>
                        <a:t> </a:t>
                      </a:r>
                      <a:r>
                        <a:rPr lang="en-US" sz="1200" kern="100" spc="-10" dirty="0">
                          <a:effectLst/>
                        </a:rPr>
                        <a:t>would</a:t>
                      </a:r>
                      <a:r>
                        <a:rPr lang="en-US" sz="1200" kern="100" spc="-55" dirty="0">
                          <a:effectLst/>
                        </a:rPr>
                        <a:t> </a:t>
                      </a:r>
                      <a:r>
                        <a:rPr lang="en-US" sz="1200" kern="100" spc="-10" dirty="0">
                          <a:effectLst/>
                        </a:rPr>
                        <a:t>require</a:t>
                      </a:r>
                      <a:r>
                        <a:rPr lang="en-US" sz="1200" kern="100" spc="-55" dirty="0">
                          <a:effectLst/>
                        </a:rPr>
                        <a:t> </a:t>
                      </a:r>
                      <a:r>
                        <a:rPr lang="en-US" sz="1200" kern="100" spc="-10" dirty="0">
                          <a:effectLst/>
                        </a:rPr>
                        <a:t>a</a:t>
                      </a:r>
                      <a:r>
                        <a:rPr lang="en-US" sz="1200" kern="100" spc="-55" dirty="0">
                          <a:effectLst/>
                        </a:rPr>
                        <a:t> </a:t>
                      </a:r>
                      <a:r>
                        <a:rPr lang="en-US" sz="1200" kern="100" spc="-10" dirty="0">
                          <a:effectLst/>
                        </a:rPr>
                        <a:t>minimum</a:t>
                      </a:r>
                      <a:r>
                        <a:rPr lang="en-US" sz="1200" kern="100" spc="-55" dirty="0">
                          <a:effectLst/>
                        </a:rPr>
                        <a:t> </a:t>
                      </a:r>
                      <a:r>
                        <a:rPr lang="en-US" sz="1200" kern="100" spc="-10" dirty="0">
                          <a:effectLst/>
                        </a:rPr>
                        <a:t>of</a:t>
                      </a:r>
                      <a:r>
                        <a:rPr lang="en-US" sz="1200" kern="100" spc="-55" dirty="0">
                          <a:effectLst/>
                        </a:rPr>
                        <a:t> </a:t>
                      </a:r>
                      <a:r>
                        <a:rPr lang="en-US" sz="1200" kern="100" spc="-10" dirty="0">
                          <a:effectLst/>
                        </a:rPr>
                        <a:t>two</a:t>
                      </a:r>
                      <a:r>
                        <a:rPr lang="en-US" sz="1200" kern="100" spc="-55" dirty="0">
                          <a:effectLst/>
                        </a:rPr>
                        <a:t> </a:t>
                      </a:r>
                      <a:r>
                        <a:rPr lang="en-US" sz="1200" kern="100" spc="-10" dirty="0">
                          <a:effectLst/>
                        </a:rPr>
                        <a:t>days</a:t>
                      </a:r>
                      <a:r>
                        <a:rPr lang="en-US" sz="1200" kern="100" spc="-55" dirty="0">
                          <a:effectLst/>
                        </a:rPr>
                        <a:t> </a:t>
                      </a:r>
                      <a:r>
                        <a:rPr lang="en-US" sz="1200" kern="100" spc="-10" dirty="0">
                          <a:effectLst/>
                        </a:rPr>
                        <a:t>(which</a:t>
                      </a:r>
                      <a:r>
                        <a:rPr lang="en-US" sz="1200" kern="100" spc="-55" dirty="0">
                          <a:effectLst/>
                        </a:rPr>
                        <a:t> </a:t>
                      </a:r>
                      <a:r>
                        <a:rPr lang="en-US" sz="1200" kern="100" spc="-10" dirty="0">
                          <a:effectLst/>
                        </a:rPr>
                        <a:t>may</a:t>
                      </a:r>
                      <a:r>
                        <a:rPr lang="en-US" sz="1200" kern="100" spc="-55" dirty="0">
                          <a:effectLst/>
                        </a:rPr>
                        <a:t> </a:t>
                      </a:r>
                      <a:r>
                        <a:rPr lang="en-US" sz="1200" kern="100" spc="-10" dirty="0">
                          <a:effectLst/>
                        </a:rPr>
                        <a:t>include </a:t>
                      </a:r>
                      <a:r>
                        <a:rPr lang="en-US" sz="1200" kern="100" dirty="0">
                          <a:effectLst/>
                        </a:rPr>
                        <a:t>e-learning).</a:t>
                      </a:r>
                      <a:endParaRPr lang="en-GB" sz="1600" kern="100" dirty="0">
                        <a:effectLst/>
                      </a:endParaRPr>
                    </a:p>
                    <a:p>
                      <a:pPr marL="71755" marR="59055" algn="l">
                        <a:lnSpc>
                          <a:spcPct val="110000"/>
                        </a:lnSpc>
                        <a:spcBef>
                          <a:spcPts val="585"/>
                        </a:spcBef>
                        <a:buNone/>
                      </a:pPr>
                      <a:r>
                        <a:rPr lang="en-US" sz="1200" kern="100" dirty="0">
                          <a:effectLst/>
                        </a:rPr>
                        <a:t>New vaccinators should be supported by, and have a period of work-based</a:t>
                      </a:r>
                      <a:r>
                        <a:rPr lang="en-US" sz="1200" kern="100" spc="-70" dirty="0">
                          <a:effectLst/>
                        </a:rPr>
                        <a:t> </a:t>
                      </a:r>
                      <a:r>
                        <a:rPr lang="en-US" sz="1200" kern="100" dirty="0">
                          <a:effectLst/>
                        </a:rPr>
                        <a:t>training</a:t>
                      </a:r>
                      <a:r>
                        <a:rPr lang="en-US" sz="1200" kern="100" spc="-70" dirty="0">
                          <a:effectLst/>
                        </a:rPr>
                        <a:t> </a:t>
                      </a:r>
                      <a:r>
                        <a:rPr lang="en-US" sz="1200" kern="100" dirty="0">
                          <a:effectLst/>
                        </a:rPr>
                        <a:t>and</a:t>
                      </a:r>
                      <a:r>
                        <a:rPr lang="en-US" sz="1200" kern="100" spc="-70" dirty="0">
                          <a:effectLst/>
                        </a:rPr>
                        <a:t> </a:t>
                      </a:r>
                      <a:r>
                        <a:rPr lang="en-US" sz="1200" kern="100" dirty="0">
                          <a:effectLst/>
                        </a:rPr>
                        <a:t>supervised</a:t>
                      </a:r>
                      <a:r>
                        <a:rPr lang="en-US" sz="1200" kern="100" spc="-70" dirty="0">
                          <a:effectLst/>
                        </a:rPr>
                        <a:t> </a:t>
                      </a:r>
                      <a:r>
                        <a:rPr lang="en-US" sz="1200" kern="100" dirty="0">
                          <a:effectLst/>
                        </a:rPr>
                        <a:t>practice</a:t>
                      </a:r>
                      <a:r>
                        <a:rPr lang="en-US" sz="1200" kern="100" spc="-70" dirty="0">
                          <a:effectLst/>
                        </a:rPr>
                        <a:t> </a:t>
                      </a:r>
                      <a:r>
                        <a:rPr lang="en-US" sz="1200" kern="100" dirty="0">
                          <a:effectLst/>
                        </a:rPr>
                        <a:t>with,</a:t>
                      </a:r>
                      <a:r>
                        <a:rPr lang="en-US" sz="1200" kern="100" spc="-70" dirty="0">
                          <a:effectLst/>
                        </a:rPr>
                        <a:t> </a:t>
                      </a:r>
                      <a:r>
                        <a:rPr lang="en-US" sz="1200" kern="100" dirty="0">
                          <a:effectLst/>
                        </a:rPr>
                        <a:t>an</a:t>
                      </a:r>
                      <a:r>
                        <a:rPr lang="en-US" sz="1200" kern="100" spc="-70" dirty="0">
                          <a:effectLst/>
                        </a:rPr>
                        <a:t> </a:t>
                      </a:r>
                      <a:r>
                        <a:rPr lang="en-US" sz="1200" kern="100" dirty="0">
                          <a:effectLst/>
                        </a:rPr>
                        <a:t>RHCP</a:t>
                      </a:r>
                      <a:r>
                        <a:rPr lang="en-US" sz="1200" kern="100" spc="-70" dirty="0">
                          <a:effectLst/>
                        </a:rPr>
                        <a:t> </a:t>
                      </a:r>
                      <a:r>
                        <a:rPr lang="en-US" sz="1200" kern="100" dirty="0">
                          <a:effectLst/>
                        </a:rPr>
                        <a:t>who</a:t>
                      </a:r>
                      <a:r>
                        <a:rPr lang="en-US" sz="1200" kern="100" spc="-70" dirty="0">
                          <a:effectLst/>
                        </a:rPr>
                        <a:t> </a:t>
                      </a:r>
                      <a:r>
                        <a:rPr lang="en-US" sz="1200" kern="100" dirty="0">
                          <a:effectLst/>
                        </a:rPr>
                        <a:t>is experienced, up to date and competent in vaccination.</a:t>
                      </a:r>
                      <a:endParaRPr lang="en-GB" sz="1600" kern="100" dirty="0">
                        <a:effectLst/>
                        <a:latin typeface="Tahoma" panose="020B0604030504040204" pitchFamily="34" charset="0"/>
                        <a:ea typeface="Tahoma" panose="020B0604030504040204" pitchFamily="34" charset="0"/>
                      </a:endParaRPr>
                    </a:p>
                  </a:txBody>
                  <a:tcPr marL="0" marR="0" marT="0" marB="0">
                    <a:solidFill>
                      <a:schemeClr val="accent2"/>
                    </a:solidFill>
                  </a:tcPr>
                </a:tc>
                <a:extLst>
                  <a:ext uri="{0D108BD9-81ED-4DB2-BD59-A6C34878D82A}">
                    <a16:rowId xmlns:a16="http://schemas.microsoft.com/office/drawing/2014/main" val="3328544407"/>
                  </a:ext>
                </a:extLst>
              </a:tr>
              <a:tr h="704503">
                <a:tc>
                  <a:txBody>
                    <a:bodyPr/>
                    <a:lstStyle/>
                    <a:p>
                      <a:pPr marL="71755" marR="70485" algn="l">
                        <a:lnSpc>
                          <a:spcPct val="115000"/>
                        </a:lnSpc>
                        <a:spcBef>
                          <a:spcPts val="550"/>
                        </a:spcBef>
                        <a:buNone/>
                      </a:pPr>
                      <a:r>
                        <a:rPr lang="en-US" sz="1400" b="1" kern="100">
                          <a:effectLst/>
                        </a:rPr>
                        <a:t>The</a:t>
                      </a:r>
                      <a:r>
                        <a:rPr lang="en-US" sz="1400" b="1" kern="100" spc="-65">
                          <a:effectLst/>
                        </a:rPr>
                        <a:t> </a:t>
                      </a:r>
                      <a:r>
                        <a:rPr lang="en-US" sz="1400" b="1" kern="100">
                          <a:effectLst/>
                        </a:rPr>
                        <a:t>requirement to be assessed</a:t>
                      </a:r>
                      <a:endParaRPr lang="en-GB" sz="1800" b="1" kern="100">
                        <a:effectLst/>
                        <a:latin typeface="Tahoma" panose="020B0604030504040204" pitchFamily="34" charset="0"/>
                        <a:ea typeface="Tahoma" panose="020B0604030504040204" pitchFamily="34" charset="0"/>
                      </a:endParaRPr>
                    </a:p>
                  </a:txBody>
                  <a:tcPr marL="0" marR="0" marT="0" marB="0">
                    <a:solidFill>
                      <a:schemeClr val="accent2"/>
                    </a:solidFill>
                  </a:tcPr>
                </a:tc>
                <a:tc>
                  <a:txBody>
                    <a:bodyPr/>
                    <a:lstStyle/>
                    <a:p>
                      <a:pPr marL="71755" algn="l">
                        <a:lnSpc>
                          <a:spcPct val="110000"/>
                        </a:lnSpc>
                        <a:spcBef>
                          <a:spcPts val="485"/>
                        </a:spcBef>
                        <a:buNone/>
                      </a:pPr>
                      <a:r>
                        <a:rPr lang="en-US" sz="1200" kern="100">
                          <a:effectLst/>
                        </a:rPr>
                        <a:t>Both knowledge and clinical competence should be assessed </a:t>
                      </a:r>
                      <a:r>
                        <a:rPr lang="en-US" sz="1200" kern="100" spc="-10">
                          <a:effectLst/>
                        </a:rPr>
                        <a:t>before</a:t>
                      </a:r>
                      <a:r>
                        <a:rPr lang="en-US" sz="1200" kern="100" spc="-40">
                          <a:effectLst/>
                        </a:rPr>
                        <a:t> </a:t>
                      </a:r>
                      <a:r>
                        <a:rPr lang="en-US" sz="1200" kern="100" spc="-10">
                          <a:effectLst/>
                        </a:rPr>
                        <a:t>new</a:t>
                      </a:r>
                      <a:r>
                        <a:rPr lang="en-US" sz="1200" kern="100" spc="-40">
                          <a:effectLst/>
                        </a:rPr>
                        <a:t> </a:t>
                      </a:r>
                      <a:r>
                        <a:rPr lang="en-US" sz="1200" kern="100" spc="-10">
                          <a:effectLst/>
                        </a:rPr>
                        <a:t>vaccinators</a:t>
                      </a:r>
                      <a:r>
                        <a:rPr lang="en-US" sz="1200" kern="100" spc="-40">
                          <a:effectLst/>
                        </a:rPr>
                        <a:t> </a:t>
                      </a:r>
                      <a:r>
                        <a:rPr lang="en-US" sz="1200" kern="100" spc="-10">
                          <a:effectLst/>
                        </a:rPr>
                        <a:t>start</a:t>
                      </a:r>
                      <a:r>
                        <a:rPr lang="en-US" sz="1200" kern="100" spc="-40">
                          <a:effectLst/>
                        </a:rPr>
                        <a:t> </a:t>
                      </a:r>
                      <a:r>
                        <a:rPr lang="en-US" sz="1200" kern="100" spc="-10">
                          <a:effectLst/>
                        </a:rPr>
                        <a:t>to</a:t>
                      </a:r>
                      <a:r>
                        <a:rPr lang="en-US" sz="1200" kern="100" spc="-40">
                          <a:effectLst/>
                        </a:rPr>
                        <a:t> </a:t>
                      </a:r>
                      <a:r>
                        <a:rPr lang="en-US" sz="1200" kern="100" spc="-10">
                          <a:effectLst/>
                        </a:rPr>
                        <a:t>give</a:t>
                      </a:r>
                      <a:r>
                        <a:rPr lang="en-US" sz="1200" kern="100" spc="-40">
                          <a:effectLst/>
                        </a:rPr>
                        <a:t> </a:t>
                      </a:r>
                      <a:r>
                        <a:rPr lang="en-US" sz="1200" kern="100" spc="-10">
                          <a:effectLst/>
                        </a:rPr>
                        <a:t>and/or</a:t>
                      </a:r>
                      <a:r>
                        <a:rPr lang="en-US" sz="1200" kern="100" spc="-40">
                          <a:effectLst/>
                        </a:rPr>
                        <a:t> </a:t>
                      </a:r>
                      <a:r>
                        <a:rPr lang="en-US" sz="1200" kern="100" spc="-10">
                          <a:effectLst/>
                        </a:rPr>
                        <a:t>advise</a:t>
                      </a:r>
                      <a:r>
                        <a:rPr lang="en-US" sz="1200" kern="100" spc="-40">
                          <a:effectLst/>
                        </a:rPr>
                        <a:t> </a:t>
                      </a:r>
                      <a:r>
                        <a:rPr lang="en-US" sz="1200" kern="100" spc="-10">
                          <a:effectLst/>
                        </a:rPr>
                        <a:t>about</a:t>
                      </a:r>
                      <a:r>
                        <a:rPr lang="en-US" sz="1200" kern="100" spc="-40">
                          <a:effectLst/>
                        </a:rPr>
                        <a:t> </a:t>
                      </a:r>
                      <a:r>
                        <a:rPr lang="en-US" sz="1200" kern="100" spc="-10">
                          <a:effectLst/>
                        </a:rPr>
                        <a:t>vaccines. </a:t>
                      </a:r>
                      <a:r>
                        <a:rPr lang="en-US" sz="1200" kern="100">
                          <a:effectLst/>
                        </a:rPr>
                        <a:t>This assessment of competence should be recorded.</a:t>
                      </a:r>
                      <a:endParaRPr lang="en-GB" sz="1600" kern="100">
                        <a:effectLst/>
                      </a:endParaRPr>
                    </a:p>
                    <a:p>
                      <a:pPr marL="71755" marR="473710" algn="l">
                        <a:lnSpc>
                          <a:spcPct val="110000"/>
                        </a:lnSpc>
                        <a:spcBef>
                          <a:spcPts val="580"/>
                        </a:spcBef>
                        <a:buNone/>
                      </a:pPr>
                      <a:r>
                        <a:rPr lang="en-US" sz="1200" kern="100" spc="-10">
                          <a:effectLst/>
                        </a:rPr>
                        <a:t>Opportunities</a:t>
                      </a:r>
                      <a:r>
                        <a:rPr lang="en-US" sz="1200" kern="100" spc="-45">
                          <a:effectLst/>
                        </a:rPr>
                        <a:t> </a:t>
                      </a:r>
                      <a:r>
                        <a:rPr lang="en-US" sz="1200" kern="100" spc="-10">
                          <a:effectLst/>
                        </a:rPr>
                        <a:t>for</a:t>
                      </a:r>
                      <a:r>
                        <a:rPr lang="en-US" sz="1200" kern="100" spc="-45">
                          <a:effectLst/>
                        </a:rPr>
                        <a:t> </a:t>
                      </a:r>
                      <a:r>
                        <a:rPr lang="en-US" sz="1200" kern="100" spc="-10">
                          <a:effectLst/>
                        </a:rPr>
                        <a:t>ongoing</a:t>
                      </a:r>
                      <a:r>
                        <a:rPr lang="en-US" sz="1200" kern="100" spc="-45">
                          <a:effectLst/>
                        </a:rPr>
                        <a:t> </a:t>
                      </a:r>
                      <a:r>
                        <a:rPr lang="en-US" sz="1200" kern="100" spc="-10">
                          <a:effectLst/>
                        </a:rPr>
                        <a:t>review</a:t>
                      </a:r>
                      <a:r>
                        <a:rPr lang="en-US" sz="1200" kern="100" spc="-45">
                          <a:effectLst/>
                        </a:rPr>
                        <a:t> </a:t>
                      </a:r>
                      <a:r>
                        <a:rPr lang="en-US" sz="1200" kern="100" spc="-10">
                          <a:effectLst/>
                        </a:rPr>
                        <a:t>and</a:t>
                      </a:r>
                      <a:r>
                        <a:rPr lang="en-US" sz="1200" kern="100" spc="-45">
                          <a:effectLst/>
                        </a:rPr>
                        <a:t> </a:t>
                      </a:r>
                      <a:r>
                        <a:rPr lang="en-US" sz="1200" kern="100" spc="-10">
                          <a:effectLst/>
                        </a:rPr>
                        <a:t>assessment</a:t>
                      </a:r>
                      <a:r>
                        <a:rPr lang="en-US" sz="1200" kern="100" spc="-45">
                          <a:effectLst/>
                        </a:rPr>
                        <a:t> </a:t>
                      </a:r>
                      <a:r>
                        <a:rPr lang="en-US" sz="1200" kern="100" spc="-10">
                          <a:effectLst/>
                        </a:rPr>
                        <a:t>should </a:t>
                      </a:r>
                      <a:r>
                        <a:rPr lang="en-US" sz="1200" kern="100">
                          <a:effectLst/>
                        </a:rPr>
                        <a:t>be provided.</a:t>
                      </a:r>
                      <a:endParaRPr lang="en-GB" sz="1600" kern="100">
                        <a:effectLst/>
                        <a:latin typeface="Tahoma" panose="020B0604030504040204" pitchFamily="34" charset="0"/>
                        <a:ea typeface="Tahoma" panose="020B0604030504040204" pitchFamily="34" charset="0"/>
                      </a:endParaRPr>
                    </a:p>
                  </a:txBody>
                  <a:tcPr marL="0" marR="0" marT="0" marB="0">
                    <a:solidFill>
                      <a:schemeClr val="accent2"/>
                    </a:solidFill>
                  </a:tcPr>
                </a:tc>
                <a:extLst>
                  <a:ext uri="{0D108BD9-81ED-4DB2-BD59-A6C34878D82A}">
                    <a16:rowId xmlns:a16="http://schemas.microsoft.com/office/drawing/2014/main" val="4209239261"/>
                  </a:ext>
                </a:extLst>
              </a:tr>
              <a:tr h="1543453">
                <a:tc>
                  <a:txBody>
                    <a:bodyPr/>
                    <a:lstStyle/>
                    <a:p>
                      <a:pPr marL="71755" marR="70485" algn="l">
                        <a:lnSpc>
                          <a:spcPct val="115000"/>
                        </a:lnSpc>
                        <a:spcBef>
                          <a:spcPts val="550"/>
                        </a:spcBef>
                        <a:buNone/>
                      </a:pPr>
                      <a:r>
                        <a:rPr lang="en-US" sz="1400" b="1" kern="100" spc="-10">
                          <a:effectLst/>
                        </a:rPr>
                        <a:t>Frequency</a:t>
                      </a:r>
                      <a:r>
                        <a:rPr lang="en-US" sz="1400" b="1" kern="100" spc="-55">
                          <a:effectLst/>
                        </a:rPr>
                        <a:t> </a:t>
                      </a:r>
                      <a:r>
                        <a:rPr lang="en-US" sz="1400" b="1" kern="100" spc="-10">
                          <a:effectLst/>
                        </a:rPr>
                        <a:t>and </a:t>
                      </a:r>
                      <a:r>
                        <a:rPr lang="en-US" sz="1400" b="1" kern="100">
                          <a:effectLst/>
                        </a:rPr>
                        <a:t>duration of </a:t>
                      </a:r>
                      <a:r>
                        <a:rPr lang="en-US" sz="1400" b="1" kern="100" spc="-10">
                          <a:effectLst/>
                        </a:rPr>
                        <a:t>updates</a:t>
                      </a:r>
                      <a:endParaRPr lang="en-GB" sz="1800" b="1" kern="100">
                        <a:effectLst/>
                        <a:latin typeface="Tahoma" panose="020B0604030504040204" pitchFamily="34" charset="0"/>
                        <a:ea typeface="Tahoma" panose="020B0604030504040204" pitchFamily="34" charset="0"/>
                      </a:endParaRPr>
                    </a:p>
                  </a:txBody>
                  <a:tcPr marL="0" marR="0" marT="0" marB="0">
                    <a:solidFill>
                      <a:schemeClr val="accent2"/>
                    </a:solidFill>
                  </a:tcPr>
                </a:tc>
                <a:tc>
                  <a:txBody>
                    <a:bodyPr/>
                    <a:lstStyle/>
                    <a:p>
                      <a:pPr marL="71755" marR="202565" algn="l">
                        <a:lnSpc>
                          <a:spcPct val="110000"/>
                        </a:lnSpc>
                        <a:spcBef>
                          <a:spcPts val="435"/>
                        </a:spcBef>
                        <a:buNone/>
                      </a:pPr>
                      <a:r>
                        <a:rPr lang="en-US" sz="1200" kern="100">
                          <a:effectLst/>
                        </a:rPr>
                        <a:t>Keeping</a:t>
                      </a:r>
                      <a:r>
                        <a:rPr lang="en-US" sz="1200" kern="100" spc="-25">
                          <a:effectLst/>
                        </a:rPr>
                        <a:t> </a:t>
                      </a:r>
                      <a:r>
                        <a:rPr lang="en-US" sz="1200" kern="100">
                          <a:effectLst/>
                        </a:rPr>
                        <a:t>up</a:t>
                      </a:r>
                      <a:r>
                        <a:rPr lang="en-US" sz="1200" kern="100" spc="-25">
                          <a:effectLst/>
                        </a:rPr>
                        <a:t> </a:t>
                      </a:r>
                      <a:r>
                        <a:rPr lang="en-US" sz="1200" kern="100">
                          <a:effectLst/>
                        </a:rPr>
                        <a:t>to</a:t>
                      </a:r>
                      <a:r>
                        <a:rPr lang="en-US" sz="1200" kern="100" spc="-25">
                          <a:effectLst/>
                        </a:rPr>
                        <a:t> </a:t>
                      </a:r>
                      <a:r>
                        <a:rPr lang="en-US" sz="1200" kern="100">
                          <a:effectLst/>
                        </a:rPr>
                        <a:t>date</a:t>
                      </a:r>
                      <a:r>
                        <a:rPr lang="en-US" sz="1200" kern="100" spc="-25">
                          <a:effectLst/>
                        </a:rPr>
                        <a:t> </a:t>
                      </a:r>
                      <a:r>
                        <a:rPr lang="en-US" sz="1200" kern="100">
                          <a:effectLst/>
                        </a:rPr>
                        <a:t>should</a:t>
                      </a:r>
                      <a:r>
                        <a:rPr lang="en-US" sz="1200" kern="100" spc="-25">
                          <a:effectLst/>
                        </a:rPr>
                        <a:t> </a:t>
                      </a:r>
                      <a:r>
                        <a:rPr lang="en-US" sz="1200" kern="100">
                          <a:effectLst/>
                        </a:rPr>
                        <a:t>be</a:t>
                      </a:r>
                      <a:r>
                        <a:rPr lang="en-US" sz="1200" kern="100" spc="-25">
                          <a:effectLst/>
                        </a:rPr>
                        <a:t> </a:t>
                      </a:r>
                      <a:r>
                        <a:rPr lang="en-US" sz="1200" kern="100">
                          <a:effectLst/>
                        </a:rPr>
                        <a:t>a</a:t>
                      </a:r>
                      <a:r>
                        <a:rPr lang="en-US" sz="1200" kern="100" spc="-25">
                          <a:effectLst/>
                        </a:rPr>
                        <a:t> </a:t>
                      </a:r>
                      <a:r>
                        <a:rPr lang="en-US" sz="1200" kern="100">
                          <a:effectLst/>
                        </a:rPr>
                        <a:t>continuous</a:t>
                      </a:r>
                      <a:r>
                        <a:rPr lang="en-US" sz="1200" kern="100" spc="-25">
                          <a:effectLst/>
                        </a:rPr>
                        <a:t> </a:t>
                      </a:r>
                      <a:r>
                        <a:rPr lang="en-US" sz="1200" kern="100">
                          <a:effectLst/>
                        </a:rPr>
                        <a:t>process.</a:t>
                      </a:r>
                      <a:r>
                        <a:rPr lang="en-US" sz="1200" kern="100" spc="-25">
                          <a:effectLst/>
                        </a:rPr>
                        <a:t> </a:t>
                      </a:r>
                      <a:r>
                        <a:rPr lang="en-US" sz="1200" kern="100">
                          <a:effectLst/>
                        </a:rPr>
                        <a:t>However, it is recommended that, as a minimum, vaccinators should </a:t>
                      </a:r>
                      <a:r>
                        <a:rPr lang="en-US" sz="1200" kern="100" spc="-20">
                          <a:effectLst/>
                        </a:rPr>
                        <a:t>attend</a:t>
                      </a:r>
                      <a:r>
                        <a:rPr lang="en-US" sz="1200" kern="100" spc="-35">
                          <a:effectLst/>
                        </a:rPr>
                        <a:t> </a:t>
                      </a:r>
                      <a:r>
                        <a:rPr lang="en-US" sz="1200" kern="100" spc="-20">
                          <a:effectLst/>
                        </a:rPr>
                        <a:t>(in</a:t>
                      </a:r>
                      <a:r>
                        <a:rPr lang="en-US" sz="1200" kern="100" spc="-35">
                          <a:effectLst/>
                        </a:rPr>
                        <a:t> </a:t>
                      </a:r>
                      <a:r>
                        <a:rPr lang="en-US" sz="1200" kern="100" spc="-20">
                          <a:effectLst/>
                        </a:rPr>
                        <a:t>person</a:t>
                      </a:r>
                      <a:r>
                        <a:rPr lang="en-US" sz="1200" kern="100" spc="-35">
                          <a:effectLst/>
                        </a:rPr>
                        <a:t> </a:t>
                      </a:r>
                      <a:r>
                        <a:rPr lang="en-US" sz="1200" kern="100" spc="-20">
                          <a:effectLst/>
                        </a:rPr>
                        <a:t>or</a:t>
                      </a:r>
                      <a:r>
                        <a:rPr lang="en-US" sz="1200" kern="100" spc="-35">
                          <a:effectLst/>
                        </a:rPr>
                        <a:t> </a:t>
                      </a:r>
                      <a:r>
                        <a:rPr lang="en-US" sz="1200" kern="100" spc="-20">
                          <a:effectLst/>
                        </a:rPr>
                        <a:t>virtually)</a:t>
                      </a:r>
                      <a:r>
                        <a:rPr lang="en-US" sz="1200" kern="100" spc="-35">
                          <a:effectLst/>
                        </a:rPr>
                        <a:t> </a:t>
                      </a:r>
                      <a:r>
                        <a:rPr lang="en-US" sz="1200" kern="100" spc="-20">
                          <a:effectLst/>
                        </a:rPr>
                        <a:t>an</a:t>
                      </a:r>
                      <a:r>
                        <a:rPr lang="en-US" sz="1200" kern="100" spc="-35">
                          <a:effectLst/>
                        </a:rPr>
                        <a:t> </a:t>
                      </a:r>
                      <a:r>
                        <a:rPr lang="en-US" sz="1200" kern="100" spc="-20">
                          <a:effectLst/>
                        </a:rPr>
                        <a:t>annual</a:t>
                      </a:r>
                      <a:r>
                        <a:rPr lang="en-US" sz="1200" kern="100" spc="-35">
                          <a:effectLst/>
                        </a:rPr>
                        <a:t> </a:t>
                      </a:r>
                      <a:r>
                        <a:rPr lang="en-US" sz="1200" kern="100" spc="-20">
                          <a:effectLst/>
                        </a:rPr>
                        <a:t>update</a:t>
                      </a:r>
                      <a:r>
                        <a:rPr lang="en-US" sz="1200" kern="100" spc="-35">
                          <a:effectLst/>
                        </a:rPr>
                        <a:t> </a:t>
                      </a:r>
                      <a:r>
                        <a:rPr lang="en-US" sz="1200" kern="100" spc="-20">
                          <a:effectLst/>
                        </a:rPr>
                        <a:t>which</a:t>
                      </a:r>
                      <a:r>
                        <a:rPr lang="en-US" sz="1200" kern="100" spc="-35">
                          <a:effectLst/>
                        </a:rPr>
                        <a:t> </a:t>
                      </a:r>
                      <a:r>
                        <a:rPr lang="en-US" sz="1200" kern="100" spc="-20">
                          <a:effectLst/>
                        </a:rPr>
                        <a:t>covers</a:t>
                      </a:r>
                      <a:r>
                        <a:rPr lang="en-US" sz="1200" kern="100" spc="-35">
                          <a:effectLst/>
                        </a:rPr>
                        <a:t> </a:t>
                      </a:r>
                      <a:r>
                        <a:rPr lang="en-US" sz="1200" kern="100" spc="-20">
                          <a:effectLst/>
                        </a:rPr>
                        <a:t>the </a:t>
                      </a:r>
                      <a:r>
                        <a:rPr lang="en-US" sz="1200" kern="100">
                          <a:effectLst/>
                        </a:rPr>
                        <a:t>recommended areas </a:t>
                      </a:r>
                      <a:endParaRPr lang="en-GB" sz="1600" kern="100">
                        <a:effectLst/>
                      </a:endParaRPr>
                    </a:p>
                    <a:p>
                      <a:pPr marL="71755" marR="202565" algn="l">
                        <a:lnSpc>
                          <a:spcPct val="110000"/>
                        </a:lnSpc>
                        <a:spcBef>
                          <a:spcPts val="435"/>
                        </a:spcBef>
                        <a:buNone/>
                      </a:pPr>
                      <a:r>
                        <a:rPr lang="en-US" sz="1200" kern="100">
                          <a:effectLst/>
                        </a:rPr>
                        <a:t>More frequent updates may be required if new vaccine </a:t>
                      </a:r>
                      <a:r>
                        <a:rPr lang="en-US" sz="1200" kern="100" spc="-10">
                          <a:effectLst/>
                        </a:rPr>
                        <a:t>programmes</a:t>
                      </a:r>
                      <a:r>
                        <a:rPr lang="en-US" sz="1200" kern="100" spc="-50">
                          <a:effectLst/>
                        </a:rPr>
                        <a:t> </a:t>
                      </a:r>
                      <a:r>
                        <a:rPr lang="en-US" sz="1200" kern="100" spc="-10">
                          <a:effectLst/>
                        </a:rPr>
                        <a:t>are</a:t>
                      </a:r>
                      <a:r>
                        <a:rPr lang="en-US" sz="1200" kern="100" spc="-50">
                          <a:effectLst/>
                        </a:rPr>
                        <a:t> </a:t>
                      </a:r>
                      <a:r>
                        <a:rPr lang="en-US" sz="1200" kern="100" spc="-10">
                          <a:effectLst/>
                        </a:rPr>
                        <a:t>introduced</a:t>
                      </a:r>
                      <a:r>
                        <a:rPr lang="en-US" sz="1200" kern="100" spc="-50">
                          <a:effectLst/>
                        </a:rPr>
                        <a:t> </a:t>
                      </a:r>
                      <a:r>
                        <a:rPr lang="en-US" sz="1200" kern="100" spc="-10">
                          <a:effectLst/>
                        </a:rPr>
                        <a:t>or</a:t>
                      </a:r>
                      <a:r>
                        <a:rPr lang="en-US" sz="1200" kern="100" spc="-50">
                          <a:effectLst/>
                        </a:rPr>
                        <a:t> </a:t>
                      </a:r>
                      <a:r>
                        <a:rPr lang="en-US" sz="1200" kern="100" spc="-10">
                          <a:effectLst/>
                        </a:rPr>
                        <a:t>substantial</a:t>
                      </a:r>
                      <a:r>
                        <a:rPr lang="en-US" sz="1200" kern="100" spc="-50">
                          <a:effectLst/>
                        </a:rPr>
                        <a:t> </a:t>
                      </a:r>
                      <a:r>
                        <a:rPr lang="en-US" sz="1200" kern="100" spc="-10">
                          <a:effectLst/>
                        </a:rPr>
                        <a:t>changes</a:t>
                      </a:r>
                      <a:r>
                        <a:rPr lang="en-US" sz="1200" kern="100" spc="-50">
                          <a:effectLst/>
                        </a:rPr>
                        <a:t> </a:t>
                      </a:r>
                      <a:r>
                        <a:rPr lang="en-US" sz="1200" kern="100" spc="-10">
                          <a:effectLst/>
                        </a:rPr>
                        <a:t>to</a:t>
                      </a:r>
                      <a:r>
                        <a:rPr lang="en-US" sz="1200" kern="100" spc="-50">
                          <a:effectLst/>
                        </a:rPr>
                        <a:t> </a:t>
                      </a:r>
                      <a:r>
                        <a:rPr lang="en-US" sz="1200" kern="100" spc="-10">
                          <a:effectLst/>
                        </a:rPr>
                        <a:t>existing </a:t>
                      </a:r>
                      <a:r>
                        <a:rPr lang="en-US" sz="1200" kern="100">
                          <a:effectLst/>
                        </a:rPr>
                        <a:t>programmes are made.</a:t>
                      </a:r>
                      <a:endParaRPr lang="en-GB" sz="1600" kern="100">
                        <a:effectLst/>
                      </a:endParaRPr>
                    </a:p>
                    <a:p>
                      <a:pPr marL="71755" algn="l">
                        <a:lnSpc>
                          <a:spcPct val="110000"/>
                        </a:lnSpc>
                        <a:spcBef>
                          <a:spcPts val="485"/>
                        </a:spcBef>
                        <a:buNone/>
                      </a:pPr>
                      <a:r>
                        <a:rPr lang="en-US" sz="1200" kern="100">
                          <a:effectLst/>
                        </a:rPr>
                        <a:t>To</a:t>
                      </a:r>
                      <a:r>
                        <a:rPr lang="en-US" sz="1200" kern="100" spc="-50">
                          <a:effectLst/>
                        </a:rPr>
                        <a:t> </a:t>
                      </a:r>
                      <a:r>
                        <a:rPr lang="en-US" sz="1200" kern="100">
                          <a:effectLst/>
                        </a:rPr>
                        <a:t>include</a:t>
                      </a:r>
                      <a:r>
                        <a:rPr lang="en-US" sz="1200" kern="100" spc="-50">
                          <a:effectLst/>
                        </a:rPr>
                        <a:t> </a:t>
                      </a:r>
                      <a:r>
                        <a:rPr lang="en-US" sz="1200" kern="100">
                          <a:effectLst/>
                        </a:rPr>
                        <a:t>all</a:t>
                      </a:r>
                      <a:r>
                        <a:rPr lang="en-US" sz="1200" kern="100" spc="-50">
                          <a:effectLst/>
                        </a:rPr>
                        <a:t> </a:t>
                      </a:r>
                      <a:r>
                        <a:rPr lang="en-US" sz="1200" kern="100">
                          <a:effectLst/>
                        </a:rPr>
                        <a:t>necessary</a:t>
                      </a:r>
                      <a:r>
                        <a:rPr lang="en-US" sz="1200" kern="100" spc="-50">
                          <a:effectLst/>
                        </a:rPr>
                        <a:t> </a:t>
                      </a:r>
                      <a:r>
                        <a:rPr lang="en-US" sz="1200" kern="100">
                          <a:effectLst/>
                        </a:rPr>
                        <a:t>information,</a:t>
                      </a:r>
                      <a:r>
                        <a:rPr lang="en-US" sz="1200" kern="100" spc="-50">
                          <a:effectLst/>
                        </a:rPr>
                        <a:t> </a:t>
                      </a:r>
                      <a:r>
                        <a:rPr lang="en-US" sz="1200" kern="100">
                          <a:effectLst/>
                        </a:rPr>
                        <a:t>update</a:t>
                      </a:r>
                      <a:r>
                        <a:rPr lang="en-US" sz="1200" kern="100" spc="-50">
                          <a:effectLst/>
                        </a:rPr>
                        <a:t> </a:t>
                      </a:r>
                      <a:r>
                        <a:rPr lang="en-US" sz="1200" kern="100">
                          <a:effectLst/>
                        </a:rPr>
                        <a:t>training</a:t>
                      </a:r>
                      <a:r>
                        <a:rPr lang="en-US" sz="1200" kern="100" spc="-50">
                          <a:effectLst/>
                        </a:rPr>
                        <a:t> </a:t>
                      </a:r>
                      <a:r>
                        <a:rPr lang="en-US" sz="1200" kern="100">
                          <a:effectLst/>
                        </a:rPr>
                        <a:t>is</a:t>
                      </a:r>
                      <a:r>
                        <a:rPr lang="en-US" sz="1200" kern="100" spc="-50">
                          <a:effectLst/>
                        </a:rPr>
                        <a:t> </a:t>
                      </a:r>
                      <a:r>
                        <a:rPr lang="en-US" sz="1200" kern="100">
                          <a:effectLst/>
                        </a:rPr>
                        <a:t>likely</a:t>
                      </a:r>
                      <a:r>
                        <a:rPr lang="en-US" sz="1200" kern="100" spc="-50">
                          <a:effectLst/>
                        </a:rPr>
                        <a:t> </a:t>
                      </a:r>
                      <a:r>
                        <a:rPr lang="en-US" sz="1200" kern="100">
                          <a:effectLst/>
                        </a:rPr>
                        <a:t>to </a:t>
                      </a:r>
                      <a:r>
                        <a:rPr lang="en-US" sz="1200" kern="100" spc="-10">
                          <a:effectLst/>
                        </a:rPr>
                        <a:t>need</a:t>
                      </a:r>
                      <a:r>
                        <a:rPr lang="en-US" sz="1200" kern="100" spc="-65">
                          <a:effectLst/>
                        </a:rPr>
                        <a:t> </a:t>
                      </a:r>
                      <a:r>
                        <a:rPr lang="en-US" sz="1200" kern="100" spc="-10">
                          <a:effectLst/>
                        </a:rPr>
                        <a:t>a</a:t>
                      </a:r>
                      <a:r>
                        <a:rPr lang="en-US" sz="1200" kern="100" spc="-60">
                          <a:effectLst/>
                        </a:rPr>
                        <a:t> </a:t>
                      </a:r>
                      <a:r>
                        <a:rPr lang="en-US" sz="1200" kern="100" spc="-10">
                          <a:effectLst/>
                        </a:rPr>
                        <a:t>minimum</a:t>
                      </a:r>
                      <a:r>
                        <a:rPr lang="en-US" sz="1200" kern="100" spc="-60">
                          <a:effectLst/>
                        </a:rPr>
                        <a:t> </a:t>
                      </a:r>
                      <a:r>
                        <a:rPr lang="en-US" sz="1200" kern="100" spc="-10">
                          <a:effectLst/>
                        </a:rPr>
                        <a:t>of</a:t>
                      </a:r>
                      <a:r>
                        <a:rPr lang="en-US" sz="1200" kern="100" spc="-60">
                          <a:effectLst/>
                        </a:rPr>
                        <a:t> </a:t>
                      </a:r>
                      <a:r>
                        <a:rPr lang="en-US" sz="1200" kern="100" spc="-10">
                          <a:effectLst/>
                        </a:rPr>
                        <a:t>half</a:t>
                      </a:r>
                      <a:r>
                        <a:rPr lang="en-US" sz="1200" kern="100" spc="-60">
                          <a:effectLst/>
                        </a:rPr>
                        <a:t> </a:t>
                      </a:r>
                      <a:r>
                        <a:rPr lang="en-US" sz="1200" kern="100" spc="-10">
                          <a:effectLst/>
                        </a:rPr>
                        <a:t>a</a:t>
                      </a:r>
                      <a:r>
                        <a:rPr lang="en-US" sz="1200" kern="100" spc="-60">
                          <a:effectLst/>
                        </a:rPr>
                        <a:t> </a:t>
                      </a:r>
                      <a:r>
                        <a:rPr lang="en-US" sz="1200" kern="100" spc="-10">
                          <a:effectLst/>
                        </a:rPr>
                        <a:t>day</a:t>
                      </a:r>
                      <a:r>
                        <a:rPr lang="en-US" sz="1200" kern="100" spc="-60">
                          <a:effectLst/>
                        </a:rPr>
                        <a:t> </a:t>
                      </a:r>
                      <a:r>
                        <a:rPr lang="en-US" sz="1200" kern="100" spc="-10">
                          <a:effectLst/>
                        </a:rPr>
                        <a:t>although</a:t>
                      </a:r>
                      <a:r>
                        <a:rPr lang="en-US" sz="1200" kern="100" spc="-60">
                          <a:effectLst/>
                        </a:rPr>
                        <a:t> </a:t>
                      </a:r>
                      <a:r>
                        <a:rPr lang="en-US" sz="1200" kern="100" spc="-10">
                          <a:effectLst/>
                        </a:rPr>
                        <a:t>a</a:t>
                      </a:r>
                      <a:r>
                        <a:rPr lang="en-US" sz="1200" kern="100" spc="-60">
                          <a:effectLst/>
                        </a:rPr>
                        <a:t> </a:t>
                      </a:r>
                      <a:r>
                        <a:rPr lang="en-US" sz="1200" kern="100" spc="-10">
                          <a:effectLst/>
                        </a:rPr>
                        <a:t>full</a:t>
                      </a:r>
                      <a:r>
                        <a:rPr lang="en-US" sz="1200" kern="100" spc="-60">
                          <a:effectLst/>
                        </a:rPr>
                        <a:t> </a:t>
                      </a:r>
                      <a:r>
                        <a:rPr lang="en-US" sz="1200" kern="100" spc="-10">
                          <a:effectLst/>
                        </a:rPr>
                        <a:t>day</a:t>
                      </a:r>
                      <a:r>
                        <a:rPr lang="en-US" sz="1200" kern="100" spc="-60">
                          <a:effectLst/>
                        </a:rPr>
                        <a:t> </a:t>
                      </a:r>
                      <a:r>
                        <a:rPr lang="en-US" sz="1200" kern="100" spc="-10">
                          <a:effectLst/>
                        </a:rPr>
                        <a:t>may</a:t>
                      </a:r>
                      <a:r>
                        <a:rPr lang="en-US" sz="1200" kern="100" spc="-60">
                          <a:effectLst/>
                        </a:rPr>
                        <a:t> </a:t>
                      </a:r>
                      <a:r>
                        <a:rPr lang="en-US" sz="1200" kern="100" spc="-10">
                          <a:effectLst/>
                        </a:rPr>
                        <a:t>be</a:t>
                      </a:r>
                      <a:r>
                        <a:rPr lang="en-US" sz="1200" kern="100" spc="-60">
                          <a:effectLst/>
                        </a:rPr>
                        <a:t> </a:t>
                      </a:r>
                      <a:r>
                        <a:rPr lang="en-US" sz="1200" kern="100" spc="-10">
                          <a:effectLst/>
                        </a:rPr>
                        <a:t>required, </a:t>
                      </a:r>
                      <a:r>
                        <a:rPr lang="en-US" sz="1200" kern="100">
                          <a:effectLst/>
                        </a:rPr>
                        <a:t>particularly</a:t>
                      </a:r>
                      <a:r>
                        <a:rPr lang="en-US" sz="1200" kern="100" spc="-55">
                          <a:effectLst/>
                        </a:rPr>
                        <a:t> </a:t>
                      </a:r>
                      <a:r>
                        <a:rPr lang="en-US" sz="1200" kern="100">
                          <a:effectLst/>
                        </a:rPr>
                        <a:t>for</a:t>
                      </a:r>
                      <a:r>
                        <a:rPr lang="en-US" sz="1200" kern="100" spc="-55">
                          <a:effectLst/>
                        </a:rPr>
                        <a:t> </a:t>
                      </a:r>
                      <a:r>
                        <a:rPr lang="en-US" sz="1200" kern="100">
                          <a:effectLst/>
                        </a:rPr>
                        <a:t>those</a:t>
                      </a:r>
                      <a:r>
                        <a:rPr lang="en-US" sz="1200" kern="100" spc="-55">
                          <a:effectLst/>
                        </a:rPr>
                        <a:t> </a:t>
                      </a:r>
                      <a:r>
                        <a:rPr lang="en-US" sz="1200" kern="100">
                          <a:effectLst/>
                        </a:rPr>
                        <a:t>delivering</a:t>
                      </a:r>
                      <a:r>
                        <a:rPr lang="en-US" sz="1200" kern="100" spc="-55">
                          <a:effectLst/>
                        </a:rPr>
                        <a:t> </a:t>
                      </a:r>
                      <a:r>
                        <a:rPr lang="en-US" sz="1200" kern="100">
                          <a:effectLst/>
                        </a:rPr>
                        <a:t>the</a:t>
                      </a:r>
                      <a:r>
                        <a:rPr lang="en-US" sz="1200" kern="100" spc="-55">
                          <a:effectLst/>
                        </a:rPr>
                        <a:t> </a:t>
                      </a:r>
                      <a:r>
                        <a:rPr lang="en-US" sz="1200" kern="100">
                          <a:effectLst/>
                        </a:rPr>
                        <a:t>complete</a:t>
                      </a:r>
                      <a:r>
                        <a:rPr lang="en-US" sz="1200" kern="100" spc="-55">
                          <a:effectLst/>
                        </a:rPr>
                        <a:t> </a:t>
                      </a:r>
                      <a:r>
                        <a:rPr lang="en-US" sz="1200" kern="100">
                          <a:effectLst/>
                        </a:rPr>
                        <a:t>routine</a:t>
                      </a:r>
                      <a:r>
                        <a:rPr lang="en-US" sz="1200" kern="100" spc="-55">
                          <a:effectLst/>
                        </a:rPr>
                        <a:t> </a:t>
                      </a:r>
                      <a:r>
                        <a:rPr lang="en-US" sz="1200" kern="100">
                          <a:effectLst/>
                        </a:rPr>
                        <a:t>national vaccination schedule and dependant on the extent of new information that needs to be covered.</a:t>
                      </a:r>
                      <a:endParaRPr lang="en-GB" sz="1600" kern="100">
                        <a:effectLst/>
                        <a:latin typeface="Tahoma" panose="020B0604030504040204" pitchFamily="34" charset="0"/>
                        <a:ea typeface="Tahoma" panose="020B0604030504040204" pitchFamily="34" charset="0"/>
                      </a:endParaRPr>
                    </a:p>
                  </a:txBody>
                  <a:tcPr marL="0" marR="0" marT="0" marB="0">
                    <a:solidFill>
                      <a:schemeClr val="accent2"/>
                    </a:solidFill>
                  </a:tcPr>
                </a:tc>
                <a:extLst>
                  <a:ext uri="{0D108BD9-81ED-4DB2-BD59-A6C34878D82A}">
                    <a16:rowId xmlns:a16="http://schemas.microsoft.com/office/drawing/2014/main" val="1730497286"/>
                  </a:ext>
                </a:extLst>
              </a:tr>
              <a:tr h="997060">
                <a:tc>
                  <a:txBody>
                    <a:bodyPr/>
                    <a:lstStyle/>
                    <a:p>
                      <a:pPr marL="71755" marR="70485" algn="l">
                        <a:lnSpc>
                          <a:spcPct val="115000"/>
                        </a:lnSpc>
                        <a:spcBef>
                          <a:spcPts val="550"/>
                        </a:spcBef>
                        <a:buNone/>
                      </a:pPr>
                      <a:r>
                        <a:rPr lang="en-US" sz="1400" b="1" kern="100" dirty="0">
                          <a:effectLst/>
                        </a:rPr>
                        <a:t>Access to advice</a:t>
                      </a:r>
                      <a:r>
                        <a:rPr lang="en-US" sz="1400" b="1" kern="100" spc="-65" dirty="0">
                          <a:effectLst/>
                        </a:rPr>
                        <a:t> </a:t>
                      </a:r>
                      <a:r>
                        <a:rPr lang="en-US" sz="1400" b="1" kern="100" dirty="0">
                          <a:effectLst/>
                        </a:rPr>
                        <a:t>and </a:t>
                      </a:r>
                      <a:r>
                        <a:rPr lang="en-US" sz="1400" b="1" kern="100" spc="-10" dirty="0">
                          <a:effectLst/>
                        </a:rPr>
                        <a:t>support</a:t>
                      </a:r>
                      <a:endParaRPr lang="en-GB" sz="1800" b="1" kern="100" dirty="0">
                        <a:effectLst/>
                        <a:latin typeface="Tahoma" panose="020B0604030504040204" pitchFamily="34" charset="0"/>
                        <a:ea typeface="Tahoma" panose="020B0604030504040204" pitchFamily="34" charset="0"/>
                      </a:endParaRPr>
                    </a:p>
                  </a:txBody>
                  <a:tcPr marL="0" marR="0" marT="0" marB="0">
                    <a:solidFill>
                      <a:schemeClr val="accent2"/>
                    </a:solidFill>
                  </a:tcPr>
                </a:tc>
                <a:tc>
                  <a:txBody>
                    <a:bodyPr/>
                    <a:lstStyle/>
                    <a:p>
                      <a:pPr marL="71755" marR="59055" algn="l">
                        <a:lnSpc>
                          <a:spcPct val="110000"/>
                        </a:lnSpc>
                        <a:spcBef>
                          <a:spcPts val="485"/>
                        </a:spcBef>
                        <a:buNone/>
                      </a:pPr>
                      <a:r>
                        <a:rPr lang="en-US" sz="1200" kern="100" dirty="0">
                          <a:effectLst/>
                        </a:rPr>
                        <a:t>All</a:t>
                      </a:r>
                      <a:r>
                        <a:rPr lang="en-US" sz="1200" kern="100" spc="-15" dirty="0">
                          <a:effectLst/>
                        </a:rPr>
                        <a:t> </a:t>
                      </a:r>
                      <a:r>
                        <a:rPr lang="en-US" sz="1200" kern="100" dirty="0">
                          <a:effectLst/>
                        </a:rPr>
                        <a:t>staff</a:t>
                      </a:r>
                      <a:r>
                        <a:rPr lang="en-US" sz="1200" kern="100" spc="-15" dirty="0">
                          <a:effectLst/>
                        </a:rPr>
                        <a:t> </a:t>
                      </a:r>
                      <a:r>
                        <a:rPr lang="en-US" sz="1200" kern="100" dirty="0">
                          <a:effectLst/>
                        </a:rPr>
                        <a:t>involved</a:t>
                      </a:r>
                      <a:r>
                        <a:rPr lang="en-US" sz="1200" kern="100" spc="-15" dirty="0">
                          <a:effectLst/>
                        </a:rPr>
                        <a:t> </a:t>
                      </a:r>
                      <a:r>
                        <a:rPr lang="en-US" sz="1200" kern="100" dirty="0">
                          <a:effectLst/>
                        </a:rPr>
                        <a:t>in</a:t>
                      </a:r>
                      <a:r>
                        <a:rPr lang="en-US" sz="1200" kern="100" spc="-15" dirty="0">
                          <a:effectLst/>
                        </a:rPr>
                        <a:t> </a:t>
                      </a:r>
                      <a:r>
                        <a:rPr lang="en-US" sz="1200" kern="100" dirty="0">
                          <a:effectLst/>
                        </a:rPr>
                        <a:t>vaccination</a:t>
                      </a:r>
                      <a:r>
                        <a:rPr lang="en-US" sz="1200" kern="100" spc="-15" dirty="0">
                          <a:effectLst/>
                        </a:rPr>
                        <a:t> </a:t>
                      </a:r>
                      <a:r>
                        <a:rPr lang="en-US" sz="1200" kern="100" dirty="0">
                          <a:effectLst/>
                        </a:rPr>
                        <a:t>should</a:t>
                      </a:r>
                      <a:r>
                        <a:rPr lang="en-US" sz="1200" kern="100" spc="-15" dirty="0">
                          <a:effectLst/>
                        </a:rPr>
                        <a:t> </a:t>
                      </a:r>
                      <a:r>
                        <a:rPr lang="en-US" sz="1200" kern="100" dirty="0">
                          <a:effectLst/>
                        </a:rPr>
                        <a:t>know</a:t>
                      </a:r>
                      <a:r>
                        <a:rPr lang="en-US" sz="1200" kern="100" spc="-15" dirty="0">
                          <a:effectLst/>
                        </a:rPr>
                        <a:t> </a:t>
                      </a:r>
                      <a:r>
                        <a:rPr lang="en-US" sz="1200" kern="100" dirty="0">
                          <a:effectLst/>
                        </a:rPr>
                        <a:t>who</a:t>
                      </a:r>
                      <a:r>
                        <a:rPr lang="en-US" sz="1200" kern="100" spc="-15" dirty="0">
                          <a:effectLst/>
                        </a:rPr>
                        <a:t> </a:t>
                      </a:r>
                      <a:r>
                        <a:rPr lang="en-US" sz="1200" kern="100" dirty="0">
                          <a:effectLst/>
                        </a:rPr>
                        <a:t>to</a:t>
                      </a:r>
                      <a:r>
                        <a:rPr lang="en-US" sz="1200" kern="100" spc="-15" dirty="0">
                          <a:effectLst/>
                        </a:rPr>
                        <a:t> </a:t>
                      </a:r>
                      <a:r>
                        <a:rPr lang="en-US" sz="1200" kern="100" dirty="0">
                          <a:effectLst/>
                        </a:rPr>
                        <a:t>contact</a:t>
                      </a:r>
                      <a:r>
                        <a:rPr lang="en-US" sz="1200" kern="100" spc="-15" dirty="0">
                          <a:effectLst/>
                        </a:rPr>
                        <a:t> </a:t>
                      </a:r>
                      <a:r>
                        <a:rPr lang="en-US" sz="1200" kern="100" dirty="0">
                          <a:effectLst/>
                        </a:rPr>
                        <a:t>for expert</a:t>
                      </a:r>
                      <a:r>
                        <a:rPr lang="en-US" sz="1200" kern="100" spc="-30" dirty="0">
                          <a:effectLst/>
                        </a:rPr>
                        <a:t> </a:t>
                      </a:r>
                      <a:r>
                        <a:rPr lang="en-US" sz="1200" kern="100" dirty="0">
                          <a:effectLst/>
                        </a:rPr>
                        <a:t>vaccination</a:t>
                      </a:r>
                      <a:r>
                        <a:rPr lang="en-US" sz="1200" kern="100" spc="-30" dirty="0">
                          <a:effectLst/>
                        </a:rPr>
                        <a:t> </a:t>
                      </a:r>
                      <a:r>
                        <a:rPr lang="en-US" sz="1200" kern="100" dirty="0">
                          <a:effectLst/>
                        </a:rPr>
                        <a:t>advice</a:t>
                      </a:r>
                      <a:r>
                        <a:rPr lang="en-US" sz="1200" kern="100" spc="-30" dirty="0">
                          <a:effectLst/>
                        </a:rPr>
                        <a:t> </a:t>
                      </a:r>
                      <a:r>
                        <a:rPr lang="en-US" sz="1200" kern="100" dirty="0">
                          <a:effectLst/>
                        </a:rPr>
                        <a:t>and</a:t>
                      </a:r>
                      <a:r>
                        <a:rPr lang="en-US" sz="1200" kern="100" spc="-30" dirty="0">
                          <a:effectLst/>
                        </a:rPr>
                        <a:t> </a:t>
                      </a:r>
                      <a:r>
                        <a:rPr lang="en-US" sz="1200" kern="100" dirty="0">
                          <a:effectLst/>
                        </a:rPr>
                        <a:t>support.</a:t>
                      </a:r>
                      <a:r>
                        <a:rPr lang="en-US" sz="1200" kern="100" spc="-30" dirty="0">
                          <a:effectLst/>
                        </a:rPr>
                        <a:t> </a:t>
                      </a:r>
                      <a:r>
                        <a:rPr lang="en-US" sz="1200" kern="100" dirty="0">
                          <a:effectLst/>
                        </a:rPr>
                        <a:t>When</a:t>
                      </a:r>
                      <a:r>
                        <a:rPr lang="en-US" sz="1200" kern="100" spc="-30" dirty="0">
                          <a:effectLst/>
                        </a:rPr>
                        <a:t> </a:t>
                      </a:r>
                      <a:r>
                        <a:rPr lang="en-US" sz="1200" kern="100" dirty="0">
                          <a:effectLst/>
                        </a:rPr>
                        <a:t>new</a:t>
                      </a:r>
                      <a:r>
                        <a:rPr lang="en-US" sz="1200" kern="100" spc="-30" dirty="0">
                          <a:effectLst/>
                        </a:rPr>
                        <a:t> </a:t>
                      </a:r>
                      <a:r>
                        <a:rPr lang="en-US" sz="1200" kern="100" dirty="0">
                          <a:effectLst/>
                        </a:rPr>
                        <a:t>to</a:t>
                      </a:r>
                      <a:r>
                        <a:rPr lang="en-US" sz="1200" kern="100" spc="-30" dirty="0">
                          <a:effectLst/>
                        </a:rPr>
                        <a:t> </a:t>
                      </a:r>
                      <a:r>
                        <a:rPr lang="en-US" sz="1200" kern="100" dirty="0">
                          <a:effectLst/>
                        </a:rPr>
                        <a:t>vaccination, they</a:t>
                      </a:r>
                      <a:r>
                        <a:rPr lang="en-US" sz="1200" kern="100" spc="-25" dirty="0">
                          <a:effectLst/>
                        </a:rPr>
                        <a:t> </a:t>
                      </a:r>
                      <a:r>
                        <a:rPr lang="en-US" sz="1200" kern="100" dirty="0">
                          <a:effectLst/>
                        </a:rPr>
                        <a:t>must</a:t>
                      </a:r>
                      <a:r>
                        <a:rPr lang="en-US" sz="1200" kern="100" spc="-25" dirty="0">
                          <a:effectLst/>
                        </a:rPr>
                        <a:t> </a:t>
                      </a:r>
                      <a:r>
                        <a:rPr lang="en-US" sz="1200" kern="100" dirty="0">
                          <a:effectLst/>
                        </a:rPr>
                        <a:t>have</a:t>
                      </a:r>
                      <a:r>
                        <a:rPr lang="en-US" sz="1200" kern="100" spc="-25" dirty="0">
                          <a:effectLst/>
                        </a:rPr>
                        <a:t> </a:t>
                      </a:r>
                      <a:r>
                        <a:rPr lang="en-US" sz="1200" kern="100" dirty="0">
                          <a:effectLst/>
                        </a:rPr>
                        <a:t>an</a:t>
                      </a:r>
                      <a:r>
                        <a:rPr lang="en-US" sz="1200" kern="100" spc="-25" dirty="0">
                          <a:effectLst/>
                        </a:rPr>
                        <a:t> </a:t>
                      </a:r>
                      <a:r>
                        <a:rPr lang="en-US" sz="1200" kern="100" dirty="0">
                          <a:effectLst/>
                        </a:rPr>
                        <a:t>identified</a:t>
                      </a:r>
                      <a:r>
                        <a:rPr lang="en-US" sz="1200" kern="100" spc="-25" dirty="0">
                          <a:effectLst/>
                        </a:rPr>
                        <a:t> </a:t>
                      </a:r>
                      <a:r>
                        <a:rPr lang="en-US" sz="1200" kern="100" dirty="0">
                          <a:effectLst/>
                        </a:rPr>
                        <a:t>supervisor</a:t>
                      </a:r>
                      <a:r>
                        <a:rPr lang="en-US" sz="1200" kern="100" spc="-25" dirty="0">
                          <a:effectLst/>
                        </a:rPr>
                        <a:t> </a:t>
                      </a:r>
                      <a:r>
                        <a:rPr lang="en-US" sz="1200" kern="100" dirty="0">
                          <a:effectLst/>
                        </a:rPr>
                        <a:t>who</a:t>
                      </a:r>
                      <a:r>
                        <a:rPr lang="en-US" sz="1200" kern="100" spc="-25" dirty="0">
                          <a:effectLst/>
                        </a:rPr>
                        <a:t> </a:t>
                      </a:r>
                      <a:r>
                        <a:rPr lang="en-US" sz="1200" kern="100" dirty="0">
                          <a:effectLst/>
                        </a:rPr>
                        <a:t>is</a:t>
                      </a:r>
                      <a:r>
                        <a:rPr lang="en-US" sz="1200" kern="100" spc="-25" dirty="0">
                          <a:effectLst/>
                        </a:rPr>
                        <a:t> </a:t>
                      </a:r>
                      <a:r>
                        <a:rPr lang="en-US" sz="1200" kern="100" dirty="0">
                          <a:effectLst/>
                        </a:rPr>
                        <a:t>a</a:t>
                      </a:r>
                      <a:r>
                        <a:rPr lang="en-US" sz="1200" kern="100" spc="-25" dirty="0">
                          <a:effectLst/>
                        </a:rPr>
                        <a:t> </a:t>
                      </a:r>
                      <a:r>
                        <a:rPr lang="en-US" sz="1200" kern="100" dirty="0">
                          <a:effectLst/>
                        </a:rPr>
                        <a:t>registered, </a:t>
                      </a:r>
                      <a:r>
                        <a:rPr lang="en-US" sz="1200" kern="100" spc="-10" dirty="0">
                          <a:effectLst/>
                        </a:rPr>
                        <a:t>appropriately</a:t>
                      </a:r>
                      <a:r>
                        <a:rPr lang="en-US" sz="1200" kern="100" spc="-65" dirty="0">
                          <a:effectLst/>
                        </a:rPr>
                        <a:t> </a:t>
                      </a:r>
                      <a:r>
                        <a:rPr lang="en-US" sz="1200" kern="100" spc="-10" dirty="0">
                          <a:effectLst/>
                        </a:rPr>
                        <a:t>trained,</a:t>
                      </a:r>
                      <a:r>
                        <a:rPr lang="en-US" sz="1200" kern="100" spc="-60" dirty="0">
                          <a:effectLst/>
                        </a:rPr>
                        <a:t> </a:t>
                      </a:r>
                      <a:r>
                        <a:rPr lang="en-US" sz="1200" kern="100" spc="-10" dirty="0">
                          <a:effectLst/>
                        </a:rPr>
                        <a:t>experienced</a:t>
                      </a:r>
                      <a:r>
                        <a:rPr lang="en-US" sz="1200" kern="100" spc="-60" dirty="0">
                          <a:effectLst/>
                        </a:rPr>
                        <a:t> </a:t>
                      </a:r>
                      <a:r>
                        <a:rPr lang="en-US" sz="1200" kern="100" spc="-10" dirty="0">
                          <a:effectLst/>
                        </a:rPr>
                        <a:t>and</a:t>
                      </a:r>
                      <a:r>
                        <a:rPr lang="en-US" sz="1200" kern="100" spc="-60" dirty="0">
                          <a:effectLst/>
                        </a:rPr>
                        <a:t> </a:t>
                      </a:r>
                      <a:r>
                        <a:rPr lang="en-US" sz="1200" kern="100" spc="-10" dirty="0">
                          <a:effectLst/>
                        </a:rPr>
                        <a:t>knowledgeable</a:t>
                      </a:r>
                      <a:r>
                        <a:rPr lang="en-US" sz="1200" kern="100" spc="-60" dirty="0">
                          <a:effectLst/>
                        </a:rPr>
                        <a:t> </a:t>
                      </a:r>
                      <a:r>
                        <a:rPr lang="en-US" sz="1200" kern="100" spc="-10" dirty="0">
                          <a:effectLst/>
                        </a:rPr>
                        <a:t>professional </a:t>
                      </a:r>
                      <a:r>
                        <a:rPr lang="en-US" sz="1200" kern="100" dirty="0">
                          <a:effectLst/>
                        </a:rPr>
                        <a:t>in vaccination.</a:t>
                      </a:r>
                      <a:endParaRPr lang="en-GB" sz="1600" kern="100" dirty="0">
                        <a:effectLst/>
                      </a:endParaRPr>
                    </a:p>
                    <a:p>
                      <a:pPr marL="71755" marR="202565" algn="l">
                        <a:lnSpc>
                          <a:spcPct val="110000"/>
                        </a:lnSpc>
                        <a:spcBef>
                          <a:spcPts val="435"/>
                        </a:spcBef>
                        <a:buNone/>
                      </a:pPr>
                      <a:r>
                        <a:rPr lang="en-US" sz="1200" kern="100" spc="-10" dirty="0">
                          <a:effectLst/>
                        </a:rPr>
                        <a:t>The</a:t>
                      </a:r>
                      <a:r>
                        <a:rPr lang="en-US" sz="1200" kern="100" spc="-65" dirty="0">
                          <a:effectLst/>
                        </a:rPr>
                        <a:t> </a:t>
                      </a:r>
                      <a:r>
                        <a:rPr lang="en-US" sz="1200" kern="100" spc="-10" dirty="0">
                          <a:effectLst/>
                        </a:rPr>
                        <a:t>supervisor</a:t>
                      </a:r>
                      <a:r>
                        <a:rPr lang="en-US" sz="1200" kern="100" spc="-60" dirty="0">
                          <a:effectLst/>
                        </a:rPr>
                        <a:t> </a:t>
                      </a:r>
                      <a:r>
                        <a:rPr lang="en-US" sz="1200" kern="100" spc="-10" dirty="0">
                          <a:effectLst/>
                        </a:rPr>
                        <a:t>should</a:t>
                      </a:r>
                      <a:r>
                        <a:rPr lang="en-US" sz="1200" kern="100" spc="-60" dirty="0">
                          <a:effectLst/>
                        </a:rPr>
                        <a:t> </a:t>
                      </a:r>
                      <a:r>
                        <a:rPr lang="en-US" sz="1200" kern="100" spc="-10" dirty="0">
                          <a:effectLst/>
                        </a:rPr>
                        <a:t>ensure</a:t>
                      </a:r>
                      <a:r>
                        <a:rPr lang="en-US" sz="1200" kern="100" spc="-60" dirty="0">
                          <a:effectLst/>
                        </a:rPr>
                        <a:t> </a:t>
                      </a:r>
                      <a:r>
                        <a:rPr lang="en-US" sz="1200" kern="100" spc="-10" dirty="0">
                          <a:effectLst/>
                        </a:rPr>
                        <a:t>the</a:t>
                      </a:r>
                      <a:r>
                        <a:rPr lang="en-US" sz="1200" kern="100" spc="-60" dirty="0">
                          <a:effectLst/>
                        </a:rPr>
                        <a:t> </a:t>
                      </a:r>
                      <a:r>
                        <a:rPr lang="en-US" sz="1200" kern="100" spc="-10" dirty="0">
                          <a:effectLst/>
                        </a:rPr>
                        <a:t>new</a:t>
                      </a:r>
                      <a:r>
                        <a:rPr lang="en-US" sz="1200" kern="100" spc="-60" dirty="0">
                          <a:effectLst/>
                        </a:rPr>
                        <a:t> </a:t>
                      </a:r>
                      <a:r>
                        <a:rPr lang="en-US" sz="1200" kern="100" spc="-10" dirty="0">
                          <a:effectLst/>
                        </a:rPr>
                        <a:t>vaccinator’s</a:t>
                      </a:r>
                      <a:r>
                        <a:rPr lang="en-US" sz="1200" kern="100" spc="-60" dirty="0">
                          <a:effectLst/>
                        </a:rPr>
                        <a:t> </a:t>
                      </a:r>
                      <a:r>
                        <a:rPr lang="en-US" sz="1200" kern="100" spc="-10" dirty="0">
                          <a:effectLst/>
                        </a:rPr>
                        <a:t>training and</a:t>
                      </a:r>
                      <a:r>
                        <a:rPr lang="en-US" sz="1200" kern="100" spc="-40" dirty="0">
                          <a:effectLst/>
                        </a:rPr>
                        <a:t> </a:t>
                      </a:r>
                      <a:r>
                        <a:rPr lang="en-US" sz="1200" kern="100" spc="-10" dirty="0">
                          <a:effectLst/>
                        </a:rPr>
                        <a:t>practice</a:t>
                      </a:r>
                      <a:r>
                        <a:rPr lang="en-US" sz="1200" kern="100" spc="-40" dirty="0">
                          <a:effectLst/>
                        </a:rPr>
                        <a:t> </a:t>
                      </a:r>
                      <a:r>
                        <a:rPr lang="en-US" sz="1200" kern="100" spc="-10" dirty="0">
                          <a:effectLst/>
                        </a:rPr>
                        <a:t>meets</a:t>
                      </a:r>
                      <a:r>
                        <a:rPr lang="en-US" sz="1200" kern="100" spc="-40" dirty="0">
                          <a:effectLst/>
                        </a:rPr>
                        <a:t> </a:t>
                      </a:r>
                      <a:r>
                        <a:rPr lang="en-US" sz="1200" kern="100" spc="-10" dirty="0">
                          <a:effectLst/>
                        </a:rPr>
                        <a:t>national</a:t>
                      </a:r>
                      <a:r>
                        <a:rPr lang="en-US" sz="1200" kern="100" spc="-40" dirty="0">
                          <a:effectLst/>
                        </a:rPr>
                        <a:t> </a:t>
                      </a:r>
                      <a:r>
                        <a:rPr lang="en-US" sz="1200" kern="100" spc="-10" dirty="0">
                          <a:effectLst/>
                        </a:rPr>
                        <a:t>standards</a:t>
                      </a:r>
                      <a:r>
                        <a:rPr lang="en-US" sz="1200" kern="100" spc="-40" dirty="0">
                          <a:effectLst/>
                        </a:rPr>
                        <a:t> </a:t>
                      </a:r>
                      <a:r>
                        <a:rPr lang="en-US" sz="1200" kern="100" spc="-10" dirty="0">
                          <a:effectLst/>
                        </a:rPr>
                        <a:t>and</a:t>
                      </a:r>
                      <a:r>
                        <a:rPr lang="en-US" sz="1200" kern="100" spc="-40" dirty="0">
                          <a:effectLst/>
                        </a:rPr>
                        <a:t> </a:t>
                      </a:r>
                      <a:r>
                        <a:rPr lang="en-US" sz="1200" kern="100" spc="-10" dirty="0">
                          <a:effectLst/>
                        </a:rPr>
                        <a:t>reflects</a:t>
                      </a:r>
                      <a:r>
                        <a:rPr lang="en-US" sz="1200" kern="100" spc="-40" dirty="0">
                          <a:effectLst/>
                        </a:rPr>
                        <a:t> </a:t>
                      </a:r>
                      <a:r>
                        <a:rPr lang="en-US" sz="1200" kern="100" spc="-10" dirty="0">
                          <a:effectLst/>
                        </a:rPr>
                        <a:t>current </a:t>
                      </a:r>
                      <a:r>
                        <a:rPr lang="en-US" sz="1200" kern="100" dirty="0">
                          <a:effectLst/>
                        </a:rPr>
                        <a:t>national policy.</a:t>
                      </a:r>
                      <a:endParaRPr lang="en-GB" sz="1600" kern="100" dirty="0">
                        <a:effectLst/>
                        <a:latin typeface="Tahoma" panose="020B0604030504040204" pitchFamily="34" charset="0"/>
                        <a:ea typeface="Tahoma" panose="020B0604030504040204" pitchFamily="34" charset="0"/>
                      </a:endParaRPr>
                    </a:p>
                  </a:txBody>
                  <a:tcPr marL="0" marR="0" marT="0" marB="0">
                    <a:solidFill>
                      <a:schemeClr val="accent2"/>
                    </a:solidFill>
                  </a:tcPr>
                </a:tc>
                <a:extLst>
                  <a:ext uri="{0D108BD9-81ED-4DB2-BD59-A6C34878D82A}">
                    <a16:rowId xmlns:a16="http://schemas.microsoft.com/office/drawing/2014/main" val="254508082"/>
                  </a:ext>
                </a:extLst>
              </a:tr>
            </a:tbl>
          </a:graphicData>
        </a:graphic>
      </p:graphicFrame>
    </p:spTree>
    <p:extLst>
      <p:ext uri="{BB962C8B-B14F-4D97-AF65-F5344CB8AC3E}">
        <p14:creationId xmlns:p14="http://schemas.microsoft.com/office/powerpoint/2010/main" val="19616407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01391-8B65-3743-1CDF-2884C95BC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A7CC0-5814-B200-0703-57048A995F07}"/>
              </a:ext>
            </a:extLst>
          </p:cNvPr>
          <p:cNvSpPr>
            <a:spLocks noGrp="1"/>
          </p:cNvSpPr>
          <p:nvPr>
            <p:ph type="title"/>
          </p:nvPr>
        </p:nvSpPr>
        <p:spPr>
          <a:xfrm>
            <a:off x="2823210" y="0"/>
            <a:ext cx="6949440" cy="609599"/>
          </a:xfrm>
        </p:spPr>
        <p:txBody>
          <a:bodyPr anchor="t">
            <a:normAutofit/>
          </a:bodyPr>
          <a:lstStyle/>
          <a:p>
            <a:r>
              <a:rPr lang="en-US" sz="2600" b="1" dirty="0"/>
              <a:t>Training Requirements for All Vaccinating Staff </a:t>
            </a:r>
          </a:p>
        </p:txBody>
      </p:sp>
      <p:sp>
        <p:nvSpPr>
          <p:cNvPr id="4" name="Content Placeholder 3">
            <a:extLst>
              <a:ext uri="{FF2B5EF4-FFF2-40B4-BE49-F238E27FC236}">
                <a16:creationId xmlns:a16="http://schemas.microsoft.com/office/drawing/2014/main" id="{2610F3F9-9FC9-3CBC-51CA-F241FB233BC6}"/>
              </a:ext>
            </a:extLst>
          </p:cNvPr>
          <p:cNvSpPr>
            <a:spLocks noGrp="1"/>
          </p:cNvSpPr>
          <p:nvPr>
            <p:ph sz="quarter" idx="14"/>
          </p:nvPr>
        </p:nvSpPr>
        <p:spPr>
          <a:xfrm>
            <a:off x="308610" y="1130709"/>
            <a:ext cx="11304269" cy="5472053"/>
          </a:xfrm>
        </p:spPr>
        <p:txBody>
          <a:bodyPr>
            <a:normAutofit fontScale="85000" lnSpcReduction="10000"/>
          </a:bodyPr>
          <a:lstStyle/>
          <a:p>
            <a:pPr marL="0" indent="0">
              <a:buNone/>
            </a:pPr>
            <a:r>
              <a:rPr lang="en-US" dirty="0"/>
              <a:t>The Training Curriculum</a:t>
            </a:r>
          </a:p>
          <a:p>
            <a:pPr lvl="0"/>
            <a:r>
              <a:rPr lang="en-GB" dirty="0"/>
              <a:t>The aims of vaccination, national vaccine policy and schedules </a:t>
            </a:r>
          </a:p>
          <a:p>
            <a:pPr lvl="0"/>
            <a:r>
              <a:rPr lang="en-GB" dirty="0"/>
              <a:t>The immune response to vaccines and how vaccines work </a:t>
            </a:r>
          </a:p>
          <a:p>
            <a:pPr lvl="0"/>
            <a:r>
              <a:rPr lang="en-GB" dirty="0"/>
              <a:t>Vaccine preventable diseases </a:t>
            </a:r>
          </a:p>
          <a:p>
            <a:pPr lvl="0"/>
            <a:r>
              <a:rPr lang="en-GB" dirty="0"/>
              <a:t>The different types of vaccines, their composition and their indications and contraindications</a:t>
            </a:r>
          </a:p>
          <a:p>
            <a:pPr lvl="0"/>
            <a:r>
              <a:rPr lang="en-GB" dirty="0"/>
              <a:t>Current issues in vaccination</a:t>
            </a:r>
          </a:p>
          <a:p>
            <a:pPr lvl="0"/>
            <a:r>
              <a:rPr lang="en-GB" dirty="0"/>
              <a:t>Communicating with patients, parents and carers about vaccines</a:t>
            </a:r>
          </a:p>
          <a:p>
            <a:pPr lvl="0"/>
            <a:r>
              <a:rPr lang="en-GB" dirty="0"/>
              <a:t>Legal issues as applied to vaccination: consent and legal mechanisms to supply and administer vaccines</a:t>
            </a:r>
          </a:p>
          <a:p>
            <a:pPr lvl="0"/>
            <a:r>
              <a:rPr lang="en-GB" dirty="0"/>
              <a:t>Storage and handling of vaccines</a:t>
            </a:r>
          </a:p>
          <a:p>
            <a:pPr lvl="0"/>
            <a:r>
              <a:rPr lang="en-GB" dirty="0"/>
              <a:t>Correct administration of vaccines</a:t>
            </a:r>
          </a:p>
          <a:p>
            <a:pPr lvl="0"/>
            <a:r>
              <a:rPr lang="en-GB" dirty="0"/>
              <a:t>Anaphylaxis, basic life support and adverse reactions</a:t>
            </a:r>
          </a:p>
          <a:p>
            <a:pPr lvl="0"/>
            <a:r>
              <a:rPr lang="en-GB" dirty="0"/>
              <a:t>Documentation, record keeping and reporting</a:t>
            </a:r>
          </a:p>
          <a:p>
            <a:r>
              <a:rPr lang="en-GB" dirty="0"/>
              <a:t>Strategies for optimising vaccination uptake</a:t>
            </a:r>
            <a:endParaRPr lang="en-US" dirty="0"/>
          </a:p>
          <a:p>
            <a:endParaRPr lang="en-GB" dirty="0"/>
          </a:p>
        </p:txBody>
      </p:sp>
    </p:spTree>
    <p:extLst>
      <p:ext uri="{BB962C8B-B14F-4D97-AF65-F5344CB8AC3E}">
        <p14:creationId xmlns:p14="http://schemas.microsoft.com/office/powerpoint/2010/main" val="420263200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4EEC-B968-B3D5-29D5-FEC727B60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20AC3-927E-A6AF-6556-857429705F7F}"/>
              </a:ext>
            </a:extLst>
          </p:cNvPr>
          <p:cNvSpPr>
            <a:spLocks noGrp="1"/>
          </p:cNvSpPr>
          <p:nvPr>
            <p:ph type="ctrTitle"/>
          </p:nvPr>
        </p:nvSpPr>
        <p:spPr/>
        <p:txBody>
          <a:bodyPr anchor="ctr">
            <a:normAutofit/>
          </a:bodyPr>
          <a:lstStyle/>
          <a:p>
            <a:r>
              <a:rPr lang="en-US"/>
              <a:t>Information and Documentation</a:t>
            </a:r>
          </a:p>
        </p:txBody>
      </p:sp>
    </p:spTree>
    <p:extLst>
      <p:ext uri="{BB962C8B-B14F-4D97-AF65-F5344CB8AC3E}">
        <p14:creationId xmlns:p14="http://schemas.microsoft.com/office/powerpoint/2010/main" val="2588018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3D36-A1E1-3677-1B27-659E3C0B12AE}"/>
              </a:ext>
            </a:extLst>
          </p:cNvPr>
          <p:cNvSpPr>
            <a:spLocks noGrp="1"/>
          </p:cNvSpPr>
          <p:nvPr>
            <p:ph type="ctrTitle"/>
          </p:nvPr>
        </p:nvSpPr>
        <p:spPr/>
        <p:txBody>
          <a:bodyPr anchor="b">
            <a:normAutofit/>
          </a:bodyPr>
          <a:lstStyle/>
          <a:p>
            <a:r>
              <a:rPr lang="en-US"/>
              <a:t>Introduction and Purpose</a:t>
            </a:r>
          </a:p>
        </p:txBody>
      </p:sp>
    </p:spTree>
    <p:extLst>
      <p:ext uri="{BB962C8B-B14F-4D97-AF65-F5344CB8AC3E}">
        <p14:creationId xmlns:p14="http://schemas.microsoft.com/office/powerpoint/2010/main" val="2811957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E292-390A-E4A7-F4F5-7ECB3A7C5563}"/>
              </a:ext>
            </a:extLst>
          </p:cNvPr>
          <p:cNvSpPr>
            <a:spLocks noGrp="1"/>
          </p:cNvSpPr>
          <p:nvPr>
            <p:ph type="title"/>
          </p:nvPr>
        </p:nvSpPr>
        <p:spPr>
          <a:xfrm>
            <a:off x="6549390" y="0"/>
            <a:ext cx="5896785" cy="598210"/>
          </a:xfrm>
        </p:spPr>
        <p:txBody>
          <a:bodyPr anchor="b">
            <a:normAutofit/>
          </a:bodyPr>
          <a:lstStyle/>
          <a:p>
            <a:r>
              <a:rPr lang="en-US" b="1" dirty="0"/>
              <a:t>Providing Accessible Information</a:t>
            </a:r>
          </a:p>
        </p:txBody>
      </p:sp>
      <p:pic>
        <p:nvPicPr>
          <p:cNvPr id="5" name="Content Placeholder 4" descr="close up of a german paper for the Health insurance In case of illness with a stethoscope">
            <a:extLst>
              <a:ext uri="{FF2B5EF4-FFF2-40B4-BE49-F238E27FC236}">
                <a16:creationId xmlns:a16="http://schemas.microsoft.com/office/drawing/2014/main" id="{C2B06757-71E8-4CE8-BAF3-7D506A951CFF}"/>
              </a:ext>
            </a:extLst>
          </p:cNvPr>
          <p:cNvPicPr>
            <a:picLocks noGrp="1" noChangeAspect="1"/>
          </p:cNvPicPr>
          <p:nvPr>
            <p:ph type="pic" sz="quarter" idx="15"/>
          </p:nvPr>
        </p:nvPicPr>
        <p:blipFill>
          <a:blip r:embed="rId3"/>
          <a:srcRect l="16659" r="16659"/>
          <a:stretch/>
        </p:blipFill>
        <p:spPr/>
      </p:pic>
      <p:sp>
        <p:nvSpPr>
          <p:cNvPr id="4" name="Content Placeholder 3">
            <a:extLst>
              <a:ext uri="{FF2B5EF4-FFF2-40B4-BE49-F238E27FC236}">
                <a16:creationId xmlns:a16="http://schemas.microsoft.com/office/drawing/2014/main" id="{E929B6D3-EAA0-7677-E951-14F1969A9DB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35140" y="1133330"/>
            <a:ext cx="5052060" cy="5040630"/>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dirty="0"/>
              <a:t>Clear and Accessible Information</a:t>
            </a:r>
          </a:p>
          <a:p>
            <a:pPr marL="0" lvl="1" indent="0">
              <a:buFont typeface="Arial" panose="020B0604020202020204" pitchFamily="34" charset="0"/>
              <a:buNone/>
            </a:pPr>
            <a:r>
              <a:rPr dirty="0"/>
              <a:t>Information about vaccination should be clear, accessible, and provided in formats suited to individual needs.</a:t>
            </a:r>
            <a:endParaRPr lang="en-US" dirty="0"/>
          </a:p>
          <a:p>
            <a:pPr marL="0" indent="0">
              <a:spcBef>
                <a:spcPts val="2500"/>
              </a:spcBef>
              <a:buFont typeface="Arial" panose="020B0604020202020204" pitchFamily="34" charset="0"/>
              <a:buNone/>
            </a:pPr>
            <a:r>
              <a:rPr lang="en-US" b="1" dirty="0"/>
              <a:t>Use of Authoritative Resources</a:t>
            </a:r>
          </a:p>
          <a:p>
            <a:pPr marL="0" lvl="1" indent="0">
              <a:buFont typeface="Arial" panose="020B0604020202020204" pitchFamily="34" charset="0"/>
              <a:buNone/>
            </a:pPr>
            <a:r>
              <a:rPr dirty="0"/>
              <a:t>Healthcare professionals should </a:t>
            </a:r>
            <a:r>
              <a:rPr lang="en-GB" dirty="0"/>
              <a:t>utilise</a:t>
            </a:r>
            <a:r>
              <a:rPr dirty="0"/>
              <a:t> leaflets, posters, videos, and official websites for reliable information.</a:t>
            </a:r>
            <a:endParaRPr lang="en-US" dirty="0"/>
          </a:p>
          <a:p>
            <a:pPr marL="0" indent="0">
              <a:spcBef>
                <a:spcPts val="2500"/>
              </a:spcBef>
              <a:buFont typeface="Arial" panose="020B0604020202020204" pitchFamily="34" charset="0"/>
              <a:buNone/>
            </a:pPr>
            <a:r>
              <a:rPr lang="en-US" b="1" dirty="0"/>
              <a:t>Documenting Consent Discussions</a:t>
            </a:r>
          </a:p>
          <a:p>
            <a:pPr marL="0" lvl="1" indent="0">
              <a:buFont typeface="Arial" panose="020B0604020202020204" pitchFamily="34" charset="0"/>
              <a:buNone/>
            </a:pPr>
            <a:r>
              <a:rPr dirty="0"/>
              <a:t>Recording the discussion and confirmation of consent is essential good clinical practice beyond just a consent form.</a:t>
            </a:r>
            <a:endParaRPr lang="en-US" dirty="0"/>
          </a:p>
        </p:txBody>
      </p:sp>
    </p:spTree>
    <p:extLst>
      <p:ext uri="{BB962C8B-B14F-4D97-AF65-F5344CB8AC3E}">
        <p14:creationId xmlns:p14="http://schemas.microsoft.com/office/powerpoint/2010/main" val="2400362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32FA-385C-3FEA-2D3C-0330E2DE3CDA}"/>
              </a:ext>
            </a:extLst>
          </p:cNvPr>
          <p:cNvSpPr>
            <a:spLocks noGrp="1"/>
          </p:cNvSpPr>
          <p:nvPr>
            <p:ph type="ctrTitle"/>
          </p:nvPr>
        </p:nvSpPr>
        <p:spPr/>
        <p:txBody>
          <a:bodyPr anchor="b">
            <a:normAutofit/>
          </a:bodyPr>
          <a:lstStyle/>
          <a:p>
            <a:r>
              <a:rPr lang="en-US" dirty="0"/>
              <a:t>Resources</a:t>
            </a:r>
          </a:p>
        </p:txBody>
      </p:sp>
    </p:spTree>
    <p:extLst>
      <p:ext uri="{BB962C8B-B14F-4D97-AF65-F5344CB8AC3E}">
        <p14:creationId xmlns:p14="http://schemas.microsoft.com/office/powerpoint/2010/main" val="44918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1C6A-FB2B-CCD3-9030-293EAD683C6B}"/>
              </a:ext>
            </a:extLst>
          </p:cNvPr>
          <p:cNvSpPr>
            <a:spLocks noGrp="1"/>
          </p:cNvSpPr>
          <p:nvPr>
            <p:ph type="title"/>
          </p:nvPr>
        </p:nvSpPr>
        <p:spPr>
          <a:xfrm>
            <a:off x="533401" y="533400"/>
            <a:ext cx="2278625" cy="1066800"/>
          </a:xfrm>
        </p:spPr>
        <p:txBody>
          <a:bodyPr anchor="t">
            <a:normAutofit/>
          </a:bodyPr>
          <a:lstStyle/>
          <a:p>
            <a:r>
              <a:rPr lang="en-US" dirty="0"/>
              <a:t>Resources </a:t>
            </a:r>
          </a:p>
        </p:txBody>
      </p:sp>
      <p:pic>
        <p:nvPicPr>
          <p:cNvPr id="5" name="Content Placeholder 4" descr="Close-up of male doctor using touchpad">
            <a:extLst>
              <a:ext uri="{FF2B5EF4-FFF2-40B4-BE49-F238E27FC236}">
                <a16:creationId xmlns:a16="http://schemas.microsoft.com/office/drawing/2014/main" id="{CA46D562-42E6-490A-B033-6B5273744C19}"/>
              </a:ext>
            </a:extLst>
          </p:cNvPr>
          <p:cNvPicPr>
            <a:picLocks noGrp="1" noChangeAspect="1"/>
          </p:cNvPicPr>
          <p:nvPr>
            <p:ph type="pic" sz="quarter" idx="13"/>
          </p:nvPr>
        </p:nvPicPr>
        <p:blipFill>
          <a:blip r:embed="rId3"/>
          <a:srcRect l="17698" r="17698"/>
          <a:stretch/>
        </p:blipFill>
        <p:spPr>
          <a:xfrm>
            <a:off x="152401" y="1965325"/>
            <a:ext cx="3800168" cy="4740275"/>
          </a:xfrm>
        </p:spPr>
      </p:pic>
      <p:sp>
        <p:nvSpPr>
          <p:cNvPr id="4" name="Content Placeholder 3">
            <a:extLst>
              <a:ext uri="{FF2B5EF4-FFF2-40B4-BE49-F238E27FC236}">
                <a16:creationId xmlns:a16="http://schemas.microsoft.com/office/drawing/2014/main" id="{438034FA-73FE-F8E5-AC2E-A66722767D4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68877" y="186813"/>
            <a:ext cx="7870721" cy="6153060"/>
          </a:xfrm>
        </p:spPr>
        <p:txBody>
          <a:bodyPr vert="horz" lIns="91440" tIns="45720" rIns="91440" bIns="45720" rtlCol="0" anchor="t">
            <a:normAutofit fontScale="77500" lnSpcReduction="20000"/>
          </a:bodyPr>
          <a:lstStyle/>
          <a:p>
            <a:pPr marL="0" indent="0">
              <a:spcBef>
                <a:spcPts val="2500"/>
              </a:spcBef>
              <a:buFont typeface="Arial" panose="020B0604020202020204" pitchFamily="34" charset="0"/>
              <a:buNone/>
            </a:pPr>
            <a:r>
              <a:rPr lang="en-US" b="1" dirty="0"/>
              <a:t>NHS Vaccine Information Web Pages </a:t>
            </a:r>
          </a:p>
          <a:p>
            <a:pPr marL="0" lvl="1" indent="0">
              <a:buNone/>
            </a:pPr>
            <a:r>
              <a:rPr lang="en-GB" dirty="0">
                <a:hlinkClick r:id="rId4"/>
              </a:rPr>
              <a:t>Vaccinations - NHS</a:t>
            </a:r>
            <a:endParaRPr lang="en-US" dirty="0"/>
          </a:p>
          <a:p>
            <a:pPr marL="0" indent="0">
              <a:spcBef>
                <a:spcPts val="2500"/>
              </a:spcBef>
              <a:buFont typeface="Arial" panose="020B0604020202020204" pitchFamily="34" charset="0"/>
              <a:buNone/>
            </a:pPr>
            <a:r>
              <a:rPr lang="en-US" b="1" dirty="0"/>
              <a:t>NHS Public Health Resource Library                                                                           </a:t>
            </a:r>
            <a:r>
              <a:rPr lang="en-US" sz="1800" dirty="0"/>
              <a:t>Access all public-facing support materials </a:t>
            </a:r>
          </a:p>
          <a:p>
            <a:pPr marL="0" lvl="1" indent="0">
              <a:buNone/>
            </a:pPr>
            <a:r>
              <a:rPr lang="en-US" dirty="0">
                <a:hlinkClick r:id="rId5"/>
              </a:rPr>
              <a:t>Discover the health resource library</a:t>
            </a:r>
            <a:endParaRPr lang="en-US" dirty="0"/>
          </a:p>
          <a:p>
            <a:pPr marL="0" lvl="1" indent="0">
              <a:buNone/>
            </a:pPr>
            <a:endParaRPr lang="en-US" b="1" dirty="0"/>
          </a:p>
          <a:p>
            <a:pPr marL="0" lvl="1" indent="0">
              <a:buNone/>
            </a:pPr>
            <a:r>
              <a:rPr lang="en-US" sz="2000" b="1" dirty="0"/>
              <a:t>Medication Patient Information Leaflets</a:t>
            </a:r>
          </a:p>
          <a:p>
            <a:pPr marL="0" lvl="1" indent="0">
              <a:buNone/>
            </a:pPr>
            <a:r>
              <a:rPr lang="en-US" dirty="0">
                <a:hlinkClick r:id="rId6"/>
              </a:rPr>
              <a:t>Home - electronic medicines compendium (</a:t>
            </a:r>
            <a:r>
              <a:rPr lang="en-US" dirty="0" err="1">
                <a:hlinkClick r:id="rId6"/>
              </a:rPr>
              <a:t>emc</a:t>
            </a:r>
            <a:r>
              <a:rPr lang="en-US" dirty="0">
                <a:hlinkClick r:id="rId6"/>
              </a:rPr>
              <a:t>)</a:t>
            </a:r>
            <a:endParaRPr lang="en-US" dirty="0"/>
          </a:p>
          <a:p>
            <a:pPr marL="0" lvl="1" indent="0">
              <a:buNone/>
            </a:pPr>
            <a:endParaRPr lang="en-US" sz="2000" b="1" dirty="0"/>
          </a:p>
          <a:p>
            <a:pPr marL="0" lvl="1" indent="0">
              <a:buNone/>
            </a:pPr>
            <a:r>
              <a:rPr lang="en-US" sz="2000" b="1" dirty="0"/>
              <a:t>PGD’s and </a:t>
            </a:r>
            <a:r>
              <a:rPr lang="en-US" sz="2000" b="1" dirty="0" err="1"/>
              <a:t>Immunisation</a:t>
            </a:r>
            <a:r>
              <a:rPr lang="en-US" sz="2000" b="1" dirty="0"/>
              <a:t> Resources for Healthcare Professionals</a:t>
            </a:r>
          </a:p>
          <a:p>
            <a:pPr marL="0" lvl="1" indent="0">
              <a:buNone/>
            </a:pPr>
            <a:r>
              <a:rPr lang="en-GB" dirty="0">
                <a:hlinkClick r:id="rId7">
                  <a:extLst>
                    <a:ext uri="{A12FA001-AC4F-418D-AE19-62706E023703}">
                      <ahyp:hlinkClr xmlns:ahyp="http://schemas.microsoft.com/office/drawing/2018/hyperlinkcolor" val="tx"/>
                    </a:ext>
                  </a:extLst>
                </a:hlinkClick>
              </a:rPr>
              <a:t>London Immunisation Pages </a:t>
            </a:r>
            <a:r>
              <a:rPr lang="en-GB" u="sng" dirty="0">
                <a:hlinkClick r:id="rId7">
                  <a:extLst>
                    <a:ext uri="{A12FA001-AC4F-418D-AE19-62706E023703}">
                      <ahyp:hlinkClr xmlns:ahyp="http://schemas.microsoft.com/office/drawing/2018/hyperlinkcolor" val="tx"/>
                    </a:ext>
                  </a:extLst>
                </a:hlinkClick>
              </a:rPr>
              <a:t>- </a:t>
            </a:r>
            <a:r>
              <a:rPr lang="en-GB" dirty="0">
                <a:solidFill>
                  <a:srgbClr val="1AC16E"/>
                </a:solidFill>
                <a:hlinkClick r:id="rId7">
                  <a:extLst>
                    <a:ext uri="{A12FA001-AC4F-418D-AE19-62706E023703}">
                      <ahyp:hlinkClr xmlns:ahyp="http://schemas.microsoft.com/office/drawing/2018/hyperlinkcolor" val="tx"/>
                    </a:ext>
                  </a:extLst>
                </a:hlinkClick>
              </a:rPr>
              <a:t>NHS England — London » Immunisations</a:t>
            </a:r>
            <a:endParaRPr lang="en-GB" dirty="0"/>
          </a:p>
          <a:p>
            <a:pPr marL="0" lvl="1" indent="0">
              <a:buNone/>
            </a:pPr>
            <a:r>
              <a:rPr lang="en-GB" dirty="0">
                <a:hlinkClick r:id="rId8">
                  <a:extLst>
                    <a:ext uri="{A12FA001-AC4F-418D-AE19-62706E023703}">
                      <ahyp:hlinkClr xmlns:ahyp="http://schemas.microsoft.com/office/drawing/2018/hyperlinkcolor" val="tx"/>
                    </a:ext>
                  </a:extLst>
                </a:hlinkClick>
              </a:rPr>
              <a:t>UKHSA Immunisation Collection - </a:t>
            </a:r>
            <a:r>
              <a:rPr lang="en-GB" dirty="0">
                <a:solidFill>
                  <a:srgbClr val="1AC16E"/>
                </a:solidFill>
                <a:hlinkClick r:id="rId8">
                  <a:extLst>
                    <a:ext uri="{A12FA001-AC4F-418D-AE19-62706E023703}">
                      <ahyp:hlinkClr xmlns:ahyp="http://schemas.microsoft.com/office/drawing/2018/hyperlinkcolor" val="tx"/>
                    </a:ext>
                  </a:extLst>
                </a:hlinkClick>
              </a:rPr>
              <a:t>Immunisation - GOV.UK</a:t>
            </a:r>
            <a:endParaRPr lang="en-GB" dirty="0"/>
          </a:p>
          <a:p>
            <a:pPr marL="0" lvl="1" indent="0">
              <a:buNone/>
            </a:pPr>
            <a:r>
              <a:rPr lang="en-US" dirty="0">
                <a:hlinkClick r:id="rId9">
                  <a:extLst>
                    <a:ext uri="{A12FA001-AC4F-418D-AE19-62706E023703}">
                      <ahyp:hlinkClr xmlns:ahyp="http://schemas.microsoft.com/office/drawing/2018/hyperlinkcolor" val="tx"/>
                    </a:ext>
                  </a:extLst>
                </a:hlinkClick>
              </a:rPr>
              <a:t>The Green Book - </a:t>
            </a:r>
            <a:r>
              <a:rPr lang="en-US" dirty="0" err="1">
                <a:solidFill>
                  <a:srgbClr val="1AC16E"/>
                </a:solidFill>
                <a:hlinkClick r:id="rId9">
                  <a:extLst>
                    <a:ext uri="{A12FA001-AC4F-418D-AE19-62706E023703}">
                      <ahyp:hlinkClr xmlns:ahyp="http://schemas.microsoft.com/office/drawing/2018/hyperlinkcolor" val="tx"/>
                    </a:ext>
                  </a:extLst>
                </a:hlinkClick>
              </a:rPr>
              <a:t>Immunisation</a:t>
            </a:r>
            <a:r>
              <a:rPr lang="en-US" dirty="0">
                <a:solidFill>
                  <a:srgbClr val="1AC16E"/>
                </a:solidFill>
                <a:hlinkClick r:id="rId9">
                  <a:extLst>
                    <a:ext uri="{A12FA001-AC4F-418D-AE19-62706E023703}">
                      <ahyp:hlinkClr xmlns:ahyp="http://schemas.microsoft.com/office/drawing/2018/hyperlinkcolor" val="tx"/>
                    </a:ext>
                  </a:extLst>
                </a:hlinkClick>
              </a:rPr>
              <a:t> against infectious disease - GOV.UK</a:t>
            </a:r>
            <a:endParaRPr lang="en-GB" dirty="0"/>
          </a:p>
          <a:p>
            <a:pPr marL="0" lvl="1" indent="0">
              <a:buNone/>
            </a:pPr>
            <a:endParaRPr lang="en-US" b="1" dirty="0"/>
          </a:p>
          <a:p>
            <a:pPr marL="0" lvl="1" indent="0">
              <a:buNone/>
            </a:pPr>
            <a:r>
              <a:rPr lang="en-US" sz="2200" b="1" dirty="0"/>
              <a:t>Legal Frameworks Guidance </a:t>
            </a:r>
          </a:p>
          <a:p>
            <a:pPr marL="0" lvl="1" indent="0">
              <a:buNone/>
            </a:pPr>
            <a:r>
              <a:rPr lang="en-US" dirty="0">
                <a:hlinkClick r:id="rId10"/>
              </a:rPr>
              <a:t>Patient Group Directions and legal mechanisms – NHS SPS - Specialist Pharmacy Service – The first stop for professional medicines advice</a:t>
            </a:r>
            <a:endParaRPr lang="en-US" dirty="0"/>
          </a:p>
          <a:p>
            <a:pPr marL="0" lvl="1" indent="0">
              <a:buNone/>
            </a:pPr>
            <a:endParaRPr lang="en-US" dirty="0"/>
          </a:p>
          <a:p>
            <a:pPr marL="0" lvl="1" indent="0">
              <a:buNone/>
            </a:pPr>
            <a:r>
              <a:rPr lang="en-US" sz="2600" b="1" dirty="0"/>
              <a:t>National </a:t>
            </a:r>
            <a:r>
              <a:rPr lang="en-US" sz="2600" b="1" dirty="0" err="1"/>
              <a:t>Immunisation</a:t>
            </a:r>
            <a:r>
              <a:rPr lang="en-US" sz="2600" b="1" dirty="0"/>
              <a:t> and Vaccination Training Guidance </a:t>
            </a:r>
          </a:p>
          <a:p>
            <a:pPr marL="0" lvl="1" indent="0">
              <a:buNone/>
            </a:pPr>
            <a:r>
              <a:rPr lang="en-GB" dirty="0">
                <a:hlinkClick r:id="rId11"/>
              </a:rPr>
              <a:t>UKHSA_National_Minimum_Standards_for_immunisation_training_2025.pdf</a:t>
            </a:r>
            <a:endParaRPr lang="en-US" dirty="0"/>
          </a:p>
          <a:p>
            <a:pPr marL="0" lvl="1" indent="0">
              <a:buNone/>
            </a:pPr>
            <a:endParaRPr lang="en-US" b="1" dirty="0"/>
          </a:p>
          <a:p>
            <a:pPr marL="0" lvl="1" indent="0">
              <a:buNone/>
            </a:pPr>
            <a:endParaRPr lang="en-US" sz="2200" b="1" dirty="0"/>
          </a:p>
        </p:txBody>
      </p:sp>
    </p:spTree>
    <p:extLst>
      <p:ext uri="{BB962C8B-B14F-4D97-AF65-F5344CB8AC3E}">
        <p14:creationId xmlns:p14="http://schemas.microsoft.com/office/powerpoint/2010/main" val="167930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F452-0B82-636E-4648-5F0EC27F360C}"/>
              </a:ext>
            </a:extLst>
          </p:cNvPr>
          <p:cNvSpPr>
            <a:spLocks noGrp="1"/>
          </p:cNvSpPr>
          <p:nvPr>
            <p:ph type="title"/>
          </p:nvPr>
        </p:nvSpPr>
        <p:spPr>
          <a:xfrm>
            <a:off x="4630994" y="290838"/>
            <a:ext cx="3445936" cy="731754"/>
          </a:xfrm>
        </p:spPr>
        <p:txBody>
          <a:bodyPr anchor="b">
            <a:normAutofit/>
          </a:bodyPr>
          <a:lstStyle/>
          <a:p>
            <a:r>
              <a:rPr lang="en-US" b="1" dirty="0"/>
              <a:t>Purpose of Guidance</a:t>
            </a:r>
          </a:p>
        </p:txBody>
      </p:sp>
      <p:pic>
        <p:nvPicPr>
          <p:cNvPr id="5" name="Content Placeholder 4" descr="doctor and patient in a medical office">
            <a:extLst>
              <a:ext uri="{FF2B5EF4-FFF2-40B4-BE49-F238E27FC236}">
                <a16:creationId xmlns:a16="http://schemas.microsoft.com/office/drawing/2014/main" id="{21046FBA-4006-4BE8-8E5F-E107936B6895}"/>
              </a:ext>
            </a:extLst>
          </p:cNvPr>
          <p:cNvPicPr>
            <a:picLocks noGrp="1" noChangeAspect="1"/>
          </p:cNvPicPr>
          <p:nvPr>
            <p:ph type="pic" sz="quarter" idx="18"/>
          </p:nvPr>
        </p:nvPicPr>
        <p:blipFill>
          <a:blip r:embed="rId3"/>
          <a:srcRect l="14177" r="14177"/>
          <a:stretch/>
        </p:blipFill>
        <p:spPr>
          <a:xfrm>
            <a:off x="0" y="656715"/>
            <a:ext cx="4440610" cy="5832576"/>
          </a:xfrm>
        </p:spPr>
      </p:pic>
      <p:sp>
        <p:nvSpPr>
          <p:cNvPr id="4" name="Content Placeholder 3">
            <a:extLst>
              <a:ext uri="{FF2B5EF4-FFF2-40B4-BE49-F238E27FC236}">
                <a16:creationId xmlns:a16="http://schemas.microsoft.com/office/drawing/2014/main" id="{E7A7AE01-B68C-F692-E432-6C8522DEFF7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0994" y="1366685"/>
            <a:ext cx="7216877" cy="5319250"/>
          </a:xfrm>
        </p:spPr>
        <p:txBody>
          <a:bodyPr vert="horz" lIns="91440" tIns="45720" rIns="91440" bIns="45720" rtlCol="0" anchor="t">
            <a:normAutofit/>
          </a:bodyPr>
          <a:lstStyle/>
          <a:p>
            <a:pPr marL="0" indent="0">
              <a:lnSpc>
                <a:spcPct val="110000"/>
              </a:lnSpc>
              <a:spcBef>
                <a:spcPts val="2500"/>
              </a:spcBef>
              <a:buFont typeface="Arial" panose="020B0604020202020204" pitchFamily="34" charset="0"/>
              <a:buNone/>
            </a:pPr>
            <a:r>
              <a:rPr lang="en-US" sz="2400" b="1" dirty="0" err="1"/>
              <a:t>Authorised</a:t>
            </a:r>
            <a:r>
              <a:rPr lang="en-US" sz="2400" b="1" dirty="0"/>
              <a:t> Healthcare Professionals</a:t>
            </a:r>
          </a:p>
          <a:p>
            <a:pPr marL="0" lvl="1" indent="0">
              <a:lnSpc>
                <a:spcPct val="110000"/>
              </a:lnSpc>
              <a:buFont typeface="Arial" panose="020B0604020202020204" pitchFamily="34" charset="0"/>
              <a:buNone/>
            </a:pPr>
            <a:r>
              <a:rPr lang="en-US" sz="2400" dirty="0"/>
              <a:t>Guidance clarifies which professionals can seek consent and administer vaccines legally and safely.</a:t>
            </a:r>
          </a:p>
          <a:p>
            <a:pPr marL="0" indent="0">
              <a:lnSpc>
                <a:spcPct val="110000"/>
              </a:lnSpc>
              <a:spcBef>
                <a:spcPts val="2500"/>
              </a:spcBef>
              <a:buFont typeface="Arial" panose="020B0604020202020204" pitchFamily="34" charset="0"/>
              <a:buNone/>
            </a:pPr>
            <a:r>
              <a:rPr lang="en-US" sz="2400" b="1" dirty="0"/>
              <a:t>Legal and Ethical Framework</a:t>
            </a:r>
          </a:p>
          <a:p>
            <a:pPr marL="0" lvl="1" indent="0">
              <a:lnSpc>
                <a:spcPct val="110000"/>
              </a:lnSpc>
              <a:buFont typeface="Arial" panose="020B0604020202020204" pitchFamily="34" charset="0"/>
              <a:buNone/>
            </a:pPr>
            <a:r>
              <a:rPr lang="en-US" sz="2400" dirty="0"/>
              <a:t>The guidance aligns with legal mechanisms and ethical standards to ensure proper vaccination consent processes.</a:t>
            </a:r>
          </a:p>
          <a:p>
            <a:pPr marL="0" indent="0">
              <a:lnSpc>
                <a:spcPct val="110000"/>
              </a:lnSpc>
              <a:spcBef>
                <a:spcPts val="2500"/>
              </a:spcBef>
              <a:buFont typeface="Arial" panose="020B0604020202020204" pitchFamily="34" charset="0"/>
              <a:buNone/>
            </a:pPr>
            <a:r>
              <a:rPr lang="en-US" sz="2400" b="1" dirty="0"/>
              <a:t>Informed and Voluntary Consent</a:t>
            </a:r>
          </a:p>
          <a:p>
            <a:pPr marL="0" lvl="1" indent="0">
              <a:lnSpc>
                <a:spcPct val="110000"/>
              </a:lnSpc>
              <a:buFont typeface="Arial" panose="020B0604020202020204" pitchFamily="34" charset="0"/>
              <a:buNone/>
            </a:pPr>
            <a:r>
              <a:rPr lang="en-US" sz="2400" dirty="0"/>
              <a:t>Consent must be informed, voluntary, and given by individuals with mental capacity to support autonomy and ethical care.</a:t>
            </a:r>
          </a:p>
        </p:txBody>
      </p:sp>
    </p:spTree>
    <p:extLst>
      <p:ext uri="{BB962C8B-B14F-4D97-AF65-F5344CB8AC3E}">
        <p14:creationId xmlns:p14="http://schemas.microsoft.com/office/powerpoint/2010/main" val="37058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0E89-F2D7-E37E-E53B-1F5241A5A805}"/>
              </a:ext>
            </a:extLst>
          </p:cNvPr>
          <p:cNvSpPr>
            <a:spLocks noGrp="1"/>
          </p:cNvSpPr>
          <p:nvPr>
            <p:ph type="ctrTitle"/>
          </p:nvPr>
        </p:nvSpPr>
        <p:spPr/>
        <p:txBody>
          <a:bodyPr anchor="b">
            <a:normAutofit/>
          </a:bodyPr>
          <a:lstStyle/>
          <a:p>
            <a:r>
              <a:rPr lang="en-US"/>
              <a:t>Principles of Valid Consent</a:t>
            </a:r>
          </a:p>
        </p:txBody>
      </p:sp>
    </p:spTree>
    <p:extLst>
      <p:ext uri="{BB962C8B-B14F-4D97-AF65-F5344CB8AC3E}">
        <p14:creationId xmlns:p14="http://schemas.microsoft.com/office/powerpoint/2010/main" val="839407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75D0-989A-294D-1824-E190F68CB355}"/>
              </a:ext>
            </a:extLst>
          </p:cNvPr>
          <p:cNvSpPr>
            <a:spLocks noGrp="1"/>
          </p:cNvSpPr>
          <p:nvPr>
            <p:ph type="title"/>
          </p:nvPr>
        </p:nvSpPr>
        <p:spPr/>
        <p:txBody>
          <a:bodyPr anchor="t">
            <a:normAutofit/>
          </a:bodyPr>
          <a:lstStyle/>
          <a:p>
            <a:r>
              <a:rPr lang="en-US"/>
              <a:t>What Makes Consent Valid</a:t>
            </a:r>
          </a:p>
        </p:txBody>
      </p:sp>
      <p:pic>
        <p:nvPicPr>
          <p:cNvPr id="5" name="Content Placeholder 4" descr="doctor and patient in a medical office">
            <a:extLst>
              <a:ext uri="{FF2B5EF4-FFF2-40B4-BE49-F238E27FC236}">
                <a16:creationId xmlns:a16="http://schemas.microsoft.com/office/drawing/2014/main" id="{EF5D6AFE-DBBC-4E61-ACB1-FD6BB3E2B46D}"/>
              </a:ext>
            </a:extLst>
          </p:cNvPr>
          <p:cNvPicPr>
            <a:picLocks noGrp="1" noChangeAspect="1"/>
          </p:cNvPicPr>
          <p:nvPr>
            <p:ph type="pic" sz="quarter" idx="13"/>
          </p:nvPr>
        </p:nvPicPr>
        <p:blipFill>
          <a:blip r:embed="rId3"/>
          <a:srcRect l="13892" r="13892"/>
          <a:stretch/>
        </p:blipFill>
        <p:spPr/>
      </p:pic>
      <p:sp>
        <p:nvSpPr>
          <p:cNvPr id="4" name="Content Placeholder 3">
            <a:extLst>
              <a:ext uri="{FF2B5EF4-FFF2-40B4-BE49-F238E27FC236}">
                <a16:creationId xmlns:a16="http://schemas.microsoft.com/office/drawing/2014/main" id="{0A3828D7-5B08-5DDE-FCB2-AC1C6A0B526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vert="horz" lIns="91440" tIns="45720" rIns="91440" bIns="45720" rtlCol="0" anchor="t">
            <a:normAutofit lnSpcReduction="10000"/>
          </a:bodyPr>
          <a:lstStyle/>
          <a:p>
            <a:pPr marL="0" indent="0">
              <a:spcBef>
                <a:spcPts val="2500"/>
              </a:spcBef>
              <a:buFont typeface="Arial" panose="020B0604020202020204" pitchFamily="34" charset="0"/>
              <a:buNone/>
            </a:pPr>
            <a:r>
              <a:rPr lang="en-US" b="1" dirty="0"/>
              <a:t>Free and Informed Consent</a:t>
            </a:r>
          </a:p>
          <a:p>
            <a:pPr marL="0" lvl="1" indent="0">
              <a:buFont typeface="Arial" panose="020B0604020202020204" pitchFamily="34" charset="0"/>
              <a:buNone/>
            </a:pPr>
            <a:r>
              <a:rPr dirty="0"/>
              <a:t>Consent must be given freely without coercion and by an informed individual aware of risks and benefits.</a:t>
            </a:r>
            <a:endParaRPr lang="en-US" dirty="0"/>
          </a:p>
          <a:p>
            <a:pPr marL="0" indent="0">
              <a:spcBef>
                <a:spcPts val="2500"/>
              </a:spcBef>
              <a:buFont typeface="Arial" panose="020B0604020202020204" pitchFamily="34" charset="0"/>
              <a:buNone/>
            </a:pPr>
            <a:r>
              <a:rPr lang="en-US" b="1" dirty="0" err="1"/>
              <a:t>Authorised</a:t>
            </a:r>
            <a:r>
              <a:rPr lang="en-US" b="1" dirty="0"/>
              <a:t> Decision Makers</a:t>
            </a:r>
          </a:p>
          <a:p>
            <a:pPr marL="0" lvl="1" indent="0">
              <a:buNone/>
            </a:pPr>
            <a:r>
              <a:rPr dirty="0"/>
              <a:t>Consent may be provided by patients, guardians, </a:t>
            </a:r>
            <a:r>
              <a:rPr lang="en-GB" dirty="0"/>
              <a:t>those with legal power of attorney</a:t>
            </a:r>
            <a:r>
              <a:rPr dirty="0"/>
              <a:t>, or court-appointed deputies when appropriate.</a:t>
            </a:r>
            <a:endParaRPr lang="en-US" dirty="0"/>
          </a:p>
          <a:p>
            <a:pPr marL="0" indent="0">
              <a:spcBef>
                <a:spcPts val="2500"/>
              </a:spcBef>
              <a:buFont typeface="Arial" panose="020B0604020202020204" pitchFamily="34" charset="0"/>
              <a:buNone/>
            </a:pPr>
            <a:r>
              <a:rPr lang="en-US" b="1" dirty="0"/>
              <a:t>Ongoing Process</a:t>
            </a:r>
          </a:p>
          <a:p>
            <a:pPr marL="0" lvl="1" indent="0">
              <a:buFont typeface="Arial" panose="020B0604020202020204" pitchFamily="34" charset="0"/>
              <a:buNone/>
            </a:pPr>
            <a:r>
              <a:rPr dirty="0"/>
              <a:t>Consent is continuous and individuals can withdraw it at any time during treatment.</a:t>
            </a:r>
            <a:endParaRPr lang="en-US" dirty="0"/>
          </a:p>
          <a:p>
            <a:pPr marL="0" indent="0">
              <a:spcBef>
                <a:spcPts val="2500"/>
              </a:spcBef>
              <a:buFont typeface="Arial" panose="020B0604020202020204" pitchFamily="34" charset="0"/>
              <a:buNone/>
            </a:pPr>
            <a:r>
              <a:rPr lang="en-US" b="1" dirty="0"/>
              <a:t>Documentation and Affirmation</a:t>
            </a:r>
          </a:p>
          <a:p>
            <a:pPr marL="0" lvl="1" indent="0">
              <a:buFont typeface="Arial" panose="020B0604020202020204" pitchFamily="34" charset="0"/>
              <a:buNone/>
            </a:pPr>
            <a:r>
              <a:rPr dirty="0"/>
              <a:t>Healthcare professionals must ensure consent is affirmative and properly documented for legal and ethical compliance.</a:t>
            </a:r>
            <a:endParaRPr lang="en-US" dirty="0"/>
          </a:p>
        </p:txBody>
      </p:sp>
    </p:spTree>
    <p:extLst>
      <p:ext uri="{BB962C8B-B14F-4D97-AF65-F5344CB8AC3E}">
        <p14:creationId xmlns:p14="http://schemas.microsoft.com/office/powerpoint/2010/main" val="2911325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6182-A8BE-1FAC-050C-DA8CECEA6793}"/>
              </a:ext>
            </a:extLst>
          </p:cNvPr>
          <p:cNvSpPr>
            <a:spLocks noGrp="1"/>
          </p:cNvSpPr>
          <p:nvPr>
            <p:ph type="ctrTitle"/>
          </p:nvPr>
        </p:nvSpPr>
        <p:spPr/>
        <p:txBody>
          <a:bodyPr anchor="b">
            <a:normAutofit/>
          </a:bodyPr>
          <a:lstStyle/>
          <a:p>
            <a:r>
              <a:rPr lang="en-US"/>
              <a:t>Roles and Responsibilities</a:t>
            </a:r>
          </a:p>
        </p:txBody>
      </p:sp>
    </p:spTree>
    <p:extLst>
      <p:ext uri="{BB962C8B-B14F-4D97-AF65-F5344CB8AC3E}">
        <p14:creationId xmlns:p14="http://schemas.microsoft.com/office/powerpoint/2010/main" val="870062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81D3-CF13-5A6C-98E8-CE384B09066E}"/>
              </a:ext>
            </a:extLst>
          </p:cNvPr>
          <p:cNvSpPr>
            <a:spLocks noGrp="1"/>
          </p:cNvSpPr>
          <p:nvPr>
            <p:ph type="title"/>
          </p:nvPr>
        </p:nvSpPr>
        <p:spPr>
          <a:xfrm>
            <a:off x="0" y="94674"/>
            <a:ext cx="4751831" cy="1066800"/>
          </a:xfrm>
        </p:spPr>
        <p:txBody>
          <a:bodyPr anchor="t">
            <a:normAutofit/>
          </a:bodyPr>
          <a:lstStyle/>
          <a:p>
            <a:r>
              <a:rPr lang="en-US" b="1" dirty="0"/>
              <a:t>Healthcare Professional Responsibilities</a:t>
            </a:r>
          </a:p>
        </p:txBody>
      </p:sp>
      <p:pic>
        <p:nvPicPr>
          <p:cNvPr id="5" name="Content Placeholder 4" descr="That needle is huge doctor">
            <a:extLst>
              <a:ext uri="{FF2B5EF4-FFF2-40B4-BE49-F238E27FC236}">
                <a16:creationId xmlns:a16="http://schemas.microsoft.com/office/drawing/2014/main" id="{2AD17C6F-4F39-44FA-96C2-F1784789C426}"/>
              </a:ext>
            </a:extLst>
          </p:cNvPr>
          <p:cNvPicPr>
            <a:picLocks noGrp="1" noChangeAspect="1"/>
          </p:cNvPicPr>
          <p:nvPr>
            <p:ph type="pic" sz="quarter" idx="13"/>
          </p:nvPr>
        </p:nvPicPr>
        <p:blipFill>
          <a:blip r:embed="rId3"/>
          <a:srcRect l="15557" r="15557"/>
          <a:stretch/>
        </p:blipFill>
        <p:spPr>
          <a:xfrm>
            <a:off x="367665" y="1805940"/>
            <a:ext cx="3448050" cy="3539490"/>
          </a:xfrm>
        </p:spPr>
      </p:pic>
      <p:sp>
        <p:nvSpPr>
          <p:cNvPr id="4" name="Content Placeholder 3">
            <a:extLst>
              <a:ext uri="{FF2B5EF4-FFF2-40B4-BE49-F238E27FC236}">
                <a16:creationId xmlns:a16="http://schemas.microsoft.com/office/drawing/2014/main" id="{AD056067-90A2-3D16-DCF3-9493FC5920E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83380" y="94674"/>
            <a:ext cx="7856219" cy="6672381"/>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900" b="1" dirty="0"/>
              <a:t>Informed Consent Requirement</a:t>
            </a:r>
          </a:p>
          <a:p>
            <a:pPr marL="0" lvl="1" indent="0">
              <a:buFont typeface="Arial" panose="020B0604020202020204" pitchFamily="34" charset="0"/>
              <a:buNone/>
            </a:pPr>
            <a:r>
              <a:rPr sz="1900" dirty="0"/>
              <a:t>Registered healthcare professionals must always obtain informed consent before vaccine administration under</a:t>
            </a:r>
            <a:r>
              <a:rPr lang="en-US" sz="1900" dirty="0"/>
              <a:t> Patient Group Directions (</a:t>
            </a:r>
            <a:r>
              <a:rPr sz="1900" dirty="0"/>
              <a:t>PGD</a:t>
            </a:r>
            <a:r>
              <a:rPr lang="en-US" sz="1900" dirty="0"/>
              <a:t>), Patient Specific Directions (PSD)</a:t>
            </a:r>
            <a:r>
              <a:rPr sz="1900" dirty="0"/>
              <a:t> or Written Instructions</a:t>
            </a:r>
            <a:r>
              <a:rPr lang="en-US" sz="1900" dirty="0"/>
              <a:t> (WI)</a:t>
            </a:r>
            <a:r>
              <a:rPr sz="1900" dirty="0"/>
              <a:t>.</a:t>
            </a:r>
            <a:endParaRPr lang="en-US" sz="1900" dirty="0"/>
          </a:p>
          <a:p>
            <a:pPr marL="0" indent="0">
              <a:spcBef>
                <a:spcPts val="2500"/>
              </a:spcBef>
              <a:buFont typeface="Arial" panose="020B0604020202020204" pitchFamily="34" charset="0"/>
              <a:buNone/>
            </a:pPr>
            <a:r>
              <a:rPr lang="en-US" sz="1900" b="1" dirty="0"/>
              <a:t>No Delegation Allowed</a:t>
            </a:r>
          </a:p>
          <a:p>
            <a:pPr marL="0" lvl="1" indent="0">
              <a:buFont typeface="Arial" panose="020B0604020202020204" pitchFamily="34" charset="0"/>
              <a:buNone/>
            </a:pPr>
            <a:r>
              <a:rPr sz="1900" dirty="0"/>
              <a:t>Delegation of vaccine administration under PGDs and WI</a:t>
            </a:r>
            <a:r>
              <a:rPr lang="en-US" sz="1900" dirty="0"/>
              <a:t>s</a:t>
            </a:r>
            <a:r>
              <a:rPr sz="1900" dirty="0"/>
              <a:t> is prohibited to ensure accountability and compliance.</a:t>
            </a:r>
            <a:endParaRPr lang="en-US" sz="1900" dirty="0"/>
          </a:p>
          <a:p>
            <a:pPr marL="0" indent="0">
              <a:spcBef>
                <a:spcPts val="2500"/>
              </a:spcBef>
              <a:buFont typeface="Arial" panose="020B0604020202020204" pitchFamily="34" charset="0"/>
              <a:buNone/>
            </a:pPr>
            <a:r>
              <a:rPr lang="en-US" sz="1900" b="1" dirty="0"/>
              <a:t>Role of Patient Specific Direction</a:t>
            </a:r>
          </a:p>
          <a:p>
            <a:pPr marL="0" lvl="1" indent="0">
              <a:buFont typeface="Arial" panose="020B0604020202020204" pitchFamily="34" charset="0"/>
              <a:buNone/>
            </a:pPr>
            <a:r>
              <a:rPr sz="1900" dirty="0"/>
              <a:t>When vaccines are prescribed by PSD, the prescriber is responsible for obtaining informed consent directly from the patient.</a:t>
            </a:r>
            <a:r>
              <a:rPr lang="en-US" sz="1900" dirty="0"/>
              <a:t> This cannot be delegated</a:t>
            </a:r>
          </a:p>
          <a:p>
            <a:pPr marL="0" indent="0">
              <a:spcBef>
                <a:spcPts val="2500"/>
              </a:spcBef>
              <a:buNone/>
            </a:pPr>
            <a:r>
              <a:rPr lang="en-US" sz="1900" b="1" dirty="0"/>
              <a:t>Healthcare Support Workers' Role</a:t>
            </a:r>
          </a:p>
          <a:p>
            <a:pPr marL="0" lvl="1" indent="0">
              <a:buNone/>
            </a:pPr>
            <a:r>
              <a:rPr sz="1900" dirty="0"/>
              <a:t>Healthcare support workers </a:t>
            </a:r>
            <a:r>
              <a:rPr sz="1900" b="1" u="sng" dirty="0"/>
              <a:t>cannot</a:t>
            </a:r>
            <a:r>
              <a:rPr sz="1900" dirty="0"/>
              <a:t> obtain consent but may administer vaccines after </a:t>
            </a:r>
            <a:r>
              <a:rPr lang="en-GB" sz="1900" dirty="0"/>
              <a:t>the </a:t>
            </a:r>
            <a:r>
              <a:rPr sz="1900" dirty="0"/>
              <a:t>registered professional </a:t>
            </a:r>
            <a:r>
              <a:rPr lang="en-GB" sz="1900" dirty="0"/>
              <a:t>prescribing the vaccine via a PSD has</a:t>
            </a:r>
            <a:r>
              <a:rPr sz="1900" dirty="0"/>
              <a:t> obtained </a:t>
            </a:r>
            <a:r>
              <a:rPr lang="en-GB" sz="1900" dirty="0"/>
              <a:t>consent</a:t>
            </a:r>
            <a:r>
              <a:rPr sz="1900" dirty="0"/>
              <a:t>.</a:t>
            </a:r>
            <a:endParaRPr lang="en-US" sz="1900" dirty="0"/>
          </a:p>
        </p:txBody>
      </p:sp>
    </p:spTree>
    <p:extLst>
      <p:ext uri="{BB962C8B-B14F-4D97-AF65-F5344CB8AC3E}">
        <p14:creationId xmlns:p14="http://schemas.microsoft.com/office/powerpoint/2010/main" val="2722539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EB0FA-56A3-9378-CA3E-C35E03EE3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5116C-8C90-DD08-C187-1118F7474019}"/>
              </a:ext>
            </a:extLst>
          </p:cNvPr>
          <p:cNvSpPr>
            <a:spLocks noGrp="1"/>
          </p:cNvSpPr>
          <p:nvPr>
            <p:ph type="ctrTitle"/>
          </p:nvPr>
        </p:nvSpPr>
        <p:spPr>
          <a:xfrm>
            <a:off x="125730" y="533400"/>
            <a:ext cx="11944350" cy="5791200"/>
          </a:xfrm>
        </p:spPr>
        <p:txBody>
          <a:bodyPr anchor="ctr">
            <a:normAutofit/>
          </a:bodyPr>
          <a:lstStyle/>
          <a:p>
            <a:r>
              <a:rPr lang="en-US" dirty="0"/>
              <a:t>Patient Group Directions (PGD) and Patient Specific Directions (PSD)</a:t>
            </a:r>
          </a:p>
        </p:txBody>
      </p:sp>
    </p:spTree>
    <p:extLst>
      <p:ext uri="{BB962C8B-B14F-4D97-AF65-F5344CB8AC3E}">
        <p14:creationId xmlns:p14="http://schemas.microsoft.com/office/powerpoint/2010/main" val="3125494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380AD-4CB8-EA06-21D0-A3F1A899F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7F35C-5AB4-7AF4-ABAF-DCB531BF3B5D}"/>
              </a:ext>
            </a:extLst>
          </p:cNvPr>
          <p:cNvSpPr>
            <a:spLocks noGrp="1"/>
          </p:cNvSpPr>
          <p:nvPr>
            <p:ph type="title"/>
          </p:nvPr>
        </p:nvSpPr>
        <p:spPr>
          <a:xfrm>
            <a:off x="0" y="1"/>
            <a:ext cx="4751831" cy="1066800"/>
          </a:xfrm>
        </p:spPr>
        <p:txBody>
          <a:bodyPr anchor="t">
            <a:normAutofit/>
          </a:bodyPr>
          <a:lstStyle/>
          <a:p>
            <a:r>
              <a:rPr lang="en-US" sz="2600" dirty="0"/>
              <a:t>Patient Group Directions</a:t>
            </a:r>
          </a:p>
        </p:txBody>
      </p:sp>
      <p:pic>
        <p:nvPicPr>
          <p:cNvPr id="5" name="Content Placeholder 4" descr="Are there any risks?">
            <a:extLst>
              <a:ext uri="{FF2B5EF4-FFF2-40B4-BE49-F238E27FC236}">
                <a16:creationId xmlns:a16="http://schemas.microsoft.com/office/drawing/2014/main" id="{4CA9D9BB-10C1-C120-9CC2-3894A19E1AF1}"/>
              </a:ext>
            </a:extLst>
          </p:cNvPr>
          <p:cNvPicPr>
            <a:picLocks noGrp="1" noChangeAspect="1"/>
          </p:cNvPicPr>
          <p:nvPr>
            <p:ph type="pic" sz="quarter" idx="13"/>
          </p:nvPr>
        </p:nvPicPr>
        <p:blipFill>
          <a:blip r:embed="rId3"/>
          <a:srcRect l="11354" r="11354"/>
          <a:stretch/>
        </p:blipFill>
        <p:spPr>
          <a:xfrm>
            <a:off x="152401" y="1965325"/>
            <a:ext cx="2590799" cy="3121025"/>
          </a:xfrm>
        </p:spPr>
      </p:pic>
      <p:sp>
        <p:nvSpPr>
          <p:cNvPr id="4" name="Content Placeholder 3">
            <a:extLst>
              <a:ext uri="{FF2B5EF4-FFF2-40B4-BE49-F238E27FC236}">
                <a16:creationId xmlns:a16="http://schemas.microsoft.com/office/drawing/2014/main" id="{1BE20C1E-2A87-C260-A117-E6F9F57B9513}"/>
              </a:ext>
            </a:extLst>
          </p:cNvPr>
          <p:cNvSpPr>
            <a:spLocks noGrp="1"/>
          </p:cNvSpPr>
          <p:nvPr>
            <p:ph sz="quarter" idx="14"/>
          </p:nvPr>
        </p:nvSpPr>
        <p:spPr>
          <a:xfrm>
            <a:off x="3611880" y="533401"/>
            <a:ext cx="8309610" cy="5806472"/>
          </a:xfrm>
        </p:spPr>
        <p:txBody>
          <a:bodyPr>
            <a:normAutofit lnSpcReduction="10000"/>
          </a:bodyPr>
          <a:lstStyle/>
          <a:p>
            <a:pPr marL="0" indent="0">
              <a:buNone/>
            </a:pPr>
            <a:r>
              <a:rPr lang="en-GB" sz="2400" b="1" u="sng" dirty="0"/>
              <a:t>Definition</a:t>
            </a:r>
            <a:r>
              <a:rPr lang="en-GB" sz="2400" dirty="0"/>
              <a:t>: A written instruction for the supply or administration of medicines to a group of individuals who may not be individually identified prior to treatment.</a:t>
            </a:r>
          </a:p>
          <a:p>
            <a:r>
              <a:rPr lang="en-GB" sz="2400" dirty="0"/>
              <a:t>Can only be used by certain registered health professionals (e.g. nurses, pharmacists)</a:t>
            </a:r>
          </a:p>
          <a:p>
            <a:r>
              <a:rPr lang="en-GB" sz="2400" dirty="0"/>
              <a:t>Not prescriptions – the clinician working under the PGD is responsible for assessing the individual and can only supply medicines to those who fall exactly within the criteria.</a:t>
            </a:r>
          </a:p>
          <a:p>
            <a:r>
              <a:rPr lang="en-GB" sz="2400" dirty="0"/>
              <a:t>Administration cannot be delegated.</a:t>
            </a:r>
          </a:p>
          <a:p>
            <a:pPr marL="0" indent="0" algn="ctr">
              <a:buNone/>
            </a:pPr>
            <a:endParaRPr lang="en-GB" sz="2400" b="1" dirty="0"/>
          </a:p>
          <a:p>
            <a:pPr marL="0" indent="0" algn="ctr">
              <a:buNone/>
            </a:pPr>
            <a:r>
              <a:rPr lang="en-GB" sz="2400" b="1" dirty="0"/>
              <a:t>PGDs for vaccines are available </a:t>
            </a:r>
            <a:r>
              <a:rPr lang="en-GB" sz="2400" b="1" dirty="0">
                <a:hlinkClick r:id="rId4"/>
              </a:rPr>
              <a:t>here</a:t>
            </a:r>
            <a:endParaRPr lang="en-GB" sz="2400" b="1" dirty="0"/>
          </a:p>
        </p:txBody>
      </p:sp>
    </p:spTree>
    <p:extLst>
      <p:ext uri="{BB962C8B-B14F-4D97-AF65-F5344CB8AC3E}">
        <p14:creationId xmlns:p14="http://schemas.microsoft.com/office/powerpoint/2010/main" val="3106192670"/>
      </p:ext>
    </p:extLst>
  </p:cSld>
  <p:clrMapOvr>
    <a:masterClrMapping/>
  </p:clrMapOvr>
  <p:transition>
    <p:fade/>
  </p:transition>
</p:sld>
</file>

<file path=ppt/theme/theme1.xml><?xml version="1.0" encoding="utf-8"?>
<a:theme xmlns:a="http://schemas.openxmlformats.org/drawingml/2006/main" name="DashVTI">
  <a:themeElements>
    <a:clrScheme name="DashVTI">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DashVTI">
      <a:majorFont>
        <a:latin typeface="Grandview Display"/>
        <a:ea typeface=""/>
        <a:cs typeface=""/>
      </a:majorFont>
      <a:minorFont>
        <a:latin typeface="Grandview Display"/>
        <a:ea typeface=""/>
        <a:cs typeface=""/>
      </a:minorFont>
    </a:fontScheme>
    <a:fmtScheme name="Das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E0E31462-65AE-4087-9B94-B3347EE711B2}" vid="{CA8B31CB-369F-4872-A917-A9EAAF918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66CE19-BB35-48A2-AFDA-766E83330032}">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99ED26-B189-4BA1-99D0-1112D8C2F106}">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E339AF-67FC-4BA3-8B2E-038B3ED310D5}">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380</TotalTime>
  <Words>4138</Words>
  <Application>Microsoft Office PowerPoint</Application>
  <PresentationFormat>Widescreen</PresentationFormat>
  <Paragraphs>172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Grandview Display</vt:lpstr>
      <vt:lpstr>Tahoma</vt:lpstr>
      <vt:lpstr>DashVTI</vt:lpstr>
      <vt:lpstr>UKHSA Advice on Consent to Immunisation</vt:lpstr>
      <vt:lpstr>Introduction and Purpose</vt:lpstr>
      <vt:lpstr>Purpose of Guidance</vt:lpstr>
      <vt:lpstr>Principles of Valid Consent</vt:lpstr>
      <vt:lpstr>What Makes Consent Valid</vt:lpstr>
      <vt:lpstr>Roles and Responsibilities</vt:lpstr>
      <vt:lpstr>Healthcare Professional Responsibilities</vt:lpstr>
      <vt:lpstr>Patient Group Directions (PGD) and Patient Specific Directions (PSD)</vt:lpstr>
      <vt:lpstr>Patient Group Directions</vt:lpstr>
      <vt:lpstr>Patient Specific Directions</vt:lpstr>
      <vt:lpstr>Consent as a Process</vt:lpstr>
      <vt:lpstr>Ongoing Nature of Consent</vt:lpstr>
      <vt:lpstr>Handling Consent for Multi-Dose Courses and Seasonal Vaccines</vt:lpstr>
      <vt:lpstr>Best Practices for  Multi-Dose and  Seasonal Vaccines</vt:lpstr>
      <vt:lpstr>Training Requirements</vt:lpstr>
      <vt:lpstr>PowerPoint Presentation</vt:lpstr>
      <vt:lpstr>Training Requirements for All Vaccinating Staff </vt:lpstr>
      <vt:lpstr>Training Requirements for All Vaccinating Staff </vt:lpstr>
      <vt:lpstr>Information and Documentation</vt:lpstr>
      <vt:lpstr>Providing Accessible Information</vt:lpstr>
      <vt:lpstr>Resources</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NARDO, Lauren (CITY AND HACKNEY INTEGRATED PRIMARY CARE (IPC) CIC)</dc:creator>
  <cp:lastModifiedBy>NARDO, Lauren (CITY AND HACKNEY INTEGRATED PRIMARY CARE (IPC) CIC)</cp:lastModifiedBy>
  <cp:revision>4</cp:revision>
  <dcterms:created xsi:type="dcterms:W3CDTF">2025-05-21T23:03:00Z</dcterms:created>
  <dcterms:modified xsi:type="dcterms:W3CDTF">2026-01-19T13:05:19Z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