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106" d="100"/>
          <a:sy n="106" d="100"/>
        </p:scale>
        <p:origin x="773"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831EDC7-09E4-4AC8-99AA-BAAC0A5DF8E0}" type="datetimeFigureOut">
              <a:rPr lang="en-GB" smtClean="0"/>
              <a:t>10/12/2025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13A18CF-7EF3-45F3-A5D1-0F045E3C34EC}" type="slidenum">
              <a:rPr lang="en-GB" smtClean="0"/>
              <a:t>‹#›</a:t>
            </a:fld>
            <a:endParaRPr lang="en-GB" dirty="0"/>
          </a:p>
        </p:txBody>
      </p:sp>
    </p:spTree>
    <p:extLst>
      <p:ext uri="{BB962C8B-B14F-4D97-AF65-F5344CB8AC3E}">
        <p14:creationId xmlns:p14="http://schemas.microsoft.com/office/powerpoint/2010/main" val="277976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31EDC7-09E4-4AC8-99AA-BAAC0A5DF8E0}" type="datetimeFigureOut">
              <a:rPr lang="en-GB" smtClean="0"/>
              <a:t>10/12/2025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13A18CF-7EF3-45F3-A5D1-0F045E3C34EC}" type="slidenum">
              <a:rPr lang="en-GB" smtClean="0"/>
              <a:t>‹#›</a:t>
            </a:fld>
            <a:endParaRPr lang="en-GB" dirty="0"/>
          </a:p>
        </p:txBody>
      </p:sp>
    </p:spTree>
    <p:extLst>
      <p:ext uri="{BB962C8B-B14F-4D97-AF65-F5344CB8AC3E}">
        <p14:creationId xmlns:p14="http://schemas.microsoft.com/office/powerpoint/2010/main" val="1901133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31EDC7-09E4-4AC8-99AA-BAAC0A5DF8E0}" type="datetimeFigureOut">
              <a:rPr lang="en-GB" smtClean="0"/>
              <a:t>10/12/2025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13A18CF-7EF3-45F3-A5D1-0F045E3C34EC}" type="slidenum">
              <a:rPr lang="en-GB" smtClean="0"/>
              <a:t>‹#›</a:t>
            </a:fld>
            <a:endParaRPr lang="en-GB" dirty="0"/>
          </a:p>
        </p:txBody>
      </p:sp>
    </p:spTree>
    <p:extLst>
      <p:ext uri="{BB962C8B-B14F-4D97-AF65-F5344CB8AC3E}">
        <p14:creationId xmlns:p14="http://schemas.microsoft.com/office/powerpoint/2010/main" val="19787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4B6D043-C205-4C4F-806C-099F6D1C296E}" type="datetimeFigureOut">
              <a:rPr lang="en-GB" smtClean="0"/>
              <a:t>10/12/2025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7B3F7DB-86FC-460E-86B9-04A421CD4E74}" type="slidenum">
              <a:rPr lang="en-GB" smtClean="0"/>
              <a:t>‹#›</a:t>
            </a:fld>
            <a:endParaRPr lang="en-GB" dirty="0"/>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882"/>
          <a:stretch>
            <a:fillRect/>
          </a:stretch>
        </p:blipFill>
        <p:spPr bwMode="auto">
          <a:xfrm>
            <a:off x="271462" y="-1"/>
            <a:ext cx="11920537" cy="63563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762096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31EDC7-09E4-4AC8-99AA-BAAC0A5DF8E0}" type="datetimeFigureOut">
              <a:rPr lang="en-GB" smtClean="0"/>
              <a:t>10/12/2025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13A18CF-7EF3-45F3-A5D1-0F045E3C34EC}" type="slidenum">
              <a:rPr lang="en-GB" smtClean="0"/>
              <a:t>‹#›</a:t>
            </a:fld>
            <a:endParaRPr lang="en-GB" dirty="0"/>
          </a:p>
        </p:txBody>
      </p:sp>
    </p:spTree>
    <p:extLst>
      <p:ext uri="{BB962C8B-B14F-4D97-AF65-F5344CB8AC3E}">
        <p14:creationId xmlns:p14="http://schemas.microsoft.com/office/powerpoint/2010/main" val="2497939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31EDC7-09E4-4AC8-99AA-BAAC0A5DF8E0}" type="datetimeFigureOut">
              <a:rPr lang="en-GB" smtClean="0"/>
              <a:t>10/12/2025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13A18CF-7EF3-45F3-A5D1-0F045E3C34EC}" type="slidenum">
              <a:rPr lang="en-GB" smtClean="0"/>
              <a:t>‹#›</a:t>
            </a:fld>
            <a:endParaRPr lang="en-GB" dirty="0"/>
          </a:p>
        </p:txBody>
      </p:sp>
    </p:spTree>
    <p:extLst>
      <p:ext uri="{BB962C8B-B14F-4D97-AF65-F5344CB8AC3E}">
        <p14:creationId xmlns:p14="http://schemas.microsoft.com/office/powerpoint/2010/main" val="86760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831EDC7-09E4-4AC8-99AA-BAAC0A5DF8E0}" type="datetimeFigureOut">
              <a:rPr lang="en-GB" smtClean="0"/>
              <a:t>10/12/2025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13A18CF-7EF3-45F3-A5D1-0F045E3C34EC}" type="slidenum">
              <a:rPr lang="en-GB" smtClean="0"/>
              <a:t>‹#›</a:t>
            </a:fld>
            <a:endParaRPr lang="en-GB" dirty="0"/>
          </a:p>
        </p:txBody>
      </p:sp>
    </p:spTree>
    <p:extLst>
      <p:ext uri="{BB962C8B-B14F-4D97-AF65-F5344CB8AC3E}">
        <p14:creationId xmlns:p14="http://schemas.microsoft.com/office/powerpoint/2010/main" val="228238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831EDC7-09E4-4AC8-99AA-BAAC0A5DF8E0}" type="datetimeFigureOut">
              <a:rPr lang="en-GB" smtClean="0"/>
              <a:t>10/12/2025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13A18CF-7EF3-45F3-A5D1-0F045E3C34EC}" type="slidenum">
              <a:rPr lang="en-GB" smtClean="0"/>
              <a:t>‹#›</a:t>
            </a:fld>
            <a:endParaRPr lang="en-GB" dirty="0"/>
          </a:p>
        </p:txBody>
      </p:sp>
    </p:spTree>
    <p:extLst>
      <p:ext uri="{BB962C8B-B14F-4D97-AF65-F5344CB8AC3E}">
        <p14:creationId xmlns:p14="http://schemas.microsoft.com/office/powerpoint/2010/main" val="2665591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831EDC7-09E4-4AC8-99AA-BAAC0A5DF8E0}" type="datetimeFigureOut">
              <a:rPr lang="en-GB" smtClean="0"/>
              <a:t>10/12/2025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13A18CF-7EF3-45F3-A5D1-0F045E3C34EC}" type="slidenum">
              <a:rPr lang="en-GB" smtClean="0"/>
              <a:t>‹#›</a:t>
            </a:fld>
            <a:endParaRPr lang="en-GB" dirty="0"/>
          </a:p>
        </p:txBody>
      </p:sp>
    </p:spTree>
    <p:extLst>
      <p:ext uri="{BB962C8B-B14F-4D97-AF65-F5344CB8AC3E}">
        <p14:creationId xmlns:p14="http://schemas.microsoft.com/office/powerpoint/2010/main" val="684131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31EDC7-09E4-4AC8-99AA-BAAC0A5DF8E0}" type="datetimeFigureOut">
              <a:rPr lang="en-GB" smtClean="0"/>
              <a:t>10/12/2025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13A18CF-7EF3-45F3-A5D1-0F045E3C34EC}" type="slidenum">
              <a:rPr lang="en-GB" smtClean="0"/>
              <a:t>‹#›</a:t>
            </a:fld>
            <a:endParaRPr lang="en-GB" dirty="0"/>
          </a:p>
        </p:txBody>
      </p:sp>
    </p:spTree>
    <p:extLst>
      <p:ext uri="{BB962C8B-B14F-4D97-AF65-F5344CB8AC3E}">
        <p14:creationId xmlns:p14="http://schemas.microsoft.com/office/powerpoint/2010/main" val="1276423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31EDC7-09E4-4AC8-99AA-BAAC0A5DF8E0}" type="datetimeFigureOut">
              <a:rPr lang="en-GB" smtClean="0"/>
              <a:t>10/12/2025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13A18CF-7EF3-45F3-A5D1-0F045E3C34EC}" type="slidenum">
              <a:rPr lang="en-GB" smtClean="0"/>
              <a:t>‹#›</a:t>
            </a:fld>
            <a:endParaRPr lang="en-GB" dirty="0"/>
          </a:p>
        </p:txBody>
      </p:sp>
    </p:spTree>
    <p:extLst>
      <p:ext uri="{BB962C8B-B14F-4D97-AF65-F5344CB8AC3E}">
        <p14:creationId xmlns:p14="http://schemas.microsoft.com/office/powerpoint/2010/main" val="3617992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31EDC7-09E4-4AC8-99AA-BAAC0A5DF8E0}" type="datetimeFigureOut">
              <a:rPr lang="en-GB" smtClean="0"/>
              <a:t>10/12/2025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13A18CF-7EF3-45F3-A5D1-0F045E3C34EC}" type="slidenum">
              <a:rPr lang="en-GB" smtClean="0"/>
              <a:t>‹#›</a:t>
            </a:fld>
            <a:endParaRPr lang="en-GB" dirty="0"/>
          </a:p>
        </p:txBody>
      </p:sp>
    </p:spTree>
    <p:extLst>
      <p:ext uri="{BB962C8B-B14F-4D97-AF65-F5344CB8AC3E}">
        <p14:creationId xmlns:p14="http://schemas.microsoft.com/office/powerpoint/2010/main" val="171931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31EDC7-09E4-4AC8-99AA-BAAC0A5DF8E0}" type="datetimeFigureOut">
              <a:rPr lang="en-GB" smtClean="0"/>
              <a:t>10/12/2025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3A18CF-7EF3-45F3-A5D1-0F045E3C34EC}" type="slidenum">
              <a:rPr lang="en-GB" smtClean="0"/>
              <a:t>‹#›</a:t>
            </a:fld>
            <a:endParaRPr lang="en-GB" dirty="0"/>
          </a:p>
        </p:txBody>
      </p:sp>
    </p:spTree>
    <p:extLst>
      <p:ext uri="{BB962C8B-B14F-4D97-AF65-F5344CB8AC3E}">
        <p14:creationId xmlns:p14="http://schemas.microsoft.com/office/powerpoint/2010/main" val="3545436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hyperlink" Target="https://www.newhamscp.org.uk/wp-content/uploads/2020/12/Escalation-Policy-for-Newham-Safeguarding-Children-Partnership.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6194544" y="4665785"/>
            <a:ext cx="6052458" cy="1908085"/>
          </a:xfrm>
          <a:prstGeom prst="wedgeRoundRectCallout">
            <a:avLst>
              <a:gd name="adj1" fmla="val -44248"/>
              <a:gd name="adj2" fmla="val -87498"/>
              <a:gd name="adj3" fmla="val 16667"/>
            </a:avLst>
          </a:prstGeom>
          <a:solidFill>
            <a:srgbClr val="FFC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just"/>
            <a:r>
              <a:rPr lang="en-GB" sz="1600" dirty="0">
                <a:solidFill>
                  <a:srgbClr val="000000"/>
                </a:solidFill>
                <a:latin typeface="Segoe UI Symbol" panose="020B0502040204020203" pitchFamily="34" charset="0"/>
              </a:rPr>
              <a:t> 4. Hav</a:t>
            </a:r>
            <a:r>
              <a:rPr lang="en-GB" dirty="0"/>
              <a:t>ing difficult conversations </a:t>
            </a:r>
          </a:p>
          <a:p>
            <a:pPr algn="just"/>
            <a:r>
              <a:rPr lang="en-GB" sz="1200" dirty="0">
                <a:solidFill>
                  <a:srgbClr val="000000"/>
                </a:solidFill>
                <a:latin typeface="Segoe UI Symbol" panose="020B0502040204020203" pitchFamily="34" charset="0"/>
              </a:rPr>
              <a:t>Professionals need to be brave and have what are often difficult or awkward conversations about the issues affecting families. For example about physical injuries, domestic abuse, substance misuse, sexual behaviour and sexual relationships.  We need to recognise and address the barriers that can prevent children and young people from disclosing that abuse and exploitation are taking place and persist in developing meaningful and trusting relationships with them.  As a professional network, we should agree who are the best people to start and continue these conversations with children, young people and adults.</a:t>
            </a:r>
            <a:endParaRPr kumimoji="0" lang="en-GB" alt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 name="AutoShape 2"/>
          <p:cNvSpPr>
            <a:spLocks noChangeArrowheads="1"/>
          </p:cNvSpPr>
          <p:nvPr/>
        </p:nvSpPr>
        <p:spPr bwMode="auto">
          <a:xfrm>
            <a:off x="7727140" y="2711938"/>
            <a:ext cx="4464289" cy="2047631"/>
          </a:xfrm>
          <a:prstGeom prst="wedgeRoundRectCallout">
            <a:avLst>
              <a:gd name="adj1" fmla="val -60345"/>
              <a:gd name="adj2" fmla="val -8042"/>
              <a:gd name="adj3" fmla="val 16667"/>
            </a:avLst>
          </a:prstGeom>
          <a:solidFill>
            <a:srgbClr val="92D050"/>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r>
              <a:rPr lang="en-GB" sz="1600" dirty="0">
                <a:solidFill>
                  <a:srgbClr val="000000"/>
                </a:solidFill>
                <a:latin typeface="Segoe UI Symbol" panose="020B0502040204020203" pitchFamily="34" charset="0"/>
              </a:rPr>
              <a:t>3. Think </a:t>
            </a:r>
            <a:r>
              <a:rPr lang="en-GB" dirty="0"/>
              <a:t>Family </a:t>
            </a:r>
            <a:endParaRPr lang="en-GB" dirty="0">
              <a:solidFill>
                <a:srgbClr val="000000"/>
              </a:solidFill>
              <a:latin typeface="Segoe UI Symbol" panose="020B0502040204020203" pitchFamily="34" charset="0"/>
            </a:endParaRPr>
          </a:p>
          <a:p>
            <a:r>
              <a:rPr lang="en-GB" sz="1200" dirty="0">
                <a:solidFill>
                  <a:srgbClr val="000000"/>
                </a:solidFill>
                <a:latin typeface="Segoe UI Symbol" panose="020B0502040204020203" pitchFamily="34" charset="0"/>
              </a:rPr>
              <a:t>A Think Family approach to our safeguarding work with children and adults and their families is essential. Professionals need to enquire about the significant people in families’ lives that influence them.  Specifically, our local reviews highlight a need for greater curiosity about the role of fathers, ‘boyfriends’, peer relationships and social media. We need to be enquiring and curious about the plans that parents make to protect their children from exploitation.</a:t>
            </a:r>
            <a:endParaRPr lang="en-GB" sz="1200" b="1" dirty="0">
              <a:latin typeface="Arial" panose="020B0604020202020204" pitchFamily="34" charset="0"/>
              <a:ea typeface="Times New Roman" panose="02020603050405020304" pitchFamily="18" charset="0"/>
              <a:cs typeface="Arial" panose="020B0604020202020204" pitchFamily="34" charset="0"/>
            </a:endParaRPr>
          </a:p>
        </p:txBody>
      </p:sp>
      <p:sp>
        <p:nvSpPr>
          <p:cNvPr id="2" name="AutoShape 2"/>
          <p:cNvSpPr>
            <a:spLocks noChangeArrowheads="1"/>
          </p:cNvSpPr>
          <p:nvPr/>
        </p:nvSpPr>
        <p:spPr bwMode="auto">
          <a:xfrm>
            <a:off x="7903641" y="30748"/>
            <a:ext cx="4152576" cy="2665560"/>
          </a:xfrm>
          <a:prstGeom prst="wedgeRoundRectCallout">
            <a:avLst>
              <a:gd name="adj1" fmla="val -69672"/>
              <a:gd name="adj2" fmla="val 55026"/>
              <a:gd name="adj3" fmla="val 16667"/>
            </a:avLst>
          </a:prstGeom>
          <a:solidFill>
            <a:srgbClr val="92CDDC"/>
          </a:solidFill>
          <a:ln w="38100">
            <a:solidFill>
              <a:srgbClr val="F2F2F2"/>
            </a:solidFill>
            <a:miter lim="800000"/>
            <a:headEnd/>
            <a:tailEnd/>
          </a:ln>
          <a:effectLst>
            <a:outerShdw dist="35921" dir="2700000"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algn="just"/>
            <a:r>
              <a:rPr lang="en-GB" sz="1600" dirty="0">
                <a:solidFill>
                  <a:srgbClr val="000000"/>
                </a:solidFill>
                <a:latin typeface="Segoe UI Symbol" panose="020B0502040204020203" pitchFamily="34" charset="0"/>
              </a:rPr>
              <a:t>2. What </a:t>
            </a:r>
            <a:r>
              <a:rPr lang="en-GB" dirty="0"/>
              <a:t>is professional Curiosity? </a:t>
            </a:r>
            <a:r>
              <a:rPr lang="en-GB" sz="1200" b="1" dirty="0">
                <a:latin typeface="Arial" panose="020B0604020202020204" pitchFamily="34" charset="0"/>
                <a:ea typeface="Arial" panose="020B0604020202020204" pitchFamily="34" charset="0"/>
                <a:cs typeface="Arial" panose="020B0604020202020204" pitchFamily="34" charset="0"/>
              </a:rPr>
              <a:t> </a:t>
            </a:r>
          </a:p>
          <a:p>
            <a:pPr algn="just"/>
            <a:r>
              <a:rPr lang="en-GB" sz="1200" dirty="0">
                <a:solidFill>
                  <a:srgbClr val="000000"/>
                </a:solidFill>
                <a:latin typeface="Segoe UI Symbol" panose="020B0502040204020203" pitchFamily="34" charset="0"/>
              </a:rPr>
              <a:t>Professional curiosity is the capacity and communication skill to explore and understand what is happening within a family rather than making assumptions or accepting things at face value. </a:t>
            </a:r>
          </a:p>
          <a:p>
            <a:pPr algn="just"/>
            <a:r>
              <a:rPr lang="en-GB" sz="1200" dirty="0">
                <a:solidFill>
                  <a:srgbClr val="000000"/>
                </a:solidFill>
                <a:latin typeface="Segoe UI Symbol" panose="020B0502040204020203" pitchFamily="34" charset="0"/>
              </a:rPr>
              <a:t>Professional curiosity can require practitioners to think ‘outside the box’, beyond their usual professional role, and consider families’ circumstances holistically. </a:t>
            </a:r>
          </a:p>
          <a:p>
            <a:pPr algn="just"/>
            <a:r>
              <a:rPr lang="en-GB" sz="1200" dirty="0">
                <a:solidFill>
                  <a:srgbClr val="000000"/>
                </a:solidFill>
                <a:latin typeface="Segoe UI Symbol" panose="020B0502040204020203" pitchFamily="34" charset="0"/>
              </a:rPr>
              <a:t>Curious professionals engage with individuals and families through visits, conversations, observations and asking relevant questions to gather historical and current information.  Curious professionals are willing to challenge their own thinking and that of others. </a:t>
            </a:r>
          </a:p>
        </p:txBody>
      </p:sp>
      <p:sp>
        <p:nvSpPr>
          <p:cNvPr id="5" name="AutoShape 3"/>
          <p:cNvSpPr>
            <a:spLocks noChangeArrowheads="1"/>
          </p:cNvSpPr>
          <p:nvPr/>
        </p:nvSpPr>
        <p:spPr bwMode="auto">
          <a:xfrm>
            <a:off x="181095" y="4529639"/>
            <a:ext cx="5844660" cy="2008554"/>
          </a:xfrm>
          <a:prstGeom prst="wedgeRoundRectCallout">
            <a:avLst>
              <a:gd name="adj1" fmla="val 41417"/>
              <a:gd name="adj2" fmla="val -98902"/>
              <a:gd name="adj3" fmla="val 16667"/>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algn="just"/>
            <a:r>
              <a:rPr lang="en-GB" sz="1600" dirty="0">
                <a:solidFill>
                  <a:srgbClr val="000000"/>
                </a:solidFill>
                <a:latin typeface="Segoe UI Symbol" panose="020B0502040204020203" pitchFamily="34" charset="0"/>
              </a:rPr>
              <a:t>5. Be self aware in your practice </a:t>
            </a:r>
          </a:p>
          <a:p>
            <a:pPr algn="just"/>
            <a:r>
              <a:rPr lang="en-GB" sz="1200" dirty="0">
                <a:solidFill>
                  <a:srgbClr val="000000"/>
                </a:solidFill>
                <a:latin typeface="Segoe UI Symbol" panose="020B0502040204020203" pitchFamily="34" charset="0"/>
              </a:rPr>
              <a:t>Professionals need to have a degree of caution in their judgements and triangulate information. This means seeking independent confirmation of individuals’ accounts and weighing up details from a range of sources or practitioners, particularly when there appear to be discrepancies. Professionals need to be aware of their own values without letting them influence their decision making and practice in a way that is non-judgemental and anti-discriminatory.  Staff should know how to use the Escalation process when professional judgements about child safety differ.  </a:t>
            </a:r>
            <a:r>
              <a:rPr lang="en-GB" sz="900" u="sng" dirty="0">
                <a:hlinkClick r:id="rId4"/>
              </a:rPr>
              <a:t>https://www.newhamscp.org.uk/wp-content/uploads/2020/12/Escalation-Policy-for-Newham-Safeguarding-Children-Partnership.pdf</a:t>
            </a:r>
            <a:endParaRPr lang="en-GB" sz="1200" dirty="0">
              <a:latin typeface="Arial" panose="020B0604020202020204" pitchFamily="34" charset="0"/>
              <a:ea typeface="Times New Roman" panose="02020603050405020304" pitchFamily="18" charset="0"/>
              <a:cs typeface="Arial" panose="020B0604020202020204" pitchFamily="34" charset="0"/>
            </a:endParaRPr>
          </a:p>
        </p:txBody>
      </p:sp>
      <p:sp>
        <p:nvSpPr>
          <p:cNvPr id="6" name="AutoShape 3"/>
          <p:cNvSpPr>
            <a:spLocks noChangeArrowheads="1"/>
          </p:cNvSpPr>
          <p:nvPr/>
        </p:nvSpPr>
        <p:spPr bwMode="auto">
          <a:xfrm>
            <a:off x="112433" y="2980177"/>
            <a:ext cx="4579200" cy="1511152"/>
          </a:xfrm>
          <a:prstGeom prst="wedgeRoundRectCallout">
            <a:avLst>
              <a:gd name="adj1" fmla="val 55175"/>
              <a:gd name="adj2" fmla="val -29729"/>
              <a:gd name="adj3" fmla="val 16667"/>
            </a:avLst>
          </a:prstGeom>
          <a:solidFill>
            <a:srgbClr val="E36C0A"/>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just"/>
            <a:r>
              <a:rPr lang="en-GB" sz="1600" dirty="0">
                <a:solidFill>
                  <a:srgbClr val="000000"/>
                </a:solidFill>
                <a:latin typeface="Segoe UI Symbol" panose="020B0502040204020203" pitchFamily="34" charset="0"/>
              </a:rPr>
              <a:t>6. Nurturing professional curiosity</a:t>
            </a:r>
            <a:endParaRPr lang="en-GB" dirty="0"/>
          </a:p>
          <a:p>
            <a:pPr algn="just"/>
            <a:r>
              <a:rPr lang="en-GB" sz="1200" dirty="0">
                <a:solidFill>
                  <a:srgbClr val="000000"/>
                </a:solidFill>
                <a:latin typeface="Segoe UI Symbol" panose="020B0502040204020203" pitchFamily="34" charset="0"/>
              </a:rPr>
              <a:t>Child safeguarding work can be emotionally draining and this can impact on professional curiosity and tenacity. Reflective practice, regular supervision, training and use of appreciative enquiry are ways to nurture professional curiosity and support professionals to implement this non-judgemental and holistic approach.  </a:t>
            </a:r>
          </a:p>
        </p:txBody>
      </p:sp>
      <p:pic>
        <p:nvPicPr>
          <p:cNvPr id="7" name="audio_onl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65925" y="3024655"/>
            <a:ext cx="487363" cy="487363"/>
          </a:xfrm>
          <a:prstGeom prst="rect">
            <a:avLst/>
          </a:prstGeom>
          <a:noFill/>
          <a:effectLst>
            <a:reflection stA="97000" endPos="65000" dist="50800" dir="5400000" sy="-100000" algn="bl" rotWithShape="0"/>
          </a:effectLst>
        </p:spPr>
      </p:pic>
      <p:sp>
        <p:nvSpPr>
          <p:cNvPr id="9" name="AutoShape 3"/>
          <p:cNvSpPr>
            <a:spLocks noChangeArrowheads="1"/>
          </p:cNvSpPr>
          <p:nvPr/>
        </p:nvSpPr>
        <p:spPr bwMode="auto">
          <a:xfrm>
            <a:off x="112433" y="102600"/>
            <a:ext cx="4068999" cy="2654328"/>
          </a:xfrm>
          <a:prstGeom prst="wedgeRoundRectCallout">
            <a:avLst>
              <a:gd name="adj1" fmla="val 81465"/>
              <a:gd name="adj2" fmla="val 58276"/>
              <a:gd name="adj3" fmla="val 16667"/>
            </a:avLst>
          </a:prstGeom>
          <a:solidFill>
            <a:srgbClr val="FF0000"/>
          </a:solidFill>
          <a:ln w="38100">
            <a:solidFill>
              <a:srgbClr val="F2F2F2"/>
            </a:solidFill>
            <a:miter lim="800000"/>
            <a:headEnd/>
            <a:tailEnd/>
          </a:ln>
          <a:effectLst>
            <a:outerShdw dist="35921" dir="2700000"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algn="just"/>
            <a:r>
              <a:rPr lang="en-GB" dirty="0">
                <a:latin typeface="Arial" panose="020B0604020202020204" pitchFamily="34" charset="0"/>
                <a:cs typeface="Arial" panose="020B0604020202020204" pitchFamily="34" charset="0"/>
              </a:rPr>
              <a:t>7.  Discussion exercise</a:t>
            </a:r>
          </a:p>
          <a:p>
            <a:pPr algn="just"/>
            <a:r>
              <a:rPr lang="en-GB" sz="1200" b="1" dirty="0">
                <a:latin typeface="Arial" panose="020B0604020202020204" pitchFamily="34" charset="0"/>
                <a:cs typeface="Arial" panose="020B0604020202020204" pitchFamily="34" charset="0"/>
              </a:rPr>
              <a:t>Thinking about a case you are working with:</a:t>
            </a:r>
          </a:p>
          <a:p>
            <a:pPr algn="just"/>
            <a:endParaRPr lang="en-GB" sz="500" b="1" dirty="0">
              <a:latin typeface="Arial" panose="020B0604020202020204" pitchFamily="34" charset="0"/>
              <a:cs typeface="Arial" panose="020B0604020202020204" pitchFamily="34" charset="0"/>
            </a:endParaRPr>
          </a:p>
          <a:p>
            <a:pPr algn="just"/>
            <a:r>
              <a:rPr lang="en-GB" sz="1200" dirty="0">
                <a:solidFill>
                  <a:srgbClr val="000000"/>
                </a:solidFill>
                <a:latin typeface="Segoe UI Symbol" panose="020B0502040204020203" pitchFamily="34" charset="0"/>
              </a:rPr>
              <a:t>What information has informed your view about the lived experience of the child?</a:t>
            </a:r>
          </a:p>
          <a:p>
            <a:pPr algn="just"/>
            <a:r>
              <a:rPr lang="en-GB" sz="1200" dirty="0">
                <a:solidFill>
                  <a:srgbClr val="000000"/>
                </a:solidFill>
                <a:latin typeface="Segoe UI Symbol" panose="020B0502040204020203" pitchFamily="34" charset="0"/>
              </a:rPr>
              <a:t>Does this information come from a range of sources including the child/family?</a:t>
            </a:r>
          </a:p>
          <a:p>
            <a:pPr algn="just"/>
            <a:r>
              <a:rPr lang="en-GB" sz="1200" dirty="0">
                <a:solidFill>
                  <a:srgbClr val="000000"/>
                </a:solidFill>
                <a:latin typeface="Segoe UI Symbol" panose="020B0502040204020203" pitchFamily="34" charset="0"/>
              </a:rPr>
              <a:t>What are the unknown/uncertain areas?</a:t>
            </a:r>
          </a:p>
          <a:p>
            <a:pPr algn="just"/>
            <a:r>
              <a:rPr lang="en-GB" sz="1200" dirty="0">
                <a:solidFill>
                  <a:srgbClr val="000000"/>
                </a:solidFill>
                <a:latin typeface="Segoe UI Symbol" panose="020B0502040204020203" pitchFamily="34" charset="0"/>
              </a:rPr>
              <a:t>How is this information informing the child’s plan?</a:t>
            </a:r>
          </a:p>
          <a:p>
            <a:pPr algn="just"/>
            <a:r>
              <a:rPr lang="en-GB" sz="1200" dirty="0">
                <a:solidFill>
                  <a:srgbClr val="000000"/>
                </a:solidFill>
                <a:latin typeface="Segoe UI Symbol" panose="020B0502040204020203" pitchFamily="34" charset="0"/>
              </a:rPr>
              <a:t>How have your own values influenced your judgement?</a:t>
            </a:r>
          </a:p>
          <a:p>
            <a:pPr algn="just"/>
            <a:r>
              <a:rPr lang="en-GB" sz="1200" dirty="0">
                <a:solidFill>
                  <a:srgbClr val="000000"/>
                </a:solidFill>
                <a:latin typeface="Segoe UI Symbol" panose="020B0502040204020203" pitchFamily="34" charset="0"/>
              </a:rPr>
              <a:t>What do you and others need to do to nurture your professional curiosity?</a:t>
            </a:r>
          </a:p>
        </p:txBody>
      </p:sp>
      <p:sp>
        <p:nvSpPr>
          <p:cNvPr id="21" name="AutoShape 25"/>
          <p:cNvSpPr>
            <a:spLocks noChangeArrowheads="1"/>
          </p:cNvSpPr>
          <p:nvPr/>
        </p:nvSpPr>
        <p:spPr bwMode="auto">
          <a:xfrm>
            <a:off x="4081143" y="41980"/>
            <a:ext cx="3889225" cy="2447220"/>
          </a:xfrm>
          <a:prstGeom prst="wedgeRoundRectCallout">
            <a:avLst>
              <a:gd name="adj1" fmla="val -407"/>
              <a:gd name="adj2" fmla="val 54847"/>
              <a:gd name="adj3" fmla="val 16667"/>
            </a:avLst>
          </a:prstGeom>
          <a:solidFill>
            <a:srgbClr val="31849B"/>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just"/>
            <a:r>
              <a:rPr lang="en-GB" altLang="en-US" sz="1400" dirty="0">
                <a:solidFill>
                  <a:srgbClr val="000000"/>
                </a:solidFill>
                <a:latin typeface="Segoe UI Symbol" panose="020B0502040204020203" pitchFamily="34" charset="0"/>
              </a:rPr>
              <a:t>1. </a:t>
            </a:r>
            <a:r>
              <a:rPr lang="en-GB" sz="1400" dirty="0">
                <a:solidFill>
                  <a:srgbClr val="000000"/>
                </a:solidFill>
                <a:latin typeface="Segoe UI Symbol" panose="020B0502040204020203" pitchFamily="34" charset="0"/>
              </a:rPr>
              <a:t>Professional Curiosity &amp; case reviews </a:t>
            </a:r>
          </a:p>
          <a:p>
            <a:pPr algn="just"/>
            <a:r>
              <a:rPr lang="en-GB" sz="1200" dirty="0">
                <a:solidFill>
                  <a:srgbClr val="000000"/>
                </a:solidFill>
                <a:latin typeface="Segoe UI Symbol" panose="020B0502040204020203" pitchFamily="34" charset="0"/>
              </a:rPr>
              <a:t>Professional curiosity is a key theme highlighted in local and national learning reviews and is an essential part of safeguarding. </a:t>
            </a:r>
          </a:p>
          <a:p>
            <a:pPr algn="just"/>
            <a:endParaRPr lang="en-GB" sz="1200" dirty="0">
              <a:solidFill>
                <a:srgbClr val="000000"/>
              </a:solidFill>
              <a:latin typeface="Segoe UI Symbol" panose="020B0502040204020203" pitchFamily="34" charset="0"/>
            </a:endParaRPr>
          </a:p>
          <a:p>
            <a:pPr algn="just"/>
            <a:r>
              <a:rPr lang="en-GB" sz="1200" dirty="0">
                <a:solidFill>
                  <a:srgbClr val="000000"/>
                </a:solidFill>
                <a:latin typeface="Segoe UI Symbol" panose="020B0502040204020203" pitchFamily="34" charset="0"/>
              </a:rPr>
              <a:t>Nurturing professional curiosity is a fundamental aspect of working together to keep children, young people and adults safe. </a:t>
            </a:r>
          </a:p>
          <a:p>
            <a:pPr algn="just"/>
            <a:endParaRPr lang="en-GB" sz="1200" dirty="0">
              <a:solidFill>
                <a:srgbClr val="000000"/>
              </a:solidFill>
              <a:latin typeface="Segoe UI Symbol" panose="020B0502040204020203" pitchFamily="34" charset="0"/>
            </a:endParaRPr>
          </a:p>
          <a:p>
            <a:pPr algn="just"/>
            <a:r>
              <a:rPr lang="en-GB" sz="1200" dirty="0">
                <a:solidFill>
                  <a:srgbClr val="000000"/>
                </a:solidFill>
                <a:latin typeface="Segoe UI Symbol" panose="020B0502040204020203" pitchFamily="34" charset="0"/>
              </a:rPr>
              <a:t>This briefing aims to raise awareness of the need for professional curiosity and advises where and how to access help and support. </a:t>
            </a:r>
            <a:endParaRPr kumimoji="0" lang="en-GB"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ts val="800"/>
              </a:spcAft>
              <a:buClrTx/>
              <a:buSzTx/>
              <a:buFontTx/>
              <a:buNone/>
              <a:tabLst/>
            </a:pPr>
            <a:r>
              <a:rPr kumimoji="0" lang="en-GB"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p>
            <a:pPr marL="0" marR="0" lvl="0" indent="0" algn="just" defTabSz="914400" rtl="0" eaLnBrk="0" fontAlgn="base" latinLnBrk="0" hangingPunct="0">
              <a:lnSpc>
                <a:spcPct val="100000"/>
              </a:lnSpc>
              <a:spcBef>
                <a:spcPct val="0"/>
              </a:spcBef>
              <a:spcAft>
                <a:spcPts val="800"/>
              </a:spcAft>
              <a:buClrTx/>
              <a:buSzTx/>
              <a:buFontTx/>
              <a:buNone/>
              <a:tabLst/>
            </a:pPr>
            <a:endParaRPr kumimoji="0" lang="en-GB"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ts val="800"/>
              </a:spcAft>
              <a:buClrTx/>
              <a:buSzTx/>
              <a:buFontTx/>
              <a:buNone/>
              <a:tabLst/>
            </a:pPr>
            <a:endParaRPr kumimoji="0" lang="en-GB"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ts val="800"/>
              </a:spcAft>
              <a:buClrTx/>
              <a:buSzTx/>
              <a:buFontTx/>
              <a:buNone/>
              <a:tabLst/>
            </a:pPr>
            <a:endParaRPr kumimoji="0" lang="en-GB"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ts val="800"/>
              </a:spcAft>
              <a:buClrTx/>
              <a:buSzTx/>
              <a:buFontTx/>
              <a:buNone/>
              <a:tabLst/>
            </a:pPr>
            <a:endParaRPr kumimoji="0" lang="en-GB"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ts val="800"/>
              </a:spcAft>
              <a:buClrTx/>
              <a:buSzTx/>
              <a:buFontTx/>
              <a:buNone/>
              <a:tabLst/>
            </a:pPr>
            <a:endParaRPr kumimoji="0" lang="en-GB"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6537619"/>
      </p:ext>
    </p:extLst>
  </p:cSld>
  <p:clrMapOvr>
    <a:masterClrMapping/>
  </p:clrMapOvr>
  <p:transition advClick="0" advTm="45000"/>
  <p:timing>
    <p:tnLst>
      <p:par>
        <p:cTn id="1" dur="indefinite" restart="never" nodeType="tmRoot">
          <p:childTnLst>
            <p:audio>
              <p:cMediaNode vol="80000" numSld="999" showWhenStopped="0">
                <p:cTn id="2" fill="hold" display="0">
                  <p:stCondLst>
                    <p:cond delay="indefinite"/>
                  </p:stCondLst>
                  <p:endCondLst>
                    <p:cond evt="onStopAudio" delay="0">
                      <p:tgtEl>
                        <p:sldTgt/>
                      </p:tgtEl>
                    </p:cond>
                  </p:endCondLst>
                </p:cTn>
                <p:tgtEl>
                  <p:spTgt spid="7"/>
                </p:tgtEl>
              </p:cMediaNode>
            </p:audio>
          </p:childTnLst>
        </p:cTn>
      </p:par>
    </p:tnLst>
  </p:timing>
  <p:extLst>
    <p:ext uri="{E180D4A7-C9FB-4DFB-919C-405C955672EB}">
      <p14:showEvtLst xmlns:p14="http://schemas.microsoft.com/office/powerpoint/2010/main">
        <p14:playEvt time="1142" objId="16"/>
        <p14:pauseEvt time="9481" objId="16"/>
        <p14:seekEvt time="9481" objId="16" seek="8307"/>
        <p14:resumeEvt time="9682" objId="16"/>
        <p14:stopEvt time="14067" objId="16"/>
      </p14:showEvtLst>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590</Words>
  <Application>Microsoft Office PowerPoint</Application>
  <PresentationFormat>Widescreen</PresentationFormat>
  <Paragraphs>32</Paragraphs>
  <Slides>1</Slides>
  <Notes>0</Notes>
  <HiddenSlides>0</HiddenSlides>
  <MMClips>1</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oneSource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Sheila Leighton</dc:creator>
  <cp:lastModifiedBy>Sheila Leighton</cp:lastModifiedBy>
  <cp:revision>18</cp:revision>
  <dcterms:created xsi:type="dcterms:W3CDTF">2022-02-03T11:45:11Z</dcterms:created>
  <dcterms:modified xsi:type="dcterms:W3CDTF">2025-12-10T17:37:54Z</dcterms:modified>
</cp:coreProperties>
</file>