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A3A0CE-304B-47CC-8AA4-1F0814B47AE4}"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247490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A3A0CE-304B-47CC-8AA4-1F0814B47AE4}"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81154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A3A0CE-304B-47CC-8AA4-1F0814B47AE4}"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3699014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A3A0CE-304B-47CC-8AA4-1F0814B47AE4}"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421511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A3A0CE-304B-47CC-8AA4-1F0814B47AE4}" type="datetimeFigureOut">
              <a:rPr lang="en-GB" smtClean="0"/>
              <a:t>10/12/2025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1762929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A3A0CE-304B-47CC-8AA4-1F0814B47AE4}"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402055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A3A0CE-304B-47CC-8AA4-1F0814B47AE4}" type="datetimeFigureOut">
              <a:rPr lang="en-GB" smtClean="0"/>
              <a:t>10/12/2025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2493135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A3A0CE-304B-47CC-8AA4-1F0814B47AE4}" type="datetimeFigureOut">
              <a:rPr lang="en-GB" smtClean="0"/>
              <a:t>10/12/2025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2643526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A3A0CE-304B-47CC-8AA4-1F0814B47AE4}" type="datetimeFigureOut">
              <a:rPr lang="en-GB" smtClean="0"/>
              <a:t>10/12/2025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3799364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A3A0CE-304B-47CC-8AA4-1F0814B47AE4}"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1493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A3A0CE-304B-47CC-8AA4-1F0814B47AE4}" type="datetimeFigureOut">
              <a:rPr lang="en-GB" smtClean="0"/>
              <a:t>10/12/2025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50C8-67C5-4AC3-9A8E-D6D696FE3141}" type="slidenum">
              <a:rPr lang="en-GB" smtClean="0"/>
              <a:t>‹#›</a:t>
            </a:fld>
            <a:endParaRPr lang="en-GB"/>
          </a:p>
        </p:txBody>
      </p:sp>
    </p:spTree>
    <p:extLst>
      <p:ext uri="{BB962C8B-B14F-4D97-AF65-F5344CB8AC3E}">
        <p14:creationId xmlns:p14="http://schemas.microsoft.com/office/powerpoint/2010/main" val="1635862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A3A0CE-304B-47CC-8AA4-1F0814B47AE4}" type="datetimeFigureOut">
              <a:rPr lang="en-GB" smtClean="0"/>
              <a:t>10/12/2025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2C50C8-67C5-4AC3-9A8E-D6D696FE3141}" type="slidenum">
              <a:rPr lang="en-GB" smtClean="0"/>
              <a:t>‹#›</a:t>
            </a:fld>
            <a:endParaRPr lang="en-GB"/>
          </a:p>
        </p:txBody>
      </p:sp>
    </p:spTree>
    <p:extLst>
      <p:ext uri="{BB962C8B-B14F-4D97-AF65-F5344CB8AC3E}">
        <p14:creationId xmlns:p14="http://schemas.microsoft.com/office/powerpoint/2010/main" val="30506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Grp="1" noChangeArrowheads="1"/>
          </p:cNvSpPr>
          <p:nvPr>
            <p:ph type="ctrTitle"/>
          </p:nvPr>
        </p:nvSpPr>
        <p:spPr bwMode="auto">
          <a:xfrm>
            <a:off x="1650518" y="177919"/>
            <a:ext cx="8902461" cy="426828"/>
          </a:xfrm>
          <a:prstGeom prst="rect">
            <a:avLst/>
          </a:prstGeom>
          <a:ln>
            <a:solidFill>
              <a:schemeClr val="tx1"/>
            </a:solidFill>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nSpc>
                <a:spcPct val="107000"/>
              </a:lnSpc>
            </a:pPr>
            <a:r>
              <a:rPr lang="en-GB" sz="2000" b="1">
                <a:solidFill>
                  <a:srgbClr val="0070C0"/>
                </a:solidFill>
                <a:latin typeface="Arial"/>
                <a:ea typeface="Calibri"/>
                <a:cs typeface="Times New Roman"/>
              </a:rPr>
              <a:t>Tower Hamlets Non</a:t>
            </a:r>
            <a:r>
              <a:rPr lang="en-GB" sz="2000" b="1">
                <a:solidFill>
                  <a:srgbClr val="0070C0"/>
                </a:solidFill>
                <a:effectLst/>
                <a:latin typeface="Arial"/>
                <a:ea typeface="Calibri"/>
                <a:cs typeface="Times New Roman"/>
              </a:rPr>
              <a:t> accidental </a:t>
            </a:r>
            <a:r>
              <a:rPr lang="en-GB" sz="2000" b="1">
                <a:solidFill>
                  <a:srgbClr val="0070C0"/>
                </a:solidFill>
                <a:latin typeface="Arial"/>
                <a:ea typeface="Calibri"/>
                <a:cs typeface="Times New Roman"/>
              </a:rPr>
              <a:t>injury </a:t>
            </a:r>
            <a:r>
              <a:rPr lang="en-GB" sz="2000" b="1">
                <a:solidFill>
                  <a:srgbClr val="0070C0"/>
                </a:solidFill>
                <a:effectLst/>
                <a:latin typeface="Arial"/>
                <a:ea typeface="Calibri"/>
                <a:cs typeface="Times New Roman"/>
              </a:rPr>
              <a:t>in children (NAI)</a:t>
            </a:r>
            <a:r>
              <a:rPr lang="en-GB" sz="2000" b="1">
                <a:solidFill>
                  <a:srgbClr val="0070C0"/>
                </a:solidFill>
                <a:latin typeface="Arial"/>
                <a:ea typeface="Calibri"/>
                <a:cs typeface="Times New Roman"/>
              </a:rPr>
              <a:t> guidance </a:t>
            </a:r>
            <a:endParaRPr lang="en-GB" sz="2000">
              <a:effectLst/>
              <a:latin typeface="Arial"/>
              <a:ea typeface="Calibri"/>
              <a:cs typeface="Times New Roman"/>
            </a:endParaRPr>
          </a:p>
        </p:txBody>
      </p:sp>
      <p:sp>
        <p:nvSpPr>
          <p:cNvPr id="5" name="Subtitle 2"/>
          <p:cNvSpPr txBox="1">
            <a:spLocks/>
          </p:cNvSpPr>
          <p:nvPr/>
        </p:nvSpPr>
        <p:spPr>
          <a:xfrm>
            <a:off x="485236" y="1790907"/>
            <a:ext cx="3686355" cy="1175333"/>
          </a:xfrm>
          <a:prstGeom prst="rect">
            <a:avLst/>
          </a:prstGeom>
          <a:ln>
            <a:solidFill>
              <a:schemeClr val="tx1"/>
            </a:solidFill>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b="1" dirty="0">
                <a:latin typeface="Arial" panose="020B0604020202020204" pitchFamily="34" charset="0"/>
                <a:cs typeface="Arial" panose="020B0604020202020204" pitchFamily="34" charset="0"/>
              </a:rPr>
              <a:t>Any bruise or injury in a non-mobile child </a:t>
            </a:r>
            <a:r>
              <a:rPr lang="en-GB" sz="1200" dirty="0">
                <a:latin typeface="Arial" panose="020B0604020202020204" pitchFamily="34" charset="0"/>
                <a:cs typeface="Arial" panose="020B0604020202020204" pitchFamily="34" charset="0"/>
              </a:rPr>
              <a:t>(typically under 6 months)  </a:t>
            </a:r>
            <a:r>
              <a:rPr lang="en-GB" sz="1400" b="1" dirty="0">
                <a:latin typeface="Arial" panose="020B0604020202020204" pitchFamily="34" charset="0"/>
                <a:cs typeface="Arial" panose="020B0604020202020204" pitchFamily="34" charset="0"/>
              </a:rPr>
              <a:t>or  </a:t>
            </a:r>
          </a:p>
          <a:p>
            <a:r>
              <a:rPr lang="en-GB" sz="1400" dirty="0">
                <a:latin typeface="Arial" panose="020B0604020202020204" pitchFamily="34" charset="0"/>
                <a:cs typeface="Arial" panose="020B0604020202020204" pitchFamily="34" charset="0"/>
              </a:rPr>
              <a:t>Any </a:t>
            </a:r>
            <a:r>
              <a:rPr lang="en-GB" sz="1400" b="1" dirty="0">
                <a:latin typeface="Arial" panose="020B0604020202020204" pitchFamily="34" charset="0"/>
                <a:cs typeface="Arial" panose="020B0604020202020204" pitchFamily="34" charset="0"/>
              </a:rPr>
              <a:t>suspicious</a:t>
            </a:r>
            <a:r>
              <a:rPr lang="en-GB" sz="1400" dirty="0">
                <a:latin typeface="Arial" panose="020B0604020202020204" pitchFamily="34" charset="0"/>
                <a:cs typeface="Arial" panose="020B0604020202020204" pitchFamily="34" charset="0"/>
              </a:rPr>
              <a:t> bruising or injury in a mobile child under the age of 2  </a:t>
            </a:r>
          </a:p>
        </p:txBody>
      </p:sp>
      <p:sp>
        <p:nvSpPr>
          <p:cNvPr id="7" name="TextBox 6"/>
          <p:cNvSpPr txBox="1"/>
          <p:nvPr/>
        </p:nvSpPr>
        <p:spPr>
          <a:xfrm>
            <a:off x="485236" y="3445038"/>
            <a:ext cx="3686355" cy="2893100"/>
          </a:xfrm>
          <a:prstGeom prst="rect">
            <a:avLst/>
          </a:prstGeom>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342900" indent="-342900">
              <a:buFont typeface="+mj-lt"/>
              <a:buAutoNum type="arabicPeriod"/>
            </a:pPr>
            <a:r>
              <a:rPr lang="en-GB" sz="1400">
                <a:latin typeface="Arial" panose="020B0604020202020204" pitchFamily="34" charset="0"/>
                <a:cs typeface="Arial" panose="020B0604020202020204" pitchFamily="34" charset="0"/>
              </a:rPr>
              <a:t>Notify On-call Consultant Paediatrician via </a:t>
            </a:r>
            <a:r>
              <a:rPr lang="en-GB" sz="1400" b="1">
                <a:latin typeface="Arial" panose="020B0604020202020204" pitchFamily="34" charset="0"/>
                <a:cs typeface="Arial" panose="020B0604020202020204" pitchFamily="34" charset="0"/>
              </a:rPr>
              <a:t>07919 598173                            </a:t>
            </a:r>
            <a:r>
              <a:rPr lang="en-GB" sz="1400">
                <a:latin typeface="Arial" panose="020B0604020202020204" pitchFamily="34" charset="0"/>
                <a:cs typeface="Arial" panose="020B0604020202020204" pitchFamily="34" charset="0"/>
              </a:rPr>
              <a:t>(Monday–Friday 9am-10pm)                 or extension 45733                              via Royal London switchboard </a:t>
            </a:r>
          </a:p>
          <a:p>
            <a:pPr marL="342900" indent="-342900">
              <a:buFont typeface="+mj-lt"/>
              <a:buAutoNum type="arabicPeriod"/>
            </a:pPr>
            <a:r>
              <a:rPr lang="en-GB" sz="1400">
                <a:latin typeface="Arial" panose="020B0604020202020204" pitchFamily="34" charset="0"/>
                <a:cs typeface="Arial" panose="020B0604020202020204" pitchFamily="34" charset="0"/>
              </a:rPr>
              <a:t>Immediate MAST referral by telephone:</a:t>
            </a:r>
            <a:r>
              <a:rPr lang="en-GB" sz="1400" b="1">
                <a:latin typeface="Arial" panose="020B0604020202020204" pitchFamily="34" charset="0"/>
                <a:cs typeface="Arial" panose="020B0604020202020204" pitchFamily="34" charset="0"/>
              </a:rPr>
              <a:t> 0207 364 3444 </a:t>
            </a:r>
            <a:r>
              <a:rPr lang="en-GB" sz="1400">
                <a:latin typeface="Arial" panose="020B0604020202020204" pitchFamily="34" charset="0"/>
                <a:cs typeface="Arial" panose="020B0604020202020204" pitchFamily="34" charset="0"/>
              </a:rPr>
              <a:t>(Mon-Fri 9am-5pm)       </a:t>
            </a:r>
            <a:r>
              <a:rPr lang="en-GB" sz="1400" b="1">
                <a:latin typeface="Arial" panose="020B0604020202020204" pitchFamily="34" charset="0"/>
                <a:cs typeface="Arial" panose="020B0604020202020204" pitchFamily="34" charset="0"/>
              </a:rPr>
              <a:t> 020 7364 4079 </a:t>
            </a:r>
            <a:r>
              <a:rPr lang="en-GB" sz="1400">
                <a:latin typeface="Arial" panose="020B0604020202020204" pitchFamily="34" charset="0"/>
                <a:cs typeface="Arial" panose="020B0604020202020204" pitchFamily="34" charset="0"/>
              </a:rPr>
              <a:t>(17.00-09.00 weekends and Bank Holidays)  </a:t>
            </a:r>
          </a:p>
          <a:p>
            <a:pPr marL="342900" indent="-342900">
              <a:buFont typeface="+mj-lt"/>
              <a:buAutoNum type="arabicPeriod"/>
            </a:pPr>
            <a:r>
              <a:rPr lang="en-GB" sz="1400">
                <a:latin typeface="Arial" panose="020B0604020202020204" pitchFamily="34" charset="0"/>
                <a:cs typeface="Arial" panose="020B0604020202020204" pitchFamily="34" charset="0"/>
              </a:rPr>
              <a:t>Follow up MAST referral</a:t>
            </a:r>
          </a:p>
          <a:p>
            <a:pPr marL="342900" indent="-342900">
              <a:buFont typeface="+mj-lt"/>
              <a:buAutoNum type="arabicPeriod"/>
            </a:pPr>
            <a:r>
              <a:rPr lang="en-GB" sz="1400">
                <a:latin typeface="Arial" panose="020B0604020202020204" pitchFamily="34" charset="0"/>
                <a:cs typeface="Arial" panose="020B0604020202020204" pitchFamily="34" charset="0"/>
              </a:rPr>
              <a:t>Child to be sent to the  Emergency Department (ED) </a:t>
            </a:r>
          </a:p>
          <a:p>
            <a:endParaRPr lang="en-GB" sz="1400">
              <a:latin typeface="Arial" panose="020B0604020202020204" pitchFamily="34" charset="0"/>
              <a:cs typeface="Arial" panose="020B0604020202020204" pitchFamily="34" charset="0"/>
            </a:endParaRPr>
          </a:p>
        </p:txBody>
      </p:sp>
      <p:sp>
        <p:nvSpPr>
          <p:cNvPr id="8" name="Subtitle 2"/>
          <p:cNvSpPr txBox="1">
            <a:spLocks/>
          </p:cNvSpPr>
          <p:nvPr/>
        </p:nvSpPr>
        <p:spPr>
          <a:xfrm>
            <a:off x="4498320" y="889881"/>
            <a:ext cx="3344176" cy="435383"/>
          </a:xfrm>
          <a:prstGeom prst="rect">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000">
                <a:latin typeface="Arial" panose="020B0604020202020204" pitchFamily="34" charset="0"/>
                <a:cs typeface="Arial" panose="020B0604020202020204" pitchFamily="34" charset="0"/>
              </a:rPr>
              <a:t>Children over 2</a:t>
            </a:r>
          </a:p>
        </p:txBody>
      </p:sp>
      <p:sp>
        <p:nvSpPr>
          <p:cNvPr id="9" name="Subtitle 2"/>
          <p:cNvSpPr txBox="1">
            <a:spLocks/>
          </p:cNvSpPr>
          <p:nvPr/>
        </p:nvSpPr>
        <p:spPr>
          <a:xfrm>
            <a:off x="485236" y="760486"/>
            <a:ext cx="3743864" cy="751684"/>
          </a:xfrm>
          <a:prstGeom prst="rect">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t">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000" dirty="0">
                <a:latin typeface="Arial"/>
                <a:cs typeface="Arial"/>
              </a:rPr>
              <a:t>Children  under  2</a:t>
            </a:r>
            <a:endParaRPr lang="en-US" dirty="0">
              <a:ea typeface="Calibri"/>
              <a:cs typeface="Calibri"/>
            </a:endParaRPr>
          </a:p>
          <a:p>
            <a:r>
              <a:rPr lang="en-GB" sz="1700" i="1" dirty="0">
                <a:latin typeface="Arial"/>
                <a:cs typeface="Arial"/>
              </a:rPr>
              <a:t>Also consider  children with complex needs or disabilities for example non speaking</a:t>
            </a:r>
            <a:endParaRPr lang="en-GB" sz="1700" i="1" dirty="0"/>
          </a:p>
        </p:txBody>
      </p:sp>
      <p:sp>
        <p:nvSpPr>
          <p:cNvPr id="10" name="TextBox 9"/>
          <p:cNvSpPr txBox="1"/>
          <p:nvPr/>
        </p:nvSpPr>
        <p:spPr>
          <a:xfrm>
            <a:off x="5020035" y="4125595"/>
            <a:ext cx="6867165" cy="2246769"/>
          </a:xfrm>
          <a:prstGeom prst="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GB" sz="1400" b="1">
                <a:latin typeface="Arial" panose="020B0604020202020204" pitchFamily="34" charset="0"/>
                <a:cs typeface="Arial" panose="020B0604020202020204" pitchFamily="34" charset="0"/>
              </a:rPr>
              <a:t>Suspected Non accidental injury but</a:t>
            </a:r>
            <a:r>
              <a:rPr lang="en-GB" sz="1400">
                <a:latin typeface="Arial" panose="020B0604020202020204" pitchFamily="34" charset="0"/>
                <a:cs typeface="Arial" panose="020B0604020202020204" pitchFamily="34" charset="0"/>
              </a:rPr>
              <a:t> i</a:t>
            </a:r>
            <a:r>
              <a:rPr lang="en-GB" sz="1400" b="1">
                <a:latin typeface="Arial" panose="020B0604020202020204" pitchFamily="34" charset="0"/>
                <a:cs typeface="Arial" panose="020B0604020202020204" pitchFamily="34" charset="0"/>
              </a:rPr>
              <a:t>mmediate medical care NOT required </a:t>
            </a:r>
            <a:r>
              <a:rPr lang="en-GB" sz="1400">
                <a:latin typeface="Arial" panose="020B0604020202020204" pitchFamily="34" charset="0"/>
                <a:cs typeface="Arial" panose="020B0604020202020204" pitchFamily="34" charset="0"/>
              </a:rPr>
              <a:t> </a:t>
            </a:r>
          </a:p>
          <a:p>
            <a:pPr marL="342900" indent="-342900">
              <a:buFont typeface="+mj-lt"/>
              <a:buAutoNum type="arabicPeriod"/>
            </a:pPr>
            <a:r>
              <a:rPr lang="en-GB" sz="1400">
                <a:latin typeface="Arial" panose="020B0604020202020204" pitchFamily="34" charset="0"/>
                <a:cs typeface="Arial" panose="020B0604020202020204" pitchFamily="34" charset="0"/>
              </a:rPr>
              <a:t> Immediate MAST referral by telephone:</a:t>
            </a:r>
          </a:p>
          <a:p>
            <a:pPr indent="361950"/>
            <a:r>
              <a:rPr lang="en-GB" sz="1400" b="1">
                <a:latin typeface="Arial" panose="020B0604020202020204" pitchFamily="34" charset="0"/>
                <a:cs typeface="Arial" panose="020B0604020202020204" pitchFamily="34" charset="0"/>
              </a:rPr>
              <a:t>0207 364 3444 </a:t>
            </a:r>
            <a:r>
              <a:rPr lang="en-GB" sz="1400">
                <a:latin typeface="Arial" panose="020B0604020202020204" pitchFamily="34" charset="0"/>
                <a:cs typeface="Arial" panose="020B0604020202020204" pitchFamily="34" charset="0"/>
              </a:rPr>
              <a:t>(Mon-Fri 9am-5pm)</a:t>
            </a:r>
            <a:r>
              <a:rPr lang="en-GB" sz="1400" b="1">
                <a:latin typeface="Arial" panose="020B0604020202020204" pitchFamily="34" charset="0"/>
                <a:cs typeface="Arial" panose="020B0604020202020204" pitchFamily="34" charset="0"/>
              </a:rPr>
              <a:t> </a:t>
            </a:r>
            <a:endParaRPr lang="en-GB" sz="1400">
              <a:latin typeface="Arial" panose="020B0604020202020204" pitchFamily="34" charset="0"/>
              <a:cs typeface="Arial" panose="020B0604020202020204" pitchFamily="34" charset="0"/>
            </a:endParaRPr>
          </a:p>
          <a:p>
            <a:pPr indent="361950"/>
            <a:r>
              <a:rPr lang="en-GB" sz="1400" b="1">
                <a:latin typeface="Arial" panose="020B0604020202020204" pitchFamily="34" charset="0"/>
                <a:cs typeface="Arial" panose="020B0604020202020204" pitchFamily="34" charset="0"/>
              </a:rPr>
              <a:t>020 7364 4079 </a:t>
            </a:r>
            <a:r>
              <a:rPr lang="en-GB" sz="1400">
                <a:latin typeface="Arial" panose="020B0604020202020204" pitchFamily="34" charset="0"/>
                <a:cs typeface="Arial" panose="020B0604020202020204" pitchFamily="34" charset="0"/>
              </a:rPr>
              <a:t>(17.00-09.00 weekends and Bank Holidays)</a:t>
            </a:r>
          </a:p>
          <a:p>
            <a:r>
              <a:rPr lang="en-GB" sz="1400">
                <a:latin typeface="Arial" panose="020B0604020202020204" pitchFamily="34" charset="0"/>
                <a:cs typeface="Arial" panose="020B0604020202020204" pitchFamily="34" charset="0"/>
              </a:rPr>
              <a:t>2.    Follow up with a MAST referral</a:t>
            </a:r>
          </a:p>
          <a:p>
            <a:endParaRPr lang="en-GB" sz="1400">
              <a:latin typeface="Arial" panose="020B0604020202020204" pitchFamily="34" charset="0"/>
              <a:cs typeface="Arial" panose="020B0604020202020204" pitchFamily="34" charset="0"/>
            </a:endParaRPr>
          </a:p>
          <a:p>
            <a:r>
              <a:rPr lang="en-GB" sz="1400">
                <a:latin typeface="Arial" panose="020B0604020202020204" pitchFamily="34" charset="0"/>
                <a:cs typeface="Arial" panose="020B0604020202020204" pitchFamily="34" charset="0"/>
              </a:rPr>
              <a:t>MAST will arrange a child protection medical. </a:t>
            </a:r>
          </a:p>
          <a:p>
            <a:r>
              <a:rPr lang="en-GB" sz="1400" b="1">
                <a:latin typeface="Arial" panose="020B0604020202020204" pitchFamily="34" charset="0"/>
                <a:cs typeface="Arial" panose="020B0604020202020204" pitchFamily="34" charset="0"/>
              </a:rPr>
              <a:t> </a:t>
            </a:r>
            <a:endParaRPr lang="en-GB" sz="1400">
              <a:latin typeface="Arial" panose="020B0604020202020204" pitchFamily="34" charset="0"/>
              <a:cs typeface="Arial" panose="020B0604020202020204" pitchFamily="34" charset="0"/>
            </a:endParaRPr>
          </a:p>
          <a:p>
            <a:pPr lvl="0"/>
            <a:r>
              <a:rPr lang="en-GB" sz="1400">
                <a:latin typeface="Arial" panose="020B0604020202020204" pitchFamily="34" charset="0"/>
                <a:cs typeface="Arial" panose="020B0604020202020204" pitchFamily="34" charset="0"/>
              </a:rPr>
              <a:t>These children should not be sent to the Emergency Department as they do not require immediate medical attention.</a:t>
            </a:r>
          </a:p>
        </p:txBody>
      </p:sp>
      <p:sp>
        <p:nvSpPr>
          <p:cNvPr id="11" name="Subtitle 2"/>
          <p:cNvSpPr txBox="1">
            <a:spLocks/>
          </p:cNvSpPr>
          <p:nvPr/>
        </p:nvSpPr>
        <p:spPr>
          <a:xfrm>
            <a:off x="4515924" y="1714253"/>
            <a:ext cx="3344176" cy="1449778"/>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b="1">
                <a:latin typeface="Arial" panose="020B0604020202020204" pitchFamily="34" charset="0"/>
                <a:cs typeface="Arial" panose="020B0604020202020204" pitchFamily="34" charset="0"/>
              </a:rPr>
              <a:t>Does the child require urgent medical care in an A&amp;E setting? Examples or injuries (not exhaustive) </a:t>
            </a:r>
          </a:p>
          <a:p>
            <a:r>
              <a:rPr lang="en-GB" sz="1600" i="1">
                <a:latin typeface="Arial" panose="020B0604020202020204" pitchFamily="34" charset="0"/>
                <a:cs typeface="Arial" panose="020B0604020202020204" pitchFamily="34" charset="0"/>
              </a:rPr>
              <a:t>Serious head injuries / Possible fractures / major abdominal bruising indicative of internal organ damage, significant lacerations / new burns </a:t>
            </a:r>
            <a:endParaRPr lang="en-GB" sz="1600">
              <a:latin typeface="Arial" panose="020B0604020202020204" pitchFamily="34" charset="0"/>
              <a:cs typeface="Arial" panose="020B0604020202020204" pitchFamily="34" charset="0"/>
            </a:endParaRPr>
          </a:p>
          <a:p>
            <a:endParaRPr lang="en-GB" sz="1600" b="1"/>
          </a:p>
          <a:p>
            <a:endParaRPr lang="en-GB" sz="1600"/>
          </a:p>
          <a:p>
            <a:endParaRPr lang="en-GB"/>
          </a:p>
        </p:txBody>
      </p:sp>
      <p:sp>
        <p:nvSpPr>
          <p:cNvPr id="13" name="Bent Arrow 12"/>
          <p:cNvSpPr/>
          <p:nvPr/>
        </p:nvSpPr>
        <p:spPr>
          <a:xfrm rot="10800000">
            <a:off x="4217041" y="3203201"/>
            <a:ext cx="1855018" cy="757202"/>
          </a:xfrm>
          <a:prstGeom prst="bentArrow">
            <a:avLst>
              <a:gd name="adj1" fmla="val 25000"/>
              <a:gd name="adj2" fmla="val 23754"/>
              <a:gd name="adj3" fmla="val 25000"/>
              <a:gd name="adj4" fmla="val 43750"/>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Subtitle 2"/>
          <p:cNvSpPr txBox="1">
            <a:spLocks/>
          </p:cNvSpPr>
          <p:nvPr/>
        </p:nvSpPr>
        <p:spPr>
          <a:xfrm>
            <a:off x="4893610" y="3553360"/>
            <a:ext cx="597330" cy="407043"/>
          </a:xfrm>
          <a:prstGeom prst="rect">
            <a:avLst/>
          </a:prstGeom>
          <a:ln>
            <a:solidFill>
              <a:schemeClr val="tx1"/>
            </a:solidFill>
          </a:ln>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b="1">
                <a:latin typeface="Arial" panose="020B0604020202020204" pitchFamily="34" charset="0"/>
                <a:cs typeface="Arial" panose="020B0604020202020204" pitchFamily="34" charset="0"/>
              </a:rPr>
              <a:t>Yes</a:t>
            </a:r>
            <a:r>
              <a:rPr lang="en-GB" sz="1400">
                <a:latin typeface="Arial" panose="020B0604020202020204" pitchFamily="34" charset="0"/>
                <a:cs typeface="Arial" panose="020B0604020202020204" pitchFamily="34" charset="0"/>
              </a:rPr>
              <a:t> </a:t>
            </a:r>
          </a:p>
        </p:txBody>
      </p:sp>
      <p:sp>
        <p:nvSpPr>
          <p:cNvPr id="17" name="Down Arrow 16"/>
          <p:cNvSpPr/>
          <p:nvPr/>
        </p:nvSpPr>
        <p:spPr>
          <a:xfrm>
            <a:off x="2048855" y="1553930"/>
            <a:ext cx="366805" cy="230139"/>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Down Arrow 17"/>
          <p:cNvSpPr/>
          <p:nvPr/>
        </p:nvSpPr>
        <p:spPr>
          <a:xfrm>
            <a:off x="2048855" y="3030312"/>
            <a:ext cx="366805" cy="326381"/>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8204433" y="877405"/>
            <a:ext cx="3682767" cy="1892826"/>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1300" b="1" u="sng">
                <a:latin typeface="Arial" panose="020B0604020202020204" pitchFamily="34" charset="0"/>
                <a:cs typeface="Arial" panose="020B0604020202020204" pitchFamily="34" charset="0"/>
              </a:rPr>
              <a:t>Child disclosures and is in fear of returning home:</a:t>
            </a:r>
            <a:endParaRPr lang="en-GB" sz="1300">
              <a:latin typeface="Arial" panose="020B0604020202020204" pitchFamily="34" charset="0"/>
              <a:cs typeface="Arial" panose="020B0604020202020204" pitchFamily="34" charset="0"/>
            </a:endParaRPr>
          </a:p>
          <a:p>
            <a:pPr lvl="0" algn="just"/>
            <a:r>
              <a:rPr lang="en-GB" sz="1300">
                <a:latin typeface="Arial" panose="020B0604020202020204" pitchFamily="34" charset="0"/>
                <a:cs typeface="Arial" panose="020B0604020202020204" pitchFamily="34" charset="0"/>
              </a:rPr>
              <a:t>URGENT MAST referral clearly stating child is unable to return home. </a:t>
            </a:r>
          </a:p>
          <a:p>
            <a:pPr lvl="0" algn="just"/>
            <a:r>
              <a:rPr lang="en-GB" sz="1300">
                <a:latin typeface="Arial" panose="020B0604020202020204" pitchFamily="34" charset="0"/>
                <a:cs typeface="Arial" panose="020B0604020202020204" pitchFamily="34" charset="0"/>
              </a:rPr>
              <a:t>Keep in surgery as place of safety until MAST advise on safe disposition. Police can be informed. If surgery closing imminently, discuss with MAST re need to contact police to arrange temporary place of safety.</a:t>
            </a:r>
          </a:p>
        </p:txBody>
      </p:sp>
      <p:sp>
        <p:nvSpPr>
          <p:cNvPr id="20" name="TextBox 19"/>
          <p:cNvSpPr txBox="1"/>
          <p:nvPr/>
        </p:nvSpPr>
        <p:spPr>
          <a:xfrm>
            <a:off x="8204433" y="3013693"/>
            <a:ext cx="3682767" cy="892552"/>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1300" b="1">
                <a:latin typeface="Arial" panose="020B0604020202020204" pitchFamily="34" charset="0"/>
                <a:cs typeface="Arial" panose="020B0604020202020204" pitchFamily="34" charset="0"/>
              </a:rPr>
              <a:t>Disability</a:t>
            </a:r>
            <a:r>
              <a:rPr lang="en-GB" sz="1300">
                <a:latin typeface="Arial" panose="020B0604020202020204" pitchFamily="34" charset="0"/>
                <a:cs typeface="Arial" panose="020B0604020202020204" pitchFamily="34" charset="0"/>
              </a:rPr>
              <a:t>: Children with disabilities are at greater risk of NAI. Remember to consider their developmental function in relation to their injuries. </a:t>
            </a:r>
          </a:p>
        </p:txBody>
      </p:sp>
      <p:sp>
        <p:nvSpPr>
          <p:cNvPr id="22" name="Down Arrow 21"/>
          <p:cNvSpPr/>
          <p:nvPr/>
        </p:nvSpPr>
        <p:spPr>
          <a:xfrm>
            <a:off x="6062302" y="1434635"/>
            <a:ext cx="358111" cy="234415"/>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Down Arrow 23"/>
          <p:cNvSpPr/>
          <p:nvPr/>
        </p:nvSpPr>
        <p:spPr>
          <a:xfrm>
            <a:off x="6313913" y="3203201"/>
            <a:ext cx="479925" cy="883224"/>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Subtitle 2"/>
          <p:cNvSpPr txBox="1">
            <a:spLocks/>
          </p:cNvSpPr>
          <p:nvPr/>
        </p:nvSpPr>
        <p:spPr>
          <a:xfrm>
            <a:off x="6268463" y="3310247"/>
            <a:ext cx="597330" cy="407043"/>
          </a:xfrm>
          <a:prstGeom prst="rect">
            <a:avLst/>
          </a:prstGeom>
          <a:ln>
            <a:solidFill>
              <a:schemeClr val="tx1"/>
            </a:solidFill>
          </a:ln>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b="1">
                <a:latin typeface="Arial" panose="020B0604020202020204" pitchFamily="34" charset="0"/>
                <a:cs typeface="Arial" panose="020B0604020202020204" pitchFamily="34" charset="0"/>
              </a:rPr>
              <a:t>No</a:t>
            </a:r>
            <a:r>
              <a:rPr lang="en-GB" sz="1600"/>
              <a:t> </a:t>
            </a:r>
          </a:p>
        </p:txBody>
      </p:sp>
      <p:sp>
        <p:nvSpPr>
          <p:cNvPr id="2" name="TextBox 1">
            <a:extLst>
              <a:ext uri="{FF2B5EF4-FFF2-40B4-BE49-F238E27FC236}">
                <a16:creationId xmlns:a16="http://schemas.microsoft.com/office/drawing/2014/main" id="{8D134D59-7F04-C95A-7502-42E4D11D2B04}"/>
              </a:ext>
            </a:extLst>
          </p:cNvPr>
          <p:cNvSpPr txBox="1"/>
          <p:nvPr/>
        </p:nvSpPr>
        <p:spPr>
          <a:xfrm>
            <a:off x="6572848" y="6499464"/>
            <a:ext cx="494293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ea typeface="Calibri"/>
                <a:cs typeface="Calibri"/>
              </a:rPr>
              <a:t>Reviewed March 2025, Named GPs Tower Hamlets </a:t>
            </a:r>
            <a:endParaRPr lang="en-GB"/>
          </a:p>
        </p:txBody>
      </p:sp>
    </p:spTree>
    <p:extLst>
      <p:ext uri="{BB962C8B-B14F-4D97-AF65-F5344CB8AC3E}">
        <p14:creationId xmlns:p14="http://schemas.microsoft.com/office/powerpoint/2010/main" val="62051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13</TotalTime>
  <Words>323</Words>
  <Application>Microsoft Office PowerPoint</Application>
  <PresentationFormat>Widescreen</PresentationFormat>
  <Paragraphs>29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Tower Hamlets Non accidental injury in children (NAI) guidance </vt:lpstr>
    </vt:vector>
  </TitlesOfParts>
  <Company>NEL CSU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Bruising or suspected non accidental in children (NAI)</dc:title>
  <dc:creator>Tukmachi, Emma</dc:creator>
  <cp:lastModifiedBy>TUKMACHI, Emma (NHS NORTH EAST LONDON ICB - A3A8R)</cp:lastModifiedBy>
  <cp:revision>3</cp:revision>
  <dcterms:created xsi:type="dcterms:W3CDTF">2021-06-29T12:57:59Z</dcterms:created>
  <dcterms:modified xsi:type="dcterms:W3CDTF">2025-12-10T16:41:00Z</dcterms:modified>
</cp:coreProperties>
</file>