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6" r:id="rId6"/>
  </p:sldMasterIdLst>
  <p:sldIdLst>
    <p:sldId id="261" r:id="rId7"/>
    <p:sldId id="257" r:id="rId8"/>
    <p:sldId id="259" r:id="rId9"/>
    <p:sldId id="260" r:id="rId10"/>
    <p:sldId id="262" r:id="rId11"/>
    <p:sldId id="270" r:id="rId12"/>
    <p:sldId id="271" r:id="rId13"/>
    <p:sldId id="2146847321" r:id="rId14"/>
    <p:sldId id="2146847319" r:id="rId15"/>
    <p:sldId id="50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57E882-CE70-4B79-9264-DD2C5D3CB8D3}">
          <p14:sldIdLst>
            <p14:sldId id="261"/>
          </p14:sldIdLst>
        </p14:section>
        <p14:section name="HDS Registration" id="{3DBD3DE5-DB6D-4228-9412-7372F04A6B57}">
          <p14:sldIdLst>
            <p14:sldId id="257"/>
            <p14:sldId id="259"/>
            <p14:sldId id="260"/>
          </p14:sldIdLst>
        </p14:section>
        <p14:section name="NEL Pathfinder request" id="{C242E5CE-6ACE-4C5D-9539-0A59C6F1CAFA}">
          <p14:sldIdLst>
            <p14:sldId id="262"/>
            <p14:sldId id="270"/>
            <p14:sldId id="271"/>
          </p14:sldIdLst>
        </p14:section>
        <p14:section name="Pathfinder access activation" id="{5C516926-983B-42F4-B1A3-8C9F4539694F}">
          <p14:sldIdLst>
            <p14:sldId id="2146847321"/>
            <p14:sldId id="2146847319"/>
            <p14:sldId id="503"/>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CC"/>
    <a:srgbClr val="0E3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C3EB6-A1B6-6C73-CD6E-B9F38378CE4E}" v="18" dt="2025-10-17T15:48:59.505"/>
    <p1510:client id="{7F7E9693-1824-4B7F-8D1C-8A64DFDC561E}" v="56" dt="2025-10-17T15:32:14.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93" d="100"/>
          <a:sy n="93" d="100"/>
        </p:scale>
        <p:origin x="60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WANS, Melissa (NHS NORTH EAST LONDON ICB - A3A8R)" userId="S::melissa.gowans@nhs.net::7bae941b-cc98-4a6f-97c5-5073f60416f0" providerId="AD" clId="Web-{69AC3EB6-A1B6-6C73-CD6E-B9F38378CE4E}"/>
    <pc:docChg chg="modSld">
      <pc:chgData name="GOWANS, Melissa (NHS NORTH EAST LONDON ICB - A3A8R)" userId="S::melissa.gowans@nhs.net::7bae941b-cc98-4a6f-97c5-5073f60416f0" providerId="AD" clId="Web-{69AC3EB6-A1B6-6C73-CD6E-B9F38378CE4E}" dt="2025-10-17T15:48:57.802" v="8" actId="20577"/>
      <pc:docMkLst>
        <pc:docMk/>
      </pc:docMkLst>
      <pc:sldChg chg="modSp">
        <pc:chgData name="GOWANS, Melissa (NHS NORTH EAST LONDON ICB - A3A8R)" userId="S::melissa.gowans@nhs.net::7bae941b-cc98-4a6f-97c5-5073f60416f0" providerId="AD" clId="Web-{69AC3EB6-A1B6-6C73-CD6E-B9F38378CE4E}" dt="2025-10-17T15:48:57.802" v="8" actId="20577"/>
        <pc:sldMkLst>
          <pc:docMk/>
          <pc:sldMk cId="1448433570" sldId="271"/>
        </pc:sldMkLst>
        <pc:spChg chg="mod">
          <ac:chgData name="GOWANS, Melissa (NHS NORTH EAST LONDON ICB - A3A8R)" userId="S::melissa.gowans@nhs.net::7bae941b-cc98-4a6f-97c5-5073f60416f0" providerId="AD" clId="Web-{69AC3EB6-A1B6-6C73-CD6E-B9F38378CE4E}" dt="2025-10-17T15:48:57.802" v="8" actId="20577"/>
          <ac:spMkLst>
            <pc:docMk/>
            <pc:sldMk cId="1448433570" sldId="271"/>
            <ac:spMk id="7" creationId="{3F30389E-10AD-E208-CF00-708BB961005F}"/>
          </ac:spMkLst>
        </pc:spChg>
      </pc:sldChg>
    </pc:docChg>
  </pc:docChgLst>
  <pc:docChgLst>
    <pc:chgData name="LEUNG, Warren (NHS NORTH EAST LONDON ICB - A3A8R)" userId="cc2f2426-ad9c-41b4-baa3-db7dc0567c9c" providerId="ADAL" clId="{4339BC52-D4DF-4EBF-A679-5524606AC36A}"/>
    <pc:docChg chg="custSel modSld">
      <pc:chgData name="LEUNG, Warren (NHS NORTH EAST LONDON ICB - A3A8R)" userId="cc2f2426-ad9c-41b4-baa3-db7dc0567c9c" providerId="ADAL" clId="{4339BC52-D4DF-4EBF-A679-5524606AC36A}" dt="2025-10-17T13:55:22.286" v="25" actId="6549"/>
      <pc:docMkLst>
        <pc:docMk/>
      </pc:docMkLst>
      <pc:sldChg chg="modSp mod">
        <pc:chgData name="LEUNG, Warren (NHS NORTH EAST LONDON ICB - A3A8R)" userId="cc2f2426-ad9c-41b4-baa3-db7dc0567c9c" providerId="ADAL" clId="{4339BC52-D4DF-4EBF-A679-5524606AC36A}" dt="2025-10-17T13:55:22.286" v="25" actId="6549"/>
        <pc:sldMkLst>
          <pc:docMk/>
          <pc:sldMk cId="2345996987" sldId="270"/>
        </pc:sldMkLst>
        <pc:spChg chg="mod">
          <ac:chgData name="LEUNG, Warren (NHS NORTH EAST LONDON ICB - A3A8R)" userId="cc2f2426-ad9c-41b4-baa3-db7dc0567c9c" providerId="ADAL" clId="{4339BC52-D4DF-4EBF-A679-5524606AC36A}" dt="2025-10-17T13:55:22.286" v="25" actId="6549"/>
          <ac:spMkLst>
            <pc:docMk/>
            <pc:sldMk cId="2345996987" sldId="270"/>
            <ac:spMk id="4" creationId="{7CEBD3DE-5107-1EB9-4E92-43D74CB06F23}"/>
          </ac:spMkLst>
        </pc:spChg>
      </pc:sldChg>
    </pc:docChg>
  </pc:docChgLst>
  <pc:docChgLst>
    <pc:chgData name="GOWANS, Melissa (NHS NORTH EAST LONDON ICB - A3A8R)" userId="S::melissa.gowans@nhs.net::7bae941b-cc98-4a6f-97c5-5073f60416f0" providerId="AD" clId="Web-{7F7E9693-1824-4B7F-8D1C-8A64DFDC561E}"/>
    <pc:docChg chg="modSld">
      <pc:chgData name="GOWANS, Melissa (NHS NORTH EAST LONDON ICB - A3A8R)" userId="S::melissa.gowans@nhs.net::7bae941b-cc98-4a6f-97c5-5073f60416f0" providerId="AD" clId="Web-{7F7E9693-1824-4B7F-8D1C-8A64DFDC561E}" dt="2025-10-17T15:32:14.463" v="60" actId="1076"/>
      <pc:docMkLst>
        <pc:docMk/>
      </pc:docMkLst>
      <pc:sldChg chg="modSp">
        <pc:chgData name="GOWANS, Melissa (NHS NORTH EAST LONDON ICB - A3A8R)" userId="S::melissa.gowans@nhs.net::7bae941b-cc98-4a6f-97c5-5073f60416f0" providerId="AD" clId="Web-{7F7E9693-1824-4B7F-8D1C-8A64DFDC561E}" dt="2025-10-17T15:32:14.463" v="60" actId="1076"/>
        <pc:sldMkLst>
          <pc:docMk/>
          <pc:sldMk cId="30981303" sldId="269"/>
        </pc:sldMkLst>
        <pc:spChg chg="mod">
          <ac:chgData name="GOWANS, Melissa (NHS NORTH EAST LONDON ICB - A3A8R)" userId="S::melissa.gowans@nhs.net::7bae941b-cc98-4a6f-97c5-5073f60416f0" providerId="AD" clId="Web-{7F7E9693-1824-4B7F-8D1C-8A64DFDC561E}" dt="2025-10-17T15:32:14.463" v="60" actId="1076"/>
          <ac:spMkLst>
            <pc:docMk/>
            <pc:sldMk cId="30981303" sldId="269"/>
            <ac:spMk id="3" creationId="{E86537AD-1DF3-1363-A0CB-391AA465F44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0C2C-5B9E-6ED4-3BA7-84A64F161E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EC53C9C-223E-A7F9-0267-39366EE06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080226F-032E-F53D-5C07-CFBF565D2CA0}"/>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8D5E450E-EFBA-4DF0-C438-8F7E0C617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4D3C3-FE8D-7BD7-D222-FB2027703927}"/>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362506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0C5A-0A35-23C7-6D3C-7EBCAE22C45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E7E12AB-F65E-5E70-1D3B-ED8EBD8BB5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CD36C0-C69E-8C15-D8A9-3D4F5EFEBD30}"/>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BCF87BC9-ABBA-5384-F9C8-EC9C8C585D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830BF-45E3-2FE2-4E86-20C39CA2B30B}"/>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10246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5737A-C125-A53D-80AF-16A5A272CE1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BCA04FA-3BBD-BB2C-3450-377FD9A3D6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96D7FE-B1BF-CB4E-FF8D-1B3495802649}"/>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4D9489E9-E3B9-D0F1-1633-8208A366D2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F7886-A6FE-ABDB-04F7-9A00A6D50A29}"/>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317746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57528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8865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9386424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18077259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4664695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82644168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174133122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23523763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C412-5826-4AFB-4F67-4A698C4DBF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1BAACA-E6EB-EB37-2CF1-3B789558E6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CCB853-861A-9814-16D9-7234D1E0B6CE}"/>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EF3BBDDA-1017-B4D0-2F27-7F2A87586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47630-4BFB-3EED-D30E-FE9FB88BB236}"/>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1736078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10/17/2025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3312068454"/>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95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10/17/2025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7302076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10/17/2025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3609713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7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10/17/2025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91387011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10/17/2025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576875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10/17/2025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228923385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10/17/2025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23829014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10/17/2025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261226381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C8E0-183D-2072-1812-F1AD1A96C7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5CF2CB-BE25-EC77-3776-999B352F8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618761-F3C9-B161-AD8F-8C721AB0D92A}"/>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D2B937F9-6B03-2BB3-D66F-9A5D56308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2CBA7-92E8-6E4F-FEC7-0C3E2C877492}"/>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3440741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96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91826662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340778002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99279949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18703651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55943227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10/17/2025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61067679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780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2024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759200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0193-8A5E-3FE6-E684-A0D3620378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B494229-9797-2643-E84F-0BFC46ED2A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B0AD9CD-16F8-A85D-8D0C-6DC0DF6241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6F20DCD-A445-75B2-399D-D5D42A5AC3B9}"/>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6" name="Footer Placeholder 5">
            <a:extLst>
              <a:ext uri="{FF2B5EF4-FFF2-40B4-BE49-F238E27FC236}">
                <a16:creationId xmlns:a16="http://schemas.microsoft.com/office/drawing/2014/main" id="{E0E2BBB6-7B1B-8D25-B5AA-E1BBB0118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625468-42E3-6F49-5BE5-DC99E05335B7}"/>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2722773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10/17/2025</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204238341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10/17/2025</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02594149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10/17/2025</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85268285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10/17/2025</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63790455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10/17/2025</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6680892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10/17/2025</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09501115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10/17/2025</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94296933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16592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1036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10/17/2025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88798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891D-1F11-AB14-DCBD-5558881F087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19D3740-EA9F-774C-80A3-3456F5CC4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906EFF-273D-4899-E0F4-C262CF27B8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0185753-2142-ABF3-AD16-28416FC19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A6BF-D4C3-A5FB-3EE1-64375E9530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7153211-53C1-BF76-08A6-F0F487DF8E1E}"/>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8" name="Footer Placeholder 7">
            <a:extLst>
              <a:ext uri="{FF2B5EF4-FFF2-40B4-BE49-F238E27FC236}">
                <a16:creationId xmlns:a16="http://schemas.microsoft.com/office/drawing/2014/main" id="{7F11C7E7-7D42-508A-FB6D-7195041E7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89DBD4-9D1C-EB64-CD4B-4D6F04E137AF}"/>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3985101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49185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3416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64687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86885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54118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18338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4641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10/17/2025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5456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974E-0916-8766-7223-80232EC02A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38A7F05-0B36-1833-0E68-4505B6D4C2AF}"/>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4" name="Footer Placeholder 3">
            <a:extLst>
              <a:ext uri="{FF2B5EF4-FFF2-40B4-BE49-F238E27FC236}">
                <a16:creationId xmlns:a16="http://schemas.microsoft.com/office/drawing/2014/main" id="{91B259DA-4D48-22F2-FCF1-7C9684A8A8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C9FA1D-B495-24A7-6815-EB8986ED5AD8}"/>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35214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1F743-DD16-CA15-F2B3-C0C967405981}"/>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3" name="Footer Placeholder 2">
            <a:extLst>
              <a:ext uri="{FF2B5EF4-FFF2-40B4-BE49-F238E27FC236}">
                <a16:creationId xmlns:a16="http://schemas.microsoft.com/office/drawing/2014/main" id="{E49D0679-690F-5CBB-A578-5628A3C3DB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6DC8F0-B69E-93E0-1042-2BCBB67977DB}"/>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223660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7518-6892-292F-732B-7F301B6BF0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822E5CF-3D4F-AF7D-EAAD-69C18A4BC2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BB4A2EA-69D9-6BE8-4137-58F3B7EC2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902F61-286F-F695-ABD3-A7177342421F}"/>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6" name="Footer Placeholder 5">
            <a:extLst>
              <a:ext uri="{FF2B5EF4-FFF2-40B4-BE49-F238E27FC236}">
                <a16:creationId xmlns:a16="http://schemas.microsoft.com/office/drawing/2014/main" id="{1800E628-4717-29E2-379C-70BD0FC862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5F28E-8BB0-DDC5-7ECE-9280A3C97B1F}"/>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240492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513B-D03D-AC40-EF74-472149BE96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AF64344-65B7-ED99-3932-ACE5DA413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F71004-0AAE-FA9C-75CE-298576F73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8DC896-C81C-CDAF-F6B6-E5932848A50C}"/>
              </a:ext>
            </a:extLst>
          </p:cNvPr>
          <p:cNvSpPr>
            <a:spLocks noGrp="1"/>
          </p:cNvSpPr>
          <p:nvPr>
            <p:ph type="dt" sz="half" idx="10"/>
          </p:nvPr>
        </p:nvSpPr>
        <p:spPr/>
        <p:txBody>
          <a:bodyPr/>
          <a:lstStyle/>
          <a:p>
            <a:fld id="{B68CD67A-4567-440A-957F-D1EA2C5CFAF4}" type="datetimeFigureOut">
              <a:rPr lang="en-GB" smtClean="0"/>
              <a:t>17/10/2025</a:t>
            </a:fld>
            <a:endParaRPr lang="en-GB"/>
          </a:p>
        </p:txBody>
      </p:sp>
      <p:sp>
        <p:nvSpPr>
          <p:cNvPr id="6" name="Footer Placeholder 5">
            <a:extLst>
              <a:ext uri="{FF2B5EF4-FFF2-40B4-BE49-F238E27FC236}">
                <a16:creationId xmlns:a16="http://schemas.microsoft.com/office/drawing/2014/main" id="{0651AE18-A7D8-B307-6E9E-005E18CB0E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934177-9115-D4AB-2F04-52EFD2CAFC7B}"/>
              </a:ext>
            </a:extLst>
          </p:cNvPr>
          <p:cNvSpPr>
            <a:spLocks noGrp="1"/>
          </p:cNvSpPr>
          <p:nvPr>
            <p:ph type="sldNum" sz="quarter" idx="12"/>
          </p:nvPr>
        </p:nvSpPr>
        <p:spPr/>
        <p:txBody>
          <a:bodyPr/>
          <a:lstStyle/>
          <a:p>
            <a:fld id="{16672218-4FFF-4479-A648-217315C90E62}" type="slidenum">
              <a:rPr lang="en-GB" smtClean="0"/>
              <a:t>‹#›</a:t>
            </a:fld>
            <a:endParaRPr lang="en-GB"/>
          </a:p>
        </p:txBody>
      </p:sp>
    </p:spTree>
    <p:extLst>
      <p:ext uri="{BB962C8B-B14F-4D97-AF65-F5344CB8AC3E}">
        <p14:creationId xmlns:p14="http://schemas.microsoft.com/office/powerpoint/2010/main" val="162781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2.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6F6E2-9E1C-3291-C2E3-6C86BEC15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A48637-10B4-ABCF-10C1-F83B5C3DB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9FED40-AB21-632D-9F4A-AC21401CF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8CD67A-4567-440A-957F-D1EA2C5CFAF4}" type="datetimeFigureOut">
              <a:rPr lang="en-GB" smtClean="0"/>
              <a:t>17/10/2025</a:t>
            </a:fld>
            <a:endParaRPr lang="en-GB"/>
          </a:p>
        </p:txBody>
      </p:sp>
      <p:sp>
        <p:nvSpPr>
          <p:cNvPr id="5" name="Footer Placeholder 4">
            <a:extLst>
              <a:ext uri="{FF2B5EF4-FFF2-40B4-BE49-F238E27FC236}">
                <a16:creationId xmlns:a16="http://schemas.microsoft.com/office/drawing/2014/main" id="{A189F7FA-FC24-B92D-8B38-00871D3D9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5D9FA3-DCD0-F3E5-A1F7-E1A90A3BE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672218-4FFF-4479-A648-217315C90E62}" type="slidenum">
              <a:rPr lang="en-GB" smtClean="0"/>
              <a:t>‹#›</a:t>
            </a:fld>
            <a:endParaRPr lang="en-GB"/>
          </a:p>
        </p:txBody>
      </p:sp>
    </p:spTree>
    <p:extLst>
      <p:ext uri="{BB962C8B-B14F-4D97-AF65-F5344CB8AC3E}">
        <p14:creationId xmlns:p14="http://schemas.microsoft.com/office/powerpoint/2010/main" val="323222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10/17/2025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2024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4702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10/17/2025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3943062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B4569.7730C890" TargetMode="External"/><Relationship Id="rId7" Type="http://schemas.openxmlformats.org/officeDocument/2006/relationships/hyperlink" Target="https://sd.londonhds.nhs.uk/support/catalog/items/83"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mailto:nelondonicb.phm.nel@nhs.net" TargetMode="External"/><Relationship Id="rId5" Type="http://schemas.openxmlformats.org/officeDocument/2006/relationships/image" Target="../media/image17.gif"/><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mailto:custoemrserviceuk@optum.com" TargetMode="External"/><Relationship Id="rId2" Type="http://schemas.openxmlformats.org/officeDocument/2006/relationships/hyperlink" Target="https://sd.londonhds.nhs.uk/" TargetMode="External"/><Relationship Id="rId1" Type="http://schemas.openxmlformats.org/officeDocument/2006/relationships/slideLayout" Target="../slideLayouts/slideLayout48.xml"/><Relationship Id="rId6" Type="http://schemas.openxmlformats.org/officeDocument/2006/relationships/hyperlink" Target="https://gbr01.safelinks.protection.outlook.com/ap/t-59584e83/?url=https%3A%2F%2Fteams.microsoft.com%2Fl%2Fmeetup-join%2F19%253ameeting_NzJkNzU4MTYtNDQyMy00NjE1LTlmNjAtY2JjZmI3NGU1YTYy%2540thread.v2%2F0%3Fcontext%3D%257b%2522Tid%2522%253a%252237c354b2-85b0-47f5-b222-07b48d774ee3%2522%252c%2522Oid%2522%253a%252293fc39b9-ee85-4c50-8b66-44741093d088%2522%257d&amp;data=05%7C02%7Cmelissa.gowans%40nhs.net%7Ce298b9748ee04521ff0b08ddf5fe64ba%7C37c354b285b047f5b22207b48d774ee3%7C0%7C0%7C638937195238971136%7CUnknown%7CTWFpbGZsb3d8eyJFbXB0eU1hcGkiOnRydWUsIlYiOiIwLjAuMDAwMCIsIlAiOiJXaW4zMiIsIkFOIjoiTWFpbCIsIldUIjoyfQ%3D%3D%7C0%7C%7C%7C&amp;sdata=PLuy5Jy6TJI2dew6KYkgnItD%2Ft8kvjXlKCDSPbdwC3w%3D&amp;reserved=0" TargetMode="External"/><Relationship Id="rId5" Type="http://schemas.openxmlformats.org/officeDocument/2006/relationships/hyperlink" Target="https://engage.cloud.microsoft/main/org/nhs.net/groups/eyJfdHlwZSI6Ikdyb3VwIiwiaWQiOiIyMzEyODQxMTM0MDgifQ" TargetMode="External"/><Relationship Id="rId4" Type="http://schemas.openxmlformats.org/officeDocument/2006/relationships/hyperlink" Target="mailto:nelondonicb.phm.nel@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d.londonhds.nhs.uk/"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upport.microsoft.com/en-gb/account-billing/download-and-install-the-microsoft-authenticator-app-351498fc-850a-45da-b7b6-27e523b8702a"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nelondonicb.phm.nel@nhs.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customerserviceuk@optum.com" TargetMode="External"/><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hyperlink" Target="https://pathfinder.optum.co.uk/" TargetMode="Externa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A501E0D-7532-6F02-6E57-027D1277F249}"/>
              </a:ext>
            </a:extLst>
          </p:cNvPr>
          <p:cNvSpPr>
            <a:spLocks noChangeArrowheads="1"/>
          </p:cNvSpPr>
          <p:nvPr/>
        </p:nvSpPr>
        <p:spPr bwMode="auto">
          <a:xfrm>
            <a:off x="138667" y="428338"/>
            <a:ext cx="85326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800" b="1" dirty="0">
                <a:solidFill>
                  <a:srgbClr val="003399"/>
                </a:solidFill>
                <a:latin typeface="Arial"/>
                <a:ea typeface="Aptos" panose="020B0004020202020204" pitchFamily="34" charset="0"/>
                <a:cs typeface="Arial"/>
              </a:rPr>
              <a:t>Requesting your NEL PHM Optum</a:t>
            </a:r>
            <a:r>
              <a:rPr kumimoji="0" lang="en-GB" altLang="en-US" sz="2800" b="1" i="0" strike="noStrike" cap="none" normalizeH="0" baseline="0" dirty="0">
                <a:ln>
                  <a:noFill/>
                </a:ln>
                <a:solidFill>
                  <a:srgbClr val="003399"/>
                </a:solidFill>
                <a:effectLst/>
                <a:latin typeface="Arial"/>
                <a:ea typeface="Aptos" panose="020B0004020202020204" pitchFamily="34" charset="0"/>
                <a:cs typeface="Arial"/>
              </a:rPr>
              <a:t> Account </a:t>
            </a:r>
            <a:endParaRPr lang="en-GB" altLang="en-US" sz="2800" dirty="0">
              <a:solidFill>
                <a:srgbClr val="003399"/>
              </a:solidFill>
              <a:latin typeface="Arial"/>
              <a:cs typeface="Arial"/>
            </a:endParaRPr>
          </a:p>
          <a:p>
            <a:pPr>
              <a:spcBef>
                <a:spcPct val="0"/>
              </a:spcBef>
              <a:spcAft>
                <a:spcPct val="0"/>
              </a:spcAft>
            </a:pPr>
            <a:r>
              <a:rPr lang="en-GB" altLang="en-US" sz="2800" dirty="0">
                <a:solidFill>
                  <a:srgbClr val="003399"/>
                </a:solidFill>
                <a:latin typeface="Arial"/>
                <a:ea typeface="Aptos" panose="020B0004020202020204" pitchFamily="34" charset="0"/>
                <a:cs typeface="Arial"/>
              </a:rPr>
              <a:t>via</a:t>
            </a:r>
            <a:r>
              <a:rPr kumimoji="0" lang="en-GB" altLang="en-US" sz="2800" b="0" i="0" strike="noStrike" cap="none" normalizeH="0" baseline="0" dirty="0">
                <a:ln>
                  <a:noFill/>
                </a:ln>
                <a:solidFill>
                  <a:srgbClr val="003399"/>
                </a:solidFill>
                <a:effectLst/>
                <a:latin typeface="Arial"/>
                <a:ea typeface="Aptos" panose="020B0004020202020204" pitchFamily="34" charset="0"/>
                <a:cs typeface="Arial"/>
              </a:rPr>
              <a:t> the London HDS Service Desk</a:t>
            </a:r>
            <a:endParaRPr lang="en-GB" altLang="en-US" sz="2800" b="0" i="0" strike="noStrike" cap="none" normalizeH="0" baseline="0" dirty="0">
              <a:ln>
                <a:noFill/>
              </a:ln>
              <a:solidFill>
                <a:srgbClr val="003399"/>
              </a:solidFill>
              <a:effectLst/>
              <a:latin typeface="Arial"/>
              <a:cs typeface="Arial"/>
            </a:endParaRPr>
          </a:p>
          <a:p>
            <a:pPr marL="0" marR="0" lvl="0" indent="0" algn="l" defTabSz="914400" rtl="0" latinLnBrk="0">
              <a:lnSpc>
                <a:spcPct val="100000"/>
              </a:lnSpc>
              <a:spcBef>
                <a:spcPct val="0"/>
              </a:spcBef>
              <a:spcAft>
                <a:spcPct val="0"/>
              </a:spcAft>
              <a:buClrTx/>
              <a:buSzTx/>
              <a:buFontTx/>
              <a:buNone/>
              <a:tabLst/>
            </a:pPr>
            <a:endParaRPr lang="en-GB" altLang="en-US" sz="1600" dirty="0">
              <a:latin typeface="Arial"/>
              <a:ea typeface="Calibri" panose="020F0502020204030204"/>
              <a:cs typeface="Arial"/>
            </a:endParaRPr>
          </a:p>
        </p:txBody>
      </p:sp>
      <p:pic>
        <p:nvPicPr>
          <p:cNvPr id="2049" name="Picture 1">
            <a:extLst>
              <a:ext uri="{FF2B5EF4-FFF2-40B4-BE49-F238E27FC236}">
                <a16:creationId xmlns:a16="http://schemas.microsoft.com/office/drawing/2014/main" id="{CA7FF717-8079-EA0B-D9F7-EB1A8F207F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02014" y="5615770"/>
            <a:ext cx="2855015" cy="10349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E5DB1ED-2882-9D23-5D47-86A6D566D342}"/>
              </a:ext>
            </a:extLst>
          </p:cNvPr>
          <p:cNvSpPr>
            <a:spLocks noChangeArrowheads="1"/>
          </p:cNvSpPr>
          <p:nvPr/>
        </p:nvSpPr>
        <p:spPr bwMode="auto">
          <a:xfrm>
            <a:off x="232348" y="30637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descr="North East London Integrated Care Board - Alumni Global">
            <a:extLst>
              <a:ext uri="{FF2B5EF4-FFF2-40B4-BE49-F238E27FC236}">
                <a16:creationId xmlns:a16="http://schemas.microsoft.com/office/drawing/2014/main" id="{8B863524-9D78-A236-2684-95F33C5E93CE}"/>
              </a:ext>
            </a:extLst>
          </p:cNvPr>
          <p:cNvPicPr>
            <a:picLocks noChangeAspect="1"/>
          </p:cNvPicPr>
          <p:nvPr/>
        </p:nvPicPr>
        <p:blipFill>
          <a:blip r:embed="rId4"/>
          <a:stretch>
            <a:fillRect/>
          </a:stretch>
        </p:blipFill>
        <p:spPr>
          <a:xfrm>
            <a:off x="8546605" y="209391"/>
            <a:ext cx="3366651" cy="999147"/>
          </a:xfrm>
          <a:prstGeom prst="rect">
            <a:avLst/>
          </a:prstGeom>
        </p:spPr>
      </p:pic>
      <p:pic>
        <p:nvPicPr>
          <p:cNvPr id="3" name="Picture 2" descr="A white and blue logo&#10;&#10;AI-generated content may be incorrect.">
            <a:extLst>
              <a:ext uri="{FF2B5EF4-FFF2-40B4-BE49-F238E27FC236}">
                <a16:creationId xmlns:a16="http://schemas.microsoft.com/office/drawing/2014/main" id="{FFFC9119-56F9-5BA9-43F8-E5B571804FE5}"/>
              </a:ext>
            </a:extLst>
          </p:cNvPr>
          <p:cNvPicPr>
            <a:picLocks noChangeAspect="1"/>
          </p:cNvPicPr>
          <p:nvPr/>
        </p:nvPicPr>
        <p:blipFill>
          <a:blip r:embed="rId5"/>
          <a:stretch>
            <a:fillRect/>
          </a:stretch>
        </p:blipFill>
        <p:spPr>
          <a:xfrm>
            <a:off x="4906152" y="2303758"/>
            <a:ext cx="2265841" cy="1264328"/>
          </a:xfrm>
          <a:prstGeom prst="rect">
            <a:avLst/>
          </a:prstGeom>
        </p:spPr>
      </p:pic>
      <p:sp>
        <p:nvSpPr>
          <p:cNvPr id="6" name="TextBox 5">
            <a:extLst>
              <a:ext uri="{FF2B5EF4-FFF2-40B4-BE49-F238E27FC236}">
                <a16:creationId xmlns:a16="http://schemas.microsoft.com/office/drawing/2014/main" id="{54E63519-0F0E-0446-7786-47CE76218038}"/>
              </a:ext>
            </a:extLst>
          </p:cNvPr>
          <p:cNvSpPr txBox="1"/>
          <p:nvPr/>
        </p:nvSpPr>
        <p:spPr>
          <a:xfrm>
            <a:off x="408344" y="4083458"/>
            <a:ext cx="724820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ct val="0"/>
              </a:spcAft>
            </a:pPr>
            <a:r>
              <a:rPr lang="en-GB" b="1" dirty="0">
                <a:solidFill>
                  <a:srgbClr val="000000"/>
                </a:solidFill>
                <a:latin typeface="Arial"/>
                <a:cs typeface="Arial"/>
              </a:rPr>
              <a:t>Before you start:</a:t>
            </a:r>
            <a:endParaRPr lang="en-US" b="1" dirty="0">
              <a:solidFill>
                <a:srgbClr val="000000"/>
              </a:solidFill>
              <a:latin typeface="Arial"/>
              <a:cs typeface="Arial"/>
            </a:endParaRPr>
          </a:p>
          <a:p>
            <a:pPr>
              <a:spcBef>
                <a:spcPct val="0"/>
              </a:spcBef>
              <a:spcAft>
                <a:spcPct val="0"/>
              </a:spcAft>
            </a:pPr>
            <a:endParaRPr lang="en-GB" b="1" dirty="0">
              <a:solidFill>
                <a:srgbClr val="000000"/>
              </a:solidFill>
              <a:latin typeface="Arial"/>
              <a:cs typeface="Arial"/>
            </a:endParaRPr>
          </a:p>
          <a:p>
            <a:pPr marL="285750" indent="-285750">
              <a:spcBef>
                <a:spcPct val="0"/>
              </a:spcBef>
              <a:spcAft>
                <a:spcPct val="0"/>
              </a:spcAft>
              <a:buFont typeface="Arial"/>
              <a:buChar char="•"/>
            </a:pPr>
            <a:r>
              <a:rPr lang="en-GB" b="1" dirty="0">
                <a:solidFill>
                  <a:srgbClr val="000000"/>
                </a:solidFill>
                <a:latin typeface="Arial"/>
                <a:cs typeface="Arial"/>
              </a:rPr>
              <a:t>Make sure you have booked, attended or watched the NEL Optum PHM Introductory Training. Contact </a:t>
            </a:r>
            <a:r>
              <a:rPr lang="en-GB" b="1" dirty="0">
                <a:solidFill>
                  <a:srgbClr val="000000"/>
                </a:solidFill>
                <a:latin typeface="Arial"/>
                <a:cs typeface="Arial"/>
                <a:hlinkClick r:id="rId6"/>
              </a:rPr>
              <a:t>nelondonicb.phm.nel@nhs.net</a:t>
            </a:r>
            <a:endParaRPr lang="en-GB" b="1" dirty="0">
              <a:solidFill>
                <a:srgbClr val="000000"/>
              </a:solidFill>
              <a:latin typeface="Arial"/>
              <a:cs typeface="Arial"/>
            </a:endParaRPr>
          </a:p>
          <a:p>
            <a:pPr>
              <a:spcBef>
                <a:spcPct val="0"/>
              </a:spcBef>
              <a:spcAft>
                <a:spcPct val="0"/>
              </a:spcAft>
            </a:pPr>
            <a:endParaRPr lang="en-GB" b="1" dirty="0">
              <a:solidFill>
                <a:srgbClr val="000000"/>
              </a:solidFill>
              <a:latin typeface="Arial"/>
              <a:cs typeface="Arial"/>
            </a:endParaRPr>
          </a:p>
          <a:p>
            <a:pPr>
              <a:spcBef>
                <a:spcPct val="0"/>
              </a:spcBef>
              <a:spcAft>
                <a:spcPct val="0"/>
              </a:spcAft>
            </a:pPr>
            <a:endParaRPr lang="en-GB" b="1" dirty="0">
              <a:solidFill>
                <a:srgbClr val="000000"/>
              </a:solidFill>
              <a:latin typeface="Arial"/>
              <a:cs typeface="Arial"/>
            </a:endParaRPr>
          </a:p>
          <a:p>
            <a:pPr marL="285750" indent="-285750" algn="l">
              <a:spcBef>
                <a:spcPct val="0"/>
              </a:spcBef>
              <a:spcAft>
                <a:spcPct val="0"/>
              </a:spcAft>
              <a:buFont typeface="Arial,Sans-Serif"/>
              <a:buChar char="•"/>
            </a:pPr>
            <a:endParaRPr lang="en-GB" dirty="0">
              <a:latin typeface="Arial"/>
              <a:cs typeface="Arial"/>
            </a:endParaRPr>
          </a:p>
          <a:p>
            <a:endParaRPr lang="en-GB" dirty="0"/>
          </a:p>
        </p:txBody>
      </p:sp>
      <p:sp>
        <p:nvSpPr>
          <p:cNvPr id="7" name="Rectangle 6">
            <a:extLst>
              <a:ext uri="{FF2B5EF4-FFF2-40B4-BE49-F238E27FC236}">
                <a16:creationId xmlns:a16="http://schemas.microsoft.com/office/drawing/2014/main" id="{331B663A-E0FD-CB8D-FAF6-894516739C0B}"/>
              </a:ext>
            </a:extLst>
          </p:cNvPr>
          <p:cNvSpPr/>
          <p:nvPr/>
        </p:nvSpPr>
        <p:spPr>
          <a:xfrm>
            <a:off x="7654182" y="2099575"/>
            <a:ext cx="4008782" cy="1689652"/>
          </a:xfrm>
          <a:prstGeom prst="rect">
            <a:avLst/>
          </a:prstGeom>
          <a:solidFill>
            <a:schemeClr val="bg2">
              <a:lumMod val="20000"/>
              <a:lumOff val="80000"/>
            </a:schemeClr>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accent1"/>
                </a:solidFill>
                <a:latin typeface="Arial"/>
                <a:cs typeface="Arial"/>
              </a:rPr>
              <a:t>If you already have a LHDS account</a:t>
            </a:r>
            <a:r>
              <a:rPr lang="en-GB" sz="1600" dirty="0">
                <a:solidFill>
                  <a:schemeClr val="accent1"/>
                </a:solidFill>
                <a:latin typeface="Arial"/>
                <a:cs typeface="Arial"/>
              </a:rPr>
              <a:t>, you can request Optum access by clicking here to complete the form or going to slide 5</a:t>
            </a:r>
            <a:endParaRPr lang="en-US" dirty="0">
              <a:solidFill>
                <a:schemeClr val="accent1"/>
              </a:solidFill>
              <a:latin typeface="Corbel" panose="020B0503020204020204"/>
              <a:cs typeface="Arial"/>
            </a:endParaRPr>
          </a:p>
          <a:p>
            <a:pPr algn="ctr"/>
            <a:br>
              <a:rPr lang="en-GB" sz="1600" dirty="0">
                <a:solidFill>
                  <a:schemeClr val="accent1"/>
                </a:solidFill>
                <a:latin typeface="Arial"/>
                <a:cs typeface="Arial"/>
              </a:rPr>
            </a:br>
            <a:r>
              <a:rPr lang="en-GB" sz="1600" dirty="0">
                <a:solidFill>
                  <a:srgbClr val="467886"/>
                </a:solidFill>
                <a:ea typeface="+mn-lt"/>
                <a:cs typeface="+mn-lt"/>
                <a:hlinkClick r:id="rId7">
                  <a:extLst>
                    <a:ext uri="{A12FA001-AC4F-418D-AE19-62706E023703}">
                      <ahyp:hlinkClr xmlns:ahyp="http://schemas.microsoft.com/office/drawing/2018/hyperlinkcolor" val="tx"/>
                    </a:ext>
                  </a:extLst>
                </a:hlinkClick>
              </a:rPr>
              <a:t>Optum PHM Dashboard Request LondonHDS</a:t>
            </a:r>
            <a:endParaRPr lang="en-GB" sz="1600" dirty="0">
              <a:solidFill>
                <a:schemeClr val="accent1"/>
              </a:solidFill>
              <a:hlinkClick r:id="rId7">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CCEB7A1A-3B7D-BF08-2B02-D770622E1FB6}"/>
              </a:ext>
            </a:extLst>
          </p:cNvPr>
          <p:cNvSpPr/>
          <p:nvPr/>
        </p:nvSpPr>
        <p:spPr>
          <a:xfrm>
            <a:off x="409133" y="2099574"/>
            <a:ext cx="4008782" cy="1689652"/>
          </a:xfrm>
          <a:prstGeom prst="rect">
            <a:avLst/>
          </a:prstGeom>
          <a:solidFill>
            <a:schemeClr val="bg2">
              <a:lumMod val="20000"/>
              <a:lumOff val="80000"/>
            </a:schemeClr>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0"/>
              </a:spcBef>
              <a:spcAft>
                <a:spcPct val="0"/>
              </a:spcAft>
            </a:pPr>
            <a:endParaRPr lang="en-GB" sz="1600" dirty="0">
              <a:solidFill>
                <a:schemeClr val="accent1"/>
              </a:solidFill>
              <a:latin typeface="Arial"/>
              <a:cs typeface="Arial"/>
            </a:endParaRPr>
          </a:p>
          <a:p>
            <a:pPr algn="ctr">
              <a:spcBef>
                <a:spcPct val="0"/>
              </a:spcBef>
              <a:spcAft>
                <a:spcPct val="0"/>
              </a:spcAft>
            </a:pPr>
            <a:r>
              <a:rPr lang="en-GB" sz="1600" dirty="0">
                <a:solidFill>
                  <a:schemeClr val="accent1"/>
                </a:solidFill>
                <a:latin typeface="Arial"/>
                <a:cs typeface="Arial"/>
              </a:rPr>
              <a:t>To request access to the NEL Optum platform, you’ll need a </a:t>
            </a:r>
            <a:r>
              <a:rPr lang="en-GB" sz="1600" b="1" dirty="0">
                <a:solidFill>
                  <a:schemeClr val="accent1"/>
                </a:solidFill>
                <a:latin typeface="Arial"/>
                <a:cs typeface="Arial"/>
              </a:rPr>
              <a:t>London HDS account</a:t>
            </a:r>
            <a:r>
              <a:rPr lang="en-GB" sz="1600" dirty="0">
                <a:solidFill>
                  <a:schemeClr val="accent1"/>
                </a:solidFill>
                <a:latin typeface="Arial"/>
                <a:cs typeface="Arial"/>
              </a:rPr>
              <a:t>. </a:t>
            </a:r>
            <a:endParaRPr lang="en-US" sz="1600" dirty="0">
              <a:solidFill>
                <a:schemeClr val="accent1"/>
              </a:solidFill>
              <a:latin typeface="Arial"/>
              <a:cs typeface="Arial"/>
            </a:endParaRPr>
          </a:p>
          <a:p>
            <a:pPr algn="ctr">
              <a:spcBef>
                <a:spcPct val="0"/>
              </a:spcBef>
              <a:spcAft>
                <a:spcPct val="0"/>
              </a:spcAft>
            </a:pPr>
            <a:endParaRPr lang="en-GB" sz="1600" dirty="0">
              <a:solidFill>
                <a:schemeClr val="accent1"/>
              </a:solidFill>
              <a:latin typeface="Arial"/>
              <a:cs typeface="Arial"/>
            </a:endParaRPr>
          </a:p>
          <a:p>
            <a:pPr algn="ctr">
              <a:spcBef>
                <a:spcPct val="0"/>
              </a:spcBef>
              <a:spcAft>
                <a:spcPct val="0"/>
              </a:spcAft>
            </a:pPr>
            <a:r>
              <a:rPr lang="en-GB" sz="1600" dirty="0">
                <a:solidFill>
                  <a:schemeClr val="accent1"/>
                </a:solidFill>
                <a:latin typeface="Arial"/>
                <a:cs typeface="Arial"/>
              </a:rPr>
              <a:t>Please follow the steps in this guide to create your account</a:t>
            </a:r>
            <a:endParaRPr lang="en-GB" sz="1600" i="1" dirty="0">
              <a:solidFill>
                <a:schemeClr val="accent1"/>
              </a:solidFill>
              <a:latin typeface="Arial"/>
              <a:cs typeface="Arial"/>
            </a:endParaRPr>
          </a:p>
        </p:txBody>
      </p:sp>
      <p:sp>
        <p:nvSpPr>
          <p:cNvPr id="10" name="TextBox 9">
            <a:extLst>
              <a:ext uri="{FF2B5EF4-FFF2-40B4-BE49-F238E27FC236}">
                <a16:creationId xmlns:a16="http://schemas.microsoft.com/office/drawing/2014/main" id="{7EA9DC9B-A54A-B6B9-03EC-50FC2D8CAA09}"/>
              </a:ext>
            </a:extLst>
          </p:cNvPr>
          <p:cNvSpPr txBox="1"/>
          <p:nvPr/>
        </p:nvSpPr>
        <p:spPr>
          <a:xfrm>
            <a:off x="8800495" y="4083352"/>
            <a:ext cx="2743200" cy="1200329"/>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rial"/>
                <a:cs typeface="Arial"/>
              </a:rPr>
              <a:t>If you experience any issues, please log a request via the London HDS portal</a:t>
            </a:r>
            <a:r>
              <a:rPr lang="en-GB" dirty="0">
                <a:latin typeface="Arial"/>
                <a:cs typeface="Arial"/>
              </a:rPr>
              <a:t>.</a:t>
            </a:r>
            <a:endParaRPr lang="en-GB" dirty="0"/>
          </a:p>
        </p:txBody>
      </p:sp>
    </p:spTree>
    <p:extLst>
      <p:ext uri="{BB962C8B-B14F-4D97-AF65-F5344CB8AC3E}">
        <p14:creationId xmlns:p14="http://schemas.microsoft.com/office/powerpoint/2010/main" val="42469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F59F-8627-4F67-9E7F-A4933C0A3929}"/>
              </a:ext>
            </a:extLst>
          </p:cNvPr>
          <p:cNvSpPr>
            <a:spLocks noGrp="1"/>
          </p:cNvSpPr>
          <p:nvPr>
            <p:ph type="title"/>
          </p:nvPr>
        </p:nvSpPr>
        <p:spPr/>
        <p:txBody>
          <a:bodyPr/>
          <a:lstStyle/>
          <a:p>
            <a:r>
              <a:rPr lang="en-US" dirty="0"/>
              <a:t>Pathfinder Quick Start</a:t>
            </a:r>
          </a:p>
        </p:txBody>
      </p:sp>
      <p:sp>
        <p:nvSpPr>
          <p:cNvPr id="11" name="TextBox 10">
            <a:extLst>
              <a:ext uri="{FF2B5EF4-FFF2-40B4-BE49-F238E27FC236}">
                <a16:creationId xmlns:a16="http://schemas.microsoft.com/office/drawing/2014/main" id="{E61F2F0A-6174-41BA-B360-3F1D80C13589}"/>
              </a:ext>
            </a:extLst>
          </p:cNvPr>
          <p:cNvSpPr txBox="1"/>
          <p:nvPr/>
        </p:nvSpPr>
        <p:spPr bwMode="gray">
          <a:xfrm>
            <a:off x="829067" y="2336504"/>
            <a:ext cx="2114938" cy="2308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Navigation</a:t>
            </a:r>
          </a:p>
        </p:txBody>
      </p:sp>
      <p:sp>
        <p:nvSpPr>
          <p:cNvPr id="12" name="TextBox 11">
            <a:extLst>
              <a:ext uri="{FF2B5EF4-FFF2-40B4-BE49-F238E27FC236}">
                <a16:creationId xmlns:a16="http://schemas.microsoft.com/office/drawing/2014/main" id="{FC2B7FAA-33D2-4071-A76A-D23827EC9079}"/>
              </a:ext>
            </a:extLst>
          </p:cNvPr>
          <p:cNvSpPr txBox="1"/>
          <p:nvPr/>
        </p:nvSpPr>
        <p:spPr bwMode="gray">
          <a:xfrm>
            <a:off x="678147" y="2760536"/>
            <a:ext cx="223934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Use the navigation side panel to access different domains and pages</a:t>
            </a:r>
          </a:p>
        </p:txBody>
      </p:sp>
      <p:sp>
        <p:nvSpPr>
          <p:cNvPr id="13" name="TextBox 12">
            <a:extLst>
              <a:ext uri="{FF2B5EF4-FFF2-40B4-BE49-F238E27FC236}">
                <a16:creationId xmlns:a16="http://schemas.microsoft.com/office/drawing/2014/main" id="{7EF3BF80-3763-4196-AD70-55F6EF497CD1}"/>
              </a:ext>
            </a:extLst>
          </p:cNvPr>
          <p:cNvSpPr txBox="1"/>
          <p:nvPr/>
        </p:nvSpPr>
        <p:spPr bwMode="gray">
          <a:xfrm>
            <a:off x="3601892" y="2336504"/>
            <a:ext cx="2114938" cy="2308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Reporting Actions</a:t>
            </a:r>
          </a:p>
        </p:txBody>
      </p:sp>
      <p:sp>
        <p:nvSpPr>
          <p:cNvPr id="14" name="TextBox 13">
            <a:extLst>
              <a:ext uri="{FF2B5EF4-FFF2-40B4-BE49-F238E27FC236}">
                <a16:creationId xmlns:a16="http://schemas.microsoft.com/office/drawing/2014/main" id="{CF8898D2-08BF-4288-9C94-08C0E66BFEB9}"/>
              </a:ext>
            </a:extLst>
          </p:cNvPr>
          <p:cNvSpPr txBox="1"/>
          <p:nvPr/>
        </p:nvSpPr>
        <p:spPr bwMode="gray">
          <a:xfrm>
            <a:off x="3450972" y="2760536"/>
            <a:ext cx="2239347" cy="8617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You can save your report by entering a report name and clicking 'Save Page Level Filters'</a:t>
            </a:r>
          </a:p>
        </p:txBody>
      </p:sp>
      <p:sp>
        <p:nvSpPr>
          <p:cNvPr id="15" name="TextBox 14">
            <a:extLst>
              <a:ext uri="{FF2B5EF4-FFF2-40B4-BE49-F238E27FC236}">
                <a16:creationId xmlns:a16="http://schemas.microsoft.com/office/drawing/2014/main" id="{A207BB70-BB0D-47E5-A64B-2CBE8B10EA25}"/>
              </a:ext>
            </a:extLst>
          </p:cNvPr>
          <p:cNvSpPr txBox="1"/>
          <p:nvPr/>
        </p:nvSpPr>
        <p:spPr bwMode="gray">
          <a:xfrm>
            <a:off x="6839166" y="2318398"/>
            <a:ext cx="2114938" cy="2308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Create Filter</a:t>
            </a:r>
          </a:p>
        </p:txBody>
      </p:sp>
      <p:sp>
        <p:nvSpPr>
          <p:cNvPr id="16" name="TextBox 15">
            <a:extLst>
              <a:ext uri="{FF2B5EF4-FFF2-40B4-BE49-F238E27FC236}">
                <a16:creationId xmlns:a16="http://schemas.microsoft.com/office/drawing/2014/main" id="{ECC37854-0F23-4DCF-A461-90AC5CCD6B59}"/>
              </a:ext>
            </a:extLst>
          </p:cNvPr>
          <p:cNvSpPr txBox="1"/>
          <p:nvPr/>
        </p:nvSpPr>
        <p:spPr bwMode="gray">
          <a:xfrm>
            <a:off x="6239900" y="2743555"/>
            <a:ext cx="238400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The filter builder allows you to configure the data you can see on screen</a:t>
            </a:r>
          </a:p>
        </p:txBody>
      </p:sp>
      <p:pic>
        <p:nvPicPr>
          <p:cNvPr id="8" name="Picture 7">
            <a:extLst>
              <a:ext uri="{FF2B5EF4-FFF2-40B4-BE49-F238E27FC236}">
                <a16:creationId xmlns:a16="http://schemas.microsoft.com/office/drawing/2014/main" id="{14E2E7E0-DBFE-4787-8D82-82F7A4F0EB7C}"/>
              </a:ext>
            </a:extLst>
          </p:cNvPr>
          <p:cNvPicPr>
            <a:picLocks noChangeAspect="1"/>
          </p:cNvPicPr>
          <p:nvPr/>
        </p:nvPicPr>
        <p:blipFill>
          <a:blip r:embed="rId2" cstate="screen">
            <a:extLst>
              <a:ext uri="{28A0092B-C50C-407E-A947-70E740481C1C}">
                <a14:useLocalDpi xmlns:a14="http://schemas.microsoft.com/office/drawing/2010/main"/>
              </a:ext>
            </a:extLst>
          </a:blip>
          <a:stretch/>
        </p:blipFill>
        <p:spPr bwMode="gray">
          <a:xfrm>
            <a:off x="9713330" y="1379045"/>
            <a:ext cx="612648" cy="612648"/>
          </a:xfrm>
          <a:prstGeom prst="rect">
            <a:avLst/>
          </a:prstGeom>
        </p:spPr>
      </p:pic>
      <p:sp>
        <p:nvSpPr>
          <p:cNvPr id="17" name="TextBox 16">
            <a:extLst>
              <a:ext uri="{FF2B5EF4-FFF2-40B4-BE49-F238E27FC236}">
                <a16:creationId xmlns:a16="http://schemas.microsoft.com/office/drawing/2014/main" id="{9E2B34DE-CAA0-4108-82B8-A457BAA55572}"/>
              </a:ext>
            </a:extLst>
          </p:cNvPr>
          <p:cNvSpPr txBox="1"/>
          <p:nvPr/>
        </p:nvSpPr>
        <p:spPr bwMode="gray">
          <a:xfrm>
            <a:off x="9522776" y="2336504"/>
            <a:ext cx="2114938" cy="2308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How to Use</a:t>
            </a:r>
          </a:p>
        </p:txBody>
      </p:sp>
      <p:sp>
        <p:nvSpPr>
          <p:cNvPr id="18" name="TextBox 17">
            <a:extLst>
              <a:ext uri="{FF2B5EF4-FFF2-40B4-BE49-F238E27FC236}">
                <a16:creationId xmlns:a16="http://schemas.microsoft.com/office/drawing/2014/main" id="{72F7F779-A287-4510-9D76-FE243DFD6DEF}"/>
              </a:ext>
            </a:extLst>
          </p:cNvPr>
          <p:cNvSpPr txBox="1"/>
          <p:nvPr/>
        </p:nvSpPr>
        <p:spPr bwMode="gray">
          <a:xfrm>
            <a:off x="8996623" y="2760536"/>
            <a:ext cx="2239347"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The How to Use button provides information about the page you are viewing</a:t>
            </a:r>
          </a:p>
        </p:txBody>
      </p:sp>
      <p:pic>
        <p:nvPicPr>
          <p:cNvPr id="4" name="Picture 3">
            <a:extLst>
              <a:ext uri="{FF2B5EF4-FFF2-40B4-BE49-F238E27FC236}">
                <a16:creationId xmlns:a16="http://schemas.microsoft.com/office/drawing/2014/main" id="{F7C648F6-FD29-3BC3-5F97-9C051FCD32E6}"/>
              </a:ext>
            </a:extLst>
          </p:cNvPr>
          <p:cNvPicPr>
            <a:picLocks noChangeAspect="1"/>
          </p:cNvPicPr>
          <p:nvPr/>
        </p:nvPicPr>
        <p:blipFill>
          <a:blip r:embed="rId3"/>
          <a:stretch>
            <a:fillRect/>
          </a:stretch>
        </p:blipFill>
        <p:spPr>
          <a:xfrm>
            <a:off x="945000" y="3600067"/>
            <a:ext cx="1581231" cy="2267067"/>
          </a:xfrm>
          <a:prstGeom prst="rect">
            <a:avLst/>
          </a:prstGeom>
        </p:spPr>
      </p:pic>
      <p:pic>
        <p:nvPicPr>
          <p:cNvPr id="6" name="Picture 5" descr="A screenshot of a chat&#10;&#10;Description automatically generated">
            <a:extLst>
              <a:ext uri="{FF2B5EF4-FFF2-40B4-BE49-F238E27FC236}">
                <a16:creationId xmlns:a16="http://schemas.microsoft.com/office/drawing/2014/main" id="{A7E3A4F4-08F0-30E4-6B0D-E6475F69D292}"/>
              </a:ext>
            </a:extLst>
          </p:cNvPr>
          <p:cNvPicPr>
            <a:picLocks noChangeAspect="1"/>
          </p:cNvPicPr>
          <p:nvPr/>
        </p:nvPicPr>
        <p:blipFill rotWithShape="1">
          <a:blip r:embed="rId4"/>
          <a:srcRect l="1" t="17904" r="27984" b="5477"/>
          <a:stretch/>
        </p:blipFill>
        <p:spPr>
          <a:xfrm>
            <a:off x="6055108" y="3622310"/>
            <a:ext cx="2765142" cy="1578110"/>
          </a:xfrm>
          <a:prstGeom prst="rect">
            <a:avLst/>
          </a:prstGeom>
        </p:spPr>
      </p:pic>
      <p:pic>
        <p:nvPicPr>
          <p:cNvPr id="7" name="Picture 6">
            <a:extLst>
              <a:ext uri="{FF2B5EF4-FFF2-40B4-BE49-F238E27FC236}">
                <a16:creationId xmlns:a16="http://schemas.microsoft.com/office/drawing/2014/main" id="{416EB80F-D151-D76A-64B7-5B74B274AE08}"/>
              </a:ext>
            </a:extLst>
          </p:cNvPr>
          <p:cNvPicPr>
            <a:picLocks noChangeAspect="1"/>
          </p:cNvPicPr>
          <p:nvPr/>
        </p:nvPicPr>
        <p:blipFill rotWithShape="1">
          <a:blip r:embed="rId5"/>
          <a:srcRect l="2979"/>
          <a:stretch/>
        </p:blipFill>
        <p:spPr>
          <a:xfrm>
            <a:off x="8954104" y="3595481"/>
            <a:ext cx="3037465" cy="1301817"/>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22C377C7-86E0-059E-6758-144C1448C9CB}"/>
              </a:ext>
            </a:extLst>
          </p:cNvPr>
          <p:cNvPicPr>
            <a:picLocks noChangeAspect="1"/>
          </p:cNvPicPr>
          <p:nvPr/>
        </p:nvPicPr>
        <p:blipFill rotWithShape="1">
          <a:blip r:embed="rId6"/>
          <a:srcRect l="1644" t="25422" r="4959" b="13018"/>
          <a:stretch/>
        </p:blipFill>
        <p:spPr>
          <a:xfrm>
            <a:off x="3151997" y="3815510"/>
            <a:ext cx="2769257" cy="972494"/>
          </a:xfrm>
          <a:prstGeom prst="rect">
            <a:avLst/>
          </a:prstGeom>
        </p:spPr>
      </p:pic>
      <p:pic>
        <p:nvPicPr>
          <p:cNvPr id="20" name="Picture 19">
            <a:extLst>
              <a:ext uri="{FF2B5EF4-FFF2-40B4-BE49-F238E27FC236}">
                <a16:creationId xmlns:a16="http://schemas.microsoft.com/office/drawing/2014/main" id="{5E9DD7B2-C16A-0A4F-CE36-C89B0B97A6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4100412" y="1421672"/>
            <a:ext cx="609601" cy="609601"/>
          </a:xfrm>
          <a:prstGeom prst="rect">
            <a:avLst/>
          </a:prstGeom>
        </p:spPr>
      </p:pic>
      <p:pic>
        <p:nvPicPr>
          <p:cNvPr id="21" name="Picture 20">
            <a:extLst>
              <a:ext uri="{FF2B5EF4-FFF2-40B4-BE49-F238E27FC236}">
                <a16:creationId xmlns:a16="http://schemas.microsoft.com/office/drawing/2014/main" id="{CA612576-8DAD-1745-6DAD-B202D16E95F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7155687" y="1421672"/>
            <a:ext cx="609601" cy="609601"/>
          </a:xfrm>
          <a:prstGeom prst="rect">
            <a:avLst/>
          </a:prstGeom>
        </p:spPr>
      </p:pic>
      <p:pic>
        <p:nvPicPr>
          <p:cNvPr id="22" name="Picture 21">
            <a:extLst>
              <a:ext uri="{FF2B5EF4-FFF2-40B4-BE49-F238E27FC236}">
                <a16:creationId xmlns:a16="http://schemas.microsoft.com/office/drawing/2014/main" id="{77EB4A29-8BB9-3904-D45C-198C0E634AE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1193052" y="1444453"/>
            <a:ext cx="609601" cy="609601"/>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545766CE-B95A-EECC-F940-E6F5C283A8C6}"/>
              </a:ext>
            </a:extLst>
          </p:cNvPr>
          <p:cNvPicPr>
            <a:picLocks noChangeAspect="1"/>
          </p:cNvPicPr>
          <p:nvPr/>
        </p:nvPicPr>
        <p:blipFill rotWithShape="1">
          <a:blip r:embed="rId10"/>
          <a:srcRect l="8757" t="52214" r="1999" b="9867"/>
          <a:stretch/>
        </p:blipFill>
        <p:spPr>
          <a:xfrm>
            <a:off x="5051394" y="770080"/>
            <a:ext cx="4403324" cy="512870"/>
          </a:xfrm>
          <a:prstGeom prst="rect">
            <a:avLst/>
          </a:prstGeom>
        </p:spPr>
      </p:pic>
      <p:cxnSp>
        <p:nvCxnSpPr>
          <p:cNvPr id="25" name="Straight Connector 24">
            <a:extLst>
              <a:ext uri="{FF2B5EF4-FFF2-40B4-BE49-F238E27FC236}">
                <a16:creationId xmlns:a16="http://schemas.microsoft.com/office/drawing/2014/main" id="{E34BAAD4-EDBA-115A-6833-2E3CCEDCF43E}"/>
              </a:ext>
            </a:extLst>
          </p:cNvPr>
          <p:cNvCxnSpPr/>
          <p:nvPr/>
        </p:nvCxnSpPr>
        <p:spPr bwMode="gray">
          <a:xfrm>
            <a:off x="3027287" y="1991693"/>
            <a:ext cx="0" cy="4098389"/>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D5A7DAC-A8D6-0D3B-B44B-4268713E5E99}"/>
              </a:ext>
            </a:extLst>
          </p:cNvPr>
          <p:cNvCxnSpPr/>
          <p:nvPr/>
        </p:nvCxnSpPr>
        <p:spPr bwMode="gray">
          <a:xfrm>
            <a:off x="6008704" y="1991692"/>
            <a:ext cx="0" cy="4098389"/>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A69526A-3D65-B95D-5765-B5969CBB9B17}"/>
              </a:ext>
            </a:extLst>
          </p:cNvPr>
          <p:cNvCxnSpPr/>
          <p:nvPr/>
        </p:nvCxnSpPr>
        <p:spPr bwMode="gray">
          <a:xfrm>
            <a:off x="8823209" y="1991691"/>
            <a:ext cx="0" cy="4098389"/>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37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353C-546C-2915-C407-74C74E9921E9}"/>
              </a:ext>
            </a:extLst>
          </p:cNvPr>
          <p:cNvSpPr>
            <a:spLocks noGrp="1"/>
          </p:cNvSpPr>
          <p:nvPr>
            <p:ph type="title"/>
          </p:nvPr>
        </p:nvSpPr>
        <p:spPr>
          <a:xfrm>
            <a:off x="1127968" y="254196"/>
            <a:ext cx="9784080" cy="1508760"/>
          </a:xfrm>
        </p:spPr>
        <p:txBody>
          <a:bodyPr/>
          <a:lstStyle/>
          <a:p>
            <a:r>
              <a:rPr lang="en-GB" dirty="0">
                <a:latin typeface="Arial" panose="020B0604020202020204" pitchFamily="34" charset="0"/>
                <a:ea typeface="Calibri Light"/>
                <a:cs typeface="Arial" panose="020B0604020202020204" pitchFamily="34" charset="0"/>
              </a:rPr>
              <a:t>Contacts</a:t>
            </a:r>
          </a:p>
        </p:txBody>
      </p:sp>
      <p:sp>
        <p:nvSpPr>
          <p:cNvPr id="3" name="Content Placeholder 2">
            <a:extLst>
              <a:ext uri="{FF2B5EF4-FFF2-40B4-BE49-F238E27FC236}">
                <a16:creationId xmlns:a16="http://schemas.microsoft.com/office/drawing/2014/main" id="{E86537AD-1DF3-1363-A0CB-391AA465F44B}"/>
              </a:ext>
            </a:extLst>
          </p:cNvPr>
          <p:cNvSpPr>
            <a:spLocks noGrp="1"/>
          </p:cNvSpPr>
          <p:nvPr>
            <p:ph idx="1"/>
          </p:nvPr>
        </p:nvSpPr>
        <p:spPr>
          <a:xfrm>
            <a:off x="341528" y="1481593"/>
            <a:ext cx="11506862" cy="5481760"/>
          </a:xfrm>
        </p:spPr>
        <p:txBody>
          <a:bodyPr vert="horz" lIns="91440" tIns="45720" rIns="91440" bIns="45720" rtlCol="0" anchor="t">
            <a:noAutofit/>
          </a:bodyPr>
          <a:lstStyle/>
          <a:p>
            <a:pPr marL="0" indent="0">
              <a:buNone/>
            </a:pPr>
            <a:endParaRPr lang="en-GB" sz="2000" b="1" dirty="0">
              <a:solidFill>
                <a:srgbClr val="FFFFFF"/>
              </a:solidFill>
              <a:latin typeface="Arial" panose="020B0604020202020204" pitchFamily="34" charset="0"/>
              <a:cs typeface="Arial" panose="020B0604020202020204" pitchFamily="34" charset="0"/>
            </a:endParaRPr>
          </a:p>
          <a:p>
            <a:pPr marL="0" indent="0">
              <a:buNone/>
            </a:pPr>
            <a:r>
              <a:rPr lang="en-GB" sz="1800" b="1" dirty="0">
                <a:solidFill>
                  <a:srgbClr val="FFFFFF"/>
                </a:solidFill>
                <a:latin typeface="Arial"/>
                <a:cs typeface="Arial"/>
              </a:rPr>
              <a:t>Issues with London HDS accounts  </a:t>
            </a:r>
            <a:r>
              <a:rPr lang="en-GB" sz="1800" b="1" dirty="0">
                <a:solidFill>
                  <a:srgbClr val="FFFFFF"/>
                </a:solidFill>
                <a:latin typeface="Arial"/>
                <a:cs typeface="Arial"/>
                <a:hlinkClick r:id="rId2"/>
              </a:rPr>
              <a:t>https://sd.londonhds.nhs.uk/</a:t>
            </a:r>
            <a:r>
              <a:rPr lang="en-GB" sz="1800" b="1" dirty="0">
                <a:solidFill>
                  <a:srgbClr val="FFFFFF"/>
                </a:solidFill>
                <a:latin typeface="Arial"/>
                <a:cs typeface="Arial"/>
              </a:rPr>
              <a:t> and select 'Report an issue'</a:t>
            </a:r>
            <a:endParaRPr lang="en-GB" sz="1800" b="1" u="sng">
              <a:solidFill>
                <a:srgbClr val="FFFFFF"/>
              </a:solidFill>
              <a:latin typeface="Arial"/>
              <a:cs typeface="Arial"/>
            </a:endParaRPr>
          </a:p>
          <a:p>
            <a:pPr marL="0" indent="0">
              <a:buNone/>
            </a:pPr>
            <a:endParaRPr lang="en-GB" sz="1800" b="1" dirty="0">
              <a:solidFill>
                <a:srgbClr val="FFFFFF"/>
              </a:solidFill>
              <a:latin typeface="Arial" panose="020B0604020202020204" pitchFamily="34" charset="0"/>
              <a:cs typeface="Arial" panose="020B0604020202020204" pitchFamily="34" charset="0"/>
            </a:endParaRPr>
          </a:p>
          <a:p>
            <a:pPr marL="0" indent="0">
              <a:buNone/>
            </a:pPr>
            <a:r>
              <a:rPr lang="en-GB" sz="1800" b="1" dirty="0">
                <a:solidFill>
                  <a:srgbClr val="FFFFFF"/>
                </a:solidFill>
                <a:latin typeface="Arial"/>
                <a:cs typeface="Arial"/>
              </a:rPr>
              <a:t>Issues with Optum accounts and pathfinder  </a:t>
            </a:r>
            <a:r>
              <a:rPr lang="en-GB" sz="1800" b="1" dirty="0">
                <a:solidFill>
                  <a:srgbClr val="FFFFFF"/>
                </a:solidFill>
                <a:latin typeface="Arial"/>
                <a:cs typeface="Arial"/>
                <a:hlinkClick r:id="rId3"/>
              </a:rPr>
              <a:t>customerserviceuk@optum.com</a:t>
            </a:r>
            <a:endParaRPr lang="en-GB" sz="1800" dirty="0">
              <a:latin typeface="Arial"/>
              <a:cs typeface="Arial"/>
            </a:endParaRPr>
          </a:p>
          <a:p>
            <a:pPr marL="0" indent="0">
              <a:buNone/>
            </a:pPr>
            <a:endParaRPr lang="en-GB" sz="1800" b="1" dirty="0">
              <a:solidFill>
                <a:srgbClr val="FFFFFF"/>
              </a:solidFill>
              <a:latin typeface="Arial" panose="020B0604020202020204" pitchFamily="34" charset="0"/>
              <a:cs typeface="Arial" panose="020B0604020202020204" pitchFamily="34" charset="0"/>
            </a:endParaRPr>
          </a:p>
          <a:p>
            <a:pPr marL="0" indent="0">
              <a:buNone/>
            </a:pPr>
            <a:r>
              <a:rPr lang="en-GB" sz="1800" b="1" dirty="0">
                <a:solidFill>
                  <a:srgbClr val="FFFFFF"/>
                </a:solidFill>
                <a:latin typeface="Arial"/>
                <a:cs typeface="Arial"/>
              </a:rPr>
              <a:t>For general PHM enquiries including training please contact the NEL ICB PHM team </a:t>
            </a:r>
            <a:r>
              <a:rPr lang="en-GB" sz="1800" b="1" dirty="0">
                <a:solidFill>
                  <a:srgbClr val="FFFFFF"/>
                </a:solidFill>
                <a:latin typeface="Arial"/>
                <a:cs typeface="Arial"/>
                <a:hlinkClick r:id="rId4"/>
              </a:rPr>
              <a:t>nelondonicb.phm.nel@nhs.net</a:t>
            </a:r>
            <a:endParaRPr lang="en-GB" sz="1800" b="1" dirty="0">
              <a:solidFill>
                <a:srgbClr val="FFFFFF"/>
              </a:solidFill>
              <a:latin typeface="Arial"/>
              <a:cs typeface="Arial"/>
            </a:endParaRPr>
          </a:p>
          <a:p>
            <a:pPr marL="0" indent="0">
              <a:buNone/>
            </a:pPr>
            <a:endParaRPr lang="en-GB" sz="1800" b="1" dirty="0">
              <a:solidFill>
                <a:srgbClr val="FFFFFF"/>
              </a:solidFill>
              <a:latin typeface="Arial" panose="020B0604020202020204" pitchFamily="34" charset="0"/>
              <a:cs typeface="Arial" panose="020B0604020202020204" pitchFamily="34" charset="0"/>
            </a:endParaRPr>
          </a:p>
          <a:p>
            <a:pPr marL="0" indent="0">
              <a:buNone/>
            </a:pPr>
            <a:r>
              <a:rPr lang="en-GB" sz="1800" b="1" dirty="0">
                <a:latin typeface="Arial"/>
                <a:cs typeface="Arial"/>
              </a:rPr>
              <a:t>Keep up to date on all NEL PHM news  </a:t>
            </a:r>
            <a:r>
              <a:rPr lang="en-GB" sz="1800" b="1" dirty="0">
                <a:latin typeface="Arial"/>
                <a:cs typeface="Arial"/>
                <a:hlinkClick r:id="rId5" tooltip="https://engage.cloud.microsoft/main/org/nhs.net/groups/eyjfdhlwzsi6ikdyb3vwiiwiawqioiiymzeyodqxmtm0mdgifq"/>
              </a:rPr>
              <a:t>NEL Population Health Management | Community | Microsoft Teams</a:t>
            </a:r>
            <a:endParaRPr lang="en-GB" sz="1800" b="1" dirty="0">
              <a:solidFill>
                <a:srgbClr val="FFFFFF"/>
              </a:solidFill>
              <a:latin typeface="Arial"/>
              <a:cs typeface="Arial"/>
            </a:endParaRPr>
          </a:p>
          <a:p>
            <a:pPr marL="0" indent="0">
              <a:buNone/>
            </a:pPr>
            <a:endParaRPr lang="en-GB" sz="1800" b="1" dirty="0">
              <a:solidFill>
                <a:srgbClr val="FFFFFF"/>
              </a:solidFill>
              <a:latin typeface="Arial"/>
              <a:cs typeface="Arial"/>
            </a:endParaRPr>
          </a:p>
          <a:p>
            <a:pPr>
              <a:buNone/>
            </a:pPr>
            <a:r>
              <a:rPr lang="en-GB" sz="1800" dirty="0">
                <a:solidFill>
                  <a:srgbClr val="FFFFFF"/>
                </a:solidFill>
                <a:latin typeface="Arial"/>
                <a:cs typeface="Arial"/>
              </a:rPr>
              <a:t>Join  </a:t>
            </a:r>
            <a:r>
              <a:rPr lang="en-GB" sz="1800" b="1" dirty="0">
                <a:solidFill>
                  <a:srgbClr val="FFFFFF"/>
                </a:solidFill>
                <a:latin typeface="Arial"/>
                <a:cs typeface="Arial"/>
              </a:rPr>
              <a:t>‘How to use Pathfinder’ </a:t>
            </a:r>
            <a:r>
              <a:rPr lang="en-GB" sz="1800" dirty="0">
                <a:solidFill>
                  <a:srgbClr val="FFFFFF"/>
                </a:solidFill>
                <a:latin typeface="Arial"/>
                <a:cs typeface="Arial"/>
              </a:rPr>
              <a:t>Training Webinar</a:t>
            </a:r>
          </a:p>
          <a:p>
            <a:pPr>
              <a:buNone/>
            </a:pPr>
            <a:r>
              <a:rPr lang="en-GB" sz="1800" dirty="0">
                <a:solidFill>
                  <a:srgbClr val="FFFFFF"/>
                </a:solidFill>
                <a:latin typeface="Arial"/>
                <a:cs typeface="Arial"/>
              </a:rPr>
              <a:t>Wednesday 12</a:t>
            </a:r>
            <a:r>
              <a:rPr lang="en-GB" sz="1800" baseline="30000" dirty="0">
                <a:solidFill>
                  <a:srgbClr val="FFFFFF"/>
                </a:solidFill>
                <a:latin typeface="Arial"/>
                <a:cs typeface="Arial"/>
              </a:rPr>
              <a:t>th</a:t>
            </a:r>
            <a:r>
              <a:rPr lang="en-GB" sz="1800" dirty="0">
                <a:solidFill>
                  <a:srgbClr val="FFFFFF"/>
                </a:solidFill>
                <a:latin typeface="Arial"/>
                <a:cs typeface="Arial"/>
              </a:rPr>
              <a:t> November – 3 - 4pm </a:t>
            </a:r>
            <a:r>
              <a:rPr lang="en-GB" sz="1800" b="1" dirty="0">
                <a:solidFill>
                  <a:srgbClr val="5B5FC7"/>
                </a:solidFill>
                <a:latin typeface="Arial"/>
                <a:cs typeface="Segoe UI"/>
                <a:hlinkClick r:id="rId6"/>
              </a:rPr>
              <a:t>Join the meeting now</a:t>
            </a:r>
            <a:r>
              <a:rPr lang="en-GB" sz="1800" dirty="0">
                <a:solidFill>
                  <a:srgbClr val="FFFFFF"/>
                </a:solidFill>
                <a:latin typeface="Arial"/>
                <a:cs typeface="Segoe UI"/>
              </a:rPr>
              <a:t> or email nelondonicb.phm.nel@nhs.net</a:t>
            </a:r>
            <a:endParaRPr lang="en-GB" sz="1800" dirty="0">
              <a:latin typeface="Arial"/>
            </a:endParaRPr>
          </a:p>
          <a:p>
            <a:pPr>
              <a:buNone/>
            </a:pPr>
            <a:endParaRPr lang="en-GB" sz="2000" dirty="0"/>
          </a:p>
          <a:p>
            <a:pPr marL="0" indent="0">
              <a:buNone/>
            </a:pPr>
            <a:endParaRPr lang="en-GB" sz="2000" b="1" dirty="0">
              <a:solidFill>
                <a:srgbClr val="FFFFFF"/>
              </a:solidFill>
              <a:latin typeface="Arial"/>
              <a:cs typeface="Arial"/>
            </a:endParaRPr>
          </a:p>
          <a:p>
            <a:pPr marL="0" indent="0">
              <a:buNone/>
            </a:pPr>
            <a:endParaRPr lang="en-GB" sz="2000" b="1" dirty="0">
              <a:solidFill>
                <a:srgbClr val="FFFFFF"/>
              </a:solidFill>
              <a:latin typeface="Arial"/>
              <a:cs typeface="Arial"/>
            </a:endParaRPr>
          </a:p>
          <a:p>
            <a:pPr marL="0" indent="0">
              <a:buNone/>
            </a:pPr>
            <a:endParaRPr lang="en-GB" sz="2000" b="1" dirty="0">
              <a:solidFill>
                <a:srgbClr val="FFFFFF"/>
              </a:solidFill>
              <a:latin typeface="Arial"/>
              <a:cs typeface="Arial"/>
            </a:endParaRPr>
          </a:p>
          <a:p>
            <a:pPr marL="0" indent="0">
              <a:buNone/>
            </a:pPr>
            <a:endParaRPr lang="en-GB" sz="2000" b="1" dirty="0">
              <a:solidFill>
                <a:srgbClr val="FFFFFF"/>
              </a:solidFill>
              <a:latin typeface="Arial"/>
              <a:cs typeface="Arial"/>
            </a:endParaRPr>
          </a:p>
        </p:txBody>
      </p:sp>
    </p:spTree>
    <p:extLst>
      <p:ext uri="{BB962C8B-B14F-4D97-AF65-F5344CB8AC3E}">
        <p14:creationId xmlns:p14="http://schemas.microsoft.com/office/powerpoint/2010/main" val="3098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3B485CDE-3324-ACE7-8C3F-BD336F15FEF4}"/>
              </a:ext>
            </a:extLst>
          </p:cNvPr>
          <p:cNvSpPr>
            <a:spLocks noChangeArrowheads="1"/>
          </p:cNvSpPr>
          <p:nvPr/>
        </p:nvSpPr>
        <p:spPr bwMode="auto">
          <a:xfrm>
            <a:off x="427290" y="-43337"/>
            <a:ext cx="96882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677"/>
                </a:solidFill>
                <a:effectLst/>
                <a:uLnTx/>
                <a:uFillTx/>
                <a:latin typeface="Arial" panose="020B0604020202020204"/>
                <a:ea typeface="+mn-ea"/>
                <a:cs typeface="+mn-cs"/>
              </a:rPr>
              <a:t>Logging in or registering an account with London HDS</a:t>
            </a:r>
            <a:endParaRPr kumimoji="0" lang="en-GB" sz="20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endParaRPr>
          </a:p>
          <a:p>
            <a:pPr algn="ctr"/>
            <a:endParaRPr lang="en-GB" b="1" dirty="0">
              <a:latin typeface="Arial"/>
              <a:ea typeface="Calibri"/>
              <a:cs typeface="Arial"/>
            </a:endParaRPr>
          </a:p>
          <a:p>
            <a:pPr algn="ctr"/>
            <a:r>
              <a:rPr kumimoji="0" lang="en-GB" altLang="en-US" sz="1600" b="0" i="0" u="none" strike="noStrike" cap="none" normalizeH="0" baseline="0" dirty="0">
                <a:ln>
                  <a:noFill/>
                </a:ln>
                <a:effectLst/>
                <a:latin typeface="Arial"/>
                <a:ea typeface="Calibri"/>
                <a:cs typeface="Times New Roman"/>
              </a:rPr>
              <a:t>If </a:t>
            </a:r>
            <a:r>
              <a:rPr lang="en-GB" altLang="en-US" sz="1600" dirty="0">
                <a:latin typeface="Arial"/>
                <a:ea typeface="Calibri"/>
                <a:cs typeface="Times New Roman"/>
              </a:rPr>
              <a:t>this is the first time you have visited the London HDS Service Desk,</a:t>
            </a:r>
            <a:r>
              <a:rPr kumimoji="0" lang="en-GB" altLang="en-US" sz="1600" b="0" i="0" u="none" strike="noStrike" cap="none" normalizeH="0" baseline="0" dirty="0">
                <a:ln>
                  <a:noFill/>
                </a:ln>
                <a:effectLst/>
                <a:latin typeface="Arial"/>
                <a:ea typeface="Calibri"/>
                <a:cs typeface="Times New Roman"/>
              </a:rPr>
              <a:t> please follow the instructions below to register and log into the Portal. </a:t>
            </a:r>
            <a:endParaRPr lang="en-GB" altLang="en-US" sz="1600" dirty="0">
              <a:latin typeface="Arial"/>
              <a:ea typeface="Calibri"/>
              <a:cs typeface="Times New Roman"/>
            </a:endParaRPr>
          </a:p>
          <a:p>
            <a:pPr algn="ctr"/>
            <a:r>
              <a:rPr kumimoji="0" lang="en-GB" altLang="en-US" sz="1600" b="0" i="0" u="none" strike="noStrike" cap="none" normalizeH="0" baseline="0" dirty="0">
                <a:ln>
                  <a:noFill/>
                </a:ln>
                <a:effectLst/>
                <a:latin typeface="Arial"/>
                <a:ea typeface="Calibri"/>
                <a:cs typeface="Times New Roman"/>
              </a:rPr>
              <a:t>You need to create a </a:t>
            </a:r>
            <a:r>
              <a:rPr lang="en-GB" altLang="en-US" sz="1600" dirty="0">
                <a:latin typeface="Arial"/>
                <a:ea typeface="Calibri"/>
                <a:cs typeface="Times New Roman"/>
              </a:rPr>
              <a:t>London HDS Service Desk </a:t>
            </a:r>
            <a:r>
              <a:rPr kumimoji="0" lang="en-GB" altLang="en-US" sz="1600" b="0" i="0" u="none" strike="noStrike" cap="none" normalizeH="0" baseline="0" dirty="0">
                <a:ln>
                  <a:noFill/>
                </a:ln>
                <a:effectLst/>
                <a:latin typeface="Arial"/>
                <a:ea typeface="Calibri"/>
                <a:cs typeface="Times New Roman"/>
              </a:rPr>
              <a:t>account to access the </a:t>
            </a:r>
            <a:r>
              <a:rPr lang="en-GB" altLang="en-US" sz="1600" dirty="0">
                <a:latin typeface="Arial"/>
                <a:ea typeface="Calibri"/>
                <a:cs typeface="Times New Roman"/>
              </a:rPr>
              <a:t>NEL PHM Optum Account Request form</a:t>
            </a:r>
            <a:r>
              <a:rPr kumimoji="0" lang="en-GB" altLang="en-US" sz="1600" b="0" i="0" u="none" strike="noStrike" cap="none" normalizeH="0" baseline="0" dirty="0">
                <a:ln>
                  <a:noFill/>
                </a:ln>
                <a:effectLst/>
                <a:latin typeface="Arial"/>
                <a:ea typeface="Calibri"/>
                <a:cs typeface="Times New Roman"/>
              </a:rPr>
              <a:t>.</a:t>
            </a:r>
            <a:endParaRPr lang="en-GB" sz="1600" dirty="0">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800" b="0" i="0" u="none" strike="noStrike" cap="none" normalizeH="0" baseline="0" dirty="0">
              <a:ln>
                <a:noFill/>
              </a:ln>
              <a:effectLst/>
              <a:latin typeface="Arial" panose="020B0604020202020204" pitchFamily="34" charset="0"/>
              <a:cs typeface="Arial"/>
            </a:endParaRPr>
          </a:p>
        </p:txBody>
      </p:sp>
      <p:sp>
        <p:nvSpPr>
          <p:cNvPr id="10" name="TextBox 9">
            <a:extLst>
              <a:ext uri="{FF2B5EF4-FFF2-40B4-BE49-F238E27FC236}">
                <a16:creationId xmlns:a16="http://schemas.microsoft.com/office/drawing/2014/main" id="{B20201FB-AC38-F4C2-E274-2278FB98FC76}"/>
              </a:ext>
            </a:extLst>
          </p:cNvPr>
          <p:cNvSpPr txBox="1"/>
          <p:nvPr/>
        </p:nvSpPr>
        <p:spPr>
          <a:xfrm>
            <a:off x="421419" y="1780826"/>
            <a:ext cx="4959307" cy="1595693"/>
          </a:xfrm>
          <a:prstGeom prst="rect">
            <a:avLst/>
          </a:prstGeom>
          <a:noFill/>
          <a:ln w="28575">
            <a:solidFill>
              <a:schemeClr val="tx1"/>
            </a:solidFill>
          </a:ln>
        </p:spPr>
        <p:txBody>
          <a:bodyPr wrap="square" lIns="91440" tIns="45720" rIns="91440" bIns="45720" anchor="t">
            <a:spAutoFit/>
          </a:bodyPr>
          <a:lstStyle/>
          <a:p>
            <a:pPr>
              <a:lnSpc>
                <a:spcPct val="107000"/>
              </a:lnSpc>
              <a:spcAft>
                <a:spcPts val="800"/>
              </a:spcAft>
            </a:pPr>
            <a:r>
              <a:rPr lang="en-GB" sz="1600" b="1">
                <a:latin typeface="Arial"/>
                <a:ea typeface="Calibri"/>
                <a:cs typeface="Times New Roman"/>
              </a:rPr>
              <a:t>STEP 1 </a:t>
            </a:r>
            <a:endParaRPr lang="en-US">
              <a:latin typeface="Corbel" panose="020B0503020204020204"/>
              <a:ea typeface="Calibri"/>
              <a:cs typeface="Times New Roman"/>
            </a:endParaRPr>
          </a:p>
          <a:p>
            <a:pPr>
              <a:lnSpc>
                <a:spcPct val="107000"/>
              </a:lnSpc>
              <a:spcAft>
                <a:spcPts val="800"/>
              </a:spcAft>
            </a:pPr>
            <a:r>
              <a:rPr lang="en-GB" sz="1600" b="1">
                <a:latin typeface="Arial"/>
                <a:ea typeface="Calibri"/>
                <a:cs typeface="Times New Roman"/>
              </a:rPr>
              <a:t>Visit  </a:t>
            </a:r>
            <a:r>
              <a:rPr lang="en-GB" sz="1600" b="1" u="sng">
                <a:solidFill>
                  <a:srgbClr val="0563C1"/>
                </a:solidFill>
                <a:effectLst/>
                <a:latin typeface="Arial"/>
                <a:ea typeface="Calibri"/>
                <a:cs typeface="Times New Roman"/>
                <a:hlinkClick r:id="rId2"/>
              </a:rPr>
              <a:t>https://sd.londonhds.nhs.uk/</a:t>
            </a:r>
            <a:endParaRPr lang="en-US"/>
          </a:p>
          <a:p>
            <a:pPr>
              <a:lnSpc>
                <a:spcPct val="107000"/>
              </a:lnSpc>
              <a:spcAft>
                <a:spcPts val="800"/>
              </a:spcAft>
            </a:pPr>
            <a:r>
              <a:rPr lang="en-GB" sz="1600" b="1">
                <a:effectLst/>
                <a:latin typeface="Arial"/>
                <a:ea typeface="Calibri"/>
                <a:cs typeface="Times New Roman"/>
              </a:rPr>
              <a:t>From here</a:t>
            </a:r>
            <a:r>
              <a:rPr lang="en-GB" sz="1600" b="1">
                <a:latin typeface="Arial"/>
                <a:ea typeface="Calibri"/>
                <a:cs typeface="Times New Roman"/>
              </a:rPr>
              <a:t>, </a:t>
            </a:r>
            <a:r>
              <a:rPr lang="en-GB" sz="1600" b="1">
                <a:effectLst/>
                <a:latin typeface="Arial"/>
                <a:ea typeface="Calibri"/>
                <a:cs typeface="Times New Roman"/>
              </a:rPr>
              <a:t> either login</a:t>
            </a:r>
            <a:r>
              <a:rPr lang="en-GB" sz="1600" b="1">
                <a:latin typeface="Arial"/>
                <a:ea typeface="Calibri"/>
                <a:cs typeface="Times New Roman"/>
              </a:rPr>
              <a:t> </a:t>
            </a:r>
            <a:r>
              <a:rPr lang="en-GB" sz="1600" b="1">
                <a:effectLst/>
                <a:latin typeface="Arial"/>
                <a:ea typeface="Calibri"/>
                <a:cs typeface="Times New Roman"/>
              </a:rPr>
              <a:t>by selecting Existing </a:t>
            </a:r>
            <a:r>
              <a:rPr lang="en-GB" sz="1600" b="1">
                <a:latin typeface="Arial"/>
                <a:ea typeface="Calibri"/>
                <a:cs typeface="Times New Roman"/>
              </a:rPr>
              <a:t>users</a:t>
            </a:r>
            <a:r>
              <a:rPr lang="en-GB" sz="1600" b="1">
                <a:effectLst/>
                <a:latin typeface="Arial"/>
                <a:ea typeface="Calibri"/>
                <a:cs typeface="Times New Roman"/>
              </a:rPr>
              <a:t> or</a:t>
            </a:r>
            <a:r>
              <a:rPr lang="en-GB" sz="1600" b="1">
                <a:latin typeface="Arial"/>
                <a:ea typeface="Calibri"/>
                <a:cs typeface="Times New Roman"/>
              </a:rPr>
              <a:t> </a:t>
            </a:r>
            <a:r>
              <a:rPr lang="en-GB" sz="1600" b="1">
                <a:effectLst/>
                <a:latin typeface="Arial"/>
                <a:ea typeface="Calibri"/>
                <a:cs typeface="Times New Roman"/>
              </a:rPr>
              <a:t>create an account, by clicking on </a:t>
            </a:r>
            <a:r>
              <a:rPr lang="en-GB" sz="1600" b="1">
                <a:latin typeface="Arial"/>
                <a:ea typeface="Calibri"/>
                <a:cs typeface="Times New Roman"/>
              </a:rPr>
              <a:t>New users.</a:t>
            </a:r>
            <a:endParaRPr lang="en-GB" sz="1600" b="1">
              <a:effectLst/>
              <a:latin typeface="Arial"/>
              <a:ea typeface="Calibri"/>
              <a:cs typeface="Times New Roman"/>
            </a:endParaRPr>
          </a:p>
        </p:txBody>
      </p:sp>
      <p:pic>
        <p:nvPicPr>
          <p:cNvPr id="15" name="Picture 14">
            <a:extLst>
              <a:ext uri="{FF2B5EF4-FFF2-40B4-BE49-F238E27FC236}">
                <a16:creationId xmlns:a16="http://schemas.microsoft.com/office/drawing/2014/main" id="{A55D73B5-1D15-BFD2-68E1-046831E49FE7}"/>
              </a:ext>
            </a:extLst>
          </p:cNvPr>
          <p:cNvPicPr>
            <a:picLocks noChangeAspect="1"/>
          </p:cNvPicPr>
          <p:nvPr/>
        </p:nvPicPr>
        <p:blipFill>
          <a:blip r:embed="rId3"/>
          <a:stretch>
            <a:fillRect/>
          </a:stretch>
        </p:blipFill>
        <p:spPr>
          <a:xfrm>
            <a:off x="9263015" y="1780826"/>
            <a:ext cx="2714313" cy="2675085"/>
          </a:xfrm>
          <a:prstGeom prst="rect">
            <a:avLst/>
          </a:prstGeom>
        </p:spPr>
      </p:pic>
      <p:sp>
        <p:nvSpPr>
          <p:cNvPr id="16" name="Rectangle 6">
            <a:extLst>
              <a:ext uri="{FF2B5EF4-FFF2-40B4-BE49-F238E27FC236}">
                <a16:creationId xmlns:a16="http://schemas.microsoft.com/office/drawing/2014/main" id="{B18CFE60-6AFB-677B-3189-092DECC01207}"/>
              </a:ext>
            </a:extLst>
          </p:cNvPr>
          <p:cNvSpPr>
            <a:spLocks noChangeArrowheads="1"/>
          </p:cNvSpPr>
          <p:nvPr/>
        </p:nvSpPr>
        <p:spPr bwMode="auto">
          <a:xfrm>
            <a:off x="5957225" y="1785318"/>
            <a:ext cx="3194592" cy="280076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STEP 2</a:t>
            </a:r>
            <a:endParaRPr lang="en-GB" altLang="en-US" sz="1600" b="1" i="0" u="none" strike="noStrike" cap="none" normalizeH="0" baseline="0" dirty="0">
              <a:ln>
                <a:noFill/>
              </a:ln>
              <a:effectLst/>
              <a:latin typeface="Arial"/>
              <a:ea typeface="Calibri"/>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lang="en-GB" altLang="en-US" sz="1600" b="1" dirty="0">
              <a:latin typeface="Aria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Enter First Name</a:t>
            </a:r>
            <a:endParaRPr lang="en-GB" altLang="en-US" sz="1600" b="1" i="0" u="none" strike="noStrike" cap="none" normalizeH="0" baseline="0" dirty="0">
              <a:ln>
                <a:noFill/>
              </a:ln>
              <a:effectLst/>
              <a:latin typeface="Arial"/>
              <a:ea typeface="Calibri"/>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lang="en-GB" altLang="en-US" sz="1600" b="1" i="0" u="none" strike="noStrike" cap="none" normalizeH="0" baseline="0" dirty="0">
              <a:ln>
                <a:noFill/>
              </a:ln>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Enter Last Name</a:t>
            </a:r>
            <a:endParaRPr lang="en-GB" altLang="en-US" sz="1600" b="1" i="0" u="none" strike="noStrike" cap="none" normalizeH="0" baseline="0" dirty="0">
              <a:ln>
                <a:noFill/>
              </a:ln>
              <a:effectLst/>
              <a:latin typeface="Arial"/>
              <a:ea typeface="Calibri"/>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lang="en-GB" altLang="en-US" sz="1600" b="1" i="0" u="none" strike="noStrike" cap="none" normalizeH="0" baseline="0" dirty="0">
              <a:ln>
                <a:noFill/>
              </a:ln>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Enter your e-Mail Address </a:t>
            </a:r>
            <a:endParaRPr lang="en-GB" altLang="en-US" sz="1600" b="1" i="0" u="none" strike="noStrike" cap="none" normalizeH="0" baseline="0" dirty="0">
              <a:ln>
                <a:noFill/>
              </a:ln>
              <a:effectLst/>
              <a:latin typeface="Arial"/>
              <a:ea typeface="Calibri"/>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lang="en-GB" altLang="en-US" sz="1600" b="1" i="0" u="none" strike="noStrike" cap="none" normalizeH="0" baseline="0" dirty="0">
              <a:ln>
                <a:noFill/>
              </a:ln>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Tick I’m not a robot check box </a:t>
            </a:r>
            <a:endParaRPr lang="en-GB" altLang="en-US" sz="1600" b="1" i="0" u="none" strike="noStrike" cap="none" normalizeH="0" baseline="0" dirty="0">
              <a:ln>
                <a:noFill/>
              </a:ln>
              <a:effectLst/>
              <a:latin typeface="Arial"/>
              <a:ea typeface="Calibri"/>
              <a:cs typeface="Times New Roman"/>
            </a:endParaRPr>
          </a:p>
          <a:p>
            <a:pPr marL="0" marR="0" lvl="0" indent="0" algn="l" defTabSz="914400" rtl="0" eaLnBrk="0" fontAlgn="base" latinLnBrk="0" hangingPunct="0">
              <a:lnSpc>
                <a:spcPct val="100000"/>
              </a:lnSpc>
              <a:spcBef>
                <a:spcPct val="0"/>
              </a:spcBef>
              <a:spcAft>
                <a:spcPct val="0"/>
              </a:spcAft>
              <a:buClrTx/>
              <a:buSzTx/>
              <a:tabLst/>
            </a:pPr>
            <a:endParaRPr lang="en-GB" altLang="en-US" sz="1600" b="1" i="0" u="none" strike="noStrike" cap="none" normalizeH="0" baseline="0" dirty="0">
              <a:ln>
                <a:noFill/>
              </a:ln>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effectLst/>
                <a:latin typeface="Arial"/>
                <a:ea typeface="Calibri"/>
                <a:cs typeface="Times New Roman"/>
              </a:rPr>
              <a:t>Click on Register</a:t>
            </a:r>
            <a:endParaRPr lang="en-GB" altLang="en-US" sz="1600" b="1" i="0" u="none" strike="noStrike" cap="none" normalizeH="0" baseline="0" dirty="0">
              <a:ln>
                <a:noFill/>
              </a:ln>
              <a:effectLst/>
              <a:latin typeface="Arial"/>
              <a:ea typeface="Calibri"/>
              <a:cs typeface="Times New Roman"/>
            </a:endParaRPr>
          </a:p>
        </p:txBody>
      </p:sp>
      <p:pic>
        <p:nvPicPr>
          <p:cNvPr id="6" name="Picture 5">
            <a:extLst>
              <a:ext uri="{FF2B5EF4-FFF2-40B4-BE49-F238E27FC236}">
                <a16:creationId xmlns:a16="http://schemas.microsoft.com/office/drawing/2014/main" id="{BD703E16-F4B0-4A59-B95C-9810A04A9E31}"/>
              </a:ext>
            </a:extLst>
          </p:cNvPr>
          <p:cNvPicPr>
            <a:picLocks noChangeAspect="1"/>
          </p:cNvPicPr>
          <p:nvPr/>
        </p:nvPicPr>
        <p:blipFill>
          <a:blip r:embed="rId4"/>
          <a:stretch>
            <a:fillRect/>
          </a:stretch>
        </p:blipFill>
        <p:spPr>
          <a:xfrm>
            <a:off x="426777" y="3495301"/>
            <a:ext cx="4970764" cy="3218055"/>
          </a:xfrm>
          <a:prstGeom prst="rect">
            <a:avLst/>
          </a:prstGeom>
        </p:spPr>
      </p:pic>
      <p:pic>
        <p:nvPicPr>
          <p:cNvPr id="4" name="Picture 3" descr="North East London Integrated Care Board - Alumni Global">
            <a:extLst>
              <a:ext uri="{FF2B5EF4-FFF2-40B4-BE49-F238E27FC236}">
                <a16:creationId xmlns:a16="http://schemas.microsoft.com/office/drawing/2014/main" id="{9E8DA385-6CDD-5CC0-82F6-566F135B4850}"/>
              </a:ext>
            </a:extLst>
          </p:cNvPr>
          <p:cNvPicPr>
            <a:picLocks noChangeAspect="1"/>
          </p:cNvPicPr>
          <p:nvPr/>
        </p:nvPicPr>
        <p:blipFill>
          <a:blip r:embed="rId5"/>
          <a:stretch>
            <a:fillRect/>
          </a:stretch>
        </p:blipFill>
        <p:spPr>
          <a:xfrm>
            <a:off x="10068165" y="209391"/>
            <a:ext cx="1909163" cy="553020"/>
          </a:xfrm>
          <a:prstGeom prst="rect">
            <a:avLst/>
          </a:prstGeom>
        </p:spPr>
      </p:pic>
    </p:spTree>
    <p:extLst>
      <p:ext uri="{BB962C8B-B14F-4D97-AF65-F5344CB8AC3E}">
        <p14:creationId xmlns:p14="http://schemas.microsoft.com/office/powerpoint/2010/main" val="345197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972658-53A3-B8DD-D584-15460C59F8DD}"/>
              </a:ext>
            </a:extLst>
          </p:cNvPr>
          <p:cNvSpPr txBox="1"/>
          <p:nvPr/>
        </p:nvSpPr>
        <p:spPr>
          <a:xfrm>
            <a:off x="488682" y="1485405"/>
            <a:ext cx="5266302" cy="1595693"/>
          </a:xfrm>
          <a:prstGeom prst="rect">
            <a:avLst/>
          </a:prstGeom>
          <a:noFill/>
          <a:ln w="28575">
            <a:solidFill>
              <a:schemeClr val="tx1"/>
            </a:solidFill>
          </a:ln>
        </p:spPr>
        <p:txBody>
          <a:bodyPr wrap="square" lIns="91440" tIns="45720" rIns="91440" bIns="45720" anchor="t">
            <a:spAutoFit/>
          </a:bodyPr>
          <a:lstStyle/>
          <a:p>
            <a:pPr>
              <a:lnSpc>
                <a:spcPct val="107000"/>
              </a:lnSpc>
              <a:spcAft>
                <a:spcPts val="800"/>
              </a:spcAft>
            </a:pPr>
            <a:r>
              <a:rPr lang="en-GB" sz="1600" b="1">
                <a:effectLst/>
                <a:latin typeface="Arial"/>
                <a:ea typeface="Calibri"/>
                <a:cs typeface="Times New Roman"/>
              </a:rPr>
              <a:t>STEP 3:</a:t>
            </a:r>
          </a:p>
          <a:p>
            <a:pPr>
              <a:lnSpc>
                <a:spcPct val="107000"/>
              </a:lnSpc>
              <a:spcAft>
                <a:spcPts val="800"/>
              </a:spcAft>
            </a:pPr>
            <a:r>
              <a:rPr lang="en-GB" sz="1600" b="1">
                <a:effectLst/>
                <a:latin typeface="Arial"/>
                <a:ea typeface="Calibri"/>
                <a:cs typeface="Times New Roman"/>
              </a:rPr>
              <a:t>An email like the one below will be sent from the Service Desk to the Email address </a:t>
            </a:r>
            <a:r>
              <a:rPr lang="en-GB" sz="1600" b="1">
                <a:latin typeface="Arial"/>
                <a:ea typeface="Calibri"/>
                <a:cs typeface="Times New Roman"/>
              </a:rPr>
              <a:t>you entered</a:t>
            </a:r>
            <a:endParaRPr lang="en-GB" sz="1600" b="1">
              <a:effectLst/>
              <a:latin typeface="Arial"/>
              <a:ea typeface="Calibri" panose="020F0502020204030204" pitchFamily="34" charset="0"/>
              <a:cs typeface="Times New Roman" panose="02020603050405020304" pitchFamily="18" charset="0"/>
            </a:endParaRPr>
          </a:p>
          <a:p>
            <a:pPr>
              <a:lnSpc>
                <a:spcPct val="107000"/>
              </a:lnSpc>
              <a:spcAft>
                <a:spcPts val="800"/>
              </a:spcAft>
            </a:pPr>
            <a:r>
              <a:rPr lang="en-GB" sz="1600" b="1">
                <a:effectLst/>
                <a:latin typeface="Arial"/>
                <a:ea typeface="Calibri"/>
                <a:cs typeface="Times New Roman"/>
              </a:rPr>
              <a:t>PLEASE CHECK </a:t>
            </a:r>
            <a:r>
              <a:rPr lang="en-GB" sz="1600" b="1">
                <a:latin typeface="Arial"/>
                <a:ea typeface="Calibri"/>
                <a:cs typeface="Times New Roman"/>
              </a:rPr>
              <a:t>YOUR </a:t>
            </a:r>
            <a:r>
              <a:rPr lang="en-GB" sz="1600" b="1">
                <a:effectLst/>
                <a:latin typeface="Arial"/>
                <a:ea typeface="Calibri"/>
                <a:cs typeface="Times New Roman"/>
              </a:rPr>
              <a:t>JUNK</a:t>
            </a:r>
            <a:r>
              <a:rPr lang="en-GB" sz="1600" b="1">
                <a:latin typeface="Arial"/>
                <a:ea typeface="Calibri"/>
                <a:cs typeface="Times New Roman"/>
              </a:rPr>
              <a:t>/</a:t>
            </a:r>
            <a:r>
              <a:rPr lang="en-GB" sz="1600" b="1">
                <a:effectLst/>
                <a:latin typeface="Arial"/>
                <a:ea typeface="Calibri"/>
                <a:cs typeface="Times New Roman"/>
              </a:rPr>
              <a:t>SPAM FOLDER IF THIS IS NOT RECEIVED IN YOUR INBOX</a:t>
            </a:r>
            <a:endParaRPr lang="en-GB" sz="1600">
              <a:effectLst/>
              <a:latin typeface="Arial"/>
              <a:ea typeface="Calibri"/>
              <a:cs typeface="Times New Roman"/>
            </a:endParaRPr>
          </a:p>
        </p:txBody>
      </p:sp>
      <p:sp>
        <p:nvSpPr>
          <p:cNvPr id="16" name="TextBox 15">
            <a:extLst>
              <a:ext uri="{FF2B5EF4-FFF2-40B4-BE49-F238E27FC236}">
                <a16:creationId xmlns:a16="http://schemas.microsoft.com/office/drawing/2014/main" id="{62A3A7F4-6C1C-7917-0FCC-99B23B0F6CF9}"/>
              </a:ext>
            </a:extLst>
          </p:cNvPr>
          <p:cNvSpPr txBox="1"/>
          <p:nvPr/>
        </p:nvSpPr>
        <p:spPr>
          <a:xfrm>
            <a:off x="6097706" y="1975819"/>
            <a:ext cx="2792615" cy="3864328"/>
          </a:xfrm>
          <a:prstGeom prst="rect">
            <a:avLst/>
          </a:prstGeom>
          <a:noFill/>
          <a:ln w="28575">
            <a:solidFill>
              <a:schemeClr val="tx1"/>
            </a:solidFill>
          </a:ln>
        </p:spPr>
        <p:txBody>
          <a:bodyPr wrap="square" lIns="91440" tIns="45720" rIns="91440" bIns="45720" anchor="t">
            <a:spAutoFit/>
          </a:bodyPr>
          <a:lstStyle/>
          <a:p>
            <a:pPr lvl="0">
              <a:lnSpc>
                <a:spcPct val="107000"/>
              </a:lnSpc>
            </a:pPr>
            <a:r>
              <a:rPr lang="en-GB" sz="1600" b="1">
                <a:effectLst/>
                <a:latin typeface="Arial"/>
                <a:ea typeface="Calibri"/>
                <a:cs typeface="Times New Roman"/>
              </a:rPr>
              <a:t>STEP 4:</a:t>
            </a:r>
          </a:p>
          <a:p>
            <a:pPr lvl="0">
              <a:lnSpc>
                <a:spcPct val="107000"/>
              </a:lnSpc>
            </a:pPr>
            <a:endParaRPr lang="en-GB" sz="1600" b="1">
              <a:effectLst/>
              <a:latin typeface="Arial"/>
              <a:ea typeface="Calibri" panose="020F0502020204030204" pitchFamily="34" charset="0"/>
              <a:cs typeface="Times New Roman" panose="02020603050405020304" pitchFamily="18" charset="0"/>
            </a:endParaRPr>
          </a:p>
          <a:p>
            <a:pPr>
              <a:lnSpc>
                <a:spcPct val="107000"/>
              </a:lnSpc>
              <a:defRPr/>
            </a:pPr>
            <a:r>
              <a:rPr kumimoji="0" lang="en-GB" sz="1600" b="1" i="0" u="none" strike="noStrike" kern="1200" cap="none" spc="0" normalizeH="0" baseline="0" noProof="0">
                <a:ln>
                  <a:noFill/>
                </a:ln>
                <a:effectLst/>
                <a:uLnTx/>
                <a:uFillTx/>
                <a:latin typeface="Arial"/>
                <a:ea typeface="Calibri"/>
                <a:cs typeface="Times New Roman"/>
              </a:rPr>
              <a:t>Click on the link in the email </a:t>
            </a:r>
            <a:r>
              <a:rPr lang="en-GB" sz="1600" b="1">
                <a:latin typeface="Arial"/>
                <a:ea typeface="Calibri"/>
                <a:cs typeface="Times New Roman"/>
              </a:rPr>
              <a:t>to </a:t>
            </a:r>
            <a:r>
              <a:rPr kumimoji="0" lang="en-GB" sz="1600" b="1" i="0" u="none" strike="noStrike" kern="1200" cap="none" spc="0" normalizeH="0" baseline="0" noProof="0">
                <a:ln>
                  <a:noFill/>
                </a:ln>
                <a:effectLst/>
                <a:uLnTx/>
                <a:uFillTx/>
                <a:latin typeface="Arial"/>
                <a:ea typeface="Calibri"/>
                <a:cs typeface="Times New Roman"/>
              </a:rPr>
              <a:t>finish setting up the account</a:t>
            </a:r>
            <a:endParaRPr lang="en-GB" sz="1600" b="1" i="0" u="none" strike="noStrike" kern="1200" cap="none" spc="0" normalizeH="0" baseline="0" noProof="0">
              <a:ln>
                <a:noFill/>
              </a:ln>
              <a:effectLst/>
              <a:uLnTx/>
              <a:uFillTx/>
              <a:latin typeface="Arial"/>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i="0" u="none" strike="noStrike" kern="1200" cap="none" spc="0" normalizeH="0" baseline="0" noProof="0">
              <a:ln>
                <a:noFill/>
              </a:ln>
              <a:effectLst/>
              <a:uLnTx/>
              <a:uFillTx/>
              <a:latin typeface="Arial"/>
              <a:ea typeface="Calibri" panose="020F0502020204030204" pitchFamily="34" charset="0"/>
              <a:cs typeface="Times New Roman" panose="02020603050405020304" pitchFamily="18" charset="0"/>
            </a:endParaRPr>
          </a:p>
          <a:p>
            <a:pPr>
              <a:lnSpc>
                <a:spcPct val="107000"/>
              </a:lnSpc>
              <a:defRPr/>
            </a:pPr>
            <a:r>
              <a:rPr kumimoji="0" lang="en-GB" sz="1600" b="1" i="0" u="none" strike="noStrike" kern="1200" cap="none" spc="0" normalizeH="0" baseline="0" noProof="0">
                <a:ln>
                  <a:noFill/>
                </a:ln>
                <a:effectLst/>
                <a:uLnTx/>
                <a:uFillTx/>
                <a:latin typeface="Arial"/>
                <a:ea typeface="Calibri"/>
                <a:cs typeface="Times New Roman"/>
              </a:rPr>
              <a:t>This will take you to the Sign in page</a:t>
            </a:r>
            <a:r>
              <a:rPr lang="en-GB" sz="1600" b="1">
                <a:latin typeface="Arial"/>
                <a:ea typeface="Calibri"/>
                <a:cs typeface="Times New Roman"/>
              </a:rPr>
              <a:t> </a:t>
            </a:r>
            <a:r>
              <a:rPr kumimoji="0" lang="en-GB" sz="1600" b="1" i="0" u="none" strike="noStrike" kern="1200" cap="none" spc="0" normalizeH="0" baseline="0" noProof="0">
                <a:ln>
                  <a:noFill/>
                </a:ln>
                <a:effectLst/>
                <a:uLnTx/>
                <a:uFillTx/>
                <a:latin typeface="Arial"/>
                <a:ea typeface="Calibri"/>
                <a:cs typeface="Times New Roman"/>
              </a:rPr>
              <a:t> </a:t>
            </a:r>
            <a:endParaRPr lang="en-GB" sz="1600" b="1" i="0" u="none" strike="noStrike" kern="1200" cap="none" spc="0" normalizeH="0" baseline="0" noProof="0">
              <a:ln>
                <a:noFill/>
              </a:ln>
              <a:effectLst/>
              <a:uLnTx/>
              <a:uFillTx/>
              <a:latin typeface="Arial"/>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i="0" u="none" strike="noStrike" kern="1200" cap="none" spc="0" normalizeH="0" baseline="0" noProof="0">
              <a:ln>
                <a:noFill/>
              </a:ln>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a:ea typeface="Calibri"/>
                <a:cs typeface="Times New Roman"/>
              </a:rPr>
              <a:t>Complete the fields </a:t>
            </a:r>
            <a:endParaRPr lang="en-GB" sz="1600" b="1" i="0" u="none" strike="noStrike" kern="1200" cap="none" spc="0" normalizeH="0" baseline="0" noProof="0">
              <a:ln>
                <a:noFill/>
              </a:ln>
              <a:effectLst/>
              <a:uLnTx/>
              <a:uFillTx/>
              <a:latin typeface="Arial"/>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a:ea typeface="Calibri"/>
                <a:cs typeface="Times New Roman"/>
              </a:rPr>
              <a:t> </a:t>
            </a:r>
            <a:endParaRPr lang="en-GB" sz="1600" b="1" i="0" u="none" strike="noStrike" kern="1200" cap="none" spc="0" normalizeH="0" baseline="0" noProof="0">
              <a:ln>
                <a:noFill/>
              </a:ln>
              <a:effectLst/>
              <a:uLnTx/>
              <a:uFillTx/>
              <a:latin typeface="Arial"/>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effectLst/>
                <a:uLnTx/>
                <a:uFillTx/>
                <a:latin typeface="Arial"/>
                <a:ea typeface="Calibri"/>
                <a:cs typeface="Times New Roman"/>
              </a:rPr>
              <a:t>Click on </a:t>
            </a:r>
            <a:r>
              <a:rPr lang="en-GB" sz="1600" b="1">
                <a:latin typeface="Arial"/>
                <a:ea typeface="Calibri"/>
                <a:cs typeface="Times New Roman"/>
              </a:rPr>
              <a:t>'Activate</a:t>
            </a:r>
            <a:r>
              <a:rPr kumimoji="0" lang="en-GB" sz="1600" b="1" i="0" u="none" strike="noStrike" kern="1200" cap="none" spc="0" normalizeH="0" baseline="0" noProof="0">
                <a:ln>
                  <a:noFill/>
                </a:ln>
                <a:effectLst/>
                <a:uLnTx/>
                <a:uFillTx/>
                <a:latin typeface="Arial"/>
                <a:ea typeface="Calibri"/>
                <a:cs typeface="Times New Roman"/>
              </a:rPr>
              <a:t> your account</a:t>
            </a:r>
            <a:r>
              <a:rPr lang="en-GB" sz="1600" b="1">
                <a:latin typeface="Arial"/>
                <a:ea typeface="Calibri"/>
                <a:cs typeface="Times New Roman"/>
              </a:rPr>
              <a:t>'</a:t>
            </a:r>
            <a:r>
              <a:rPr kumimoji="0" lang="en-GB" sz="1600" b="1" i="0" u="none" strike="noStrike" kern="1200" cap="none" spc="0" normalizeH="0" baseline="0" noProof="0">
                <a:ln>
                  <a:noFill/>
                </a:ln>
                <a:effectLst/>
                <a:uLnTx/>
                <a:uFillTx/>
                <a:latin typeface="Arial"/>
                <a:ea typeface="Calibri"/>
                <a:cs typeface="Times New Roman"/>
              </a:rPr>
              <a:t> to continue setup</a:t>
            </a:r>
          </a:p>
          <a:p>
            <a:pPr>
              <a:lnSpc>
                <a:spcPct val="107000"/>
              </a:lnSpc>
              <a:spcAft>
                <a:spcPts val="800"/>
              </a:spcAft>
              <a:defRPr/>
            </a:pPr>
            <a:endParaRPr lang="en-GB" sz="1600" b="1">
              <a:latin typeface="Arial"/>
              <a:ea typeface="Calibri"/>
              <a:cs typeface="Times New Roman"/>
            </a:endParaRPr>
          </a:p>
        </p:txBody>
      </p:sp>
      <p:pic>
        <p:nvPicPr>
          <p:cNvPr id="2" name="Picture 1">
            <a:extLst>
              <a:ext uri="{FF2B5EF4-FFF2-40B4-BE49-F238E27FC236}">
                <a16:creationId xmlns:a16="http://schemas.microsoft.com/office/drawing/2014/main" id="{A311E263-CDB3-28C6-F9DE-9853D9AF2891}"/>
              </a:ext>
            </a:extLst>
          </p:cNvPr>
          <p:cNvPicPr>
            <a:picLocks noChangeAspect="1"/>
          </p:cNvPicPr>
          <p:nvPr/>
        </p:nvPicPr>
        <p:blipFill>
          <a:blip r:embed="rId2"/>
          <a:stretch>
            <a:fillRect/>
          </a:stretch>
        </p:blipFill>
        <p:spPr>
          <a:xfrm>
            <a:off x="9029747" y="1976296"/>
            <a:ext cx="3053098" cy="3880746"/>
          </a:xfrm>
          <a:prstGeom prst="rect">
            <a:avLst/>
          </a:prstGeom>
        </p:spPr>
      </p:pic>
      <p:pic>
        <p:nvPicPr>
          <p:cNvPr id="3" name="Picture 2">
            <a:extLst>
              <a:ext uri="{FF2B5EF4-FFF2-40B4-BE49-F238E27FC236}">
                <a16:creationId xmlns:a16="http://schemas.microsoft.com/office/drawing/2014/main" id="{A917EEE5-69C4-DDBA-B0B7-900A0E1DF577}"/>
              </a:ext>
            </a:extLst>
          </p:cNvPr>
          <p:cNvPicPr>
            <a:picLocks noChangeAspect="1"/>
          </p:cNvPicPr>
          <p:nvPr/>
        </p:nvPicPr>
        <p:blipFill>
          <a:blip r:embed="rId3"/>
          <a:stretch>
            <a:fillRect/>
          </a:stretch>
        </p:blipFill>
        <p:spPr>
          <a:xfrm>
            <a:off x="488682" y="3372433"/>
            <a:ext cx="5256077" cy="3125128"/>
          </a:xfrm>
          <a:prstGeom prst="rect">
            <a:avLst/>
          </a:prstGeom>
          <a:ln w="57150">
            <a:solidFill>
              <a:srgbClr val="4472C4"/>
            </a:solidFill>
          </a:ln>
          <a:effectLst/>
        </p:spPr>
      </p:pic>
      <p:pic>
        <p:nvPicPr>
          <p:cNvPr id="5" name="Picture 4" descr="North East London Integrated Care Board - Alumni Global">
            <a:extLst>
              <a:ext uri="{FF2B5EF4-FFF2-40B4-BE49-F238E27FC236}">
                <a16:creationId xmlns:a16="http://schemas.microsoft.com/office/drawing/2014/main" id="{B99722BC-A601-1E5A-A3F0-3D8673D6E4ED}"/>
              </a:ext>
            </a:extLst>
          </p:cNvPr>
          <p:cNvPicPr>
            <a:picLocks noChangeAspect="1"/>
          </p:cNvPicPr>
          <p:nvPr/>
        </p:nvPicPr>
        <p:blipFill>
          <a:blip r:embed="rId4"/>
          <a:stretch>
            <a:fillRect/>
          </a:stretch>
        </p:blipFill>
        <p:spPr>
          <a:xfrm>
            <a:off x="9041122" y="209391"/>
            <a:ext cx="2886511" cy="842911"/>
          </a:xfrm>
          <a:prstGeom prst="rect">
            <a:avLst/>
          </a:prstGeom>
        </p:spPr>
      </p:pic>
      <p:sp>
        <p:nvSpPr>
          <p:cNvPr id="4" name="TextBox 3">
            <a:extLst>
              <a:ext uri="{FF2B5EF4-FFF2-40B4-BE49-F238E27FC236}">
                <a16:creationId xmlns:a16="http://schemas.microsoft.com/office/drawing/2014/main" id="{0E8D956F-DB93-31F0-54A8-A03AF47C6868}"/>
              </a:ext>
            </a:extLst>
          </p:cNvPr>
          <p:cNvSpPr txBox="1"/>
          <p:nvPr/>
        </p:nvSpPr>
        <p:spPr>
          <a:xfrm>
            <a:off x="359465" y="210378"/>
            <a:ext cx="772933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2800" b="1" dirty="0">
                <a:solidFill>
                  <a:srgbClr val="002677"/>
                </a:solidFill>
                <a:latin typeface="Arial" panose="020B0604020202020204"/>
              </a:rPr>
              <a:t>Logging in or registering an account with London HDS</a:t>
            </a:r>
            <a:endParaRPr lang="en-GB" sz="2800" dirty="0">
              <a:solidFill>
                <a:srgbClr val="0E2841">
                  <a:lumMod val="75000"/>
                  <a:lumOff val="25000"/>
                </a:srgbClr>
              </a:solidFill>
            </a:endParaRPr>
          </a:p>
          <a:p>
            <a:r>
              <a:rPr lang="en-GB" dirty="0">
                <a:solidFill>
                  <a:schemeClr val="tx2">
                    <a:lumMod val="75000"/>
                    <a:lumOff val="25000"/>
                  </a:schemeClr>
                </a:solidFill>
                <a:latin typeface="Arial"/>
                <a:cs typeface="Arial"/>
              </a:rPr>
              <a:t>​</a:t>
            </a:r>
            <a:endParaRPr lang="en-GB" dirty="0">
              <a:solidFill>
                <a:schemeClr val="tx2">
                  <a:lumMod val="75000"/>
                  <a:lumOff val="25000"/>
                </a:schemeClr>
              </a:solidFill>
            </a:endParaRPr>
          </a:p>
        </p:txBody>
      </p:sp>
    </p:spTree>
    <p:extLst>
      <p:ext uri="{BB962C8B-B14F-4D97-AF65-F5344CB8AC3E}">
        <p14:creationId xmlns:p14="http://schemas.microsoft.com/office/powerpoint/2010/main" val="266753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885251-8E71-A28E-D884-69D43D3B242C}"/>
              </a:ext>
            </a:extLst>
          </p:cNvPr>
          <p:cNvSpPr txBox="1"/>
          <p:nvPr/>
        </p:nvSpPr>
        <p:spPr>
          <a:xfrm>
            <a:off x="392800" y="1542611"/>
            <a:ext cx="5416653" cy="4538935"/>
          </a:xfrm>
          <a:prstGeom prst="rect">
            <a:avLst/>
          </a:prstGeom>
          <a:noFill/>
          <a:ln w="28575">
            <a:solidFill>
              <a:schemeClr val="tx1"/>
            </a:solidFill>
          </a:ln>
        </p:spPr>
        <p:txBody>
          <a:bodyPr wrap="square" lIns="91440" tIns="45720" rIns="91440" bIns="45720" anchor="t">
            <a:spAutoFit/>
          </a:bodyPr>
          <a:lstStyle/>
          <a:p>
            <a:pPr lvl="0">
              <a:lnSpc>
                <a:spcPct val="107000"/>
              </a:lnSpc>
            </a:pPr>
            <a:r>
              <a:rPr lang="en-GB" sz="1600" b="1">
                <a:effectLst/>
                <a:latin typeface="Arial"/>
                <a:ea typeface="Calibri"/>
                <a:cs typeface="Times New Roman"/>
              </a:rPr>
              <a:t>STEP 5</a:t>
            </a:r>
          </a:p>
          <a:p>
            <a:pPr lvl="0">
              <a:lnSpc>
                <a:spcPct val="107000"/>
              </a:lnSpc>
            </a:pPr>
            <a:endParaRPr lang="en-GB" sz="1600" b="1">
              <a:effectLst/>
              <a:latin typeface="Arial"/>
              <a:ea typeface="Calibri" panose="020F0502020204030204" pitchFamily="34" charset="0"/>
              <a:cs typeface="Times New Roman" panose="02020603050405020304" pitchFamily="18" charset="0"/>
            </a:endParaRPr>
          </a:p>
          <a:p>
            <a:pPr lvl="0">
              <a:lnSpc>
                <a:spcPct val="107000"/>
              </a:lnSpc>
            </a:pPr>
            <a:r>
              <a:rPr lang="en-GB" sz="1600" b="1">
                <a:latin typeface="Arial"/>
                <a:ea typeface="Calibri"/>
                <a:cs typeface="Times New Roman"/>
              </a:rPr>
              <a:t>Enable two factor authentication (2FA)</a:t>
            </a:r>
          </a:p>
          <a:p>
            <a:r>
              <a:rPr lang="en-GB" sz="1600" b="1" kern="100">
                <a:latin typeface="Arial"/>
                <a:ea typeface="Aptos" panose="020B0004020202020204" pitchFamily="34" charset="0"/>
                <a:cs typeface="Times New Roman"/>
              </a:rPr>
              <a:t>Open the Microsoft authenticator app on your phone - if you already have this installed you can use this app to create your 2FA account. If you do not have this installed, please see link below to help guide you through the process</a:t>
            </a:r>
          </a:p>
          <a:p>
            <a:endParaRPr lang="en-GB" sz="1600" b="1" kern="100">
              <a:latin typeface="Arial"/>
              <a:ea typeface="Aptos" panose="020B0004020202020204" pitchFamily="34" charset="0"/>
              <a:cs typeface="Times New Roman" panose="02020603050405020304" pitchFamily="18" charset="0"/>
            </a:endParaRPr>
          </a:p>
          <a:p>
            <a:endParaRPr lang="en-GB" sz="1600" b="1" kern="100">
              <a:latin typeface="Arial"/>
              <a:cs typeface="Times New Roman"/>
            </a:endParaRPr>
          </a:p>
          <a:p>
            <a:r>
              <a:rPr lang="en-GB" sz="1600" b="1">
                <a:latin typeface="Arial"/>
                <a:cs typeface="Arial"/>
                <a:hlinkClick r:id="rId2">
                  <a:extLst>
                    <a:ext uri="{A12FA001-AC4F-418D-AE19-62706E023703}">
                      <ahyp:hlinkClr xmlns:ahyp="http://schemas.microsoft.com/office/drawing/2018/hyperlinkcolor" val="tx"/>
                    </a:ext>
                  </a:extLst>
                </a:hlinkClick>
              </a:rPr>
              <a:t>Download and install the Microsoft Authenticator app - Microsoft Support</a:t>
            </a:r>
            <a:endParaRPr lang="en-GB" sz="1600" b="1">
              <a:latin typeface="Arial"/>
              <a:cs typeface="Arial"/>
            </a:endParaRPr>
          </a:p>
          <a:p>
            <a:endParaRPr lang="en-GB" sz="1600" b="1">
              <a:latin typeface="Arial"/>
              <a:cs typeface="Arial"/>
            </a:endParaRPr>
          </a:p>
          <a:p>
            <a:endParaRPr lang="en-GB" sz="1600" b="1">
              <a:latin typeface="Arial"/>
              <a:ea typeface="Aptos" panose="020B0004020202020204" pitchFamily="34" charset="0"/>
              <a:cs typeface="Arial"/>
            </a:endParaRPr>
          </a:p>
          <a:p>
            <a:pPr>
              <a:lnSpc>
                <a:spcPct val="107000"/>
              </a:lnSpc>
            </a:pPr>
            <a:r>
              <a:rPr lang="en-GB" sz="1600" b="1">
                <a:latin typeface="Arial"/>
                <a:ea typeface="Aptos" panose="020B0004020202020204" pitchFamily="34" charset="0"/>
                <a:cs typeface="Times New Roman"/>
              </a:rPr>
              <a:t>You will see a set of two factor recovery codes -Please download and save to a secure location of your choice. These are one-time codes. </a:t>
            </a:r>
            <a:endParaRPr lang="en-GB" sz="1600" b="1">
              <a:effectLst/>
              <a:latin typeface="Arial"/>
              <a:ea typeface="Calibri" panose="020F0502020204030204" pitchFamily="34" charset="0"/>
              <a:cs typeface="Times New Roman"/>
            </a:endParaRPr>
          </a:p>
          <a:p>
            <a:pPr lvl="0">
              <a:lnSpc>
                <a:spcPct val="107000"/>
              </a:lnSpc>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56EB258-D6E2-BF20-11B9-2656E9F4725F}"/>
              </a:ext>
            </a:extLst>
          </p:cNvPr>
          <p:cNvSpPr txBox="1"/>
          <p:nvPr/>
        </p:nvSpPr>
        <p:spPr>
          <a:xfrm>
            <a:off x="6095361" y="1859029"/>
            <a:ext cx="2832519" cy="4001095"/>
          </a:xfrm>
          <a:prstGeom prst="rect">
            <a:avLst/>
          </a:prstGeom>
          <a:noFill/>
          <a:ln w="28575">
            <a:solidFill>
              <a:schemeClr val="tx1"/>
            </a:solidFill>
          </a:ln>
        </p:spPr>
        <p:txBody>
          <a:bodyPr wrap="square" lIns="91440" tIns="45720" rIns="91440" bIns="45720" rtlCol="0" anchor="t">
            <a:spAutoFit/>
          </a:bodyPr>
          <a:lstStyle/>
          <a:p>
            <a:r>
              <a:rPr lang="en-GB" sz="1600" b="1">
                <a:latin typeface="Arial"/>
                <a:cs typeface="Arial"/>
              </a:rPr>
              <a:t>STEP 6</a:t>
            </a:r>
          </a:p>
          <a:p>
            <a:endParaRPr lang="en-GB" sz="1600" b="1">
              <a:latin typeface="Arial"/>
              <a:cs typeface="Arial"/>
            </a:endParaRPr>
          </a:p>
          <a:p>
            <a:endParaRPr lang="en-GB" sz="1600" b="1">
              <a:latin typeface="Arial"/>
              <a:cs typeface="Arial"/>
            </a:endParaRPr>
          </a:p>
          <a:p>
            <a:r>
              <a:rPr lang="en-GB" sz="1600" b="1">
                <a:latin typeface="Arial"/>
                <a:cs typeface="Arial"/>
              </a:rPr>
              <a:t>When prompted enter the verification code and click on Enable to complete the setup of your LHDS Service Desk user account</a:t>
            </a:r>
            <a:r>
              <a:rPr lang="en-GB" sz="1400" b="1">
                <a:latin typeface="Arial"/>
                <a:cs typeface="Arial"/>
              </a:rPr>
              <a:t>.</a:t>
            </a: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a:p>
            <a:endParaRPr lang="en-GB" sz="1400" b="1">
              <a:latin typeface="Arial"/>
              <a:cs typeface="Arial"/>
            </a:endParaRPr>
          </a:p>
        </p:txBody>
      </p:sp>
      <p:pic>
        <p:nvPicPr>
          <p:cNvPr id="5" name="Picture 4">
            <a:extLst>
              <a:ext uri="{FF2B5EF4-FFF2-40B4-BE49-F238E27FC236}">
                <a16:creationId xmlns:a16="http://schemas.microsoft.com/office/drawing/2014/main" id="{66AD72A7-F209-DDE9-C0D6-50A294CF185A}"/>
              </a:ext>
            </a:extLst>
          </p:cNvPr>
          <p:cNvPicPr>
            <a:picLocks noChangeAspect="1"/>
          </p:cNvPicPr>
          <p:nvPr/>
        </p:nvPicPr>
        <p:blipFill>
          <a:blip r:embed="rId3"/>
          <a:stretch>
            <a:fillRect/>
          </a:stretch>
        </p:blipFill>
        <p:spPr>
          <a:xfrm>
            <a:off x="9225430" y="1857348"/>
            <a:ext cx="2578558" cy="4030427"/>
          </a:xfrm>
          <a:prstGeom prst="rect">
            <a:avLst/>
          </a:prstGeom>
        </p:spPr>
      </p:pic>
      <p:pic>
        <p:nvPicPr>
          <p:cNvPr id="6" name="Picture 5" descr="North East London Integrated Care Board - Alumni Global">
            <a:extLst>
              <a:ext uri="{FF2B5EF4-FFF2-40B4-BE49-F238E27FC236}">
                <a16:creationId xmlns:a16="http://schemas.microsoft.com/office/drawing/2014/main" id="{C7327566-FBC8-FF36-1177-B555A0F64A4E}"/>
              </a:ext>
            </a:extLst>
          </p:cNvPr>
          <p:cNvPicPr>
            <a:picLocks noChangeAspect="1"/>
          </p:cNvPicPr>
          <p:nvPr/>
        </p:nvPicPr>
        <p:blipFill>
          <a:blip r:embed="rId4"/>
          <a:stretch>
            <a:fillRect/>
          </a:stretch>
        </p:blipFill>
        <p:spPr>
          <a:xfrm>
            <a:off x="8086530" y="209391"/>
            <a:ext cx="3841103" cy="1128543"/>
          </a:xfrm>
          <a:prstGeom prst="rect">
            <a:avLst/>
          </a:prstGeom>
        </p:spPr>
      </p:pic>
      <p:sp>
        <p:nvSpPr>
          <p:cNvPr id="3" name="TextBox 2">
            <a:extLst>
              <a:ext uri="{FF2B5EF4-FFF2-40B4-BE49-F238E27FC236}">
                <a16:creationId xmlns:a16="http://schemas.microsoft.com/office/drawing/2014/main" id="{1EE8DCC3-4735-25DE-A31B-B22AA6CA0DB1}"/>
              </a:ext>
            </a:extLst>
          </p:cNvPr>
          <p:cNvSpPr txBox="1"/>
          <p:nvPr/>
        </p:nvSpPr>
        <p:spPr>
          <a:xfrm>
            <a:off x="264367" y="159581"/>
            <a:ext cx="74808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2800" b="1" dirty="0">
                <a:solidFill>
                  <a:srgbClr val="002677"/>
                </a:solidFill>
                <a:latin typeface="Arial" panose="020B0604020202020204"/>
              </a:rPr>
              <a:t>Logging in or registering an account with London HDS</a:t>
            </a:r>
            <a:endParaRPr lang="en-GB" sz="2800" dirty="0">
              <a:solidFill>
                <a:srgbClr val="0E2841">
                  <a:lumMod val="75000"/>
                  <a:lumOff val="25000"/>
                </a:srgbClr>
              </a:solidFill>
            </a:endParaRPr>
          </a:p>
        </p:txBody>
      </p:sp>
    </p:spTree>
    <p:extLst>
      <p:ext uri="{BB962C8B-B14F-4D97-AF65-F5344CB8AC3E}">
        <p14:creationId xmlns:p14="http://schemas.microsoft.com/office/powerpoint/2010/main" val="167740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a:extLst>
              <a:ext uri="{FF2B5EF4-FFF2-40B4-BE49-F238E27FC236}">
                <a16:creationId xmlns:a16="http://schemas.microsoft.com/office/drawing/2014/main" id="{9B6A1582-7460-09B6-04C8-8DEDA9E6C188}"/>
              </a:ext>
            </a:extLst>
          </p:cNvPr>
          <p:cNvSpPr>
            <a:spLocks noChangeArrowheads="1"/>
          </p:cNvSpPr>
          <p:nvPr/>
        </p:nvSpPr>
        <p:spPr bwMode="auto">
          <a:xfrm>
            <a:off x="129984" y="937782"/>
            <a:ext cx="8122070" cy="584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GB" altLang="en-US" sz="1600" b="1" i="0" u="none" strike="noStrike" cap="none" normalizeH="0" baseline="0" dirty="0">
                <a:ln>
                  <a:noFill/>
                </a:ln>
                <a:effectLst/>
                <a:latin typeface="Arial"/>
                <a:ea typeface="Calibri"/>
                <a:cs typeface="Times New Roman"/>
              </a:rPr>
              <a:t>Once you have logged into the </a:t>
            </a:r>
            <a:r>
              <a:rPr lang="en-GB" altLang="en-US" sz="1600" b="1" dirty="0">
                <a:latin typeface="Arial"/>
                <a:ea typeface="Calibri"/>
                <a:cs typeface="Times New Roman"/>
              </a:rPr>
              <a:t>London HDS</a:t>
            </a:r>
            <a:r>
              <a:rPr kumimoji="0" lang="en-GB" altLang="en-US" sz="1600" b="1" i="0" u="none" strike="noStrike" cap="none" normalizeH="0" baseline="0" dirty="0">
                <a:ln>
                  <a:noFill/>
                </a:ln>
                <a:effectLst/>
                <a:latin typeface="Arial"/>
                <a:ea typeface="Calibri"/>
                <a:cs typeface="Times New Roman"/>
              </a:rPr>
              <a:t> Portal successfully, please follow the steps below to log your </a:t>
            </a:r>
            <a:r>
              <a:rPr lang="en-GB" altLang="en-US" sz="1600" b="1" dirty="0">
                <a:latin typeface="Arial"/>
                <a:ea typeface="Calibri"/>
                <a:cs typeface="Times New Roman"/>
              </a:rPr>
              <a:t>Ortum access Request</a:t>
            </a:r>
            <a:r>
              <a:rPr kumimoji="0" lang="en-GB" altLang="en-US" sz="1600" b="1" i="0" u="none" strike="noStrike" cap="none" normalizeH="0" baseline="0" dirty="0">
                <a:ln>
                  <a:noFill/>
                </a:ln>
                <a:effectLst/>
                <a:latin typeface="Arial"/>
                <a:ea typeface="Calibri"/>
                <a:cs typeface="Times New Roman"/>
              </a:rPr>
              <a:t>.</a:t>
            </a:r>
            <a:endParaRPr lang="en-GB" altLang="en-US" sz="1600" b="1" i="0" u="none" strike="noStrike" cap="none" normalizeH="0" baseline="0" dirty="0">
              <a:ln>
                <a:noFill/>
              </a:ln>
              <a:effectLst/>
              <a:latin typeface="Arial"/>
              <a:ea typeface="Calibri"/>
              <a:cs typeface="Times New Roman"/>
            </a:endParaRPr>
          </a:p>
        </p:txBody>
      </p:sp>
      <p:sp>
        <p:nvSpPr>
          <p:cNvPr id="14" name="Rectangle 19">
            <a:extLst>
              <a:ext uri="{FF2B5EF4-FFF2-40B4-BE49-F238E27FC236}">
                <a16:creationId xmlns:a16="http://schemas.microsoft.com/office/drawing/2014/main" id="{BEE9AAE2-9888-1B23-E9DF-3F5E8C064BA4}"/>
              </a:ext>
            </a:extLst>
          </p:cNvPr>
          <p:cNvSpPr>
            <a:spLocks noChangeArrowheads="1"/>
          </p:cNvSpPr>
          <p:nvPr/>
        </p:nvSpPr>
        <p:spPr bwMode="auto">
          <a:xfrm>
            <a:off x="4003783" y="4316318"/>
            <a:ext cx="153891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1:</a:t>
            </a: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 Request a service: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BD8F02B-4691-A387-42C6-A3FBFF000CF9}"/>
              </a:ext>
            </a:extLst>
          </p:cNvPr>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A white and blue logo&#10;&#10;AI-generated content may be incorrect.">
            <a:extLst>
              <a:ext uri="{FF2B5EF4-FFF2-40B4-BE49-F238E27FC236}">
                <a16:creationId xmlns:a16="http://schemas.microsoft.com/office/drawing/2014/main" id="{66BB58A3-8BFD-4EC9-C29D-DA128A7A2DDB}"/>
              </a:ext>
            </a:extLst>
          </p:cNvPr>
          <p:cNvPicPr>
            <a:picLocks noChangeAspect="1"/>
          </p:cNvPicPr>
          <p:nvPr/>
        </p:nvPicPr>
        <p:blipFill>
          <a:blip r:embed="rId2"/>
          <a:stretch>
            <a:fillRect/>
          </a:stretch>
        </p:blipFill>
        <p:spPr>
          <a:xfrm>
            <a:off x="10022045" y="22230"/>
            <a:ext cx="2039711" cy="1212396"/>
          </a:xfrm>
          <a:prstGeom prst="rect">
            <a:avLst/>
          </a:prstGeom>
        </p:spPr>
      </p:pic>
      <p:sp>
        <p:nvSpPr>
          <p:cNvPr id="10" name="TextBox 9">
            <a:extLst>
              <a:ext uri="{FF2B5EF4-FFF2-40B4-BE49-F238E27FC236}">
                <a16:creationId xmlns:a16="http://schemas.microsoft.com/office/drawing/2014/main" id="{ED37754D-4194-B3D6-14A1-79C85E81C827}"/>
              </a:ext>
            </a:extLst>
          </p:cNvPr>
          <p:cNvSpPr txBox="1"/>
          <p:nvPr/>
        </p:nvSpPr>
        <p:spPr>
          <a:xfrm>
            <a:off x="149087" y="165652"/>
            <a:ext cx="8961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GB" sz="2800" b="1" i="0" u="none" strike="noStrike" kern="1200" cap="none" spc="0" normalizeH="0" baseline="0" noProof="0" dirty="0">
                <a:ln>
                  <a:noFill/>
                </a:ln>
                <a:solidFill>
                  <a:srgbClr val="002677"/>
                </a:solidFill>
                <a:effectLst/>
                <a:uLnTx/>
                <a:uFillTx/>
                <a:latin typeface="Arial" panose="020B0604020202020204"/>
                <a:ea typeface="+mj-ea"/>
                <a:cs typeface="+mj-cs"/>
              </a:rPr>
              <a:t>Requesting access to NEL PHM Optum Pathfinder</a:t>
            </a:r>
            <a:endParaRPr lang="en-GB" sz="2800" b="1" dirty="0">
              <a:solidFill>
                <a:schemeClr val="tx2">
                  <a:lumMod val="75000"/>
                  <a:lumOff val="25000"/>
                </a:schemeClr>
              </a:solidFill>
              <a:latin typeface="Arial"/>
              <a:cs typeface="Arial"/>
            </a:endParaRPr>
          </a:p>
        </p:txBody>
      </p:sp>
      <p:pic>
        <p:nvPicPr>
          <p:cNvPr id="2" name="Picture 1" descr="A screenshot of a service desk&#10;&#10;AI-generated content may be incorrect.">
            <a:extLst>
              <a:ext uri="{FF2B5EF4-FFF2-40B4-BE49-F238E27FC236}">
                <a16:creationId xmlns:a16="http://schemas.microsoft.com/office/drawing/2014/main" id="{4B6651D2-5CA4-11DE-4495-390117876C41}"/>
              </a:ext>
            </a:extLst>
          </p:cNvPr>
          <p:cNvPicPr>
            <a:picLocks noChangeAspect="1"/>
          </p:cNvPicPr>
          <p:nvPr/>
        </p:nvPicPr>
        <p:blipFill>
          <a:blip r:embed="rId3"/>
          <a:stretch>
            <a:fillRect/>
          </a:stretch>
        </p:blipFill>
        <p:spPr>
          <a:xfrm>
            <a:off x="3773501" y="3476866"/>
            <a:ext cx="8343255" cy="3224047"/>
          </a:xfrm>
          <a:prstGeom prst="rect">
            <a:avLst/>
          </a:prstGeom>
          <a:ln>
            <a:solidFill>
              <a:srgbClr val="4472C4"/>
            </a:solidFill>
          </a:ln>
        </p:spPr>
      </p:pic>
      <p:sp>
        <p:nvSpPr>
          <p:cNvPr id="9" name="Oval 8">
            <a:extLst>
              <a:ext uri="{FF2B5EF4-FFF2-40B4-BE49-F238E27FC236}">
                <a16:creationId xmlns:a16="http://schemas.microsoft.com/office/drawing/2014/main" id="{879155FD-480F-74E2-F440-A3929605C260}"/>
              </a:ext>
            </a:extLst>
          </p:cNvPr>
          <p:cNvSpPr/>
          <p:nvPr/>
        </p:nvSpPr>
        <p:spPr>
          <a:xfrm>
            <a:off x="3859695" y="4242380"/>
            <a:ext cx="1540565" cy="4472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8859421-B82A-70FF-272C-07A345A18A3D}"/>
              </a:ext>
            </a:extLst>
          </p:cNvPr>
          <p:cNvSpPr/>
          <p:nvPr/>
        </p:nvSpPr>
        <p:spPr>
          <a:xfrm>
            <a:off x="9245356" y="5663056"/>
            <a:ext cx="2870836" cy="8476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white background with black text&#10;&#10;AI-generated content may be incorrect.">
            <a:extLst>
              <a:ext uri="{FF2B5EF4-FFF2-40B4-BE49-F238E27FC236}">
                <a16:creationId xmlns:a16="http://schemas.microsoft.com/office/drawing/2014/main" id="{C44A3044-7C82-BD94-295F-1DB321E8E02E}"/>
              </a:ext>
            </a:extLst>
          </p:cNvPr>
          <p:cNvPicPr>
            <a:picLocks noChangeAspect="1"/>
          </p:cNvPicPr>
          <p:nvPr/>
        </p:nvPicPr>
        <p:blipFill>
          <a:blip r:embed="rId4"/>
          <a:stretch>
            <a:fillRect/>
          </a:stretch>
        </p:blipFill>
        <p:spPr>
          <a:xfrm>
            <a:off x="3260034" y="2206901"/>
            <a:ext cx="3336235" cy="10195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8" name="Rectangle 18">
            <a:extLst>
              <a:ext uri="{FF2B5EF4-FFF2-40B4-BE49-F238E27FC236}">
                <a16:creationId xmlns:a16="http://schemas.microsoft.com/office/drawing/2014/main" id="{97FED59B-4635-1357-E48D-A69B8FCFD692}"/>
              </a:ext>
            </a:extLst>
          </p:cNvPr>
          <p:cNvSpPr>
            <a:spLocks noChangeArrowheads="1"/>
          </p:cNvSpPr>
          <p:nvPr/>
        </p:nvSpPr>
        <p:spPr bwMode="auto">
          <a:xfrm>
            <a:off x="149087" y="2424308"/>
            <a:ext cx="2481615" cy="584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600" b="1" dirty="0">
                <a:latin typeface="Arial"/>
                <a:ea typeface="Calibri"/>
                <a:cs typeface="Times New Roman"/>
              </a:rPr>
              <a:t>STEP 1. Request a Service</a:t>
            </a:r>
            <a:endParaRPr lang="en-US"/>
          </a:p>
        </p:txBody>
      </p:sp>
      <p:sp>
        <p:nvSpPr>
          <p:cNvPr id="19" name="Rectangle 18">
            <a:extLst>
              <a:ext uri="{FF2B5EF4-FFF2-40B4-BE49-F238E27FC236}">
                <a16:creationId xmlns:a16="http://schemas.microsoft.com/office/drawing/2014/main" id="{C31FA06A-8587-A6E3-AB2E-56688D89B07A}"/>
              </a:ext>
            </a:extLst>
          </p:cNvPr>
          <p:cNvSpPr>
            <a:spLocks noChangeArrowheads="1"/>
          </p:cNvSpPr>
          <p:nvPr/>
        </p:nvSpPr>
        <p:spPr bwMode="auto">
          <a:xfrm>
            <a:off x="129985" y="4693945"/>
            <a:ext cx="3351287" cy="584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600" b="1" dirty="0">
                <a:latin typeface="Arial"/>
                <a:ea typeface="Calibri"/>
                <a:cs typeface="Times New Roman"/>
              </a:rPr>
              <a:t>STEP 2. Select ALL Service Items</a:t>
            </a:r>
            <a:endParaRPr lang="en-GB" altLang="en-US" sz="1600" b="1" i="0" u="none" strike="noStrike" cap="none" normalizeH="0" baseline="0" dirty="0">
              <a:ln>
                <a:noFill/>
              </a:ln>
              <a:effectLst/>
              <a:latin typeface="Arial"/>
              <a:ea typeface="Calibri"/>
              <a:cs typeface="Times New Roman"/>
            </a:endParaRPr>
          </a:p>
        </p:txBody>
      </p:sp>
      <p:sp>
        <p:nvSpPr>
          <p:cNvPr id="20" name="Rectangle 19">
            <a:extLst>
              <a:ext uri="{FF2B5EF4-FFF2-40B4-BE49-F238E27FC236}">
                <a16:creationId xmlns:a16="http://schemas.microsoft.com/office/drawing/2014/main" id="{BE87540D-7FBE-6DD3-C9D1-4647E19A0C39}"/>
              </a:ext>
            </a:extLst>
          </p:cNvPr>
          <p:cNvSpPr>
            <a:spLocks noChangeArrowheads="1"/>
          </p:cNvSpPr>
          <p:nvPr/>
        </p:nvSpPr>
        <p:spPr bwMode="auto">
          <a:xfrm>
            <a:off x="129985" y="5663010"/>
            <a:ext cx="3351287" cy="584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600" b="1" dirty="0">
                <a:latin typeface="Arial"/>
                <a:ea typeface="Calibri"/>
                <a:cs typeface="Times New Roman"/>
              </a:rPr>
              <a:t>STEP 3. Select Dashboards - Optum PHM Dashboard</a:t>
            </a:r>
            <a:endParaRPr lang="en-GB" altLang="en-US" sz="1600" b="1" i="0" u="none" strike="noStrike" cap="none" normalizeH="0" baseline="0" dirty="0">
              <a:ln>
                <a:noFill/>
              </a:ln>
              <a:effectLst/>
              <a:latin typeface="Arial"/>
              <a:ea typeface="Calibri"/>
              <a:cs typeface="Times New Roman"/>
            </a:endParaRPr>
          </a:p>
        </p:txBody>
      </p:sp>
    </p:spTree>
    <p:extLst>
      <p:ext uri="{BB962C8B-B14F-4D97-AF65-F5344CB8AC3E}">
        <p14:creationId xmlns:p14="http://schemas.microsoft.com/office/powerpoint/2010/main" val="31008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F941-E0C7-6C17-68F4-41ED43861FB4}"/>
              </a:ext>
            </a:extLst>
          </p:cNvPr>
          <p:cNvSpPr>
            <a:spLocks noGrp="1"/>
          </p:cNvSpPr>
          <p:nvPr>
            <p:ph type="title"/>
          </p:nvPr>
        </p:nvSpPr>
        <p:spPr>
          <a:xfrm>
            <a:off x="1941" y="2567"/>
            <a:ext cx="9784080" cy="1508760"/>
          </a:xfrm>
        </p:spPr>
        <p:txBody>
          <a:bodyPr>
            <a:normAutofit/>
          </a:bodyPr>
          <a:lstStyle/>
          <a:p>
            <a:r>
              <a:rPr kumimoji="0" lang="en-GB" sz="2800" b="1" i="0" u="none" strike="noStrike" kern="1200" cap="none" spc="0" normalizeH="0" baseline="0" noProof="0" dirty="0">
                <a:ln>
                  <a:noFill/>
                </a:ln>
                <a:solidFill>
                  <a:srgbClr val="002677"/>
                </a:solidFill>
                <a:effectLst/>
                <a:uLnTx/>
                <a:uFillTx/>
                <a:latin typeface="Arial" panose="020B0604020202020204"/>
                <a:ea typeface="+mj-ea"/>
                <a:cs typeface="+mj-cs"/>
              </a:rPr>
              <a:t>Completing the NEL Optum access request form</a:t>
            </a:r>
            <a:endParaRPr lang="en-GB" sz="2800" dirty="0">
              <a:solidFill>
                <a:schemeClr val="tx2">
                  <a:lumMod val="75000"/>
                  <a:lumOff val="25000"/>
                </a:schemeClr>
              </a:solidFill>
            </a:endParaRPr>
          </a:p>
        </p:txBody>
      </p:sp>
      <p:sp>
        <p:nvSpPr>
          <p:cNvPr id="4" name="Rectangle 3">
            <a:extLst>
              <a:ext uri="{FF2B5EF4-FFF2-40B4-BE49-F238E27FC236}">
                <a16:creationId xmlns:a16="http://schemas.microsoft.com/office/drawing/2014/main" id="{7CEBD3DE-5107-1EB9-4E92-43D74CB06F23}"/>
              </a:ext>
            </a:extLst>
          </p:cNvPr>
          <p:cNvSpPr>
            <a:spLocks noChangeArrowheads="1"/>
          </p:cNvSpPr>
          <p:nvPr/>
        </p:nvSpPr>
        <p:spPr bwMode="auto">
          <a:xfrm>
            <a:off x="3684011" y="1836282"/>
            <a:ext cx="8508672" cy="50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lang="en-GB" sz="1600" b="1" dirty="0">
                <a:latin typeface="Arial"/>
                <a:ea typeface="Calibri"/>
                <a:cs typeface="Arial"/>
              </a:rPr>
              <a:t>PLEASE NOTE </a:t>
            </a:r>
            <a:r>
              <a:rPr lang="en-GB" sz="1600" b="1" u="sng" dirty="0">
                <a:latin typeface="Arial"/>
                <a:ea typeface="Calibri"/>
                <a:cs typeface="Arial"/>
              </a:rPr>
              <a:t>ONE REQUEST</a:t>
            </a:r>
            <a:r>
              <a:rPr lang="en-GB" sz="1600" b="1" dirty="0">
                <a:latin typeface="Arial"/>
                <a:ea typeface="Calibri"/>
                <a:cs typeface="Arial"/>
              </a:rPr>
              <a:t> PER form and you can only request access for yourself, not on behalf of others</a:t>
            </a:r>
            <a:endParaRPr lang="en-GB" sz="1600" dirty="0">
              <a:solidFill>
                <a:srgbClr val="000000"/>
              </a:solidFill>
              <a:latin typeface="Arial"/>
              <a:ea typeface="Calibri"/>
              <a:cs typeface="Arial"/>
            </a:endParaRPr>
          </a:p>
          <a:p>
            <a:endParaRPr lang="en-GB" sz="1600" b="1" dirty="0">
              <a:latin typeface="Arial"/>
              <a:ea typeface="Calibri"/>
              <a:cs typeface="Arial"/>
            </a:endParaRPr>
          </a:p>
          <a:p>
            <a:r>
              <a:rPr kumimoji="0" lang="en-GB" altLang="en-US" sz="1600" b="1" i="0" u="none" strike="noStrike" cap="none" normalizeH="0" baseline="0" dirty="0">
                <a:ln>
                  <a:noFill/>
                </a:ln>
                <a:effectLst/>
                <a:latin typeface="Arial"/>
                <a:ea typeface="Calibri"/>
                <a:cs typeface="Times New Roman"/>
              </a:rPr>
              <a:t>Complete all the fields</a:t>
            </a:r>
            <a:r>
              <a:rPr lang="en-GB" altLang="en-US" sz="1600" b="1" dirty="0">
                <a:latin typeface="Arial"/>
                <a:ea typeface="Calibri"/>
                <a:cs typeface="Times New Roman"/>
              </a:rPr>
              <a:t> which are mix of drop down and free text</a:t>
            </a:r>
            <a:endParaRPr lang="en-GB" dirty="0">
              <a:ea typeface="Calibri"/>
              <a:cs typeface="Arial" panose="020B0604020202020204" pitchFamily="34" charset="0"/>
            </a:endParaRPr>
          </a:p>
          <a:p>
            <a:endParaRPr lang="en-GB" altLang="en-US" sz="1600" b="1" dirty="0">
              <a:ea typeface="Calibri"/>
              <a:cs typeface="Times New Roman"/>
            </a:endParaRPr>
          </a:p>
          <a:p>
            <a:r>
              <a:rPr lang="en-GB" altLang="en-US" sz="1600" b="1" dirty="0">
                <a:latin typeface="Arial"/>
                <a:ea typeface="Calibri"/>
                <a:cs typeface="Times New Roman"/>
              </a:rPr>
              <a:t>Once complete, please confirm you have read and agreed to the Terms and Conditions, and click 'Place Request' to submit your Request.</a:t>
            </a:r>
            <a:endParaRPr lang="en-GB" altLang="en-US" sz="1600" b="1" dirty="0">
              <a:ea typeface="Calibri"/>
              <a:cs typeface="Times New Roman"/>
            </a:endParaRPr>
          </a:p>
          <a:p>
            <a:pPr marL="0" marR="0" lvl="0" indent="0" algn="l" defTabSz="914400">
              <a:lnSpc>
                <a:spcPct val="100000"/>
              </a:lnSpc>
              <a:spcBef>
                <a:spcPct val="0"/>
              </a:spcBef>
              <a:spcAft>
                <a:spcPct val="0"/>
              </a:spcAft>
              <a:buClrTx/>
              <a:buSzTx/>
              <a:buFontTx/>
              <a:buNone/>
              <a:tabLst/>
            </a:pPr>
            <a:endParaRPr lang="en-GB" altLang="en-US" sz="1600" b="1" i="0" u="none" strike="noStrike" cap="none" normalizeH="0" baseline="0" dirty="0">
              <a:ln>
                <a:noFill/>
              </a:ln>
              <a:solidFill>
                <a:schemeClr val="tx1"/>
              </a:solidFill>
              <a:effectLst/>
              <a:ea typeface="Calibri"/>
              <a:cs typeface="Times New Roman"/>
            </a:endParaRPr>
          </a:p>
          <a:p>
            <a:r>
              <a:rPr lang="en-GB" altLang="en-US" sz="1600" b="1" dirty="0">
                <a:latin typeface="Arial"/>
                <a:ea typeface="Calibri"/>
                <a:cs typeface="Times New Roman"/>
              </a:rPr>
              <a:t>Make sure you have booked, attended or watched ‘How to use Pathfinder' training before requesting an account. Email </a:t>
            </a:r>
            <a:r>
              <a:rPr lang="en-GB" altLang="en-US" sz="1600" b="1" dirty="0">
                <a:latin typeface="Arial"/>
                <a:ea typeface="Calibri"/>
                <a:cs typeface="Times New Roman"/>
                <a:hlinkClick r:id="rId2"/>
              </a:rPr>
              <a:t>nelondonicb.phm.nel@nhs.net</a:t>
            </a:r>
            <a:endParaRPr lang="en-GB" altLang="en-US" sz="1600" b="1" dirty="0">
              <a:latin typeface="Arial"/>
              <a:ea typeface="Calibri"/>
              <a:cs typeface="Times New Roman"/>
            </a:endParaRPr>
          </a:p>
          <a:p>
            <a:endParaRPr lang="en-GB" altLang="en-US" sz="1600" b="1" dirty="0">
              <a:ea typeface="Calibri"/>
              <a:cs typeface="Times New Roman"/>
            </a:endParaRPr>
          </a:p>
          <a:p>
            <a:r>
              <a:rPr lang="en-GB" altLang="en-US" sz="1600" b="1" dirty="0">
                <a:latin typeface="Arial"/>
                <a:ea typeface="Calibri"/>
                <a:cs typeface="Times New Roman"/>
              </a:rPr>
              <a:t>Role Types</a:t>
            </a:r>
          </a:p>
          <a:p>
            <a:r>
              <a:rPr lang="en-GB" sz="1600" dirty="0">
                <a:latin typeface="Arial"/>
                <a:ea typeface="Calibri"/>
                <a:cs typeface="Arial"/>
              </a:rPr>
              <a:t>By selecting </a:t>
            </a:r>
            <a:r>
              <a:rPr lang="en-GB" sz="1600" b="1" dirty="0">
                <a:latin typeface="Arial"/>
                <a:ea typeface="Calibri"/>
                <a:cs typeface="Arial"/>
              </a:rPr>
              <a:t>Direct Care</a:t>
            </a:r>
            <a:r>
              <a:rPr lang="en-GB" sz="1600" dirty="0">
                <a:latin typeface="Arial"/>
                <a:ea typeface="Calibri"/>
                <a:cs typeface="Arial"/>
              </a:rPr>
              <a:t> /Re-ID role based access, you are confirming that:</a:t>
            </a:r>
            <a:endParaRPr lang="en-GB" sz="1600" dirty="0">
              <a:latin typeface="Arial"/>
              <a:cs typeface="Arial"/>
            </a:endParaRPr>
          </a:p>
          <a:p>
            <a:pPr marL="285750" indent="-285750">
              <a:buFont typeface="Arial"/>
              <a:buChar char="•"/>
            </a:pPr>
            <a:r>
              <a:rPr lang="en-GB" sz="1600" dirty="0">
                <a:latin typeface="Arial"/>
                <a:ea typeface="Calibri"/>
                <a:cs typeface="Arial"/>
              </a:rPr>
              <a:t>You have the appropriate authorisation from the </a:t>
            </a:r>
            <a:r>
              <a:rPr lang="en-GB" sz="1600" b="1" dirty="0">
                <a:latin typeface="Arial"/>
                <a:ea typeface="Calibri"/>
                <a:cs typeface="Arial"/>
              </a:rPr>
              <a:t>Lead GP Partner</a:t>
            </a:r>
            <a:r>
              <a:rPr lang="en-GB" sz="1600" dirty="0">
                <a:latin typeface="Arial"/>
                <a:ea typeface="Calibri"/>
                <a:cs typeface="Arial"/>
              </a:rPr>
              <a:t> (or equivalent responsible clinician) to access </a:t>
            </a:r>
            <a:r>
              <a:rPr lang="en-GB" sz="1600" b="1" dirty="0">
                <a:latin typeface="Arial"/>
                <a:ea typeface="Calibri"/>
                <a:cs typeface="Arial"/>
              </a:rPr>
              <a:t>patient-level data</a:t>
            </a:r>
            <a:r>
              <a:rPr lang="en-GB" sz="1600" dirty="0">
                <a:latin typeface="Arial"/>
                <a:ea typeface="Calibri"/>
                <a:cs typeface="Arial"/>
              </a:rPr>
              <a:t> for your own practice/patients.</a:t>
            </a:r>
            <a:endParaRPr lang="en-GB" sz="1600" dirty="0">
              <a:latin typeface="Arial"/>
              <a:cs typeface="Arial"/>
            </a:endParaRPr>
          </a:p>
          <a:p>
            <a:pPr marL="285750" indent="-285750">
              <a:buFont typeface="Arial"/>
              <a:buChar char="•"/>
            </a:pPr>
            <a:r>
              <a:rPr lang="en-GB" sz="1600" dirty="0">
                <a:latin typeface="Arial"/>
                <a:ea typeface="Calibri"/>
                <a:cs typeface="Arial"/>
              </a:rPr>
              <a:t>You are authorised to use </a:t>
            </a:r>
            <a:r>
              <a:rPr lang="en-GB" sz="1600" b="1" dirty="0">
                <a:latin typeface="Arial"/>
                <a:ea typeface="Calibri"/>
                <a:cs typeface="Arial"/>
              </a:rPr>
              <a:t>Re-Identification (Re-ID)</a:t>
            </a:r>
            <a:r>
              <a:rPr lang="en-GB" sz="1600" dirty="0">
                <a:latin typeface="Arial"/>
                <a:ea typeface="Calibri"/>
                <a:cs typeface="Arial"/>
              </a:rPr>
              <a:t> for purposes, where required.</a:t>
            </a:r>
            <a:endParaRPr lang="en-GB" sz="1600" dirty="0">
              <a:latin typeface="Arial"/>
              <a:cs typeface="Arial"/>
            </a:endParaRPr>
          </a:p>
          <a:p>
            <a:pPr marL="285750" indent="-285750">
              <a:buFont typeface="Arial"/>
              <a:buChar char="•"/>
            </a:pPr>
            <a:r>
              <a:rPr lang="en-GB" sz="1600" dirty="0">
                <a:latin typeface="Arial"/>
                <a:ea typeface="Calibri"/>
                <a:cs typeface="Arial"/>
              </a:rPr>
              <a:t>You will comply with all applicable </a:t>
            </a:r>
            <a:r>
              <a:rPr lang="en-GB" sz="1600" b="1" dirty="0">
                <a:latin typeface="Arial"/>
                <a:ea typeface="Calibri"/>
                <a:cs typeface="Arial"/>
              </a:rPr>
              <a:t>data protection, confidentiality, and organisational policies</a:t>
            </a:r>
            <a:r>
              <a:rPr lang="en-GB" sz="1600" dirty="0">
                <a:latin typeface="Arial"/>
                <a:ea typeface="Calibri"/>
                <a:cs typeface="Arial"/>
              </a:rPr>
              <a:t> when accessing patient information.</a:t>
            </a:r>
            <a:endParaRPr lang="en-GB" sz="1600" dirty="0">
              <a:latin typeface="Arial"/>
              <a:cs typeface="Arial"/>
            </a:endParaRPr>
          </a:p>
          <a:p>
            <a:r>
              <a:rPr lang="en-GB" sz="1600" i="1" dirty="0">
                <a:latin typeface="Arial"/>
                <a:ea typeface="Calibri"/>
                <a:cs typeface="Arial"/>
              </a:rPr>
              <a:t>For secondary or non-GP clinicians, authorisation should be obtained from the relevant responsible clinician or practice lead, as appropriate.</a:t>
            </a:r>
            <a:endParaRPr lang="en-GB" sz="1600" dirty="0">
              <a:latin typeface="Arial"/>
            </a:endParaRPr>
          </a:p>
        </p:txBody>
      </p:sp>
      <p:pic>
        <p:nvPicPr>
          <p:cNvPr id="5" name="Picture 4" descr="A screenshot of a computer screen&#10;&#10;AI-generated content may be incorrect.">
            <a:extLst>
              <a:ext uri="{FF2B5EF4-FFF2-40B4-BE49-F238E27FC236}">
                <a16:creationId xmlns:a16="http://schemas.microsoft.com/office/drawing/2014/main" id="{045725A3-2D43-F5D0-D0DB-A69E10742D90}"/>
              </a:ext>
            </a:extLst>
          </p:cNvPr>
          <p:cNvPicPr>
            <a:picLocks noChangeAspect="1"/>
          </p:cNvPicPr>
          <p:nvPr/>
        </p:nvPicPr>
        <p:blipFill>
          <a:blip r:embed="rId3"/>
          <a:stretch>
            <a:fillRect/>
          </a:stretch>
        </p:blipFill>
        <p:spPr>
          <a:xfrm>
            <a:off x="291167" y="1507434"/>
            <a:ext cx="3368471" cy="5350566"/>
          </a:xfrm>
          <a:prstGeom prst="rect">
            <a:avLst/>
          </a:prstGeom>
        </p:spPr>
      </p:pic>
    </p:spTree>
    <p:extLst>
      <p:ext uri="{BB962C8B-B14F-4D97-AF65-F5344CB8AC3E}">
        <p14:creationId xmlns:p14="http://schemas.microsoft.com/office/powerpoint/2010/main" val="234599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B36C-80A1-AAFC-D37C-0A9B17AC4B59}"/>
              </a:ext>
            </a:extLst>
          </p:cNvPr>
          <p:cNvSpPr>
            <a:spLocks noGrp="1"/>
          </p:cNvSpPr>
          <p:nvPr>
            <p:ph type="title"/>
          </p:nvPr>
        </p:nvSpPr>
        <p:spPr>
          <a:xfrm>
            <a:off x="440919" y="209632"/>
            <a:ext cx="9784080" cy="1191948"/>
          </a:xfrm>
        </p:spPr>
        <p:txBody>
          <a:bodyPr>
            <a:normAutofit/>
          </a:bodyPr>
          <a:lstStyle/>
          <a:p>
            <a:r>
              <a:rPr kumimoji="0" lang="en-GB" sz="2400" b="1" i="0" u="none" strike="noStrike" kern="1200" cap="none" spc="0" normalizeH="0" baseline="0" noProof="0" dirty="0">
                <a:ln>
                  <a:noFill/>
                </a:ln>
                <a:solidFill>
                  <a:srgbClr val="002677"/>
                </a:solidFill>
                <a:effectLst/>
                <a:uLnTx/>
                <a:uFillTx/>
                <a:latin typeface="Arial" panose="020B0604020202020204"/>
                <a:ea typeface="+mj-ea"/>
                <a:cs typeface="+mj-cs"/>
              </a:rPr>
              <a:t>Request Submitted</a:t>
            </a:r>
            <a:endParaRPr lang="en-GB" sz="2400" dirty="0">
              <a:solidFill>
                <a:schemeClr val="tx2">
                  <a:lumMod val="75000"/>
                  <a:lumOff val="25000"/>
                </a:schemeClr>
              </a:solidFill>
            </a:endParaRPr>
          </a:p>
        </p:txBody>
      </p:sp>
      <p:pic>
        <p:nvPicPr>
          <p:cNvPr id="4" name="Picture 3" descr="A screenshot of a email&#10;&#10;AI-generated content may be incorrect.">
            <a:extLst>
              <a:ext uri="{FF2B5EF4-FFF2-40B4-BE49-F238E27FC236}">
                <a16:creationId xmlns:a16="http://schemas.microsoft.com/office/drawing/2014/main" id="{BA54E15A-A800-245A-972E-1BE16EBF07C9}"/>
              </a:ext>
            </a:extLst>
          </p:cNvPr>
          <p:cNvPicPr>
            <a:picLocks noChangeAspect="1"/>
          </p:cNvPicPr>
          <p:nvPr/>
        </p:nvPicPr>
        <p:blipFill>
          <a:blip r:embed="rId2"/>
          <a:stretch>
            <a:fillRect/>
          </a:stretch>
        </p:blipFill>
        <p:spPr>
          <a:xfrm>
            <a:off x="3806561" y="2266856"/>
            <a:ext cx="7893170" cy="4017378"/>
          </a:xfrm>
          <a:prstGeom prst="rect">
            <a:avLst/>
          </a:prstGeom>
        </p:spPr>
      </p:pic>
      <p:sp>
        <p:nvSpPr>
          <p:cNvPr id="7" name="TextBox 6">
            <a:extLst>
              <a:ext uri="{FF2B5EF4-FFF2-40B4-BE49-F238E27FC236}">
                <a16:creationId xmlns:a16="http://schemas.microsoft.com/office/drawing/2014/main" id="{3F30389E-10AD-E208-CF00-708BB961005F}"/>
              </a:ext>
            </a:extLst>
          </p:cNvPr>
          <p:cNvSpPr txBox="1"/>
          <p:nvPr/>
        </p:nvSpPr>
        <p:spPr>
          <a:xfrm>
            <a:off x="325387" y="2504392"/>
            <a:ext cx="331676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ea typeface="Calibri"/>
                <a:cs typeface="Calibri"/>
              </a:rPr>
              <a:t>Once you have submitted the request, you will receive an automatic email response from LHDS. This is a confirmation that the request is received and will be reviewed and sent to Optum..</a:t>
            </a:r>
          </a:p>
        </p:txBody>
      </p:sp>
    </p:spTree>
    <p:extLst>
      <p:ext uri="{BB962C8B-B14F-4D97-AF65-F5344CB8AC3E}">
        <p14:creationId xmlns:p14="http://schemas.microsoft.com/office/powerpoint/2010/main" val="144843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181A4-EF18-5BDF-7533-5F5D6332D361}"/>
              </a:ext>
            </a:extLst>
          </p:cNvPr>
          <p:cNvSpPr>
            <a:spLocks noGrp="1"/>
          </p:cNvSpPr>
          <p:nvPr>
            <p:ph type="body" idx="1"/>
          </p:nvPr>
        </p:nvSpPr>
        <p:spPr>
          <a:xfrm>
            <a:off x="1752600" y="4255572"/>
            <a:ext cx="8686800" cy="664797"/>
          </a:xfrm>
        </p:spPr>
        <p:txBody>
          <a:bodyPr/>
          <a:lstStyle/>
          <a:p>
            <a:r>
              <a:rPr lang="en-US" dirty="0"/>
              <a:t>Receiving your login from Optum and basic navigation of Pathfinder</a:t>
            </a:r>
          </a:p>
        </p:txBody>
      </p:sp>
      <p:sp>
        <p:nvSpPr>
          <p:cNvPr id="3" name="Title 2">
            <a:extLst>
              <a:ext uri="{FF2B5EF4-FFF2-40B4-BE49-F238E27FC236}">
                <a16:creationId xmlns:a16="http://schemas.microsoft.com/office/drawing/2014/main" id="{9CFE3FE3-0795-C565-88BF-EAA8305131E5}"/>
              </a:ext>
            </a:extLst>
          </p:cNvPr>
          <p:cNvSpPr>
            <a:spLocks noGrp="1"/>
          </p:cNvSpPr>
          <p:nvPr>
            <p:ph type="title"/>
          </p:nvPr>
        </p:nvSpPr>
        <p:spPr/>
        <p:txBody>
          <a:bodyPr/>
          <a:lstStyle/>
          <a:p>
            <a:r>
              <a:rPr lang="en-GB" dirty="0"/>
              <a:t>Activating your Pathfinder access</a:t>
            </a:r>
          </a:p>
        </p:txBody>
      </p:sp>
    </p:spTree>
    <p:extLst>
      <p:ext uri="{BB962C8B-B14F-4D97-AF65-F5344CB8AC3E}">
        <p14:creationId xmlns:p14="http://schemas.microsoft.com/office/powerpoint/2010/main" val="46187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EE0B72-93B6-4E66-9BBD-1E8F658D8789}"/>
              </a:ext>
            </a:extLst>
          </p:cNvPr>
          <p:cNvSpPr/>
          <p:nvPr/>
        </p:nvSpPr>
        <p:spPr bwMode="gray">
          <a:xfrm>
            <a:off x="0" y="0"/>
            <a:ext cx="12192000" cy="114300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464A7B3-BE0A-4A4B-8792-09E5A2D0A528}"/>
              </a:ext>
            </a:extLst>
          </p:cNvPr>
          <p:cNvSpPr txBox="1"/>
          <p:nvPr/>
        </p:nvSpPr>
        <p:spPr bwMode="gray">
          <a:xfrm>
            <a:off x="563508" y="526624"/>
            <a:ext cx="2570116" cy="30469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677"/>
                </a:solidFill>
                <a:effectLst/>
                <a:uLnTx/>
                <a:uFillTx/>
                <a:latin typeface="Arial" panose="020B0604020202020204"/>
                <a:ea typeface="+mn-ea"/>
                <a:cs typeface="+mn-cs"/>
              </a:rPr>
              <a:t>Pathfinder Set Up</a:t>
            </a:r>
          </a:p>
        </p:txBody>
      </p:sp>
      <p:sp>
        <p:nvSpPr>
          <p:cNvPr id="7" name="TextBox 6">
            <a:extLst>
              <a:ext uri="{FF2B5EF4-FFF2-40B4-BE49-F238E27FC236}">
                <a16:creationId xmlns:a16="http://schemas.microsoft.com/office/drawing/2014/main" id="{25E2F958-880A-4321-A2EE-E73BD7818B49}"/>
              </a:ext>
            </a:extLst>
          </p:cNvPr>
          <p:cNvSpPr txBox="1"/>
          <p:nvPr/>
        </p:nvSpPr>
        <p:spPr bwMode="gray">
          <a:xfrm>
            <a:off x="7428272" y="266583"/>
            <a:ext cx="1961452" cy="723275"/>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A full 'How To' user guide is also available!</a:t>
            </a: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3BC1B31A-F8D6-4ACC-9D87-28C71E723809}"/>
              </a:ext>
            </a:extLst>
          </p:cNvPr>
          <p:cNvSpPr txBox="1"/>
          <p:nvPr/>
        </p:nvSpPr>
        <p:spPr bwMode="gray">
          <a:xfrm>
            <a:off x="466145" y="2382380"/>
            <a:ext cx="3399129" cy="64633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677"/>
                </a:solidFill>
                <a:effectLst/>
                <a:uLnTx/>
                <a:uFillTx/>
                <a:latin typeface="Arial" panose="020B0604020202020204"/>
                <a:ea typeface="+mn-ea"/>
                <a:cs typeface="+mn-cs"/>
              </a:rPr>
              <a:t>You will receive an email with your log in details from </a:t>
            </a: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UHGUKAZURE Microsoft email</a:t>
            </a:r>
          </a:p>
        </p:txBody>
      </p:sp>
      <p:cxnSp>
        <p:nvCxnSpPr>
          <p:cNvPr id="30" name="Straight Arrow Connector 29">
            <a:extLst>
              <a:ext uri="{FF2B5EF4-FFF2-40B4-BE49-F238E27FC236}">
                <a16:creationId xmlns:a16="http://schemas.microsoft.com/office/drawing/2014/main" id="{10E8A6F8-7623-46E5-B88E-0E6FBA2389F7}"/>
              </a:ext>
            </a:extLst>
          </p:cNvPr>
          <p:cNvCxnSpPr>
            <a:cxnSpLocks/>
          </p:cNvCxnSpPr>
          <p:nvPr/>
        </p:nvCxnSpPr>
        <p:spPr bwMode="gray">
          <a:xfrm>
            <a:off x="1199207" y="193310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BE1B50C-339B-4F2C-98FF-8E04A8009D53}"/>
              </a:ext>
            </a:extLst>
          </p:cNvPr>
          <p:cNvCxnSpPr>
            <a:cxnSpLocks/>
          </p:cNvCxnSpPr>
          <p:nvPr/>
        </p:nvCxnSpPr>
        <p:spPr bwMode="gray">
          <a:xfrm>
            <a:off x="5004283" y="193310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D3428DE-0BB9-4332-A270-4508BB8B4C22}"/>
              </a:ext>
            </a:extLst>
          </p:cNvPr>
          <p:cNvSpPr txBox="1"/>
          <p:nvPr/>
        </p:nvSpPr>
        <p:spPr bwMode="gray">
          <a:xfrm>
            <a:off x="4271221" y="2382380"/>
            <a:ext cx="3399129" cy="86177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Click the “Accept Invitation”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You must do this on your NHS device, logged into your email account</a:t>
            </a:r>
          </a:p>
        </p:txBody>
      </p:sp>
      <p:pic>
        <p:nvPicPr>
          <p:cNvPr id="19" name="Picture 18">
            <a:extLst>
              <a:ext uri="{FF2B5EF4-FFF2-40B4-BE49-F238E27FC236}">
                <a16:creationId xmlns:a16="http://schemas.microsoft.com/office/drawing/2014/main" id="{80B110FA-AC95-4D2E-B1E7-BE1BD3C47D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8076297" y="1612887"/>
            <a:ext cx="609601" cy="609601"/>
          </a:xfrm>
          <a:prstGeom prst="rect">
            <a:avLst/>
          </a:prstGeom>
        </p:spPr>
      </p:pic>
      <p:sp>
        <p:nvSpPr>
          <p:cNvPr id="42" name="Rectangle 39">
            <a:extLst>
              <a:ext uri="{FF2B5EF4-FFF2-40B4-BE49-F238E27FC236}">
                <a16:creationId xmlns:a16="http://schemas.microsoft.com/office/drawing/2014/main" id="{9C4D47F2-15AA-49BA-B7AE-139BA5E9C9AB}"/>
              </a:ext>
            </a:extLst>
          </p:cNvPr>
          <p:cNvSpPr/>
          <p:nvPr/>
        </p:nvSpPr>
        <p:spPr bwMode="gray">
          <a:xfrm>
            <a:off x="8809359" y="1933103"/>
            <a:ext cx="2922266" cy="2269195"/>
          </a:xfrm>
          <a:custGeom>
            <a:avLst/>
            <a:gdLst>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 name="connsiteX4" fmla="*/ 0 w 2565200"/>
              <a:gd name="connsiteY4" fmla="*/ 0 h 2269195"/>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 name="connsiteX4" fmla="*/ 91440 w 2565200"/>
              <a:gd name="connsiteY4" fmla="*/ 91440 h 2269195"/>
              <a:gd name="connsiteX0" fmla="*/ 0 w 2565200"/>
              <a:gd name="connsiteY0" fmla="*/ 0 h 2269195"/>
              <a:gd name="connsiteX1" fmla="*/ 2565200 w 2565200"/>
              <a:gd name="connsiteY1" fmla="*/ 0 h 2269195"/>
              <a:gd name="connsiteX2" fmla="*/ 2565200 w 2565200"/>
              <a:gd name="connsiteY2" fmla="*/ 2269195 h 2269195"/>
              <a:gd name="connsiteX3" fmla="*/ 0 w 2565200"/>
              <a:gd name="connsiteY3" fmla="*/ 2269195 h 2269195"/>
            </a:gdLst>
            <a:ahLst/>
            <a:cxnLst>
              <a:cxn ang="0">
                <a:pos x="connsiteX0" y="connsiteY0"/>
              </a:cxn>
              <a:cxn ang="0">
                <a:pos x="connsiteX1" y="connsiteY1"/>
              </a:cxn>
              <a:cxn ang="0">
                <a:pos x="connsiteX2" y="connsiteY2"/>
              </a:cxn>
              <a:cxn ang="0">
                <a:pos x="connsiteX3" y="connsiteY3"/>
              </a:cxn>
            </a:cxnLst>
            <a:rect l="l" t="t" r="r" b="b"/>
            <a:pathLst>
              <a:path w="2565200" h="2269195">
                <a:moveTo>
                  <a:pt x="0" y="0"/>
                </a:moveTo>
                <a:lnTo>
                  <a:pt x="2565200" y="0"/>
                </a:lnTo>
                <a:lnTo>
                  <a:pt x="2565200" y="2269195"/>
                </a:lnTo>
                <a:lnTo>
                  <a:pt x="0" y="2269195"/>
                </a:lnTo>
              </a:path>
            </a:pathLst>
          </a:cu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AE1D4A71-7474-4FB7-81C4-C5C266E8AE5E}"/>
              </a:ext>
            </a:extLst>
          </p:cNvPr>
          <p:cNvSpPr txBox="1"/>
          <p:nvPr/>
        </p:nvSpPr>
        <p:spPr bwMode="gray">
          <a:xfrm>
            <a:off x="8076297" y="2382380"/>
            <a:ext cx="3399129" cy="107721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Accept the standard permissions review from Microsoft.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This will link your email account to the Optum MS Azure account automatically</a:t>
            </a:r>
          </a:p>
        </p:txBody>
      </p:sp>
      <p:cxnSp>
        <p:nvCxnSpPr>
          <p:cNvPr id="38" name="Straight Arrow Connector 37">
            <a:extLst>
              <a:ext uri="{FF2B5EF4-FFF2-40B4-BE49-F238E27FC236}">
                <a16:creationId xmlns:a16="http://schemas.microsoft.com/office/drawing/2014/main" id="{5644457C-3B76-4FFE-9395-3DC44AC33DA4}"/>
              </a:ext>
            </a:extLst>
          </p:cNvPr>
          <p:cNvCxnSpPr>
            <a:cxnSpLocks/>
          </p:cNvCxnSpPr>
          <p:nvPr/>
        </p:nvCxnSpPr>
        <p:spPr bwMode="gray">
          <a:xfrm flipH="1">
            <a:off x="1199207" y="418317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5722995-6E67-49E5-AEA3-6AB9B0F20551}"/>
              </a:ext>
            </a:extLst>
          </p:cNvPr>
          <p:cNvSpPr txBox="1"/>
          <p:nvPr/>
        </p:nvSpPr>
        <p:spPr bwMode="gray">
          <a:xfrm>
            <a:off x="466145" y="4625040"/>
            <a:ext cx="3399129" cy="86177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For any issues please contact:</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612B"/>
                </a:solidFill>
                <a:effectLst/>
                <a:uLnTx/>
                <a:uFillTx/>
                <a:latin typeface="Arial" panose="020B0604020202020204"/>
                <a:ea typeface="+mn-ea"/>
                <a:cs typeface="+mn-cs"/>
              </a:rPr>
              <a:t>Email: </a:t>
            </a:r>
            <a:r>
              <a:rPr kumimoji="0" lang="en-US" sz="1400" b="0" i="0" u="none" strike="noStrike" kern="1200" cap="none" spc="0" normalizeH="0" baseline="0" noProof="0">
                <a:ln>
                  <a:noFill/>
                </a:ln>
                <a:solidFill>
                  <a:srgbClr val="000000"/>
                </a:solidFill>
                <a:effectLst/>
                <a:uLnTx/>
                <a:uFillTx/>
                <a:latin typeface="Arial"/>
                <a:ea typeface="+mn-ea"/>
                <a:cs typeface="Arial"/>
                <a:hlinkClick r:id="rId3"/>
              </a:rPr>
              <a:t>customerserviceuk@optum.com</a:t>
            </a: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612B"/>
                </a:solidFill>
                <a:effectLst/>
                <a:uLnTx/>
                <a:uFillTx/>
                <a:latin typeface="Arial"/>
                <a:ea typeface="+mn-ea"/>
                <a:cs typeface="Arial"/>
              </a:rPr>
              <a:t>Telephone: </a:t>
            </a:r>
            <a:r>
              <a:rPr kumimoji="0" lang="en-US" sz="1400" b="0" i="0" u="none" strike="noStrike" kern="1200" cap="none" spc="0" normalizeH="0" baseline="0" noProof="0">
                <a:ln>
                  <a:noFill/>
                </a:ln>
                <a:solidFill>
                  <a:srgbClr val="002677"/>
                </a:solidFill>
                <a:effectLst/>
                <a:uLnTx/>
                <a:uFillTx/>
                <a:latin typeface="Arial"/>
                <a:ea typeface="+mn-ea"/>
                <a:cs typeface="Arial"/>
              </a:rPr>
              <a:t>02476 214 700</a:t>
            </a:r>
          </a:p>
        </p:txBody>
      </p:sp>
      <p:cxnSp>
        <p:nvCxnSpPr>
          <p:cNvPr id="39" name="Straight Arrow Connector 38">
            <a:extLst>
              <a:ext uri="{FF2B5EF4-FFF2-40B4-BE49-F238E27FC236}">
                <a16:creationId xmlns:a16="http://schemas.microsoft.com/office/drawing/2014/main" id="{F9AF2E12-2AA0-4F8C-9E75-8D56DD343BCB}"/>
              </a:ext>
            </a:extLst>
          </p:cNvPr>
          <p:cNvCxnSpPr>
            <a:cxnSpLocks/>
          </p:cNvCxnSpPr>
          <p:nvPr/>
        </p:nvCxnSpPr>
        <p:spPr bwMode="gray">
          <a:xfrm flipH="1">
            <a:off x="5004283" y="4183173"/>
            <a:ext cx="2666067" cy="0"/>
          </a:xfrm>
          <a:prstGeom prst="straightConnector1">
            <a:avLst/>
          </a:prstGeom>
          <a:ln w="31750" cap="rnd">
            <a:solidFill>
              <a:schemeClr val="accent6"/>
            </a:solidFill>
            <a:prstDash val="sysDot"/>
            <a:round/>
            <a:headEnd type="oval" w="med" len="med"/>
            <a:tailEnd type="arrow"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728F9B3-4EE9-47F5-B355-6658409D41E6}"/>
              </a:ext>
            </a:extLst>
          </p:cNvPr>
          <p:cNvSpPr txBox="1"/>
          <p:nvPr/>
        </p:nvSpPr>
        <p:spPr bwMode="gray">
          <a:xfrm>
            <a:off x="4271221" y="4625040"/>
            <a:ext cx="3399129" cy="67710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Please click on this link to access Pathfinder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A5A5A"/>
                </a:solidFill>
                <a:effectLst/>
                <a:uLnTx/>
                <a:uFillTx/>
                <a:latin typeface="Arial" panose="020B0604020202020204"/>
                <a:ea typeface="+mn-ea"/>
                <a:cs typeface="+mn-cs"/>
                <a:hlinkClick r:id="rId4"/>
              </a:rPr>
              <a:t>https://pathfinder.optum.co.uk</a:t>
            </a:r>
            <a:endParaRPr kumimoji="0" lang="en-GB" sz="1600" b="0" i="0" u="none" strike="noStrike" kern="1200" cap="none" spc="0" normalizeH="0" baseline="0" noProof="0">
              <a:ln>
                <a:noFill/>
              </a:ln>
              <a:solidFill>
                <a:srgbClr val="5A5A5A"/>
              </a:solidFill>
              <a:effectLst/>
              <a:uLnTx/>
              <a:uFillTx/>
              <a:latin typeface="Arial" panose="020B0604020202020204"/>
              <a:ea typeface="+mn-ea"/>
              <a:cs typeface="Arial"/>
            </a:endParaRPr>
          </a:p>
        </p:txBody>
      </p:sp>
      <p:pic>
        <p:nvPicPr>
          <p:cNvPr id="22" name="Picture 21">
            <a:extLst>
              <a:ext uri="{FF2B5EF4-FFF2-40B4-BE49-F238E27FC236}">
                <a16:creationId xmlns:a16="http://schemas.microsoft.com/office/drawing/2014/main" id="{D6CB6538-8C04-49AF-9D9B-94AF15A434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8076297" y="3887526"/>
            <a:ext cx="609601" cy="609601"/>
          </a:xfrm>
          <a:prstGeom prst="rect">
            <a:avLst/>
          </a:prstGeom>
        </p:spPr>
      </p:pic>
      <p:sp>
        <p:nvSpPr>
          <p:cNvPr id="37" name="TextBox 36">
            <a:extLst>
              <a:ext uri="{FF2B5EF4-FFF2-40B4-BE49-F238E27FC236}">
                <a16:creationId xmlns:a16="http://schemas.microsoft.com/office/drawing/2014/main" id="{39254089-5320-4B2B-A391-4E53D2D7952A}"/>
              </a:ext>
            </a:extLst>
          </p:cNvPr>
          <p:cNvSpPr txBox="1"/>
          <p:nvPr/>
        </p:nvSpPr>
        <p:spPr bwMode="gray">
          <a:xfrm>
            <a:off x="8076297" y="4625040"/>
            <a:ext cx="3399129" cy="193899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You will be asked by Microsoft to complete some additional steps to add Multi Factor Authentication.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Use the Microsoft Authenticator app or an authenticator app of your choosing. The screens will guide you through this process, and in future when logging in you will need to enter an MFA code</a:t>
            </a:r>
          </a:p>
        </p:txBody>
      </p:sp>
      <p:pic>
        <p:nvPicPr>
          <p:cNvPr id="3" name="Picture 2">
            <a:extLst>
              <a:ext uri="{FF2B5EF4-FFF2-40B4-BE49-F238E27FC236}">
                <a16:creationId xmlns:a16="http://schemas.microsoft.com/office/drawing/2014/main" id="{60152E9B-3039-4E98-0754-5D13F96BF4F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460375" y="1603362"/>
            <a:ext cx="609601" cy="609601"/>
          </a:xfrm>
          <a:prstGeom prst="rect">
            <a:avLst/>
          </a:prstGeom>
        </p:spPr>
      </p:pic>
      <p:pic>
        <p:nvPicPr>
          <p:cNvPr id="8" name="Picture 7">
            <a:extLst>
              <a:ext uri="{FF2B5EF4-FFF2-40B4-BE49-F238E27FC236}">
                <a16:creationId xmlns:a16="http://schemas.microsoft.com/office/drawing/2014/main" id="{C0208342-F933-93B2-40B6-F4C3C86DDDB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4268336" y="1584866"/>
            <a:ext cx="609601" cy="609601"/>
          </a:xfrm>
          <a:prstGeom prst="rect">
            <a:avLst/>
          </a:prstGeom>
        </p:spPr>
      </p:pic>
      <p:pic>
        <p:nvPicPr>
          <p:cNvPr id="9" name="Picture 8">
            <a:extLst>
              <a:ext uri="{FF2B5EF4-FFF2-40B4-BE49-F238E27FC236}">
                <a16:creationId xmlns:a16="http://schemas.microsoft.com/office/drawing/2014/main" id="{F4258A9A-D248-D864-170F-4CD0FB32D11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4268336" y="3873933"/>
            <a:ext cx="609601" cy="609601"/>
          </a:xfrm>
          <a:prstGeom prst="rect">
            <a:avLst/>
          </a:prstGeom>
        </p:spPr>
      </p:pic>
      <p:pic>
        <p:nvPicPr>
          <p:cNvPr id="10" name="Picture 9">
            <a:extLst>
              <a:ext uri="{FF2B5EF4-FFF2-40B4-BE49-F238E27FC236}">
                <a16:creationId xmlns:a16="http://schemas.microsoft.com/office/drawing/2014/main" id="{5E04665F-A14D-E9D2-EF68-4B8DFE1AAB9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454061" y="3873932"/>
            <a:ext cx="609601" cy="609601"/>
          </a:xfrm>
          <a:prstGeom prst="rect">
            <a:avLst/>
          </a:prstGeom>
        </p:spPr>
      </p:pic>
      <p:pic>
        <p:nvPicPr>
          <p:cNvPr id="23" name="Picture 22">
            <a:extLst>
              <a:ext uri="{FF2B5EF4-FFF2-40B4-BE49-F238E27FC236}">
                <a16:creationId xmlns:a16="http://schemas.microsoft.com/office/drawing/2014/main" id="{11FE7679-98FE-BF06-9654-D66DCAF25F96}"/>
              </a:ext>
            </a:extLst>
          </p:cNvPr>
          <p:cNvPicPr>
            <a:picLocks noChangeAspect="1"/>
          </p:cNvPicPr>
          <p:nvPr/>
        </p:nvPicPr>
        <p:blipFill rotWithShape="1">
          <a:blip r:embed="rId10"/>
          <a:srcRect b="49005"/>
          <a:stretch/>
        </p:blipFill>
        <p:spPr>
          <a:xfrm>
            <a:off x="9383954" y="160048"/>
            <a:ext cx="2607073" cy="1515938"/>
          </a:xfrm>
          <a:prstGeom prst="rect">
            <a:avLst/>
          </a:prstGeom>
        </p:spPr>
      </p:pic>
    </p:spTree>
    <p:extLst>
      <p:ext uri="{BB962C8B-B14F-4D97-AF65-F5344CB8AC3E}">
        <p14:creationId xmlns:p14="http://schemas.microsoft.com/office/powerpoint/2010/main" val="291092116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967558-d169-49c2-9657-a2bd11b83cc6">
      <Terms xmlns="http://schemas.microsoft.com/office/infopath/2007/PartnerControls"/>
    </lcf76f155ced4ddcb4097134ff3c332f>
    <TaxCatchAll xmlns="dcb7f88a-f805-4ac3-a4a0-a2c7ab5200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9A6F60F0065946834CEE3DBADF4135" ma:contentTypeVersion="14" ma:contentTypeDescription="Create a new document." ma:contentTypeScope="" ma:versionID="e53fb2d43185e0d1f0c49c0a194654d4">
  <xsd:schema xmlns:xsd="http://www.w3.org/2001/XMLSchema" xmlns:xs="http://www.w3.org/2001/XMLSchema" xmlns:p="http://schemas.microsoft.com/office/2006/metadata/properties" xmlns:ns2="e3967558-d169-49c2-9657-a2bd11b83cc6" xmlns:ns3="dcb7f88a-f805-4ac3-a4a0-a2c7ab52005e" targetNamespace="http://schemas.microsoft.com/office/2006/metadata/properties" ma:root="true" ma:fieldsID="fc23c137874de79e06181516f706921a" ns2:_="" ns3:_="">
    <xsd:import namespace="e3967558-d169-49c2-9657-a2bd11b83cc6"/>
    <xsd:import namespace="dcb7f88a-f805-4ac3-a4a0-a2c7ab5200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67558-d169-49c2-9657-a2bd11b83cc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b7f88a-f805-4ac3-a4a0-a2c7ab5200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7b5432-bc9b-430e-a559-877e1fd71e2b}" ma:internalName="TaxCatchAll" ma:showField="CatchAllData" ma:web="dcb7f88a-f805-4ac3-a4a0-a2c7ab52005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432B49-480B-4A72-85B9-0B8AF0231A93}">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e3967558-d169-49c2-9657-a2bd11b83cc6"/>
    <ds:schemaRef ds:uri="http://www.w3.org/XML/1998/namespace"/>
    <ds:schemaRef ds:uri="http://schemas.microsoft.com/office/2006/metadata/properties"/>
    <ds:schemaRef ds:uri="http://schemas.microsoft.com/office/infopath/2007/PartnerControls"/>
    <ds:schemaRef ds:uri="dcb7f88a-f805-4ac3-a4a0-a2c7ab52005e"/>
  </ds:schemaRefs>
</ds:datastoreItem>
</file>

<file path=customXml/itemProps2.xml><?xml version="1.0" encoding="utf-8"?>
<ds:datastoreItem xmlns:ds="http://schemas.openxmlformats.org/officeDocument/2006/customXml" ds:itemID="{AE61B23E-8E7A-4DF6-9F59-6D4E3605CEEC}">
  <ds:schemaRefs>
    <ds:schemaRef ds:uri="http://schemas.microsoft.com/sharepoint/v3/contenttype/forms"/>
  </ds:schemaRefs>
</ds:datastoreItem>
</file>

<file path=customXml/itemProps3.xml><?xml version="1.0" encoding="utf-8"?>
<ds:datastoreItem xmlns:ds="http://schemas.openxmlformats.org/officeDocument/2006/customXml" ds:itemID="{F5A0B7BE-B9F3-45B9-AD3C-DE5C01ECF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67558-d169-49c2-9657-a2bd11b83cc6"/>
    <ds:schemaRef ds:uri="dcb7f88a-f805-4ac3-a4a0-a2c7ab520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TotalTime>
  <Words>1055</Words>
  <Application>Microsoft Office PowerPoint</Application>
  <PresentationFormat>Widescreen</PresentationFormat>
  <Paragraphs>131</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Optum Theme</vt:lpstr>
      <vt:lpstr>Banded</vt:lpstr>
      <vt:lpstr>PowerPoint Presentation</vt:lpstr>
      <vt:lpstr>PowerPoint Presentation</vt:lpstr>
      <vt:lpstr>PowerPoint Presentation</vt:lpstr>
      <vt:lpstr>PowerPoint Presentation</vt:lpstr>
      <vt:lpstr>PowerPoint Presentation</vt:lpstr>
      <vt:lpstr>Completing the NEL Optum access request form</vt:lpstr>
      <vt:lpstr>Request Submitted</vt:lpstr>
      <vt:lpstr>Activating your Pathfinder access</vt:lpstr>
      <vt:lpstr>PowerPoint Presentation</vt:lpstr>
      <vt:lpstr>Pathfinder Quick Start</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GOWANS, Melissa (NHS NORTH EAST LONDON ICB - A3A8R)</dc:creator>
  <cp:lastModifiedBy>LEUNG, Warren (NHS NORTH EAST LONDON ICB - A3A8R)</cp:lastModifiedBy>
  <cp:revision>27</cp:revision>
  <dcterms:created xsi:type="dcterms:W3CDTF">2025-10-17T13:00:52Z</dcterms:created>
  <dcterms:modified xsi:type="dcterms:W3CDTF">2025-10-17T15:49:04Z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0x010100709A6F60F0065946834CEE3DBADF4135</vt:lpwstr>
  </property>
  <property fmtid="{D5CDD505-2E9C-101B-9397-08002B2CF9AE}" pid="3" name="MediaServiceImageTags">
    <vt:lpwstr/>
  </property>
</Properties>
</file>