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72" r:id="rId6"/>
    <p:sldId id="282" r:id="rId7"/>
    <p:sldId id="265" r:id="rId8"/>
    <p:sldId id="283" r:id="rId9"/>
    <p:sldId id="277" r:id="rId10"/>
    <p:sldId id="278" r:id="rId11"/>
    <p:sldId id="279" r:id="rId12"/>
    <p:sldId id="284" r:id="rId13"/>
    <p:sldId id="285" r:id="rId14"/>
    <p:sldId id="296" r:id="rId15"/>
    <p:sldId id="286" r:id="rId16"/>
    <p:sldId id="292" r:id="rId17"/>
    <p:sldId id="280" r:id="rId18"/>
    <p:sldId id="287" r:id="rId19"/>
    <p:sldId id="288" r:id="rId20"/>
    <p:sldId id="294" r:id="rId21"/>
    <p:sldId id="289" r:id="rId22"/>
    <p:sldId id="295" r:id="rId23"/>
    <p:sldId id="290" r:id="rId24"/>
    <p:sldId id="291" r:id="rId25"/>
    <p:sldId id="281" r:id="rId26"/>
    <p:sldId id="293" r:id="rId27"/>
  </p:sldIdLst>
  <p:sldSz cx="12188825"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280" autoAdjust="0"/>
  </p:normalViewPr>
  <p:slideViewPr>
    <p:cSldViewPr>
      <p:cViewPr varScale="1">
        <p:scale>
          <a:sx n="104" d="100"/>
          <a:sy n="104" d="100"/>
        </p:scale>
        <p:origin x="888"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r>
              <a:rPr lang="en-US"/>
              <a:t>2/8/2016</a:t>
            </a:r>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rtl="0"/>
            <a:r>
              <a:rPr lang="en-US"/>
              <a:t>2/8/2016</a:t>
            </a:r>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2E61351F-DBB1-4664-ADA9-83BC7CB8848D}" type="slidenum">
              <a:rPr lang="en-GB" smtClean="0"/>
              <a:t>8</a:t>
            </a:fld>
            <a:endParaRPr lang="en-GB"/>
          </a:p>
        </p:txBody>
      </p:sp>
    </p:spTree>
    <p:extLst>
      <p:ext uri="{BB962C8B-B14F-4D97-AF65-F5344CB8AC3E}">
        <p14:creationId xmlns:p14="http://schemas.microsoft.com/office/powerpoint/2010/main" val="999232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fgpfednet.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mcautismfriendly.github.io/socialstories/" TargetMode="External"/><Relationship Id="rId7" Type="http://schemas.openxmlformats.org/officeDocument/2006/relationships/image" Target="../media/image22.png"/><Relationship Id="rId2" Type="http://schemas.openxmlformats.org/officeDocument/2006/relationships/hyperlink" Target="https://www.easyhealth.org.uk/"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hyperlink" Target="https://www.mencap.org.uk/easy-rea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walthamforest.gov.uk/adult-social-care/specialist-services/waltham-forest-sensory-support-service" TargetMode="External"/><Relationship Id="rId7" Type="http://schemas.openxmlformats.org/officeDocument/2006/relationships/image" Target="../media/image6.png"/><Relationship Id="rId2" Type="http://schemas.openxmlformats.org/officeDocument/2006/relationships/hyperlink" Target="https://hdsunflower.com/uk/insights/post/for-people-with-non-visible-disabilities" TargetMode="External"/><Relationship Id="rId1" Type="http://schemas.openxmlformats.org/officeDocument/2006/relationships/slideLayout" Target="../slideLayouts/slideLayout2.xml"/><Relationship Id="rId6" Type="http://schemas.openxmlformats.org/officeDocument/2006/relationships/hyperlink" Target="https://www.nelft.nhs.uk/services-rehabilitation-service-waltham-forest/" TargetMode="External"/><Relationship Id="rId5" Type="http://schemas.openxmlformats.org/officeDocument/2006/relationships/hyperlink" Target="https://www.guidedogs.org.uk/" TargetMode="External"/><Relationship Id="rId4" Type="http://schemas.openxmlformats.org/officeDocument/2006/relationships/hyperlink" Target="https://www.rnib.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walthamforest.gov.uk/adult-social-care/being-carer/adult-carers" TargetMode="External"/><Relationship Id="rId7" Type="http://schemas.openxmlformats.org/officeDocument/2006/relationships/image" Target="../media/image6.png"/><Relationship Id="rId2" Type="http://schemas.openxmlformats.org/officeDocument/2006/relationships/hyperlink" Target="https://www.healthwatch.co.uk/advice-and-information/2024-11-19/what-help-can-you-get-pay-your-nhs-prescription" TargetMode="External"/><Relationship Id="rId1" Type="http://schemas.openxmlformats.org/officeDocument/2006/relationships/slideLayout" Target="../slideLayouts/slideLayout2.xml"/><Relationship Id="rId6" Type="http://schemas.openxmlformats.org/officeDocument/2006/relationships/hyperlink" Target="https://www.walthamforestparentforum.com/" TargetMode="External"/><Relationship Id="rId5" Type="http://schemas.openxmlformats.org/officeDocument/2006/relationships/hyperlink" Target="https://www.carersuk.org/help-and-advice/practical-support/what-are-your-rights-as-a-carer/" TargetMode="External"/><Relationship Id="rId4" Type="http://schemas.openxmlformats.org/officeDocument/2006/relationships/hyperlink" Target="https://www.nhs.uk/conditions/social-care-and-support-guide/support-and-benefits-for-carers/benefits-for-car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nnpcf.org.uk/" TargetMode="External"/><Relationship Id="rId4" Type="http://schemas.openxmlformats.org/officeDocument/2006/relationships/hyperlink" Target="http://www.walthamforestparentforum.com/join-the-parent-foru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althamforest.gov.uk/schools-education-and-learning/local-offer-special-educational-needs-and-disability-send/about-local-offer"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www.bartshealth.nhs.uk/transport" TargetMode="External"/><Relationship Id="rId2" Type="http://schemas.openxmlformats.org/officeDocument/2006/relationships/hyperlink" Target="https://www.nhs.uk/nhs-services/hospitals/going-into-hospital/how-to-organise-transport-to-and-from-hospita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nhs.uk/conditions/learning-disabilities/" TargetMode="External"/><Relationship Id="rId2" Type="http://schemas.openxmlformats.org/officeDocument/2006/relationships/hyperlink" Target="https://www.mencap.org.uk/learning-disability-explained/what-learning-disability"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nelft.nhs.uk/services-waltham-forest-cldt" TargetMode="External"/><Relationship Id="rId7" Type="http://schemas.openxmlformats.org/officeDocument/2006/relationships/image" Target="../media/image37.png"/><Relationship Id="rId2" Type="http://schemas.openxmlformats.org/officeDocument/2006/relationships/hyperlink" Target="mailto:wf.cldthealth@nelft.nhs.uk"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nelft.nhs.uk/community-learning-disability-team-waltham-forest" TargetMode="External"/><Relationship Id="rId4" Type="http://schemas.openxmlformats.org/officeDocument/2006/relationships/hyperlink" Target="https://www.beyondautism.org.uk/about-autism/services/waltham-forest-community-learning-disability-tea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view.officeapps.live.com/op/view.aspx?src=https%3A%2F%2Fwww.walthamforest.gov.uk%2Fsites%2Fdefault%2Ffiles%2F2024-07%2FNEW%2520LBWF%2520MASH%2520Referral%2520form-%2520dec%25202022_0%2520%25281%2529.doc&amp;wdOrigin=BROWSELINK" TargetMode="External"/><Relationship Id="rId2" Type="http://schemas.openxmlformats.org/officeDocument/2006/relationships/hyperlink" Target="mailto:MASHrequests@walthamforest.gov.uk"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s://www.nhs.uk/nhs-services/hospitals/what-is-pals-patient-advice-and-liaison-service/" TargetMode="External"/><Relationship Id="rId13" Type="http://schemas.openxmlformats.org/officeDocument/2006/relationships/hyperlink" Target="https://www.mencap.org.uk/sites/default/files/2016-07/Getting%20it%20Right%20charter.pdf" TargetMode="External"/><Relationship Id="rId18" Type="http://schemas.openxmlformats.org/officeDocument/2006/relationships/hyperlink" Target="https://gbr01.safelinks.protection.outlook.com/?url=https%3A%2F%2Furldefense.com%2Fv3%2F__https%3A%2Fwww.kentcht.nhs.uk%2Fforms%2Flondon-special-care-dental-referral-form%2F__%3B!!ASwD9k8!Jj85pn8oafI1mCzsqAGC5DVWvvhY1eYHo-k7m80pFM8nDmC7DFXvKO7xmgSdVsZRu6w482iyA0kivtiJ4HDLyK1ahpeZMQ%24&amp;data=05%7C02%7Csaira.mann1%40nhs.net%7Cfddf83ff1f414795b16108dd30c6884b%7C37c354b285b047f5b22207b48d774ee3%7C0%7C0%7C638720351459240873%7CUnknown%7CTWFpbGZsb3d8eyJFbXB0eU1hcGkiOnRydWUsIlYiOiIwLjAuMDAwMCIsIlAiOiJXaW4zMiIsIkFOIjoiTWFpbCIsIldUIjoyfQ%3D%3D%7C0%7C%7C%7C&amp;sdata=8Z7t%2Bzm0haOVQ6tlQ9WMYEKqsInnQulBcAGW6mBmCYg%3D&amp;reserved=0" TargetMode="External"/><Relationship Id="rId3" Type="http://schemas.openxmlformats.org/officeDocument/2006/relationships/hyperlink" Target="https://www.england.nhs.uk/south-east/wp-content/uploads/sites/45/2023/03/RCGP-Health-Check-Step-by-Step-Guide-2017.pdf" TargetMode="External"/><Relationship Id="rId21" Type="http://schemas.openxmlformats.org/officeDocument/2006/relationships/image" Target="../media/image40.png"/><Relationship Id="rId7" Type="http://schemas.openxmlformats.org/officeDocument/2006/relationships/hyperlink" Target="https://www.healthwatchwalthamforest.co.uk/event/2024-09-26/patient-participation-group-forum" TargetMode="External"/><Relationship Id="rId12" Type="http://schemas.openxmlformats.org/officeDocument/2006/relationships/hyperlink" Target="https://www.mencap.org.uk/advice-and-support/health/learning-disability-register" TargetMode="External"/><Relationship Id="rId17" Type="http://schemas.openxmlformats.org/officeDocument/2006/relationships/hyperlink" Target="https://gbr01.safelinks.protection.outlook.com/?url=https%3A%2F%2Furldefense.com%2Fv3%2F__https%3A%2Fwww.kentcht.nhs.uk%2Fforms%2Fdental-service-doms-referral-form%2F__%3B!!ASwD9k8!Jj85pn8oafI1mCzsqAGC5DVWvvhY1eYHo-k7m80pFM8nDmC7DFXvKO7xmgSdVsZRu6w482iyA0kivtiJ4HDLyK10lXXLYA%24&amp;data=05%7C02%7Csaira.mann1%40nhs.net%7Cfddf83ff1f414795b16108dd30c6884b%7C37c354b285b047f5b22207b48d774ee3%7C0%7C0%7C638720351459223977%7CUnknown%7CTWFpbGZsb3d8eyJFbXB0eU1hcGkiOnRydWUsIlYiOiIwLjAuMDAwMCIsIlAiOiJXaW4zMiIsIkFOIjoiTWFpbCIsIldUIjoyfQ%3D%3D%7C0%7C%7C%7C&amp;sdata=Wn9cb%2BSYaPPPcwT3%2BhePHCNw%2BKmr5yRg6kXpJwCPGX0%3D&amp;reserved=0" TargetMode="External"/><Relationship Id="rId2" Type="http://schemas.openxmlformats.org/officeDocument/2006/relationships/hyperlink" Target="https://www.nelft.nhs.uk/community-learning-disability-team-waltham-forest" TargetMode="External"/><Relationship Id="rId16" Type="http://schemas.openxmlformats.org/officeDocument/2006/relationships/hyperlink" Target="https://www.walthamforest.gov.uk/schools-education-and-learning/local-offer-special-educational-needs-and-disability-send/health-services-children-and-young-people/wheelchair-services" TargetMode="External"/><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walthamforestparentforum.com/" TargetMode="External"/><Relationship Id="rId11" Type="http://schemas.openxmlformats.org/officeDocument/2006/relationships/hyperlink" Target="https://www.mencap.org.uk/learning-disability-explained/what-learning-disability" TargetMode="External"/><Relationship Id="rId5" Type="http://schemas.openxmlformats.org/officeDocument/2006/relationships/hyperlink" Target="https://www.walthamforestsendiass.org.uk/" TargetMode="External"/><Relationship Id="rId15" Type="http://schemas.openxmlformats.org/officeDocument/2006/relationships/hyperlink" Target="https://www.bartshealth.nhs.uk/accessibility-needs" TargetMode="External"/><Relationship Id="rId10" Type="http://schemas.openxmlformats.org/officeDocument/2006/relationships/hyperlink" Target="https://www.mencap.org.uk/easy-read-library" TargetMode="External"/><Relationship Id="rId19" Type="http://schemas.openxmlformats.org/officeDocument/2006/relationships/hyperlink" Target="https://www.kentcht.nhs.uk/location/onel-langthorne-health-centre/" TargetMode="External"/><Relationship Id="rId4" Type="http://schemas.openxmlformats.org/officeDocument/2006/relationships/hyperlink" Target="https://www.nelft.nhs.uk/intensive-support-team-ist" TargetMode="External"/><Relationship Id="rId9" Type="http://schemas.openxmlformats.org/officeDocument/2006/relationships/hyperlink" Target="https://www.mencap.org.uk/about-us" TargetMode="External"/><Relationship Id="rId14" Type="http://schemas.openxmlformats.org/officeDocument/2006/relationships/hyperlink" Target="https://www.walthamforest.gov.uk/schools-education-and-learning/local-offer-special-educational-needs-and-disability-send/health-services-children-and-young-people/going-hospita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lado@walthamforest.gov.uk" TargetMode="External"/><Relationship Id="rId13" Type="http://schemas.openxmlformats.org/officeDocument/2006/relationships/hyperlink" Target="https://www.walthamforest.gov.uk/adult-social-care/work-and-disability" TargetMode="External"/><Relationship Id="rId18" Type="http://schemas.openxmlformats.org/officeDocument/2006/relationships/hyperlink" Target="https://gbr01.safelinks.protection.outlook.com/?url=https%3A%2F%2Fwww.sense.org.uk%2Four-services%2Fmeeting-people%2Fvirtual-buddying-befriending-service%2F&amp;data=05%7C02%7Csaira.mann1%40nhs.net%7C05d23921f981428944c908dd1051b79e%7C37c354b285b047f5b22207b48d774ee3%7C0%7C0%7C638684665343688634%7CUnknown%7CTWFpbGZsb3d8eyJFbXB0eU1hcGkiOnRydWUsIlYiOiIwLjAuMDAwMCIsIlAiOiJXaW4zMiIsIkFOIjoiTWFpbCIsIldUIjoyfQ%3D%3D%7C0%7C%7C%7C&amp;sdata=lCnL9uNnknj5XTb5piBnW0zFDXmfvVziATZbNW0WFgk%3D&amp;reserved=0" TargetMode="External"/><Relationship Id="rId3" Type="http://schemas.openxmlformats.org/officeDocument/2006/relationships/hyperlink" Target="http://www.walthamforest.gov.uk/" TargetMode="External"/><Relationship Id="rId21" Type="http://schemas.openxmlformats.org/officeDocument/2006/relationships/hyperlink" Target="https://www.tesco.com/zones/invisibledisability?msockid=2a34089ed5a46447389a1b7ad483654f" TargetMode="External"/><Relationship Id="rId7" Type="http://schemas.openxmlformats.org/officeDocument/2006/relationships/hyperlink" Target="https://www.walthamforest.gov.uk/families-young-people-and-children/child-protection/multi-agency-safeguarding-hub-mash" TargetMode="External"/><Relationship Id="rId12" Type="http://schemas.openxmlformats.org/officeDocument/2006/relationships/hyperlink" Target="https://www.scope.org.uk/advice-and-support/finding-applying-funds-grants" TargetMode="External"/><Relationship Id="rId17" Type="http://schemas.openxmlformats.org/officeDocument/2006/relationships/hyperlink" Target="https://northeastlondon.icb.nhs.uk/your-area/waltham-forest/" TargetMode="External"/><Relationship Id="rId2" Type="http://schemas.openxmlformats.org/officeDocument/2006/relationships/hyperlink" Target="https://www.walthamforest.gov.uk/schools-education-and-learning/local-offer-special-educational-needs-and-disability-send" TargetMode="External"/><Relationship Id="rId16" Type="http://schemas.openxmlformats.org/officeDocument/2006/relationships/hyperlink" Target="https://www.bartshealth.nhs.uk/" TargetMode="External"/><Relationship Id="rId20" Type="http://schemas.openxmlformats.org/officeDocument/2006/relationships/hyperlink" Target="https://news.motability.co.uk/everyday-tips/sunflower-hidden-disability-lanyards-explained/" TargetMode="External"/><Relationship Id="rId1" Type="http://schemas.openxmlformats.org/officeDocument/2006/relationships/slideLayout" Target="../slideLayouts/slideLayout2.xml"/><Relationship Id="rId6" Type="http://schemas.openxmlformats.org/officeDocument/2006/relationships/hyperlink" Target="https://thehub-beta.walthamforest.gov.uk/wf-send-service" TargetMode="External"/><Relationship Id="rId11" Type="http://schemas.openxmlformats.org/officeDocument/2006/relationships/hyperlink" Target="https://www.citizensadvice.org.uk/" TargetMode="External"/><Relationship Id="rId5" Type="http://schemas.openxmlformats.org/officeDocument/2006/relationships/hyperlink" Target="https://www.walthamforest.gov.uk/families-young-people-and-children" TargetMode="External"/><Relationship Id="rId15" Type="http://schemas.openxmlformats.org/officeDocument/2006/relationships/hyperlink" Target="https://www.gov.uk/pip" TargetMode="External"/><Relationship Id="rId10" Type="http://schemas.openxmlformats.org/officeDocument/2006/relationships/hyperlink" Target="https://www.learningdisabilityengland.org.uk/cost-of-living-resources/grants-and-financial-help/" TargetMode="External"/><Relationship Id="rId19" Type="http://schemas.openxmlformats.org/officeDocument/2006/relationships/hyperlink" Target="https://hdsunflower.com/uk/insights/post/for-people-with-non-visible-disabilities" TargetMode="External"/><Relationship Id="rId4" Type="http://schemas.openxmlformats.org/officeDocument/2006/relationships/hyperlink" Target="https://www.walthamforest.gov.uk/" TargetMode="External"/><Relationship Id="rId9" Type="http://schemas.openxmlformats.org/officeDocument/2006/relationships/hyperlink" Target="https://www.walthamforest.gov.uk/families-young-people-and-children/information-professionals/concerned-about-someone-who-works-children/process-we-follow" TargetMode="External"/><Relationship Id="rId14" Type="http://schemas.openxmlformats.org/officeDocument/2006/relationships/hyperlink" Target="https://www.walthamforest.gov.uk/schools-education-and-learning/local-offer-special-educational-needs-and-disability-send/money-matters/financial-support-benefits" TargetMode="External"/><Relationship Id="rId22"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long-read/find-out-about-the-learning-disability-register/" TargetMode="External"/><Relationship Id="rId2" Type="http://schemas.openxmlformats.org/officeDocument/2006/relationships/hyperlink" Target="https://www.walthamforest.gov.uk/schools-education-and-learning/local-offer-special-educational-needs-and-disability-send/about-local-offer/children-and-young-peoples-disability-register"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mencap.org.uk/advice-and-support/health/learning-disability-regis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encap.org.uk/learning-disability-explained/learning-disability-and-conditions/learning-difficult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nelft.nhs.uk/community-learning-disability-team-waltham-forest#:~:text=Be%20resident%20in%20Waltham%20Forest.%20Be" TargetMode="External"/><Relationship Id="rId7" Type="http://schemas.openxmlformats.org/officeDocument/2006/relationships/image" Target="../media/image6.png"/><Relationship Id="rId2" Type="http://schemas.openxmlformats.org/officeDocument/2006/relationships/hyperlink" Target="https://www.nhs.uk/conditions/learning-disabilities/annual-health-checks/#:~:text=Anyone%20aged%2014%20or%20over%20who%20is%20on%20their" TargetMode="External"/><Relationship Id="rId1" Type="http://schemas.openxmlformats.org/officeDocument/2006/relationships/slideLayout" Target="../slideLayouts/slideLayout2.xml"/><Relationship Id="rId6" Type="http://schemas.openxmlformats.org/officeDocument/2006/relationships/hyperlink" Target="https://www.mencap.org.uk/help-and-advice/health/annual-health-checks" TargetMode="External"/><Relationship Id="rId5" Type="http://schemas.openxmlformats.org/officeDocument/2006/relationships/hyperlink" Target="https://www.bing.com/videos/riverview/relatedvideo?q=learning+disability+annual+health+check&amp;mid=146B3A23AE90602D9FEB146B3A23AE90602D9FEB&amp;FORM=VIRE" TargetMode="External"/><Relationship Id="rId4" Type="http://schemas.openxmlformats.org/officeDocument/2006/relationships/hyperlink" Target="https://www.gov.uk/government/publications/annual-health-checks-and-people-with-learning-disabilities/annual-health-checks-and-people-with-learning-disabilit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althamforest.gov.uk/schools-education-and-learning/local-offer-special-educational-needs-and-disability-send"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encap.org.uk/sites/default/files/2022-05/Learning-Disability-Register-V2-English.pdf" TargetMode="Externa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wp-content/uploads/2024/06/PRN00983iii-health-and-care-passport-easy-read.pdf" TargetMode="External"/><Relationship Id="rId2" Type="http://schemas.openxmlformats.org/officeDocument/2006/relationships/hyperlink" Target="https://www.england.nhs.uk/long-read/health-and-care-passports-implementation-guidanc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view.officeapps.live.com/op/view.aspx?src=https%3A%2F%2Fwww.walthamforest.gov.uk%2Fmedia%2F7369%23%3A~%3Atext%3DWhen%2520you%2520go%2520to%2520hospital%2520or%2520other&amp;wdOrigin=BROWSELINK" TargetMode="External"/><Relationship Id="rId4" Type="http://schemas.openxmlformats.org/officeDocument/2006/relationships/hyperlink" Target="https://www.walthamforest.gov.uk/schools-education-and-learning/local-offer-special-educational-needs-and-disability-send/health-services-children-and-young-people/going-hospital#:~:text=Health%20Passports.%20Health%20Pass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9956" y="1988840"/>
            <a:ext cx="7978082" cy="3200400"/>
          </a:xfrm>
        </p:spPr>
        <p:txBody>
          <a:bodyPr rtlCol="0"/>
          <a:lstStyle/>
          <a:p>
            <a:pPr algn="ctr">
              <a:lnSpc>
                <a:spcPct val="107000"/>
              </a:lnSpc>
              <a:spcAft>
                <a:spcPts val="800"/>
              </a:spcAft>
            </a:pPr>
            <a:r>
              <a:rPr lang="en-GB" u="sng" kern="100" dirty="0">
                <a:solidFill>
                  <a:srgbClr val="7030A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Reception Staff </a:t>
            </a:r>
            <a:br>
              <a:rPr lang="en-GB" u="sng" kern="100" dirty="0">
                <a:solidFill>
                  <a:srgbClr val="7030A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br>
            <a:r>
              <a:rPr lang="en-GB" u="sng" kern="100" dirty="0">
                <a:solidFill>
                  <a:srgbClr val="7030A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Training Pack </a:t>
            </a:r>
            <a:r>
              <a:rPr lang="en-GB" sz="6000" u="sng" kern="100" dirty="0">
                <a:solidFill>
                  <a:srgbClr val="7030A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 </a:t>
            </a: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p:cNvSpPr>
            <a:spLocks noGrp="1"/>
          </p:cNvSpPr>
          <p:nvPr>
            <p:ph type="subTitle" idx="1"/>
          </p:nvPr>
        </p:nvSpPr>
        <p:spPr>
          <a:xfrm>
            <a:off x="1865312" y="4255008"/>
            <a:ext cx="8458200" cy="1371600"/>
          </a:xfrm>
        </p:spPr>
        <p:txBody>
          <a:bodyPr rtlCol="0"/>
          <a:lstStyle/>
          <a:p>
            <a:pPr algn="ctr">
              <a:lnSpc>
                <a:spcPct val="107000"/>
              </a:lnSpc>
              <a:spcAft>
                <a:spcPts val="800"/>
              </a:spcAft>
            </a:pPr>
            <a:r>
              <a:rPr lang="en-GB" sz="24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Supporting </a:t>
            </a:r>
            <a:r>
              <a:rPr lang="en-GB"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Y</a:t>
            </a:r>
            <a:r>
              <a:rPr lang="en-GB" sz="24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our </a:t>
            </a:r>
            <a:r>
              <a:rPr lang="en-GB"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P</a:t>
            </a:r>
            <a:r>
              <a:rPr lang="en-GB" sz="24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atients who have</a:t>
            </a:r>
          </a:p>
          <a:p>
            <a:pPr algn="ctr">
              <a:lnSpc>
                <a:spcPct val="107000"/>
              </a:lnSpc>
              <a:spcAft>
                <a:spcPts val="800"/>
              </a:spcAft>
            </a:pPr>
            <a:r>
              <a:rPr lang="en-GB" sz="2400" b="1"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Learning Disabilities and or Special Educational Needs </a:t>
            </a:r>
            <a:endParaRPr lang="en-gb" b="1" dirty="0">
              <a:solidFill>
                <a:srgbClr val="7030A0"/>
              </a:solidFill>
            </a:endParaRPr>
          </a:p>
        </p:txBody>
      </p:sp>
      <p:sp>
        <p:nvSpPr>
          <p:cNvPr id="4" name="Rectangle 2">
            <a:extLst>
              <a:ext uri="{FF2B5EF4-FFF2-40B4-BE49-F238E27FC236}">
                <a16:creationId xmlns:a16="http://schemas.microsoft.com/office/drawing/2014/main" id="{425ED9B1-3919-C07F-A875-477E0FA2E9C4}"/>
              </a:ext>
            </a:extLst>
          </p:cNvPr>
          <p:cNvSpPr>
            <a:spLocks noChangeArrowheads="1"/>
          </p:cNvSpPr>
          <p:nvPr/>
        </p:nvSpPr>
        <p:spPr bwMode="auto">
          <a:xfrm>
            <a:off x="9478788" y="290512"/>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hlinkClick r:id="rId2"/>
            <a:extLst>
              <a:ext uri="{FF2B5EF4-FFF2-40B4-BE49-F238E27FC236}">
                <a16:creationId xmlns:a16="http://schemas.microsoft.com/office/drawing/2014/main" id="{71BD0153-4459-AC19-F5B2-004CFC154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52" y="0"/>
            <a:ext cx="2708920" cy="2708920"/>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DDFB-1E5E-4BF6-3D20-FD9275B0EBC3}"/>
              </a:ext>
            </a:extLst>
          </p:cNvPr>
          <p:cNvSpPr>
            <a:spLocks noGrp="1"/>
          </p:cNvSpPr>
          <p:nvPr>
            <p:ph type="title"/>
          </p:nvPr>
        </p:nvSpPr>
        <p:spPr>
          <a:xfrm>
            <a:off x="1053852" y="-31960"/>
            <a:ext cx="9601200" cy="1143000"/>
          </a:xfrm>
        </p:spPr>
        <p:txBody>
          <a:bodyPr>
            <a:normAutofit/>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Adjustments for patients with Learning Disability </a:t>
            </a:r>
          </a:p>
        </p:txBody>
      </p:sp>
      <p:sp>
        <p:nvSpPr>
          <p:cNvPr id="3" name="Content Placeholder 2">
            <a:extLst>
              <a:ext uri="{FF2B5EF4-FFF2-40B4-BE49-F238E27FC236}">
                <a16:creationId xmlns:a16="http://schemas.microsoft.com/office/drawing/2014/main" id="{8F7EFDA0-84C7-A237-6484-C51C9EC46C43}"/>
              </a:ext>
            </a:extLst>
          </p:cNvPr>
          <p:cNvSpPr>
            <a:spLocks noGrp="1"/>
          </p:cNvSpPr>
          <p:nvPr>
            <p:ph idx="1"/>
          </p:nvPr>
        </p:nvSpPr>
        <p:spPr>
          <a:xfrm>
            <a:off x="1053852" y="1317104"/>
            <a:ext cx="10369152" cy="5136232"/>
          </a:xfrm>
        </p:spPr>
        <p:txBody>
          <a:bodyPr>
            <a:normAutofit/>
          </a:bodyPr>
          <a:lstStyle/>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kumimoji="0" lang="en-GB" sz="1600" b="1" i="0" u="sng" strike="noStrike" kern="1200" cap="none" spc="0" normalizeH="0" baseline="0" noProof="0" dirty="0">
                <a:ln>
                  <a:noFill/>
                </a:ln>
                <a:solidFill>
                  <a:srgbClr val="002060"/>
                </a:solidFill>
                <a:effectLst/>
                <a:uLnTx/>
                <a:uFillTx/>
                <a:latin typeface="Aptos" panose="020B0004020202020204" pitchFamily="34" charset="0"/>
                <a:ea typeface="+mn-ea"/>
                <a:cs typeface="+mn-cs"/>
              </a:rPr>
              <a:t>It may be beneficial for the patient if you consider the following:  </a:t>
            </a:r>
            <a:endParaRPr lang="en-US" sz="1600" b="1" u="sng" dirty="0">
              <a:solidFill>
                <a:srgbClr val="002060"/>
              </a:solidFill>
              <a:latin typeface="Aptos" panose="020B0004020202020204" pitchFamily="34" charset="0"/>
            </a:endParaRPr>
          </a:p>
          <a:p>
            <a:pPr marL="285750" indent="-285750"/>
            <a:r>
              <a:rPr lang="en-US" sz="1600" dirty="0">
                <a:solidFill>
                  <a:srgbClr val="002060"/>
                </a:solidFill>
                <a:latin typeface="Aptos" panose="020B0004020202020204" pitchFamily="34" charset="0"/>
              </a:rPr>
              <a:t>Offer both telephone, video or F2F appointments whichever suits the patient and needs best </a:t>
            </a:r>
          </a:p>
          <a:p>
            <a:pPr marL="285750" indent="-285750"/>
            <a:r>
              <a:rPr lang="en-GB" sz="1600" dirty="0">
                <a:solidFill>
                  <a:srgbClr val="002060"/>
                </a:solidFill>
                <a:latin typeface="Aptos" panose="020B0004020202020204" pitchFamily="34" charset="0"/>
              </a:rPr>
              <a:t>Give extra time for appointments so patients can communicate comfortably</a:t>
            </a:r>
            <a:endParaRPr lang="en-US" sz="1600" dirty="0">
              <a:solidFill>
                <a:srgbClr val="002060"/>
              </a:solidFill>
              <a:latin typeface="Aptos" panose="020B0004020202020204" pitchFamily="34" charset="0"/>
            </a:endParaRPr>
          </a:p>
          <a:p>
            <a:pPr marL="285750" indent="-285750"/>
            <a:r>
              <a:rPr lang="en-GB" sz="1600" dirty="0">
                <a:solidFill>
                  <a:srgbClr val="002060"/>
                </a:solidFill>
                <a:latin typeface="Aptos" panose="020B0004020202020204" pitchFamily="34" charset="0"/>
              </a:rPr>
              <a:t>Offer appointments at convenient times for the patient.</a:t>
            </a:r>
          </a:p>
          <a:p>
            <a:pPr marL="285750" indent="-285750"/>
            <a:r>
              <a:rPr lang="en-GB" sz="1600" dirty="0">
                <a:solidFill>
                  <a:srgbClr val="002060"/>
                </a:solidFill>
                <a:latin typeface="Aptos" panose="020B0004020202020204" pitchFamily="34" charset="0"/>
              </a:rPr>
              <a:t>Schedule appointments to keep waiting time minimal.</a:t>
            </a:r>
          </a:p>
          <a:p>
            <a:pPr marL="285750" indent="-285750"/>
            <a:r>
              <a:rPr lang="en-GB" sz="1600" dirty="0">
                <a:solidFill>
                  <a:srgbClr val="002060"/>
                </a:solidFill>
                <a:latin typeface="Aptos" panose="020B0004020202020204" pitchFamily="34" charset="0"/>
              </a:rPr>
              <a:t>Use quiet rooms to reduce distractions or offer quieter times for the appointment </a:t>
            </a:r>
          </a:p>
          <a:p>
            <a:pPr marL="285750" indent="-285750"/>
            <a:r>
              <a:rPr lang="en-GB" sz="1600" dirty="0">
                <a:solidFill>
                  <a:srgbClr val="002060"/>
                </a:solidFill>
                <a:latin typeface="Aptos" panose="020B0004020202020204" pitchFamily="34" charset="0"/>
              </a:rPr>
              <a:t>Allow patients to bring a family member/carer for support </a:t>
            </a:r>
          </a:p>
          <a:p>
            <a:pPr marL="285750" indent="-285750"/>
            <a:r>
              <a:rPr lang="en-GB" sz="1600" dirty="0">
                <a:solidFill>
                  <a:srgbClr val="002060"/>
                </a:solidFill>
                <a:latin typeface="Aptos" panose="020B0004020202020204" pitchFamily="34" charset="0"/>
              </a:rPr>
              <a:t>Send easy-to-read information before the appointment about what to expect.</a:t>
            </a:r>
            <a:endParaRPr lang="en-GB" sz="1600" dirty="0">
              <a:solidFill>
                <a:srgbClr val="002060"/>
              </a:solidFill>
              <a:highlight>
                <a:srgbClr val="FFFF00"/>
              </a:highlight>
              <a:latin typeface="Aptos" panose="020B0004020202020204" pitchFamily="34" charset="0"/>
            </a:endParaRPr>
          </a:p>
          <a:p>
            <a:pPr marL="285750" indent="-285750"/>
            <a:r>
              <a:rPr lang="en-GB" sz="1600" dirty="0">
                <a:solidFill>
                  <a:srgbClr val="002060"/>
                </a:solidFill>
                <a:latin typeface="Aptos" panose="020B0004020202020204" pitchFamily="34" charset="0"/>
              </a:rPr>
              <a:t>Use Communication tools, picture charts, symptoms charts, pain tools and symbols </a:t>
            </a:r>
          </a:p>
          <a:p>
            <a:pPr marL="285750" indent="-285750"/>
            <a:r>
              <a:rPr lang="en-GB" sz="1600" dirty="0">
                <a:solidFill>
                  <a:srgbClr val="002060"/>
                </a:solidFill>
                <a:latin typeface="Aptos" panose="020B0004020202020204" pitchFamily="34" charset="0"/>
              </a:rPr>
              <a:t>Do you have a hearing loop available?</a:t>
            </a:r>
          </a:p>
          <a:p>
            <a:pPr marL="0" indent="0">
              <a:buNone/>
              <a:defRPr/>
            </a:pPr>
            <a:r>
              <a:rPr lang="en-GB" sz="1600" dirty="0">
                <a:solidFill>
                  <a:srgbClr val="7030A0"/>
                </a:solidFill>
                <a:latin typeface="Aptos" panose="020B0004020202020204" pitchFamily="34" charset="0"/>
              </a:rPr>
              <a:t>Provide Easy read guides/materials – click on links below </a:t>
            </a:r>
          </a:p>
          <a:p>
            <a:pPr marL="0" indent="0">
              <a:buNone/>
              <a:defRPr/>
            </a:pPr>
            <a:r>
              <a:rPr lang="en-GB" sz="1200" b="1" dirty="0">
                <a:solidFill>
                  <a:srgbClr val="7030A0"/>
                </a:solidFill>
                <a:latin typeface="Aptos" panose="020B0004020202020204" pitchFamily="34" charset="0"/>
              </a:rPr>
              <a:t> </a:t>
            </a:r>
            <a:r>
              <a:rPr kumimoji="0" lang="en-GB" sz="1200" b="1" i="0" u="none" strike="noStrike" kern="1200" cap="none" spc="0" normalizeH="0" baseline="0" noProof="0" dirty="0">
                <a:ln>
                  <a:noFill/>
                </a:ln>
                <a:solidFill>
                  <a:srgbClr val="7030A0"/>
                </a:solidFill>
                <a:effectLst/>
                <a:uLnTx/>
                <a:uFillTx/>
                <a:latin typeface="Aptos" panose="020B0004020202020204" pitchFamily="34" charset="0"/>
                <a:hlinkClick r:id="rId2">
                  <a:extLst>
                    <a:ext uri="{A12FA001-AC4F-418D-AE19-62706E023703}">
                      <ahyp:hlinkClr xmlns:ahyp="http://schemas.microsoft.com/office/drawing/2018/hyperlinkcolor" val="tx"/>
                    </a:ext>
                  </a:extLst>
                </a:hlinkClick>
              </a:rPr>
              <a:t>Easy Health | Home</a:t>
            </a:r>
            <a:r>
              <a:rPr kumimoji="0" lang="en-GB" sz="1200" b="1" i="0" u="none" strike="noStrike" kern="1200" cap="none" spc="0" normalizeH="0" baseline="0" noProof="0" dirty="0">
                <a:ln>
                  <a:noFill/>
                </a:ln>
                <a:solidFill>
                  <a:srgbClr val="7030A0"/>
                </a:solidFill>
                <a:effectLst/>
                <a:uLnTx/>
                <a:uFillTx/>
                <a:latin typeface="Aptos" panose="020B0004020202020204" pitchFamily="34" charset="0"/>
              </a:rPr>
              <a:t>        </a:t>
            </a:r>
            <a:r>
              <a:rPr lang="en-GB" sz="12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Autism Friendly Social Stories</a:t>
            </a:r>
            <a:r>
              <a:rPr lang="en-GB" sz="1200" b="1" dirty="0">
                <a:solidFill>
                  <a:srgbClr val="7030A0"/>
                </a:solidFill>
                <a:latin typeface="Aptos" panose="020B0004020202020204" pitchFamily="34" charset="0"/>
              </a:rPr>
              <a:t>    </a:t>
            </a:r>
            <a:r>
              <a:rPr lang="en-GB" sz="1200" b="1"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Easy Read | Mencap</a:t>
            </a:r>
            <a:endParaRPr kumimoji="0" lang="en-GB" sz="1200" b="1" i="0" strike="noStrike" kern="1200" cap="none" spc="0" normalizeH="0" baseline="0" noProof="0" dirty="0">
              <a:ln>
                <a:noFill/>
              </a:ln>
              <a:solidFill>
                <a:srgbClr val="7030A0"/>
              </a:solidFill>
              <a:effectLst/>
              <a:uLnTx/>
              <a:uFillTx/>
              <a:latin typeface="Aptos" panose="020B0004020202020204" pitchFamily="34" charset="0"/>
            </a:endParaRPr>
          </a:p>
          <a:p>
            <a:endParaRPr lang="en-GB" sz="1600" dirty="0">
              <a:solidFill>
                <a:srgbClr val="002060"/>
              </a:solidFill>
              <a:highlight>
                <a:srgbClr val="FFFF00"/>
              </a:highlight>
              <a:latin typeface="Aptos" panose="020B0004020202020204" pitchFamily="34" charset="0"/>
            </a:endParaRPr>
          </a:p>
        </p:txBody>
      </p:sp>
      <p:pic>
        <p:nvPicPr>
          <p:cNvPr id="4" name="Picture 3">
            <a:extLst>
              <a:ext uri="{FF2B5EF4-FFF2-40B4-BE49-F238E27FC236}">
                <a16:creationId xmlns:a16="http://schemas.microsoft.com/office/drawing/2014/main" id="{F0CA2FC9-5BD9-68E2-D210-F9EDD62DE0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6" name="Picture 5">
            <a:extLst>
              <a:ext uri="{FF2B5EF4-FFF2-40B4-BE49-F238E27FC236}">
                <a16:creationId xmlns:a16="http://schemas.microsoft.com/office/drawing/2014/main" id="{CF5A08C4-5923-6EA2-EC69-F439F7C8A7A6}"/>
              </a:ext>
            </a:extLst>
          </p:cNvPr>
          <p:cNvPicPr>
            <a:picLocks noChangeAspect="1"/>
          </p:cNvPicPr>
          <p:nvPr/>
        </p:nvPicPr>
        <p:blipFill>
          <a:blip r:embed="rId6"/>
          <a:stretch>
            <a:fillRect/>
          </a:stretch>
        </p:blipFill>
        <p:spPr>
          <a:xfrm>
            <a:off x="8902724" y="4725144"/>
            <a:ext cx="947060" cy="933334"/>
          </a:xfrm>
          <a:prstGeom prst="rect">
            <a:avLst/>
          </a:prstGeom>
        </p:spPr>
      </p:pic>
      <p:pic>
        <p:nvPicPr>
          <p:cNvPr id="7" name="Picture 6">
            <a:extLst>
              <a:ext uri="{FF2B5EF4-FFF2-40B4-BE49-F238E27FC236}">
                <a16:creationId xmlns:a16="http://schemas.microsoft.com/office/drawing/2014/main" id="{BAB77759-6172-6B28-A64A-14634CF52EC1}"/>
              </a:ext>
            </a:extLst>
          </p:cNvPr>
          <p:cNvPicPr>
            <a:picLocks noChangeAspect="1"/>
          </p:cNvPicPr>
          <p:nvPr/>
        </p:nvPicPr>
        <p:blipFill>
          <a:blip r:embed="rId7"/>
          <a:stretch>
            <a:fillRect/>
          </a:stretch>
        </p:blipFill>
        <p:spPr>
          <a:xfrm>
            <a:off x="9028247" y="2144288"/>
            <a:ext cx="1952381" cy="2171429"/>
          </a:xfrm>
          <a:prstGeom prst="rect">
            <a:avLst/>
          </a:prstGeom>
        </p:spPr>
      </p:pic>
    </p:spTree>
    <p:extLst>
      <p:ext uri="{BB962C8B-B14F-4D97-AF65-F5344CB8AC3E}">
        <p14:creationId xmlns:p14="http://schemas.microsoft.com/office/powerpoint/2010/main" val="257182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E77E-0935-A4A0-5F5C-24E978CDC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923A5-C51A-036E-D0FC-317B91DA9141}"/>
              </a:ext>
            </a:extLst>
          </p:cNvPr>
          <p:cNvSpPr>
            <a:spLocks noGrp="1"/>
          </p:cNvSpPr>
          <p:nvPr>
            <p:ph type="title"/>
          </p:nvPr>
        </p:nvSpPr>
        <p:spPr>
          <a:xfrm>
            <a:off x="1053852" y="-31960"/>
            <a:ext cx="9601200" cy="1143000"/>
          </a:xfrm>
        </p:spPr>
        <p:txBody>
          <a:bodyPr>
            <a:normAutofit/>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Adjustments for patients with Learning Disability </a:t>
            </a:r>
          </a:p>
        </p:txBody>
      </p:sp>
      <p:sp>
        <p:nvSpPr>
          <p:cNvPr id="3" name="Content Placeholder 2">
            <a:extLst>
              <a:ext uri="{FF2B5EF4-FFF2-40B4-BE49-F238E27FC236}">
                <a16:creationId xmlns:a16="http://schemas.microsoft.com/office/drawing/2014/main" id="{D2922350-28D5-7CC6-9AE1-AFB3227B5E2E}"/>
              </a:ext>
            </a:extLst>
          </p:cNvPr>
          <p:cNvSpPr>
            <a:spLocks noGrp="1"/>
          </p:cNvSpPr>
          <p:nvPr>
            <p:ph idx="1"/>
          </p:nvPr>
        </p:nvSpPr>
        <p:spPr>
          <a:xfrm>
            <a:off x="1053852" y="1196752"/>
            <a:ext cx="8712968" cy="5256584"/>
          </a:xfrm>
        </p:spPr>
        <p:txBody>
          <a:bodyPr>
            <a:normAutofit lnSpcReduction="10000"/>
          </a:bodyPr>
          <a:lstStyle/>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kumimoji="0" lang="en-GB" sz="1600" b="1" i="0" u="sng" strike="noStrike" kern="1200" cap="none" spc="0" normalizeH="0" baseline="0" noProof="0" dirty="0">
                <a:ln>
                  <a:noFill/>
                </a:ln>
                <a:solidFill>
                  <a:srgbClr val="002060"/>
                </a:solidFill>
                <a:effectLst/>
                <a:uLnTx/>
                <a:uFillTx/>
                <a:latin typeface="Aptos" panose="020B0004020202020204" pitchFamily="34" charset="0"/>
                <a:ea typeface="+mn-ea"/>
                <a:cs typeface="+mn-cs"/>
              </a:rPr>
              <a:t>It may be beneficial for the patient if you consider the following:  </a:t>
            </a:r>
          </a:p>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endParaRPr lang="en-GB" sz="1600" b="1" u="sng" dirty="0">
              <a:solidFill>
                <a:srgbClr val="002060"/>
              </a:solidFill>
              <a:latin typeface="Aptos" panose="020B0004020202020204" pitchFamily="34" charset="0"/>
            </a:endParaRPr>
          </a:p>
          <a:p>
            <a:pPr marL="0" indent="0">
              <a:buNone/>
              <a:defRPr/>
            </a:pPr>
            <a:r>
              <a:rPr lang="en-GB" sz="1600" dirty="0">
                <a:solidFill>
                  <a:srgbClr val="002060"/>
                </a:solidFill>
                <a:latin typeface="Aptos" panose="020B0004020202020204" pitchFamily="34" charset="0"/>
              </a:rPr>
              <a:t>Use Large Fonts on Posters – Ensure posters feature large, clear fonts to enhance readability, particularly for individuals with visual impairments.</a:t>
            </a:r>
          </a:p>
          <a:p>
            <a:pPr marL="0" indent="0">
              <a:buNone/>
              <a:defRPr/>
            </a:pPr>
            <a:r>
              <a:rPr lang="en-GB" sz="1600" dirty="0">
                <a:solidFill>
                  <a:srgbClr val="002060"/>
                </a:solidFill>
                <a:latin typeface="Aptos" panose="020B0004020202020204" pitchFamily="34" charset="0"/>
              </a:rPr>
              <a:t>Incorporate Visual Signage – Utilise images and symbols to improve navigation and accessibility throughout the practice.</a:t>
            </a:r>
          </a:p>
          <a:p>
            <a:pPr marL="0" indent="0">
              <a:buNone/>
              <a:defRPr/>
            </a:pPr>
            <a:r>
              <a:rPr lang="en-GB" sz="1600" dirty="0">
                <a:solidFill>
                  <a:srgbClr val="002060"/>
                </a:solidFill>
                <a:latin typeface="Aptos" panose="020B0004020202020204" pitchFamily="34" charset="0"/>
              </a:rPr>
              <a:t>Enhance Website Accessibility – Explore ways to make your website more inclusive, such as using readable fonts, alt text for images, and easy navigation features.</a:t>
            </a:r>
          </a:p>
          <a:p>
            <a:pPr marL="0" indent="0">
              <a:buNone/>
              <a:defRPr/>
            </a:pPr>
            <a:r>
              <a:rPr lang="en-GB" sz="1600" dirty="0">
                <a:solidFill>
                  <a:srgbClr val="002060"/>
                </a:solidFill>
                <a:latin typeface="Aptos" panose="020B0004020202020204" pitchFamily="34" charset="0"/>
              </a:rPr>
              <a:t>Consider easy read materials </a:t>
            </a:r>
          </a:p>
          <a:p>
            <a:pPr marL="0" indent="0">
              <a:buNone/>
              <a:defRPr/>
            </a:pPr>
            <a:r>
              <a:rPr lang="en-GB" sz="1600" dirty="0">
                <a:solidFill>
                  <a:srgbClr val="002060"/>
                </a:solidFill>
                <a:latin typeface="Aptos" panose="020B0004020202020204" pitchFamily="34" charset="0"/>
              </a:rPr>
              <a:t>Sunflower lanyards represent hidden disabilities </a:t>
            </a:r>
          </a:p>
          <a:p>
            <a:pPr marL="0" indent="0">
              <a:buNone/>
              <a:defRPr/>
            </a:pPr>
            <a:r>
              <a:rPr lang="en-GB" sz="1400" b="1" u="sng" dirty="0">
                <a:solidFill>
                  <a:srgbClr val="7030A0"/>
                </a:solidFill>
                <a:effectLst/>
                <a:latin typeface="Aptos" panose="020B0004020202020204" pitchFamily="34" charset="0"/>
                <a:ea typeface="Calibri" panose="020F050202020403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What is the Hidden Disabilities Sunflower?</a:t>
            </a:r>
            <a:endParaRPr lang="en-GB" sz="1400" b="1" dirty="0">
              <a:solidFill>
                <a:srgbClr val="7030A0"/>
              </a:solidFill>
              <a:latin typeface="Aptos" panose="020B0004020202020204" pitchFamily="34" charset="0"/>
            </a:endParaRPr>
          </a:p>
          <a:p>
            <a:pPr marL="0" indent="0">
              <a:buNone/>
              <a:defRPr/>
            </a:pPr>
            <a:r>
              <a:rPr lang="en-GB" sz="12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Waltham Forest Sensory Support Service | London Borough of Waltham Forest</a:t>
            </a:r>
            <a:endParaRPr lang="en-GB" sz="1200" b="1" dirty="0">
              <a:solidFill>
                <a:srgbClr val="7030A0"/>
              </a:solidFill>
              <a:latin typeface="Aptos" panose="020B0004020202020204" pitchFamily="34" charset="0"/>
            </a:endParaRPr>
          </a:p>
          <a:p>
            <a:pPr marL="0" indent="0">
              <a:buNone/>
              <a:defRPr/>
            </a:pPr>
            <a:r>
              <a:rPr lang="en-GB" sz="1200" b="1"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RNIB | Homepage of the Royal National Institute of Blind People</a:t>
            </a:r>
            <a:endParaRPr lang="en-GB" sz="1200" b="1" dirty="0">
              <a:solidFill>
                <a:srgbClr val="7030A0"/>
              </a:solidFill>
              <a:latin typeface="Aptos" panose="020B0004020202020204" pitchFamily="34" charset="0"/>
            </a:endParaRPr>
          </a:p>
          <a:p>
            <a:pPr marL="0" indent="0">
              <a:buNone/>
              <a:defRPr/>
            </a:pPr>
            <a:r>
              <a:rPr lang="en-GB" sz="1200" b="1" dirty="0">
                <a:solidFill>
                  <a:srgbClr val="7030A0"/>
                </a:solidFill>
                <a:latin typeface="Aptos" panose="020B0004020202020204" pitchFamily="34" charset="0"/>
                <a:hlinkClick r:id="rId5">
                  <a:extLst>
                    <a:ext uri="{A12FA001-AC4F-418D-AE19-62706E023703}">
                      <ahyp:hlinkClr xmlns:ahyp="http://schemas.microsoft.com/office/drawing/2018/hyperlinkcolor" val="tx"/>
                    </a:ext>
                  </a:extLst>
                </a:hlinkClick>
              </a:rPr>
              <a:t>Guide Dogs | The Guide Dogs for the Blind Association</a:t>
            </a:r>
            <a:endParaRPr lang="en-GB" sz="1200" b="1" dirty="0">
              <a:solidFill>
                <a:srgbClr val="7030A0"/>
              </a:solidFill>
              <a:latin typeface="Aptos" panose="020B0004020202020204" pitchFamily="34" charset="0"/>
            </a:endParaRPr>
          </a:p>
          <a:p>
            <a:pPr marL="0" indent="0">
              <a:buNone/>
              <a:defRPr/>
            </a:pPr>
            <a:r>
              <a:rPr lang="en-GB" sz="1200" b="1" dirty="0">
                <a:solidFill>
                  <a:srgbClr val="7030A0"/>
                </a:solidFill>
                <a:latin typeface="Aptos" panose="020B0004020202020204" pitchFamily="34" charset="0"/>
                <a:hlinkClick r:id="rId6">
                  <a:extLst>
                    <a:ext uri="{A12FA001-AC4F-418D-AE19-62706E023703}">
                      <ahyp:hlinkClr xmlns:ahyp="http://schemas.microsoft.com/office/drawing/2018/hyperlinkcolor" val="tx"/>
                    </a:ext>
                  </a:extLst>
                </a:hlinkClick>
              </a:rPr>
              <a:t>Rehabilitation service (Waltham Forest) | NELFT NHS Foundation Trust</a:t>
            </a:r>
            <a:endParaRPr lang="en-US" sz="1600" b="1" dirty="0">
              <a:solidFill>
                <a:srgbClr val="7030A0"/>
              </a:solidFill>
              <a:latin typeface="Aptos" panose="020B0004020202020204" pitchFamily="34" charset="0"/>
            </a:endParaRPr>
          </a:p>
        </p:txBody>
      </p:sp>
      <p:pic>
        <p:nvPicPr>
          <p:cNvPr id="4" name="Picture 3">
            <a:extLst>
              <a:ext uri="{FF2B5EF4-FFF2-40B4-BE49-F238E27FC236}">
                <a16:creationId xmlns:a16="http://schemas.microsoft.com/office/drawing/2014/main" id="{95239308-AA8F-6A80-CC96-25C163F0C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13" name="Picture 12" descr="A yellow sunflower with black background&#10;&#10;AI-generated content may be incorrect.">
            <a:extLst>
              <a:ext uri="{FF2B5EF4-FFF2-40B4-BE49-F238E27FC236}">
                <a16:creationId xmlns:a16="http://schemas.microsoft.com/office/drawing/2014/main" id="{C9F7FF39-7C40-D580-1905-915D10082B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9212" y="4661087"/>
            <a:ext cx="936104" cy="932034"/>
          </a:xfrm>
          <a:prstGeom prst="rect">
            <a:avLst/>
          </a:prstGeom>
        </p:spPr>
      </p:pic>
      <p:pic>
        <p:nvPicPr>
          <p:cNvPr id="15" name="Picture 14" descr="A yellow sunflower with black background&#10;&#10;AI-generated content may be incorrect.">
            <a:extLst>
              <a:ext uri="{FF2B5EF4-FFF2-40B4-BE49-F238E27FC236}">
                <a16:creationId xmlns:a16="http://schemas.microsoft.com/office/drawing/2014/main" id="{A3DB4A92-4A1C-F6A6-23AF-1A57B155DF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8384" y="3946565"/>
            <a:ext cx="2371388" cy="2361079"/>
          </a:xfrm>
          <a:prstGeom prst="rect">
            <a:avLst/>
          </a:prstGeom>
        </p:spPr>
      </p:pic>
      <p:pic>
        <p:nvPicPr>
          <p:cNvPr id="17" name="Picture 16" descr="A yellow sunflower with black background&#10;&#10;AI-generated content may be incorrect.">
            <a:extLst>
              <a:ext uri="{FF2B5EF4-FFF2-40B4-BE49-F238E27FC236}">
                <a16:creationId xmlns:a16="http://schemas.microsoft.com/office/drawing/2014/main" id="{CF3DF8DF-0921-2BD8-2568-653350170A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6980" y="3301311"/>
            <a:ext cx="1296144" cy="1290508"/>
          </a:xfrm>
          <a:prstGeom prst="rect">
            <a:avLst/>
          </a:prstGeom>
        </p:spPr>
      </p:pic>
    </p:spTree>
    <p:extLst>
      <p:ext uri="{BB962C8B-B14F-4D97-AF65-F5344CB8AC3E}">
        <p14:creationId xmlns:p14="http://schemas.microsoft.com/office/powerpoint/2010/main" val="27349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55FD-7C4B-0CB7-8FA6-B3C5C40B8324}"/>
              </a:ext>
            </a:extLst>
          </p:cNvPr>
          <p:cNvSpPr>
            <a:spLocks noGrp="1"/>
          </p:cNvSpPr>
          <p:nvPr>
            <p:ph type="title"/>
          </p:nvPr>
        </p:nvSpPr>
        <p:spPr>
          <a:xfrm>
            <a:off x="1053852" y="-23960"/>
            <a:ext cx="9601200" cy="1143000"/>
          </a:xfrm>
        </p:spPr>
        <p:txBody>
          <a:bodyPr/>
          <a:lstStyle/>
          <a:p>
            <a:r>
              <a:rPr lang="en-US" u="sng" dirty="0">
                <a:solidFill>
                  <a:srgbClr val="002060"/>
                </a:solidFill>
                <a:effectLst>
                  <a:outerShdw blurRad="38100" dist="38100" dir="2700000" algn="tl">
                    <a:srgbClr val="000000">
                      <a:alpha val="43137"/>
                    </a:srgbClr>
                  </a:outerShdw>
                </a:effectLst>
                <a:latin typeface="Aptos" panose="020B0004020202020204" pitchFamily="34" charset="0"/>
              </a:rPr>
              <a:t>How will having a Body Map help?</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3" name="Content Placeholder 2">
            <a:extLst>
              <a:ext uri="{FF2B5EF4-FFF2-40B4-BE49-F238E27FC236}">
                <a16:creationId xmlns:a16="http://schemas.microsoft.com/office/drawing/2014/main" id="{645F70FB-FD7B-C889-942A-AA2A7904B3DB}"/>
              </a:ext>
            </a:extLst>
          </p:cNvPr>
          <p:cNvSpPr>
            <a:spLocks noGrp="1"/>
          </p:cNvSpPr>
          <p:nvPr>
            <p:ph idx="1"/>
          </p:nvPr>
        </p:nvSpPr>
        <p:spPr>
          <a:xfrm>
            <a:off x="1053852" y="1119040"/>
            <a:ext cx="9145016" cy="5406304"/>
          </a:xfrm>
        </p:spPr>
        <p:txBody>
          <a:bodyPr>
            <a:normAutofit/>
          </a:bodyPr>
          <a:lstStyle/>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lang="en-GB" sz="2100" dirty="0">
                <a:solidFill>
                  <a:srgbClr val="002060"/>
                </a:solidFill>
                <a:latin typeface="Aptos" panose="020B0004020202020204" pitchFamily="34" charset="0"/>
              </a:rPr>
              <a:t>B</a:t>
            </a:r>
            <a:r>
              <a:rPr kumimoji="0" lang="en-GB" sz="2100" b="0" i="0" u="none" strike="noStrike" kern="1200" cap="none" spc="0" normalizeH="0" baseline="0" noProof="0" dirty="0" err="1">
                <a:ln>
                  <a:noFill/>
                </a:ln>
                <a:solidFill>
                  <a:srgbClr val="002060"/>
                </a:solidFill>
                <a:effectLst/>
                <a:uLnTx/>
                <a:uFillTx/>
                <a:latin typeface="Aptos" panose="020B0004020202020204" pitchFamily="34" charset="0"/>
                <a:ea typeface="+mn-ea"/>
                <a:cs typeface="+mn-cs"/>
              </a:rPr>
              <a:t>ody</a:t>
            </a:r>
            <a:r>
              <a:rPr kumimoji="0" lang="en-GB" sz="21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 maps help patients explain their health needs and help staff </a:t>
            </a:r>
            <a:r>
              <a:rPr lang="en-GB" sz="2100" dirty="0">
                <a:solidFill>
                  <a:srgbClr val="002060"/>
                </a:solidFill>
                <a:latin typeface="Aptos" panose="020B0004020202020204" pitchFamily="34" charset="0"/>
              </a:rPr>
              <a:t>have a better understanding of what is going on in order to </a:t>
            </a:r>
            <a:r>
              <a:rPr kumimoji="0" lang="en-GB" sz="21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provide better care.</a:t>
            </a:r>
          </a:p>
          <a:p>
            <a:pPr marL="0" indent="0">
              <a:buNone/>
            </a:pPr>
            <a:r>
              <a:rPr lang="en-GB" sz="1600" b="1" u="sng" dirty="0">
                <a:solidFill>
                  <a:srgbClr val="002060"/>
                </a:solidFill>
                <a:effectLst>
                  <a:outerShdw blurRad="38100" dist="38100" dir="2700000" algn="tl">
                    <a:srgbClr val="000000">
                      <a:alpha val="43137"/>
                    </a:srgbClr>
                  </a:outerShdw>
                </a:effectLst>
                <a:latin typeface="Aptos" panose="020B0004020202020204" pitchFamily="34" charset="0"/>
              </a:rPr>
              <a:t>How do body maps help the patient: </a:t>
            </a:r>
          </a:p>
          <a:p>
            <a:pPr marL="285750" indent="-285750"/>
            <a:r>
              <a:rPr lang="en-GB" sz="1600" dirty="0">
                <a:solidFill>
                  <a:srgbClr val="002060"/>
                </a:solidFill>
                <a:latin typeface="Aptos" panose="020B0004020202020204" pitchFamily="34" charset="0"/>
              </a:rPr>
              <a:t>Patients can show where they hurt or feel unwell.</a:t>
            </a:r>
          </a:p>
          <a:p>
            <a:pPr marL="285750" indent="-285750"/>
            <a:r>
              <a:rPr lang="en-GB" sz="1600" dirty="0">
                <a:solidFill>
                  <a:srgbClr val="002060"/>
                </a:solidFill>
                <a:latin typeface="Aptos" panose="020B0004020202020204" pitchFamily="34" charset="0"/>
              </a:rPr>
              <a:t>Patients can point to areas on the map to explain their health issues.</a:t>
            </a:r>
          </a:p>
          <a:p>
            <a:pPr marL="285750" indent="-285750"/>
            <a:r>
              <a:rPr lang="en-GB" sz="1600" dirty="0">
                <a:solidFill>
                  <a:srgbClr val="002060"/>
                </a:solidFill>
                <a:latin typeface="Aptos" panose="020B0004020202020204" pitchFamily="34" charset="0"/>
              </a:rPr>
              <a:t>Body maps help make appointments less scary.</a:t>
            </a:r>
          </a:p>
          <a:p>
            <a:pPr marL="285750" indent="-285750"/>
            <a:r>
              <a:rPr lang="en-GB" sz="1600" dirty="0">
                <a:solidFill>
                  <a:srgbClr val="002060"/>
                </a:solidFill>
                <a:latin typeface="Aptos" panose="020B0004020202020204" pitchFamily="34" charset="0"/>
              </a:rPr>
              <a:t>Patients can share their feelings and be involved in their care.</a:t>
            </a:r>
          </a:p>
          <a:p>
            <a:pPr marL="0" indent="0">
              <a:buNone/>
            </a:pPr>
            <a:r>
              <a:rPr lang="en-GB" sz="1600" b="1" u="sng" dirty="0">
                <a:solidFill>
                  <a:srgbClr val="002060"/>
                </a:solidFill>
                <a:effectLst>
                  <a:outerShdw blurRad="38100" dist="38100" dir="2700000" algn="tl">
                    <a:srgbClr val="000000">
                      <a:alpha val="43137"/>
                    </a:srgbClr>
                  </a:outerShdw>
                </a:effectLst>
                <a:latin typeface="Aptos" panose="020B0004020202020204" pitchFamily="34" charset="0"/>
              </a:rPr>
              <a:t>How will body maps help practice Staff:</a:t>
            </a:r>
          </a:p>
          <a:p>
            <a:pPr marL="285750" indent="-285750"/>
            <a:r>
              <a:rPr lang="en-GB" sz="1600" dirty="0">
                <a:solidFill>
                  <a:srgbClr val="002060"/>
                </a:solidFill>
                <a:latin typeface="Aptos" panose="020B0004020202020204" pitchFamily="34" charset="0"/>
              </a:rPr>
              <a:t>Staff can quickly see where patients have problems.</a:t>
            </a:r>
          </a:p>
          <a:p>
            <a:pPr marL="285750" indent="-285750"/>
            <a:r>
              <a:rPr lang="en-GB" sz="1600" dirty="0">
                <a:solidFill>
                  <a:srgbClr val="002060"/>
                </a:solidFill>
                <a:latin typeface="Aptos" panose="020B0004020202020204" pitchFamily="34" charset="0"/>
              </a:rPr>
              <a:t>Body maps help staff talk with patients who find it hard to explain.</a:t>
            </a:r>
          </a:p>
          <a:p>
            <a:pPr marL="285750" indent="-285750"/>
            <a:r>
              <a:rPr lang="en-GB" sz="1600" dirty="0">
                <a:solidFill>
                  <a:srgbClr val="002060"/>
                </a:solidFill>
                <a:latin typeface="Aptos" panose="020B0004020202020204" pitchFamily="34" charset="0"/>
              </a:rPr>
              <a:t>Staff can learn how to assist patients with learning disabilities.</a:t>
            </a:r>
          </a:p>
          <a:p>
            <a:pPr marL="285750" indent="-285750"/>
            <a:r>
              <a:rPr lang="en-GB" sz="1600" dirty="0">
                <a:solidFill>
                  <a:srgbClr val="002060"/>
                </a:solidFill>
                <a:latin typeface="Aptos" panose="020B0004020202020204" pitchFamily="34" charset="0"/>
              </a:rPr>
              <a:t>Staff can use body maps to write down health issues.</a:t>
            </a:r>
          </a:p>
          <a:p>
            <a:pPr marL="285750" indent="-285750"/>
            <a:r>
              <a:rPr lang="en-GB" sz="1600" dirty="0">
                <a:solidFill>
                  <a:srgbClr val="002060"/>
                </a:solidFill>
                <a:latin typeface="Aptos" panose="020B0004020202020204" pitchFamily="34" charset="0"/>
              </a:rPr>
              <a:t>Body maps can be sent to specialists to show patient concerns.</a:t>
            </a:r>
          </a:p>
          <a:p>
            <a:pPr marL="0" indent="0">
              <a:buNone/>
            </a:pPr>
            <a:endParaRPr lang="en-GB" sz="1600" dirty="0">
              <a:latin typeface="Aptos" panose="020B00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8B74210C-54D8-3922-3896-1C62D67B8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5" name="Picture 4">
            <a:extLst>
              <a:ext uri="{FF2B5EF4-FFF2-40B4-BE49-F238E27FC236}">
                <a16:creationId xmlns:a16="http://schemas.microsoft.com/office/drawing/2014/main" id="{100FF643-AC7F-D14B-5E7E-7CB03347EF61}"/>
              </a:ext>
            </a:extLst>
          </p:cNvPr>
          <p:cNvPicPr>
            <a:picLocks noChangeAspect="1"/>
          </p:cNvPicPr>
          <p:nvPr/>
        </p:nvPicPr>
        <p:blipFill>
          <a:blip r:embed="rId3"/>
          <a:stretch>
            <a:fillRect/>
          </a:stretch>
        </p:blipFill>
        <p:spPr>
          <a:xfrm>
            <a:off x="8869645" y="2262040"/>
            <a:ext cx="1427866" cy="3341499"/>
          </a:xfrm>
          <a:prstGeom prst="rect">
            <a:avLst/>
          </a:prstGeom>
        </p:spPr>
      </p:pic>
    </p:spTree>
    <p:extLst>
      <p:ext uri="{BB962C8B-B14F-4D97-AF65-F5344CB8AC3E}">
        <p14:creationId xmlns:p14="http://schemas.microsoft.com/office/powerpoint/2010/main" val="247987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4FCD-C4FF-6898-0DC6-6E01499D6AEF}"/>
              </a:ext>
            </a:extLst>
          </p:cNvPr>
          <p:cNvSpPr>
            <a:spLocks noGrp="1"/>
          </p:cNvSpPr>
          <p:nvPr>
            <p:ph type="title"/>
          </p:nvPr>
        </p:nvSpPr>
        <p:spPr/>
        <p:txBody>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BODY MAP EXAMPLE– </a:t>
            </a:r>
            <a:endParaRPr lang="en-GB" sz="1400" u="sng" dirty="0">
              <a:solidFill>
                <a:srgbClr val="002060"/>
              </a:solidFill>
              <a:effectLst>
                <a:outerShdw blurRad="38100" dist="38100" dir="2700000" algn="tl">
                  <a:srgbClr val="000000">
                    <a:alpha val="43137"/>
                  </a:srgbClr>
                </a:outerShdw>
              </a:effectLst>
              <a:highlight>
                <a:srgbClr val="00FFFF"/>
              </a:highlight>
              <a:latin typeface="Aptos" panose="020B0004020202020204" pitchFamily="34" charset="0"/>
            </a:endParaRPr>
          </a:p>
        </p:txBody>
      </p:sp>
      <p:sp>
        <p:nvSpPr>
          <p:cNvPr id="6" name="Rectangle 5">
            <a:extLst>
              <a:ext uri="{FF2B5EF4-FFF2-40B4-BE49-F238E27FC236}">
                <a16:creationId xmlns:a16="http://schemas.microsoft.com/office/drawing/2014/main" id="{68AE851A-9039-201F-128F-FE2E6FB504A2}"/>
              </a:ext>
            </a:extLst>
          </p:cNvPr>
          <p:cNvSpPr/>
          <p:nvPr/>
        </p:nvSpPr>
        <p:spPr>
          <a:xfrm>
            <a:off x="1701924" y="2492896"/>
            <a:ext cx="1872208" cy="14175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ptos" panose="020B0004020202020204" pitchFamily="34" charset="0"/>
              </a:rPr>
              <a:t>Patients can indicate where on the body they feel unwell or in pain </a:t>
            </a:r>
          </a:p>
        </p:txBody>
      </p:sp>
      <p:cxnSp>
        <p:nvCxnSpPr>
          <p:cNvPr id="10" name="Straight Arrow Connector 9">
            <a:extLst>
              <a:ext uri="{FF2B5EF4-FFF2-40B4-BE49-F238E27FC236}">
                <a16:creationId xmlns:a16="http://schemas.microsoft.com/office/drawing/2014/main" id="{0FD3033D-75B9-EF0E-3991-51CCC79BE0B4}"/>
              </a:ext>
            </a:extLst>
          </p:cNvPr>
          <p:cNvCxnSpPr/>
          <p:nvPr/>
        </p:nvCxnSpPr>
        <p:spPr>
          <a:xfrm>
            <a:off x="3022810" y="3905850"/>
            <a:ext cx="936104" cy="9361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A319044-C68A-1C24-6206-2196F40DCE4E}"/>
              </a:ext>
            </a:extLst>
          </p:cNvPr>
          <p:cNvSpPr/>
          <p:nvPr/>
        </p:nvSpPr>
        <p:spPr>
          <a:xfrm>
            <a:off x="7896098" y="2420887"/>
            <a:ext cx="2998909" cy="8957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a:p>
            <a:pPr algn="ctr"/>
            <a:r>
              <a:rPr lang="en-GB" sz="1200" dirty="0">
                <a:latin typeface="Aptos" panose="020B0004020202020204" pitchFamily="34" charset="0"/>
              </a:rPr>
              <a:t>If the patient points to their hand, consider using a picture of the hand so they can show you exactly where it hurts or where they feel pain.</a:t>
            </a:r>
          </a:p>
        </p:txBody>
      </p:sp>
      <p:cxnSp>
        <p:nvCxnSpPr>
          <p:cNvPr id="16" name="Straight Arrow Connector 15">
            <a:extLst>
              <a:ext uri="{FF2B5EF4-FFF2-40B4-BE49-F238E27FC236}">
                <a16:creationId xmlns:a16="http://schemas.microsoft.com/office/drawing/2014/main" id="{5B2F525D-7614-DF69-9EE4-06A141CC747B}"/>
              </a:ext>
            </a:extLst>
          </p:cNvPr>
          <p:cNvCxnSpPr/>
          <p:nvPr/>
        </p:nvCxnSpPr>
        <p:spPr>
          <a:xfrm>
            <a:off x="9444270" y="3443131"/>
            <a:ext cx="0" cy="6480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110CD92-199C-5497-B5F3-E8DD55C23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20" name="Content Placeholder 19">
            <a:extLst>
              <a:ext uri="{FF2B5EF4-FFF2-40B4-BE49-F238E27FC236}">
                <a16:creationId xmlns:a16="http://schemas.microsoft.com/office/drawing/2014/main" id="{A1070967-2108-7B6E-651B-5FA697D34E19}"/>
              </a:ext>
            </a:extLst>
          </p:cNvPr>
          <p:cNvPicPr>
            <a:picLocks noGrp="1" noChangeAspect="1"/>
          </p:cNvPicPr>
          <p:nvPr>
            <p:ph idx="1"/>
          </p:nvPr>
        </p:nvPicPr>
        <p:blipFill>
          <a:blip r:embed="rId3"/>
          <a:stretch>
            <a:fillRect/>
          </a:stretch>
        </p:blipFill>
        <p:spPr>
          <a:xfrm>
            <a:off x="4064279" y="1844824"/>
            <a:ext cx="3580952" cy="4361905"/>
          </a:xfrm>
          <a:prstGeom prst="rect">
            <a:avLst/>
          </a:prstGeom>
        </p:spPr>
      </p:pic>
      <p:pic>
        <p:nvPicPr>
          <p:cNvPr id="21" name="Picture 20">
            <a:extLst>
              <a:ext uri="{FF2B5EF4-FFF2-40B4-BE49-F238E27FC236}">
                <a16:creationId xmlns:a16="http://schemas.microsoft.com/office/drawing/2014/main" id="{85C13376-1A60-2F79-6EEE-3C5B541E88EA}"/>
              </a:ext>
            </a:extLst>
          </p:cNvPr>
          <p:cNvPicPr>
            <a:picLocks noChangeAspect="1"/>
          </p:cNvPicPr>
          <p:nvPr/>
        </p:nvPicPr>
        <p:blipFill>
          <a:blip r:embed="rId4"/>
          <a:stretch>
            <a:fillRect/>
          </a:stretch>
        </p:blipFill>
        <p:spPr>
          <a:xfrm>
            <a:off x="8686700" y="4217705"/>
            <a:ext cx="1704762" cy="1685714"/>
          </a:xfrm>
          <a:prstGeom prst="rect">
            <a:avLst/>
          </a:prstGeom>
        </p:spPr>
      </p:pic>
    </p:spTree>
    <p:extLst>
      <p:ext uri="{BB962C8B-B14F-4D97-AF65-F5344CB8AC3E}">
        <p14:creationId xmlns:p14="http://schemas.microsoft.com/office/powerpoint/2010/main" val="362392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2C29-2951-CEEC-6BD4-2C6FB1D33AC7}"/>
              </a:ext>
            </a:extLst>
          </p:cNvPr>
          <p:cNvSpPr>
            <a:spLocks noGrp="1"/>
          </p:cNvSpPr>
          <p:nvPr>
            <p:ph type="title"/>
          </p:nvPr>
        </p:nvSpPr>
        <p:spPr>
          <a:xfrm>
            <a:off x="909836" y="-23960"/>
            <a:ext cx="6120680" cy="709760"/>
          </a:xfrm>
        </p:spPr>
        <p:txBody>
          <a:bodyPr>
            <a:normAutofit/>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PAIN/SYMPTOMS CHARTS  </a:t>
            </a:r>
          </a:p>
        </p:txBody>
      </p:sp>
      <p:sp>
        <p:nvSpPr>
          <p:cNvPr id="3" name="Content Placeholder 2">
            <a:extLst>
              <a:ext uri="{FF2B5EF4-FFF2-40B4-BE49-F238E27FC236}">
                <a16:creationId xmlns:a16="http://schemas.microsoft.com/office/drawing/2014/main" id="{2A9D44B6-4C79-9D3B-874C-32B4FA5475B5}"/>
              </a:ext>
            </a:extLst>
          </p:cNvPr>
          <p:cNvSpPr>
            <a:spLocks noGrp="1"/>
          </p:cNvSpPr>
          <p:nvPr>
            <p:ph idx="1"/>
          </p:nvPr>
        </p:nvSpPr>
        <p:spPr>
          <a:xfrm>
            <a:off x="909836" y="685800"/>
            <a:ext cx="9985177" cy="5486400"/>
          </a:xfrm>
        </p:spPr>
        <p:txBody>
          <a:bodyPr>
            <a:normAutofit/>
          </a:bodyPr>
          <a:lstStyle/>
          <a:p>
            <a:pPr marL="0" indent="0">
              <a:buNone/>
            </a:pPr>
            <a:r>
              <a:rPr lang="en-GB" sz="1800" dirty="0">
                <a:solidFill>
                  <a:srgbClr val="002060"/>
                </a:solidFill>
                <a:effectLst>
                  <a:outerShdw blurRad="38100" dist="38100" dir="2700000" algn="tl">
                    <a:srgbClr val="000000">
                      <a:alpha val="43137"/>
                    </a:srgbClr>
                  </a:outerShdw>
                </a:effectLst>
                <a:latin typeface="Aptos" panose="020B0004020202020204" pitchFamily="34" charset="0"/>
              </a:rPr>
              <a:t>Show the patient how the tool works. </a:t>
            </a:r>
          </a:p>
          <a:p>
            <a:pPr marL="0" indent="0">
              <a:buNone/>
            </a:pPr>
            <a:r>
              <a:rPr lang="en-GB" sz="1800" dirty="0">
                <a:solidFill>
                  <a:srgbClr val="002060"/>
                </a:solidFill>
                <a:effectLst>
                  <a:outerShdw blurRad="38100" dist="38100" dir="2700000" algn="tl">
                    <a:srgbClr val="000000">
                      <a:alpha val="43137"/>
                    </a:srgbClr>
                  </a:outerShdw>
                </a:effectLst>
                <a:latin typeface="Aptos" panose="020B0004020202020204" pitchFamily="34" charset="0"/>
              </a:rPr>
              <a:t>For example, point to each face and explain what it means</a:t>
            </a:r>
          </a:p>
          <a:p>
            <a:pPr marL="0" indent="0">
              <a:buNone/>
            </a:pPr>
            <a:endParaRPr lang="en-GB" sz="1800" dirty="0">
              <a:latin typeface="Aptos" panose="020B0004020202020204" pitchFamily="34" charset="0"/>
            </a:endParaRPr>
          </a:p>
          <a:p>
            <a:pPr marL="0" indent="0">
              <a:buNone/>
            </a:pPr>
            <a:endParaRPr lang="en-GB" sz="1800" dirty="0">
              <a:latin typeface="Aptos" panose="020B0004020202020204" pitchFamily="34" charset="0"/>
            </a:endParaRPr>
          </a:p>
          <a:p>
            <a:pPr marL="0" indent="0">
              <a:buNone/>
            </a:pPr>
            <a:endParaRPr lang="en-GB" sz="1800" dirty="0">
              <a:latin typeface="Aptos" panose="020B0004020202020204" pitchFamily="34" charset="0"/>
            </a:endParaRPr>
          </a:p>
        </p:txBody>
      </p:sp>
      <p:graphicFrame>
        <p:nvGraphicFramePr>
          <p:cNvPr id="4" name="Table 3">
            <a:extLst>
              <a:ext uri="{FF2B5EF4-FFF2-40B4-BE49-F238E27FC236}">
                <a16:creationId xmlns:a16="http://schemas.microsoft.com/office/drawing/2014/main" id="{858AC2FD-6507-7495-38EA-2CE7CCDBFFEF}"/>
              </a:ext>
            </a:extLst>
          </p:cNvPr>
          <p:cNvGraphicFramePr>
            <a:graphicFrameLocks noGrp="1"/>
          </p:cNvGraphicFramePr>
          <p:nvPr>
            <p:extLst>
              <p:ext uri="{D42A27DB-BD31-4B8C-83A1-F6EECF244321}">
                <p14:modId xmlns:p14="http://schemas.microsoft.com/office/powerpoint/2010/main" val="3103295044"/>
              </p:ext>
            </p:extLst>
          </p:nvPr>
        </p:nvGraphicFramePr>
        <p:xfrm>
          <a:off x="909836" y="1730896"/>
          <a:ext cx="10489233" cy="4578425"/>
        </p:xfrm>
        <a:graphic>
          <a:graphicData uri="http://schemas.openxmlformats.org/drawingml/2006/table">
            <a:tbl>
              <a:tblPr firstRow="1" firstCol="1" bandRow="1"/>
              <a:tblGrid>
                <a:gridCol w="3358480">
                  <a:extLst>
                    <a:ext uri="{9D8B030D-6E8A-4147-A177-3AD203B41FA5}">
                      <a16:colId xmlns:a16="http://schemas.microsoft.com/office/drawing/2014/main" val="3196877038"/>
                    </a:ext>
                  </a:extLst>
                </a:gridCol>
                <a:gridCol w="949136">
                  <a:extLst>
                    <a:ext uri="{9D8B030D-6E8A-4147-A177-3AD203B41FA5}">
                      <a16:colId xmlns:a16="http://schemas.microsoft.com/office/drawing/2014/main" val="4140222624"/>
                    </a:ext>
                  </a:extLst>
                </a:gridCol>
                <a:gridCol w="3559309">
                  <a:extLst>
                    <a:ext uri="{9D8B030D-6E8A-4147-A177-3AD203B41FA5}">
                      <a16:colId xmlns:a16="http://schemas.microsoft.com/office/drawing/2014/main" val="2941692718"/>
                    </a:ext>
                  </a:extLst>
                </a:gridCol>
                <a:gridCol w="2622308">
                  <a:extLst>
                    <a:ext uri="{9D8B030D-6E8A-4147-A177-3AD203B41FA5}">
                      <a16:colId xmlns:a16="http://schemas.microsoft.com/office/drawing/2014/main" val="306041138"/>
                    </a:ext>
                  </a:extLst>
                </a:gridCol>
              </a:tblGrid>
              <a:tr h="489081">
                <a:tc>
                  <a:txBody>
                    <a:bodyPr/>
                    <a:lstStyle/>
                    <a:p>
                      <a:pPr>
                        <a:lnSpc>
                          <a:spcPct val="107000"/>
                        </a:lnSpc>
                        <a:spcAft>
                          <a:spcPts val="800"/>
                        </a:spcAft>
                      </a:pPr>
                      <a:r>
                        <a:rPr lang="en-GB" sz="11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Pain </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Picture</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Description </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b="1"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Example </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289626"/>
                  </a:ext>
                </a:extLst>
              </a:tr>
              <a:tr h="706661">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No Pain</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highlight>
                            <a:srgbClr val="FFFF00"/>
                          </a:highligh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solidFill>
                            <a:srgbClr val="002060"/>
                          </a:solidFill>
                          <a:effectLst/>
                          <a:highlight>
                            <a:srgbClr val="FFFF00"/>
                          </a:highligh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 feel fine, no pain</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 don’t have any pain</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351669"/>
                  </a:ext>
                </a:extLst>
              </a:tr>
              <a:tr h="681890">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Mild</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highlight>
                            <a:srgbClr val="FFFF00"/>
                          </a:highligh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 have a little bit of pain</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It hurts a little</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4492984"/>
                  </a:ext>
                </a:extLst>
              </a:tr>
              <a:tr h="683182">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Moderate Pain</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highlight>
                            <a:srgbClr val="FFFF00"/>
                          </a:highligh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I’m uncomfortable, but it’s not bad</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It hurts, but I can manage</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9925493"/>
                  </a:ext>
                </a:extLst>
              </a:tr>
              <a:tr h="620803">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Severe Pain</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The pain is bad</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It hurts a lot</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71062"/>
                  </a:ext>
                </a:extLst>
              </a:tr>
              <a:tr h="706661">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Very Severe Pain</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The pain is very bad </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It hurts so much</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5751835"/>
                  </a:ext>
                </a:extLst>
              </a:tr>
              <a:tr h="690147">
                <a:tc>
                  <a:txBody>
                    <a:bodyPr/>
                    <a:lstStyle/>
                    <a:p>
                      <a:pPr>
                        <a:lnSpc>
                          <a:spcPct val="107000"/>
                        </a:lnSpc>
                        <a:spcAft>
                          <a:spcPts val="800"/>
                        </a:spcAft>
                      </a:pPr>
                      <a:r>
                        <a:rPr lang="en-GB" sz="11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Worst Possible Pain</a:t>
                      </a:r>
                      <a:endParaRPr lang="en-GB" sz="11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This is the worst pain I’ve ever felt</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 can’t stand the pain</a:t>
                      </a:r>
                      <a:endPar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3983278"/>
                  </a:ext>
                </a:extLst>
              </a:tr>
            </a:tbl>
          </a:graphicData>
        </a:graphic>
      </p:graphicFrame>
      <p:pic>
        <p:nvPicPr>
          <p:cNvPr id="5" name="Picture 4">
            <a:extLst>
              <a:ext uri="{FF2B5EF4-FFF2-40B4-BE49-F238E27FC236}">
                <a16:creationId xmlns:a16="http://schemas.microsoft.com/office/drawing/2014/main" id="{4F54FFA4-3AF9-C412-22BC-020B775CE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9" name="Picture 8">
            <a:extLst>
              <a:ext uri="{FF2B5EF4-FFF2-40B4-BE49-F238E27FC236}">
                <a16:creationId xmlns:a16="http://schemas.microsoft.com/office/drawing/2014/main" id="{641D2A87-6F36-CD81-B95E-A7619611FEB0}"/>
              </a:ext>
            </a:extLst>
          </p:cNvPr>
          <p:cNvPicPr>
            <a:picLocks noChangeAspect="1"/>
          </p:cNvPicPr>
          <p:nvPr/>
        </p:nvPicPr>
        <p:blipFill>
          <a:blip r:embed="rId3"/>
          <a:stretch>
            <a:fillRect/>
          </a:stretch>
        </p:blipFill>
        <p:spPr>
          <a:xfrm>
            <a:off x="4510236" y="2242592"/>
            <a:ext cx="499126" cy="653618"/>
          </a:xfrm>
          <a:prstGeom prst="rect">
            <a:avLst/>
          </a:prstGeom>
        </p:spPr>
      </p:pic>
      <p:pic>
        <p:nvPicPr>
          <p:cNvPr id="10" name="Picture 9">
            <a:extLst>
              <a:ext uri="{FF2B5EF4-FFF2-40B4-BE49-F238E27FC236}">
                <a16:creationId xmlns:a16="http://schemas.microsoft.com/office/drawing/2014/main" id="{D3C9F34A-5AE8-8585-689A-58AC6CC5B9C9}"/>
              </a:ext>
            </a:extLst>
          </p:cNvPr>
          <p:cNvPicPr>
            <a:picLocks noChangeAspect="1"/>
          </p:cNvPicPr>
          <p:nvPr/>
        </p:nvPicPr>
        <p:blipFill>
          <a:blip r:embed="rId4"/>
          <a:stretch>
            <a:fillRect/>
          </a:stretch>
        </p:blipFill>
        <p:spPr>
          <a:xfrm>
            <a:off x="4487814" y="2956734"/>
            <a:ext cx="530277" cy="634028"/>
          </a:xfrm>
          <a:prstGeom prst="rect">
            <a:avLst/>
          </a:prstGeom>
        </p:spPr>
      </p:pic>
      <p:pic>
        <p:nvPicPr>
          <p:cNvPr id="11" name="Picture 10">
            <a:extLst>
              <a:ext uri="{FF2B5EF4-FFF2-40B4-BE49-F238E27FC236}">
                <a16:creationId xmlns:a16="http://schemas.microsoft.com/office/drawing/2014/main" id="{F6A9626D-A803-B3AC-E510-3FD0705BECB5}"/>
              </a:ext>
            </a:extLst>
          </p:cNvPr>
          <p:cNvPicPr>
            <a:picLocks noChangeAspect="1"/>
          </p:cNvPicPr>
          <p:nvPr/>
        </p:nvPicPr>
        <p:blipFill>
          <a:blip r:embed="rId5"/>
          <a:stretch>
            <a:fillRect/>
          </a:stretch>
        </p:blipFill>
        <p:spPr>
          <a:xfrm>
            <a:off x="4539840" y="4281968"/>
            <a:ext cx="491919" cy="634029"/>
          </a:xfrm>
          <a:prstGeom prst="rect">
            <a:avLst/>
          </a:prstGeom>
        </p:spPr>
      </p:pic>
      <p:pic>
        <p:nvPicPr>
          <p:cNvPr id="12" name="Picture 11">
            <a:extLst>
              <a:ext uri="{FF2B5EF4-FFF2-40B4-BE49-F238E27FC236}">
                <a16:creationId xmlns:a16="http://schemas.microsoft.com/office/drawing/2014/main" id="{852FA88F-5459-862E-76B7-8DEC4A82157D}"/>
              </a:ext>
            </a:extLst>
          </p:cNvPr>
          <p:cNvPicPr>
            <a:picLocks noChangeAspect="1"/>
          </p:cNvPicPr>
          <p:nvPr/>
        </p:nvPicPr>
        <p:blipFill>
          <a:blip r:embed="rId6"/>
          <a:stretch>
            <a:fillRect/>
          </a:stretch>
        </p:blipFill>
        <p:spPr>
          <a:xfrm>
            <a:off x="4502733" y="4936615"/>
            <a:ext cx="548558" cy="674269"/>
          </a:xfrm>
          <a:prstGeom prst="rect">
            <a:avLst/>
          </a:prstGeom>
        </p:spPr>
      </p:pic>
      <p:pic>
        <p:nvPicPr>
          <p:cNvPr id="13" name="Picture 12">
            <a:extLst>
              <a:ext uri="{FF2B5EF4-FFF2-40B4-BE49-F238E27FC236}">
                <a16:creationId xmlns:a16="http://schemas.microsoft.com/office/drawing/2014/main" id="{A1D7A1A3-D906-9829-8FC4-925F14313B43}"/>
              </a:ext>
            </a:extLst>
          </p:cNvPr>
          <p:cNvPicPr>
            <a:picLocks noChangeAspect="1"/>
          </p:cNvPicPr>
          <p:nvPr/>
        </p:nvPicPr>
        <p:blipFill>
          <a:blip r:embed="rId7"/>
          <a:stretch>
            <a:fillRect/>
          </a:stretch>
        </p:blipFill>
        <p:spPr>
          <a:xfrm>
            <a:off x="4519506" y="5660379"/>
            <a:ext cx="531785" cy="656246"/>
          </a:xfrm>
          <a:prstGeom prst="rect">
            <a:avLst/>
          </a:prstGeom>
        </p:spPr>
      </p:pic>
      <p:pic>
        <p:nvPicPr>
          <p:cNvPr id="14" name="Picture 13">
            <a:extLst>
              <a:ext uri="{FF2B5EF4-FFF2-40B4-BE49-F238E27FC236}">
                <a16:creationId xmlns:a16="http://schemas.microsoft.com/office/drawing/2014/main" id="{96F14959-A015-D95E-076E-68DC8C24A0A1}"/>
              </a:ext>
            </a:extLst>
          </p:cNvPr>
          <p:cNvPicPr>
            <a:picLocks noChangeAspect="1"/>
          </p:cNvPicPr>
          <p:nvPr/>
        </p:nvPicPr>
        <p:blipFill>
          <a:blip r:embed="rId8"/>
          <a:stretch>
            <a:fillRect/>
          </a:stretch>
        </p:blipFill>
        <p:spPr>
          <a:xfrm>
            <a:off x="4502733" y="3605368"/>
            <a:ext cx="514131" cy="640040"/>
          </a:xfrm>
          <a:prstGeom prst="rect">
            <a:avLst/>
          </a:prstGeom>
        </p:spPr>
      </p:pic>
    </p:spTree>
    <p:extLst>
      <p:ext uri="{BB962C8B-B14F-4D97-AF65-F5344CB8AC3E}">
        <p14:creationId xmlns:p14="http://schemas.microsoft.com/office/powerpoint/2010/main" val="2779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70AE-D4A9-5917-5B73-B416B58167B5}"/>
              </a:ext>
            </a:extLst>
          </p:cNvPr>
          <p:cNvSpPr>
            <a:spLocks noGrp="1"/>
          </p:cNvSpPr>
          <p:nvPr>
            <p:ph type="title"/>
          </p:nvPr>
        </p:nvSpPr>
        <p:spPr>
          <a:xfrm>
            <a:off x="909836" y="-387424"/>
            <a:ext cx="9457184" cy="1056128"/>
          </a:xfrm>
        </p:spPr>
        <p:txBody>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Mental Capacity Assessment </a:t>
            </a:r>
          </a:p>
        </p:txBody>
      </p:sp>
      <p:sp>
        <p:nvSpPr>
          <p:cNvPr id="3" name="Content Placeholder 2">
            <a:extLst>
              <a:ext uri="{FF2B5EF4-FFF2-40B4-BE49-F238E27FC236}">
                <a16:creationId xmlns:a16="http://schemas.microsoft.com/office/drawing/2014/main" id="{A234CA16-A430-971C-21CB-A650B8EAB999}"/>
              </a:ext>
            </a:extLst>
          </p:cNvPr>
          <p:cNvSpPr>
            <a:spLocks noGrp="1"/>
          </p:cNvSpPr>
          <p:nvPr>
            <p:ph idx="1"/>
          </p:nvPr>
        </p:nvSpPr>
        <p:spPr>
          <a:xfrm>
            <a:off x="1053852" y="668704"/>
            <a:ext cx="9457184" cy="6072664"/>
          </a:xfrm>
        </p:spPr>
        <p:txBody>
          <a:bodyPr>
            <a:normAutofit lnSpcReduction="10000"/>
          </a:bodyPr>
          <a:lstStyle/>
          <a:p>
            <a:pPr marL="0" indent="0">
              <a:buNone/>
            </a:pPr>
            <a:r>
              <a:rPr lang="en-GB" sz="1200" b="1" dirty="0">
                <a:solidFill>
                  <a:srgbClr val="002060"/>
                </a:solidFill>
                <a:latin typeface="Aptos" panose="020B0004020202020204" pitchFamily="34" charset="0"/>
              </a:rPr>
              <a:t>What is Mental Capacity?</a:t>
            </a:r>
            <a:br>
              <a:rPr lang="en-GB" sz="1200" dirty="0">
                <a:solidFill>
                  <a:srgbClr val="002060"/>
                </a:solidFill>
                <a:latin typeface="Aptos" panose="020B0004020202020204" pitchFamily="34" charset="0"/>
              </a:rPr>
            </a:br>
            <a:r>
              <a:rPr lang="en-GB" sz="1200" dirty="0">
                <a:solidFill>
                  <a:srgbClr val="002060"/>
                </a:solidFill>
                <a:latin typeface="Aptos" panose="020B0004020202020204" pitchFamily="34" charset="0"/>
              </a:rPr>
              <a:t>Mental capacity is the ability to make decisions for yourself. This includes understanding, thinking about the information, and communicating your choice. It is important for decisions about healthcare, money, and personal matters.</a:t>
            </a:r>
          </a:p>
          <a:p>
            <a:pPr marL="0" indent="0">
              <a:buNone/>
            </a:pPr>
            <a:r>
              <a:rPr lang="en-GB" sz="1200" b="1" dirty="0">
                <a:solidFill>
                  <a:srgbClr val="002060"/>
                </a:solidFill>
                <a:latin typeface="Aptos" panose="020B0004020202020204" pitchFamily="34" charset="0"/>
              </a:rPr>
              <a:t>Key Parts of Mental Capacity:</a:t>
            </a:r>
            <a:endParaRPr lang="en-GB" sz="1200" dirty="0">
              <a:solidFill>
                <a:srgbClr val="002060"/>
              </a:solidFill>
              <a:latin typeface="Aptos" panose="020B0004020202020204" pitchFamily="34" charset="0"/>
            </a:endParaRPr>
          </a:p>
          <a:p>
            <a:pPr marL="0" indent="0">
              <a:buNone/>
            </a:pPr>
            <a:r>
              <a:rPr lang="en-GB" sz="1200" b="1" dirty="0">
                <a:solidFill>
                  <a:srgbClr val="002060"/>
                </a:solidFill>
                <a:latin typeface="Aptos" panose="020B0004020202020204" pitchFamily="34" charset="0"/>
              </a:rPr>
              <a:t>Understanding</a:t>
            </a:r>
            <a:r>
              <a:rPr lang="en-GB" sz="1200" dirty="0">
                <a:solidFill>
                  <a:srgbClr val="002060"/>
                </a:solidFill>
                <a:latin typeface="Aptos" panose="020B0004020202020204" pitchFamily="34" charset="0"/>
              </a:rPr>
              <a:t>: Grasp the information and its consequences.</a:t>
            </a:r>
          </a:p>
          <a:p>
            <a:pPr marL="0" indent="0">
              <a:buNone/>
            </a:pPr>
            <a:r>
              <a:rPr lang="en-GB" sz="1200" b="1" dirty="0">
                <a:solidFill>
                  <a:srgbClr val="002060"/>
                </a:solidFill>
                <a:latin typeface="Aptos" panose="020B0004020202020204" pitchFamily="34" charset="0"/>
              </a:rPr>
              <a:t>Remembering</a:t>
            </a:r>
            <a:r>
              <a:rPr lang="en-GB" sz="1200" dirty="0">
                <a:solidFill>
                  <a:srgbClr val="002060"/>
                </a:solidFill>
                <a:latin typeface="Aptos" panose="020B0004020202020204" pitchFamily="34" charset="0"/>
              </a:rPr>
              <a:t>: Retain information long enough to make a decision.</a:t>
            </a:r>
          </a:p>
          <a:p>
            <a:pPr marL="0" indent="0">
              <a:buNone/>
            </a:pPr>
            <a:r>
              <a:rPr lang="en-GB" sz="1200" b="1" dirty="0">
                <a:solidFill>
                  <a:srgbClr val="002060"/>
                </a:solidFill>
                <a:latin typeface="Aptos" panose="020B0004020202020204" pitchFamily="34" charset="0"/>
              </a:rPr>
              <a:t>Weighing</a:t>
            </a:r>
            <a:r>
              <a:rPr lang="en-GB" sz="1200" dirty="0">
                <a:solidFill>
                  <a:srgbClr val="002060"/>
                </a:solidFill>
                <a:latin typeface="Aptos" panose="020B0004020202020204" pitchFamily="34" charset="0"/>
              </a:rPr>
              <a:t>: Consider the pros and cons of the decision.</a:t>
            </a:r>
          </a:p>
          <a:p>
            <a:pPr marL="0" indent="0">
              <a:buNone/>
            </a:pPr>
            <a:r>
              <a:rPr lang="en-GB" sz="1200" b="1" dirty="0">
                <a:solidFill>
                  <a:srgbClr val="002060"/>
                </a:solidFill>
                <a:latin typeface="Aptos" panose="020B0004020202020204" pitchFamily="34" charset="0"/>
              </a:rPr>
              <a:t>Communicating</a:t>
            </a:r>
            <a:r>
              <a:rPr lang="en-GB" sz="1200" dirty="0">
                <a:solidFill>
                  <a:srgbClr val="002060"/>
                </a:solidFill>
                <a:latin typeface="Aptos" panose="020B0004020202020204" pitchFamily="34" charset="0"/>
              </a:rPr>
              <a:t>: Share the decision by speaking, writing, or other ways.</a:t>
            </a:r>
          </a:p>
          <a:p>
            <a:pPr marL="0" indent="0">
              <a:buNone/>
            </a:pPr>
            <a:r>
              <a:rPr lang="en-GB" sz="1200" b="1" dirty="0">
                <a:solidFill>
                  <a:srgbClr val="002060"/>
                </a:solidFill>
                <a:latin typeface="Aptos" panose="020B0004020202020204" pitchFamily="34" charset="0"/>
              </a:rPr>
              <a:t>Mental Capacity Act (MCA) &amp; Best Interest Decisions</a:t>
            </a:r>
            <a:br>
              <a:rPr lang="en-GB" sz="1200" dirty="0">
                <a:solidFill>
                  <a:srgbClr val="002060"/>
                </a:solidFill>
                <a:latin typeface="Aptos" panose="020B0004020202020204" pitchFamily="34" charset="0"/>
              </a:rPr>
            </a:br>
            <a:r>
              <a:rPr lang="en-GB" sz="1200" dirty="0">
                <a:solidFill>
                  <a:srgbClr val="002060"/>
                </a:solidFill>
                <a:latin typeface="Aptos" panose="020B0004020202020204" pitchFamily="34" charset="0"/>
              </a:rPr>
              <a:t>If a person can’t make decisions, others must act in their best interest, considering their past wishes. Capacity is assessed by checking if the person can understand, remember, weigh, and communicate their choice. Involving family or carers helps ensure decisions reflect the person’s wishes.</a:t>
            </a:r>
          </a:p>
          <a:p>
            <a:pPr marL="0" indent="0">
              <a:buNone/>
            </a:pPr>
            <a:r>
              <a:rPr lang="en-GB" sz="1200" b="1" dirty="0">
                <a:solidFill>
                  <a:srgbClr val="002060"/>
                </a:solidFill>
                <a:latin typeface="Aptos" panose="020B0004020202020204" pitchFamily="34" charset="0"/>
              </a:rPr>
              <a:t>Roles of Carers, Patients, and Parents:</a:t>
            </a:r>
            <a:endParaRPr lang="en-GB" sz="1200" dirty="0">
              <a:solidFill>
                <a:srgbClr val="002060"/>
              </a:solidFill>
              <a:latin typeface="Aptos" panose="020B0004020202020204" pitchFamily="34" charset="0"/>
            </a:endParaRPr>
          </a:p>
          <a:p>
            <a:pPr marL="0" indent="0">
              <a:buNone/>
            </a:pPr>
            <a:r>
              <a:rPr lang="en-GB" sz="1200" b="1" dirty="0">
                <a:solidFill>
                  <a:srgbClr val="002060"/>
                </a:solidFill>
                <a:latin typeface="Aptos" panose="020B0004020202020204" pitchFamily="34" charset="0"/>
              </a:rPr>
              <a:t>Carers</a:t>
            </a:r>
            <a:r>
              <a:rPr lang="en-GB" sz="1200" dirty="0">
                <a:solidFill>
                  <a:srgbClr val="002060"/>
                </a:solidFill>
                <a:latin typeface="Aptos" panose="020B0004020202020204" pitchFamily="34" charset="0"/>
              </a:rPr>
              <a:t>: Help and provide input when decisions are made.</a:t>
            </a:r>
          </a:p>
          <a:p>
            <a:pPr marL="0" indent="0">
              <a:buNone/>
            </a:pPr>
            <a:r>
              <a:rPr lang="en-GB" sz="1200" b="1" dirty="0">
                <a:solidFill>
                  <a:srgbClr val="002060"/>
                </a:solidFill>
                <a:latin typeface="Aptos" panose="020B0004020202020204" pitchFamily="34" charset="0"/>
              </a:rPr>
              <a:t>Patients</a:t>
            </a:r>
            <a:r>
              <a:rPr lang="en-GB" sz="1200" dirty="0">
                <a:solidFill>
                  <a:srgbClr val="002060"/>
                </a:solidFill>
                <a:latin typeface="Aptos" panose="020B0004020202020204" pitchFamily="34" charset="0"/>
              </a:rPr>
              <a:t>: Should be included in discussions about their care, even if they lack capacity.</a:t>
            </a:r>
          </a:p>
          <a:p>
            <a:pPr marL="0" indent="0">
              <a:buNone/>
            </a:pPr>
            <a:r>
              <a:rPr lang="en-GB" sz="1200" b="1" dirty="0">
                <a:solidFill>
                  <a:srgbClr val="002060"/>
                </a:solidFill>
                <a:latin typeface="Aptos" panose="020B0004020202020204" pitchFamily="34" charset="0"/>
              </a:rPr>
              <a:t>Parents</a:t>
            </a:r>
            <a:r>
              <a:rPr lang="en-GB" sz="1200" dirty="0">
                <a:solidFill>
                  <a:srgbClr val="002060"/>
                </a:solidFill>
                <a:latin typeface="Aptos" panose="020B0004020202020204" pitchFamily="34" charset="0"/>
              </a:rPr>
              <a:t>: Make decisions for children, considering their views.</a:t>
            </a:r>
          </a:p>
          <a:p>
            <a:pPr marL="0" indent="0">
              <a:buNone/>
            </a:pPr>
            <a:r>
              <a:rPr lang="en-GB" sz="1200" b="1" dirty="0">
                <a:solidFill>
                  <a:srgbClr val="002060"/>
                </a:solidFill>
                <a:latin typeface="Aptos" panose="020B0004020202020204" pitchFamily="34" charset="0"/>
              </a:rPr>
              <a:t>Lasting Power of Attorney (LPA)</a:t>
            </a:r>
            <a:br>
              <a:rPr lang="en-GB" sz="1200" dirty="0">
                <a:solidFill>
                  <a:srgbClr val="002060"/>
                </a:solidFill>
                <a:latin typeface="Aptos" panose="020B0004020202020204" pitchFamily="34" charset="0"/>
              </a:rPr>
            </a:br>
            <a:r>
              <a:rPr lang="en-GB" sz="1200" dirty="0">
                <a:solidFill>
                  <a:srgbClr val="002060"/>
                </a:solidFill>
                <a:latin typeface="Aptos" panose="020B0004020202020204" pitchFamily="34" charset="0"/>
              </a:rPr>
              <a:t>LPA allows someone to choose a person to make decisions if they can’t.</a:t>
            </a:r>
          </a:p>
          <a:p>
            <a:pPr marL="0" indent="0">
              <a:buNone/>
            </a:pPr>
            <a:r>
              <a:rPr lang="en-GB" sz="1200" b="1" dirty="0">
                <a:solidFill>
                  <a:srgbClr val="002060"/>
                </a:solidFill>
                <a:latin typeface="Aptos" panose="020B0004020202020204" pitchFamily="34" charset="0"/>
              </a:rPr>
              <a:t>Deputyship: </a:t>
            </a:r>
            <a:r>
              <a:rPr lang="en-GB" sz="1200" dirty="0">
                <a:solidFill>
                  <a:srgbClr val="002060"/>
                </a:solidFill>
                <a:latin typeface="Aptos" panose="020B0004020202020204" pitchFamily="34" charset="0"/>
              </a:rPr>
              <a:t>A person appointed by courts to make decisions on behalf of someone who lacks capacity.</a:t>
            </a:r>
          </a:p>
          <a:p>
            <a:pPr marL="0" indent="0">
              <a:buNone/>
            </a:pPr>
            <a:r>
              <a:rPr lang="en-GB" sz="1200" b="1" dirty="0">
                <a:solidFill>
                  <a:srgbClr val="002060"/>
                </a:solidFill>
                <a:latin typeface="Aptos" panose="020B0004020202020204" pitchFamily="34" charset="0"/>
              </a:rPr>
              <a:t>Health &amp; Welfare LPA</a:t>
            </a:r>
            <a:r>
              <a:rPr lang="en-GB" sz="1200" dirty="0">
                <a:solidFill>
                  <a:srgbClr val="002060"/>
                </a:solidFill>
                <a:latin typeface="Aptos" panose="020B0004020202020204" pitchFamily="34" charset="0"/>
              </a:rPr>
              <a:t>: For medical and care choices.</a:t>
            </a:r>
          </a:p>
          <a:p>
            <a:pPr marL="0" indent="0">
              <a:buNone/>
            </a:pPr>
            <a:r>
              <a:rPr lang="en-GB" sz="1200" b="1" dirty="0">
                <a:solidFill>
                  <a:srgbClr val="002060"/>
                </a:solidFill>
                <a:latin typeface="Aptos" panose="020B0004020202020204" pitchFamily="34" charset="0"/>
              </a:rPr>
              <a:t>Property &amp; Financial Affairs LPA</a:t>
            </a:r>
            <a:r>
              <a:rPr lang="en-GB" sz="1200" dirty="0">
                <a:solidFill>
                  <a:srgbClr val="002060"/>
                </a:solidFill>
                <a:latin typeface="Aptos" panose="020B0004020202020204" pitchFamily="34" charset="0"/>
              </a:rPr>
              <a:t>: For managing finances. LPAs must act in the person’s best interest.</a:t>
            </a:r>
          </a:p>
          <a:p>
            <a:endParaRPr lang="en-US" dirty="0">
              <a:solidFill>
                <a:srgbClr val="002060"/>
              </a:solidFill>
              <a:latin typeface="Aptos" panose="020B0004020202020204" pitchFamily="34" charset="0"/>
            </a:endParaRPr>
          </a:p>
        </p:txBody>
      </p:sp>
      <p:pic>
        <p:nvPicPr>
          <p:cNvPr id="5" name="Picture 4">
            <a:extLst>
              <a:ext uri="{FF2B5EF4-FFF2-40B4-BE49-F238E27FC236}">
                <a16:creationId xmlns:a16="http://schemas.microsoft.com/office/drawing/2014/main" id="{EE845F12-7E9A-6C4E-228A-0124E8969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4" name="Picture 3">
            <a:extLst>
              <a:ext uri="{FF2B5EF4-FFF2-40B4-BE49-F238E27FC236}">
                <a16:creationId xmlns:a16="http://schemas.microsoft.com/office/drawing/2014/main" id="{9276F50B-6B15-6666-FA93-284F8A2CCA15}"/>
              </a:ext>
            </a:extLst>
          </p:cNvPr>
          <p:cNvPicPr>
            <a:picLocks noChangeAspect="1"/>
          </p:cNvPicPr>
          <p:nvPr/>
        </p:nvPicPr>
        <p:blipFill>
          <a:blip r:embed="rId3"/>
          <a:stretch>
            <a:fillRect/>
          </a:stretch>
        </p:blipFill>
        <p:spPr>
          <a:xfrm>
            <a:off x="7894612" y="1556792"/>
            <a:ext cx="1368152" cy="1244477"/>
          </a:xfrm>
          <a:prstGeom prst="rect">
            <a:avLst/>
          </a:prstGeom>
        </p:spPr>
      </p:pic>
    </p:spTree>
    <p:extLst>
      <p:ext uri="{BB962C8B-B14F-4D97-AF65-F5344CB8AC3E}">
        <p14:creationId xmlns:p14="http://schemas.microsoft.com/office/powerpoint/2010/main" val="269060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C788-B7E7-1DC0-46B6-18050307E6E0}"/>
              </a:ext>
            </a:extLst>
          </p:cNvPr>
          <p:cNvSpPr>
            <a:spLocks noGrp="1"/>
          </p:cNvSpPr>
          <p:nvPr>
            <p:ph type="title"/>
          </p:nvPr>
        </p:nvSpPr>
        <p:spPr>
          <a:xfrm>
            <a:off x="981844" y="-178296"/>
            <a:ext cx="9913169" cy="864096"/>
          </a:xfrm>
        </p:spPr>
        <p:txBody>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Registered Carers/Carer’s Rights </a:t>
            </a:r>
          </a:p>
        </p:txBody>
      </p:sp>
      <p:sp>
        <p:nvSpPr>
          <p:cNvPr id="3" name="Content Placeholder 2">
            <a:extLst>
              <a:ext uri="{FF2B5EF4-FFF2-40B4-BE49-F238E27FC236}">
                <a16:creationId xmlns:a16="http://schemas.microsoft.com/office/drawing/2014/main" id="{EECE0A84-BEA9-7878-2790-F7C076AA9518}"/>
              </a:ext>
            </a:extLst>
          </p:cNvPr>
          <p:cNvSpPr>
            <a:spLocks noGrp="1"/>
          </p:cNvSpPr>
          <p:nvPr>
            <p:ph idx="1"/>
          </p:nvPr>
        </p:nvSpPr>
        <p:spPr>
          <a:xfrm>
            <a:off x="1053852" y="685800"/>
            <a:ext cx="9217024" cy="5998096"/>
          </a:xfrm>
        </p:spPr>
        <p:txBody>
          <a:bodyPr>
            <a:normAutofit fontScale="25000" lnSpcReduction="20000"/>
          </a:bodyPr>
          <a:lstStyle/>
          <a:p>
            <a:pPr marL="0" indent="0">
              <a:buNone/>
            </a:pPr>
            <a:r>
              <a:rPr lang="en-GB" sz="5600" dirty="0">
                <a:solidFill>
                  <a:srgbClr val="002060"/>
                </a:solidFill>
                <a:latin typeface="Aptos" panose="020B0004020202020204" pitchFamily="34" charset="0"/>
              </a:rPr>
              <a:t>What is the definition of carer? A </a:t>
            </a:r>
            <a:r>
              <a:rPr lang="en-GB" sz="5600" b="1" dirty="0">
                <a:solidFill>
                  <a:srgbClr val="002060"/>
                </a:solidFill>
                <a:latin typeface="Aptos" panose="020B0004020202020204" pitchFamily="34" charset="0"/>
              </a:rPr>
              <a:t>carer</a:t>
            </a:r>
            <a:r>
              <a:rPr lang="en-GB" sz="5600" dirty="0">
                <a:solidFill>
                  <a:srgbClr val="002060"/>
                </a:solidFill>
                <a:latin typeface="Aptos" panose="020B0004020202020204" pitchFamily="34" charset="0"/>
              </a:rPr>
              <a:t> is a person who helps someone who needs support, like a family member or friend with a disability, illness, or old age. Carers provide assistance with daily activities, such as eating, bathing, and getting around, to help their loved ones live as comfortably and independently as possible.</a:t>
            </a:r>
          </a:p>
          <a:p>
            <a:pPr marL="0" indent="0">
              <a:buNone/>
            </a:pPr>
            <a:r>
              <a:rPr lang="en-GB" sz="5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GP Provisions: Carers and the person they care for can access certain healthcare services FOR FREE, such as:</a:t>
            </a:r>
          </a:p>
          <a:p>
            <a:pPr marL="457200" indent="-457200">
              <a:buFont typeface="Wingdings" panose="05000000000000000000" pitchFamily="2" charset="2"/>
              <a:buChar char="Ø"/>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Free Annual Health Check (AHC)</a:t>
            </a:r>
          </a:p>
          <a:p>
            <a:pPr marL="457200" indent="-457200">
              <a:buFont typeface="Wingdings" panose="05000000000000000000" pitchFamily="2" charset="2"/>
              <a:buChar char="Ø"/>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Free flu vaccinations</a:t>
            </a:r>
            <a:endParaRPr lang="en-GB" sz="5600" kern="100" dirty="0">
              <a:solidFill>
                <a:srgbClr val="002060"/>
              </a:solidFill>
              <a:latin typeface="Aptos" panose="020B000402020202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If a carer claims certain benefits they may be entitled to free prescriptions: </a:t>
            </a:r>
            <a:r>
              <a:rPr lang="en-GB" sz="4800"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What help can you get to pay for your NHS prescription? | Healthwatch</a:t>
            </a:r>
            <a:endParaRPr lang="en-GB" sz="48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Carers should complete the GP's </a:t>
            </a:r>
            <a:r>
              <a:rPr lang="en-GB" sz="5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carer registration form  - </a:t>
            </a:r>
            <a:r>
              <a:rPr lang="en-GB" sz="56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Here is some information on </a:t>
            </a:r>
            <a:r>
              <a:rPr lang="en-GB" sz="5600"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the .gov website </a:t>
            </a:r>
            <a:r>
              <a:rPr lang="en-GB" sz="5600"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Adult carers | London Borough of Waltham Forest</a:t>
            </a:r>
            <a:endParaRPr lang="en-GB" sz="5600" kern="100" dirty="0">
              <a:solidFill>
                <a:srgbClr val="7030A0"/>
              </a:solidFill>
              <a:effectLst/>
              <a:highlight>
                <a:srgbClr val="FFFF00"/>
              </a:highlight>
              <a:latin typeface="Aptos" panose="020B0004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Carers can also request a </a:t>
            </a:r>
            <a:r>
              <a:rPr lang="en-GB" sz="5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Carer’s Card</a:t>
            </a: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for identification.</a:t>
            </a:r>
          </a:p>
          <a:p>
            <a:pPr marL="0" lvl="0" indent="0">
              <a:lnSpc>
                <a:spcPct val="107000"/>
              </a:lnSpc>
              <a:spcAft>
                <a:spcPts val="800"/>
              </a:spcAft>
              <a:buSzPts val="1000"/>
              <a:buNone/>
              <a:tabLst>
                <a:tab pos="457200" algn="l"/>
              </a:tabLst>
            </a:pPr>
            <a:r>
              <a:rPr lang="en-GB" sz="5600"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Carers</a:t>
            </a: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should be added to the </a:t>
            </a:r>
            <a:r>
              <a:rPr lang="en-GB" sz="5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GP Carer Register</a:t>
            </a: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 Ask the carer if they would like to be added to the register </a:t>
            </a:r>
          </a:p>
          <a:p>
            <a:pPr marL="0" lvl="0" indent="0">
              <a:lnSpc>
                <a:spcPct val="107000"/>
              </a:lnSpc>
              <a:spcAft>
                <a:spcPts val="800"/>
              </a:spcAft>
              <a:buSzPts val="1000"/>
              <a:buNone/>
              <a:tabLst>
                <a:tab pos="457200" algn="l"/>
              </a:tabLst>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Carers who are on the GP's Carer Register might be eligible for certain financial benefits. Check for local benefits options. X ref useful </a:t>
            </a:r>
            <a:r>
              <a:rPr lang="en-GB" sz="56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contacts </a:t>
            </a:r>
          </a:p>
          <a:p>
            <a:pPr marL="0" lvl="0" indent="0">
              <a:lnSpc>
                <a:spcPct val="107000"/>
              </a:lnSpc>
              <a:spcBef>
                <a:spcPts val="600"/>
              </a:spcBef>
              <a:spcAft>
                <a:spcPts val="800"/>
              </a:spcAft>
              <a:buSzPts val="1000"/>
              <a:buNone/>
              <a:tabLst>
                <a:tab pos="457200" algn="l"/>
              </a:tabLst>
            </a:pPr>
            <a:r>
              <a:rPr lang="en-GB" sz="5600" kern="10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Carers </a:t>
            </a: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can access counselling or other mental health support to help them cope emotionally.</a:t>
            </a:r>
          </a:p>
          <a:p>
            <a:pPr marL="0" indent="0">
              <a:lnSpc>
                <a:spcPct val="107000"/>
              </a:lnSpc>
              <a:spcBef>
                <a:spcPts val="600"/>
              </a:spcBef>
              <a:spcAft>
                <a:spcPts val="800"/>
              </a:spcAft>
              <a:buNone/>
            </a:pPr>
            <a:r>
              <a:rPr lang="en-GB" sz="4800" b="1" u="sng"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Click on the links below for more information:  </a:t>
            </a:r>
          </a:p>
          <a:p>
            <a:pPr marL="0" indent="0">
              <a:lnSpc>
                <a:spcPct val="107000"/>
              </a:lnSpc>
              <a:spcBef>
                <a:spcPts val="600"/>
              </a:spcBef>
              <a:spcAft>
                <a:spcPts val="800"/>
              </a:spcAft>
              <a:buNone/>
            </a:pPr>
            <a:r>
              <a:rPr lang="en-GB" sz="4800"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Benefits for carers - Social care and support guide - NHS</a:t>
            </a:r>
            <a:endParaRPr lang="en-GB" sz="4800" b="1" u="sng"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800"/>
              </a:spcAft>
              <a:buNone/>
            </a:pPr>
            <a:r>
              <a:rPr lang="en-GB" sz="4800" dirty="0">
                <a:solidFill>
                  <a:srgbClr val="7030A0"/>
                </a:solidFill>
                <a:latin typeface="Aptos" panose="020B0004020202020204" pitchFamily="34" charset="0"/>
                <a:hlinkClick r:id="rId5">
                  <a:extLst>
                    <a:ext uri="{A12FA001-AC4F-418D-AE19-62706E023703}">
                      <ahyp:hlinkClr xmlns:ahyp="http://schemas.microsoft.com/office/drawing/2018/hyperlinkcolor" val="tx"/>
                    </a:ext>
                  </a:extLst>
                </a:hlinkClick>
              </a:rPr>
              <a:t>What are your rights as a carer? | Carers UK</a:t>
            </a:r>
            <a:endParaRPr lang="en-GB" sz="4800" dirty="0">
              <a:solidFill>
                <a:srgbClr val="7030A0"/>
              </a:solidFill>
              <a:latin typeface="Aptos" panose="020B0004020202020204" pitchFamily="34" charset="0"/>
            </a:endParaRPr>
          </a:p>
          <a:p>
            <a:pPr marL="0" indent="0">
              <a:lnSpc>
                <a:spcPct val="107000"/>
              </a:lnSpc>
              <a:spcBef>
                <a:spcPts val="600"/>
              </a:spcBef>
              <a:spcAft>
                <a:spcPts val="800"/>
              </a:spcAft>
              <a:buNone/>
            </a:pPr>
            <a:r>
              <a:rPr lang="en-GB" sz="4800" dirty="0">
                <a:solidFill>
                  <a:srgbClr val="7030A0"/>
                </a:solidFill>
                <a:latin typeface="Aptos" panose="020B0004020202020204" pitchFamily="34" charset="0"/>
                <a:hlinkClick r:id="rId6">
                  <a:extLst>
                    <a:ext uri="{A12FA001-AC4F-418D-AE19-62706E023703}">
                      <ahyp:hlinkClr xmlns:ahyp="http://schemas.microsoft.com/office/drawing/2018/hyperlinkcolor" val="tx"/>
                    </a:ext>
                  </a:extLst>
                </a:hlinkClick>
              </a:rPr>
              <a:t>Waltham Forest Parent Forum | Join Us Today | Home</a:t>
            </a:r>
            <a:endParaRPr lang="en-GB" sz="48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11200" dirty="0"/>
          </a:p>
        </p:txBody>
      </p:sp>
      <p:pic>
        <p:nvPicPr>
          <p:cNvPr id="4" name="Picture 3">
            <a:extLst>
              <a:ext uri="{FF2B5EF4-FFF2-40B4-BE49-F238E27FC236}">
                <a16:creationId xmlns:a16="http://schemas.microsoft.com/office/drawing/2014/main" id="{2D578DDB-A7F8-FBBD-69E2-0436958BF3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5" name="Picture 4">
            <a:extLst>
              <a:ext uri="{FF2B5EF4-FFF2-40B4-BE49-F238E27FC236}">
                <a16:creationId xmlns:a16="http://schemas.microsoft.com/office/drawing/2014/main" id="{50F847A3-C595-0C5D-99D6-CBF71B7EABC4}"/>
              </a:ext>
            </a:extLst>
          </p:cNvPr>
          <p:cNvPicPr>
            <a:picLocks noChangeAspect="1"/>
          </p:cNvPicPr>
          <p:nvPr/>
        </p:nvPicPr>
        <p:blipFill>
          <a:blip r:embed="rId8"/>
          <a:stretch>
            <a:fillRect/>
          </a:stretch>
        </p:blipFill>
        <p:spPr>
          <a:xfrm>
            <a:off x="9543373" y="4986758"/>
            <a:ext cx="1591008" cy="1556793"/>
          </a:xfrm>
          <a:prstGeom prst="rect">
            <a:avLst/>
          </a:prstGeom>
        </p:spPr>
      </p:pic>
    </p:spTree>
    <p:extLst>
      <p:ext uri="{BB962C8B-B14F-4D97-AF65-F5344CB8AC3E}">
        <p14:creationId xmlns:p14="http://schemas.microsoft.com/office/powerpoint/2010/main" val="385362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0AA8-D901-08F1-7ACD-AC66D7F66443}"/>
              </a:ext>
            </a:extLst>
          </p:cNvPr>
          <p:cNvSpPr>
            <a:spLocks noGrp="1"/>
          </p:cNvSpPr>
          <p:nvPr>
            <p:ph type="title"/>
          </p:nvPr>
        </p:nvSpPr>
        <p:spPr>
          <a:xfrm>
            <a:off x="909836" y="116632"/>
            <a:ext cx="9985177" cy="720080"/>
          </a:xfrm>
        </p:spPr>
        <p:txBody>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Waltham Forest Parent Forum </a:t>
            </a:r>
          </a:p>
        </p:txBody>
      </p:sp>
      <p:pic>
        <p:nvPicPr>
          <p:cNvPr id="5" name="Picture 4">
            <a:extLst>
              <a:ext uri="{FF2B5EF4-FFF2-40B4-BE49-F238E27FC236}">
                <a16:creationId xmlns:a16="http://schemas.microsoft.com/office/drawing/2014/main" id="{C48F81E3-1941-C08C-D991-CE909F9FA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7" name="Picture 6" descr="Logo&#10;&#10;Description automatically generated">
            <a:extLst>
              <a:ext uri="{FF2B5EF4-FFF2-40B4-BE49-F238E27FC236}">
                <a16:creationId xmlns:a16="http://schemas.microsoft.com/office/drawing/2014/main" id="{F71B6BB5-37D2-6694-7E80-25A31A1E6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88" r="3509" b="-3"/>
          <a:stretch/>
        </p:blipFill>
        <p:spPr>
          <a:xfrm>
            <a:off x="10558908" y="5445224"/>
            <a:ext cx="1107182" cy="110718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9" name="Content Placeholder 8">
            <a:extLst>
              <a:ext uri="{FF2B5EF4-FFF2-40B4-BE49-F238E27FC236}">
                <a16:creationId xmlns:a16="http://schemas.microsoft.com/office/drawing/2014/main" id="{A79CCAC2-9E73-6750-E13E-99A0CD658DE9}"/>
              </a:ext>
            </a:extLst>
          </p:cNvPr>
          <p:cNvSpPr>
            <a:spLocks noGrp="1"/>
          </p:cNvSpPr>
          <p:nvPr>
            <p:ph idx="1"/>
          </p:nvPr>
        </p:nvSpPr>
        <p:spPr>
          <a:xfrm>
            <a:off x="909836" y="746796"/>
            <a:ext cx="11089232" cy="5937100"/>
          </a:xfrm>
        </p:spPr>
        <p:txBody>
          <a:bodyPr>
            <a:normAutofit fontScale="25000" lnSpcReduction="20000"/>
          </a:bodyPr>
          <a:lstStyle/>
          <a:p>
            <a:pPr marL="0" indent="0">
              <a:lnSpc>
                <a:spcPct val="107000"/>
              </a:lnSpc>
              <a:spcBef>
                <a:spcPts val="0"/>
              </a:spcBef>
              <a:spcAft>
                <a:spcPts val="800"/>
              </a:spcAft>
              <a:buNone/>
            </a:pPr>
            <a:br>
              <a:rPr lang="en-GB" sz="1300" kern="100" dirty="0">
                <a:effectLst/>
                <a:latin typeface="Aptos" panose="020B0004020202020204" pitchFamily="34" charset="0"/>
                <a:ea typeface="Calibri" panose="020F0502020204030204" pitchFamily="34" charset="0"/>
                <a:cs typeface="Times New Roman" panose="02020603050405020304" pitchFamily="18" charset="0"/>
              </a:rPr>
            </a:br>
            <a:r>
              <a:rPr lang="en-US" sz="4800" b="1" i="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Working with families, as experts by experience, to improve services for our children and young people</a:t>
            </a:r>
            <a:endParaRPr lang="en-GB" sz="4800" i="1" u="sng" kern="100" dirty="0">
              <a:solidFill>
                <a:srgbClr val="002060"/>
              </a:solidFill>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4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What is Waltham Forest Parent Forum?</a:t>
            </a:r>
            <a:endPar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Waltham Forest Parent Forum (WFPF) is the Department for Education (DfE)-recognised Parent Carer Forum for our area.</a:t>
            </a:r>
            <a:b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b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WFPF is one of 153 Parent Carer Forums in England, collectively representing over 120,000 parents and carers of children with Special Educational Needs </a:t>
            </a:r>
            <a:r>
              <a:rPr lang="en-GB" sz="4800"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(SEN) </a:t>
            </a: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and Disabilities. A parent carer forum aims to ensure services in Waltham Forest meet the unique needs of children and young people with special educational needs (SEND) and/ or disabilities (LD) and their families. We are also members of the NE Cluster of Forums, London cluster of forums and the National Network of Parent Carer Forum</a:t>
            </a:r>
            <a:endParaRPr lang="en-GB" sz="4800" kern="100" dirty="0">
              <a:solidFill>
                <a:srgbClr val="002060"/>
              </a:solidFill>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4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Who are we?</a:t>
            </a: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A group of dedicated parents and carers of children and young people (ages 0–25) with additional needs.</a:t>
            </a: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Bef>
                <a:spcPts val="0"/>
              </a:spcBef>
              <a:spcAft>
                <a:spcPts val="800"/>
              </a:spcAft>
              <a:buNone/>
            </a:pPr>
            <a:r>
              <a:rPr lang="en-GB" sz="4800" kern="100" dirty="0">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We bring firsthand knowledge and understanding of SEND challenges and opportunities to every discussion.</a:t>
            </a: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5000"/>
              </a:lnSpc>
              <a:spcBef>
                <a:spcPts val="0"/>
              </a:spcBef>
              <a:spcAft>
                <a:spcPts val="800"/>
              </a:spcAft>
              <a:buNone/>
            </a:pPr>
            <a:r>
              <a:rPr lang="en-GB" sz="4800" kern="100" dirty="0">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We are committed to improving the lives and services for children and young people with SEND.</a:t>
            </a:r>
          </a:p>
          <a:p>
            <a:pPr marL="0" lvl="0" indent="0">
              <a:lnSpc>
                <a:spcPct val="105000"/>
              </a:lnSpc>
              <a:spcBef>
                <a:spcPts val="0"/>
              </a:spcBef>
              <a:spcAft>
                <a:spcPts val="800"/>
              </a:spcAft>
              <a:buNone/>
            </a:pP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4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What we do?</a:t>
            </a: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We actively reach out to hear from other parents and carers, ensuring their voices are part of our mission.</a:t>
            </a:r>
          </a:p>
          <a:p>
            <a:pPr marL="0" lvl="0" indent="0">
              <a:lnSpc>
                <a:spcPct val="107000"/>
              </a:lnSpc>
              <a:spcBef>
                <a:spcPts val="0"/>
              </a:spcBef>
              <a:buNone/>
            </a:pP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We present parent and carer experiences, along with our recommendations, directly to service providers and policymakers to drive improvements.</a:t>
            </a:r>
          </a:p>
          <a:p>
            <a:pPr marL="0" lvl="0" indent="0">
              <a:lnSpc>
                <a:spcPct val="107000"/>
              </a:lnSpc>
              <a:spcBef>
                <a:spcPts val="0"/>
              </a:spcBef>
              <a:buNone/>
            </a:pP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Providing training, resources, and signposting to empower families with the tools and information they need.</a:t>
            </a:r>
          </a:p>
          <a:p>
            <a:pPr marL="0" lvl="0" indent="0">
              <a:lnSpc>
                <a:spcPct val="107000"/>
              </a:lnSpc>
              <a:spcBef>
                <a:spcPts val="0"/>
              </a:spcBef>
              <a:buNone/>
            </a:pP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Offering a variety of sessions designed to support parents and carers in navigating SEND services.</a:t>
            </a:r>
          </a:p>
          <a:p>
            <a:pPr marL="0" lvl="0" indent="0">
              <a:lnSpc>
                <a:spcPct val="107000"/>
              </a:lnSpc>
              <a:spcBef>
                <a:spcPts val="0"/>
              </a:spcBef>
              <a:spcAft>
                <a:spcPts val="800"/>
              </a:spcAft>
              <a:buNone/>
            </a:pP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4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How to Join?</a:t>
            </a:r>
            <a:endParaRPr lang="en-GB" sz="4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Joining WFPF is free and open to all parents, carers, and professionals who support Learning disabilities (LD) and Special Educational Needs (SEND) families.</a:t>
            </a:r>
          </a:p>
          <a:p>
            <a:pPr marL="0" indent="0">
              <a:lnSpc>
                <a:spcPct val="107000"/>
              </a:lnSpc>
              <a:spcBef>
                <a:spcPts val="0"/>
              </a:spcBef>
              <a:spcAft>
                <a:spcPts val="800"/>
              </a:spcAft>
              <a:buNone/>
            </a:pPr>
            <a:br>
              <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br>
            <a:r>
              <a:rPr lang="en-GB" sz="48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Visit </a:t>
            </a:r>
            <a:r>
              <a:rPr lang="en-GB" sz="4800" u="sng"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walthamforestparentforum.com/join-the-parent-forum</a:t>
            </a:r>
            <a:r>
              <a:rPr lang="en-GB" sz="4800"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 or email us directly to get connected.</a:t>
            </a:r>
            <a:endParaRPr lang="en-GB" sz="4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4800" b="1" u="sng"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National Network of Parent Carer Forums C.I.C – Company Number: 12362344 (nnpcf.org.uk)</a:t>
            </a:r>
            <a:endParaRPr lang="en-GB" sz="4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GB"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4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77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12D3-D60F-50F4-058A-D7A8B52332F5}"/>
              </a:ext>
            </a:extLst>
          </p:cNvPr>
          <p:cNvSpPr>
            <a:spLocks noGrp="1"/>
          </p:cNvSpPr>
          <p:nvPr>
            <p:ph type="title"/>
          </p:nvPr>
        </p:nvSpPr>
        <p:spPr>
          <a:xfrm>
            <a:off x="909836" y="-171400"/>
            <a:ext cx="9601200" cy="1143000"/>
          </a:xfrm>
        </p:spPr>
        <p:txBody>
          <a:bodyPr/>
          <a:lstStyle/>
          <a:p>
            <a:r>
              <a:rPr lang="en-US" u="sng" dirty="0">
                <a:solidFill>
                  <a:srgbClr val="002060"/>
                </a:solidFill>
                <a:effectLst>
                  <a:outerShdw blurRad="38100" dist="38100" dir="2700000" algn="tl">
                    <a:srgbClr val="000000">
                      <a:alpha val="43137"/>
                    </a:srgbClr>
                  </a:outerShdw>
                </a:effectLst>
                <a:latin typeface="Aptos" panose="020B0004020202020204" pitchFamily="34" charset="0"/>
              </a:rPr>
              <a:t>LOCAL OFFER </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3" name="Content Placeholder 2">
            <a:extLst>
              <a:ext uri="{FF2B5EF4-FFF2-40B4-BE49-F238E27FC236}">
                <a16:creationId xmlns:a16="http://schemas.microsoft.com/office/drawing/2014/main" id="{CD563370-E074-1ABA-0BD3-7EE36511553E}"/>
              </a:ext>
            </a:extLst>
          </p:cNvPr>
          <p:cNvSpPr>
            <a:spLocks noGrp="1"/>
          </p:cNvSpPr>
          <p:nvPr>
            <p:ph idx="1"/>
          </p:nvPr>
        </p:nvSpPr>
        <p:spPr>
          <a:xfrm>
            <a:off x="909837" y="971600"/>
            <a:ext cx="9601200" cy="5200600"/>
          </a:xfrm>
        </p:spPr>
        <p:txBody>
          <a:bodyPr>
            <a:normAutofit lnSpcReduction="10000"/>
          </a:bodyPr>
          <a:lstStyle/>
          <a:p>
            <a:pPr marL="0" indent="0">
              <a:buNone/>
            </a:pPr>
            <a:r>
              <a:rPr lang="en-GB" sz="1800" dirty="0">
                <a:solidFill>
                  <a:srgbClr val="002060"/>
                </a:solidFill>
                <a:latin typeface="Aptos" panose="020B0004020202020204" pitchFamily="34" charset="0"/>
              </a:rPr>
              <a:t>The </a:t>
            </a:r>
            <a:r>
              <a:rPr lang="en-GB" sz="1800" b="1" u="sng" dirty="0">
                <a:solidFill>
                  <a:srgbClr val="002060"/>
                </a:solidFill>
                <a:latin typeface="Aptos" panose="020B0004020202020204" pitchFamily="34" charset="0"/>
              </a:rPr>
              <a:t>Waltham Forest Local Offer</a:t>
            </a:r>
            <a:r>
              <a:rPr lang="en-GB" sz="1800" u="sng" dirty="0">
                <a:solidFill>
                  <a:srgbClr val="002060"/>
                </a:solidFill>
                <a:latin typeface="Aptos" panose="020B0004020202020204" pitchFamily="34" charset="0"/>
              </a:rPr>
              <a:t> </a:t>
            </a:r>
            <a:r>
              <a:rPr lang="en-GB" sz="1800" dirty="0">
                <a:solidFill>
                  <a:srgbClr val="002060"/>
                </a:solidFill>
                <a:latin typeface="Aptos" panose="020B0004020202020204" pitchFamily="34" charset="0"/>
              </a:rPr>
              <a:t>is a resource designed to provide information and support for children and young people with special educational needs and disabilities (SEND), as well as their families. It outlines the services, resources, and support available in the Waltham Forest area, including:</a:t>
            </a:r>
          </a:p>
          <a:p>
            <a:pPr marL="0" indent="0">
              <a:buNone/>
            </a:pPr>
            <a:r>
              <a:rPr lang="en-GB" sz="1800" b="1" dirty="0">
                <a:solidFill>
                  <a:srgbClr val="002060"/>
                </a:solidFill>
                <a:latin typeface="Aptos" panose="020B0004020202020204" pitchFamily="34" charset="0"/>
              </a:rPr>
              <a:t>Education</a:t>
            </a:r>
            <a:r>
              <a:rPr lang="en-GB" sz="1800" dirty="0">
                <a:solidFill>
                  <a:srgbClr val="002060"/>
                </a:solidFill>
                <a:latin typeface="Aptos" panose="020B0004020202020204" pitchFamily="34" charset="0"/>
              </a:rPr>
              <a:t>: Information about schools, special educational needs support, and resources for learning.</a:t>
            </a:r>
          </a:p>
          <a:p>
            <a:pPr marL="0" indent="0">
              <a:buNone/>
            </a:pPr>
            <a:r>
              <a:rPr lang="en-GB" sz="1800" b="1" dirty="0">
                <a:solidFill>
                  <a:srgbClr val="002060"/>
                </a:solidFill>
                <a:latin typeface="Aptos" panose="020B0004020202020204" pitchFamily="34" charset="0"/>
              </a:rPr>
              <a:t>Health Services</a:t>
            </a:r>
            <a:r>
              <a:rPr lang="en-GB" sz="1800" dirty="0">
                <a:solidFill>
                  <a:srgbClr val="002060"/>
                </a:solidFill>
                <a:latin typeface="Aptos" panose="020B0004020202020204" pitchFamily="34" charset="0"/>
              </a:rPr>
              <a:t>: Details on health care services, therapies, and assessments available for children with SEND.</a:t>
            </a:r>
          </a:p>
          <a:p>
            <a:pPr marL="0" indent="0">
              <a:buNone/>
            </a:pPr>
            <a:r>
              <a:rPr lang="en-GB" sz="1800" b="1" dirty="0">
                <a:solidFill>
                  <a:srgbClr val="002060"/>
                </a:solidFill>
                <a:latin typeface="Aptos" panose="020B0004020202020204" pitchFamily="34" charset="0"/>
              </a:rPr>
              <a:t>Social Care</a:t>
            </a:r>
            <a:r>
              <a:rPr lang="en-GB" sz="1800" dirty="0">
                <a:solidFill>
                  <a:srgbClr val="002060"/>
                </a:solidFill>
                <a:latin typeface="Aptos" panose="020B0004020202020204" pitchFamily="34" charset="0"/>
              </a:rPr>
              <a:t>: Access to social care services, including support for families and children with additional needs.</a:t>
            </a:r>
          </a:p>
          <a:p>
            <a:pPr marL="0" indent="0">
              <a:buNone/>
            </a:pPr>
            <a:r>
              <a:rPr lang="en-GB" sz="1800" b="1" dirty="0">
                <a:solidFill>
                  <a:srgbClr val="002060"/>
                </a:solidFill>
                <a:latin typeface="Aptos" panose="020B0004020202020204" pitchFamily="34" charset="0"/>
              </a:rPr>
              <a:t>Activities and Support</a:t>
            </a:r>
            <a:r>
              <a:rPr lang="en-GB" sz="1800" dirty="0">
                <a:solidFill>
                  <a:srgbClr val="002060"/>
                </a:solidFill>
                <a:latin typeface="Aptos" panose="020B0004020202020204" pitchFamily="34" charset="0"/>
              </a:rPr>
              <a:t>: Information on local activities, clubs, and support groups that cater to children with disabilities and their families.</a:t>
            </a:r>
          </a:p>
          <a:p>
            <a:pPr marL="0" indent="0">
              <a:buNone/>
            </a:pPr>
            <a:r>
              <a:rPr lang="en-GB" sz="1800" dirty="0">
                <a:solidFill>
                  <a:srgbClr val="002060"/>
                </a:solidFill>
                <a:latin typeface="Aptos" panose="020B0004020202020204" pitchFamily="34" charset="0"/>
              </a:rPr>
              <a:t>The Local Offer aims to help families understand what services are available to them and how to access them, ensuring that children and young people with SEND receive the support they need to thrive.</a:t>
            </a:r>
          </a:p>
          <a:p>
            <a:pPr marL="0" indent="0">
              <a:buNone/>
            </a:pPr>
            <a:r>
              <a:rPr lang="en-GB" sz="18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Please click on the link to read more: </a:t>
            </a:r>
            <a:r>
              <a:rPr lang="en-GB" sz="1800" b="1" i="0" dirty="0">
                <a:solidFill>
                  <a:srgbClr val="7030A0"/>
                </a:solidFill>
                <a:effectLst/>
                <a:latin typeface="Aptos" panose="020B0004020202020204" pitchFamily="34" charset="0"/>
                <a:hlinkClick r:id="rId2">
                  <a:extLst>
                    <a:ext uri="{A12FA001-AC4F-418D-AE19-62706E023703}">
                      <ahyp:hlinkClr xmlns:ahyp="http://schemas.microsoft.com/office/drawing/2018/hyperlinkcolor" val="tx"/>
                    </a:ext>
                  </a:extLst>
                </a:hlinkClick>
              </a:rPr>
              <a:t>About the Local Offer</a:t>
            </a:r>
            <a:endParaRPr lang="en-GB" sz="1800" b="1" i="0" dirty="0">
              <a:solidFill>
                <a:srgbClr val="7030A0"/>
              </a:solidFill>
              <a:effectLst/>
              <a:latin typeface="Aptos" panose="020B0004020202020204" pitchFamily="34" charset="0"/>
            </a:endParaRPr>
          </a:p>
          <a:p>
            <a:pPr marL="0" indent="0">
              <a:buNone/>
            </a:pPr>
            <a:endParaRPr lang="en-GB" sz="1200" b="1" i="0" dirty="0">
              <a:effectLst/>
              <a:latin typeface="var(--font-heading-1)"/>
            </a:endParaRPr>
          </a:p>
          <a:p>
            <a:pPr marL="0" indent="0">
              <a:buNone/>
            </a:pPr>
            <a:endParaRPr lang="en-GB" sz="1500"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8E435248-2C8C-91A1-E186-C617A6AE7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sp>
        <p:nvSpPr>
          <p:cNvPr id="5" name="AutoShape 2" descr="London Borough of Waltham Forest home page">
            <a:extLst>
              <a:ext uri="{FF2B5EF4-FFF2-40B4-BE49-F238E27FC236}">
                <a16:creationId xmlns:a16="http://schemas.microsoft.com/office/drawing/2014/main" id="{381D7B73-D4CC-3B07-307E-E9889BDDD61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1362B576-B027-DA36-B8FF-62C06D067A0D}"/>
              </a:ext>
            </a:extLst>
          </p:cNvPr>
          <p:cNvPicPr>
            <a:picLocks noChangeAspect="1"/>
          </p:cNvPicPr>
          <p:nvPr/>
        </p:nvPicPr>
        <p:blipFill>
          <a:blip r:embed="rId4"/>
          <a:stretch>
            <a:fillRect/>
          </a:stretch>
        </p:blipFill>
        <p:spPr>
          <a:xfrm>
            <a:off x="8974732" y="5013176"/>
            <a:ext cx="2581275" cy="1428750"/>
          </a:xfrm>
          <a:prstGeom prst="rect">
            <a:avLst/>
          </a:prstGeom>
        </p:spPr>
      </p:pic>
    </p:spTree>
    <p:extLst>
      <p:ext uri="{BB962C8B-B14F-4D97-AF65-F5344CB8AC3E}">
        <p14:creationId xmlns:p14="http://schemas.microsoft.com/office/powerpoint/2010/main" val="155710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8909-0391-91F2-1C23-AECE1A365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E3B96-D4C4-260E-C340-3063381150DD}"/>
              </a:ext>
            </a:extLst>
          </p:cNvPr>
          <p:cNvSpPr>
            <a:spLocks noGrp="1"/>
          </p:cNvSpPr>
          <p:nvPr>
            <p:ph type="title"/>
          </p:nvPr>
        </p:nvSpPr>
        <p:spPr>
          <a:xfrm>
            <a:off x="909836" y="-171400"/>
            <a:ext cx="9601200" cy="1143000"/>
          </a:xfrm>
        </p:spPr>
        <p:txBody>
          <a:bodyPr/>
          <a:lstStyle/>
          <a:p>
            <a:r>
              <a:rPr lang="en-US" u="sng" dirty="0">
                <a:solidFill>
                  <a:srgbClr val="002060"/>
                </a:solidFill>
                <a:effectLst>
                  <a:outerShdw blurRad="38100" dist="38100" dir="2700000" algn="tl">
                    <a:srgbClr val="000000">
                      <a:alpha val="43137"/>
                    </a:srgbClr>
                  </a:outerShdw>
                </a:effectLst>
                <a:latin typeface="Aptos" panose="020B0004020202020204" pitchFamily="34" charset="0"/>
              </a:rPr>
              <a:t>Patient Transport Booking  </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3" name="Content Placeholder 2">
            <a:extLst>
              <a:ext uri="{FF2B5EF4-FFF2-40B4-BE49-F238E27FC236}">
                <a16:creationId xmlns:a16="http://schemas.microsoft.com/office/drawing/2014/main" id="{C816321D-2243-C4EC-CD21-BBB0B3FAB51A}"/>
              </a:ext>
            </a:extLst>
          </p:cNvPr>
          <p:cNvSpPr>
            <a:spLocks noGrp="1"/>
          </p:cNvSpPr>
          <p:nvPr>
            <p:ph idx="1"/>
          </p:nvPr>
        </p:nvSpPr>
        <p:spPr>
          <a:xfrm>
            <a:off x="909836" y="971600"/>
            <a:ext cx="10297144" cy="5769768"/>
          </a:xfrm>
        </p:spPr>
        <p:txBody>
          <a:bodyPr>
            <a:normAutofit/>
          </a:bodyPr>
          <a:lstStyle/>
          <a:p>
            <a:pPr marL="0" indent="0">
              <a:buNone/>
            </a:pPr>
            <a:r>
              <a:rPr lang="en-GB" sz="1200" dirty="0">
                <a:solidFill>
                  <a:srgbClr val="002060"/>
                </a:solidFill>
                <a:latin typeface="Aptos" panose="020B0004020202020204" pitchFamily="34" charset="0"/>
              </a:rPr>
              <a:t>For patients with learning needs who need transport to and from hospital within Barts Health NHS Trust, here is a simple guide to help make the booking process smooth and accessible:</a:t>
            </a:r>
          </a:p>
          <a:p>
            <a:pPr marL="0" indent="0">
              <a:buNone/>
            </a:pPr>
            <a:r>
              <a:rPr lang="en-GB" sz="1200" b="1" u="sng" dirty="0">
                <a:solidFill>
                  <a:srgbClr val="002060"/>
                </a:solidFill>
                <a:latin typeface="Aptos" panose="020B0004020202020204" pitchFamily="34" charset="0"/>
              </a:rPr>
              <a:t>Eligibility</a:t>
            </a:r>
            <a:r>
              <a:rPr lang="en-GB" sz="1200" u="sng" dirty="0">
                <a:solidFill>
                  <a:srgbClr val="002060"/>
                </a:solidFill>
                <a:latin typeface="Aptos" panose="020B0004020202020204" pitchFamily="34" charset="0"/>
              </a:rPr>
              <a:t>: </a:t>
            </a:r>
            <a:r>
              <a:rPr lang="en-GB" sz="1200" dirty="0">
                <a:solidFill>
                  <a:srgbClr val="002060"/>
                </a:solidFill>
                <a:latin typeface="Aptos" panose="020B0004020202020204" pitchFamily="34" charset="0"/>
              </a:rPr>
              <a:t>Check if the patient qualifies for patient transport. Patients with specific needs or disabilities (including learning difficulties) are often eligible, but eligibility is assessed on an individual basis. For guidance, you can contact Barts Health Patient Transport Services or the hospital directly.</a:t>
            </a:r>
          </a:p>
          <a:p>
            <a:pPr marL="0" indent="0">
              <a:buNone/>
            </a:pPr>
            <a:r>
              <a:rPr lang="en-GB" sz="1200" b="1" u="sng" dirty="0">
                <a:solidFill>
                  <a:srgbClr val="002060"/>
                </a:solidFill>
                <a:latin typeface="Aptos" panose="020B0004020202020204" pitchFamily="34" charset="0"/>
              </a:rPr>
              <a:t>Booking Process</a:t>
            </a:r>
            <a:r>
              <a:rPr lang="en-GB" sz="1200" u="sng" dirty="0">
                <a:solidFill>
                  <a:srgbClr val="002060"/>
                </a:solidFill>
                <a:latin typeface="Aptos" panose="020B0004020202020204" pitchFamily="34" charset="0"/>
              </a:rPr>
              <a:t>:</a:t>
            </a:r>
          </a:p>
          <a:p>
            <a:pPr marL="800100" lvl="1" indent="-342900">
              <a:buFont typeface="Arial" panose="020B0604020202020204" pitchFamily="34" charset="0"/>
              <a:buChar char="•"/>
            </a:pPr>
            <a:r>
              <a:rPr lang="en-GB" sz="1200" b="1" dirty="0">
                <a:solidFill>
                  <a:srgbClr val="002060"/>
                </a:solidFill>
                <a:latin typeface="Aptos" panose="020B0004020202020204" pitchFamily="34" charset="0"/>
              </a:rPr>
              <a:t>Contact the Patient Transport Service: </a:t>
            </a:r>
            <a:r>
              <a:rPr lang="en-GB" sz="1200" dirty="0">
                <a:solidFill>
                  <a:srgbClr val="002060"/>
                </a:solidFill>
                <a:latin typeface="Aptos" panose="020B0004020202020204" pitchFamily="34" charset="0"/>
              </a:rPr>
              <a:t>You can call or have a caregiver, family member, or healthcare professional make the call on the patient’s behalf.</a:t>
            </a:r>
          </a:p>
          <a:p>
            <a:pPr marL="800100" lvl="1" indent="-342900">
              <a:buFont typeface="Arial" panose="020B0604020202020204" pitchFamily="34" charset="0"/>
              <a:buChar char="•"/>
            </a:pPr>
            <a:r>
              <a:rPr lang="en-GB" sz="1200" b="1" dirty="0">
                <a:solidFill>
                  <a:srgbClr val="002060"/>
                </a:solidFill>
                <a:latin typeface="Aptos" panose="020B0004020202020204" pitchFamily="34" charset="0"/>
              </a:rPr>
              <a:t>Provide Necessary Information</a:t>
            </a:r>
            <a:r>
              <a:rPr lang="en-GB" sz="1200" dirty="0">
                <a:solidFill>
                  <a:srgbClr val="002060"/>
                </a:solidFill>
                <a:latin typeface="Aptos" panose="020B0004020202020204" pitchFamily="34" charset="0"/>
              </a:rPr>
              <a:t>: Be prepared to give details about the patient, including their NHS number, appointment details, mobility needs, where they live and if they live in a house or flat &amp; any additional support required during transport.</a:t>
            </a:r>
          </a:p>
          <a:p>
            <a:pPr marL="800100" lvl="1" indent="-342900">
              <a:buFont typeface="Arial" panose="020B0604020202020204" pitchFamily="34" charset="0"/>
              <a:buChar char="•"/>
            </a:pPr>
            <a:r>
              <a:rPr lang="en-GB" sz="1200" b="1" dirty="0">
                <a:solidFill>
                  <a:srgbClr val="002060"/>
                </a:solidFill>
                <a:latin typeface="Aptos" panose="020B0004020202020204" pitchFamily="34" charset="0"/>
              </a:rPr>
              <a:t>Ask for Additional Support</a:t>
            </a:r>
            <a:r>
              <a:rPr lang="en-GB" sz="1200" dirty="0">
                <a:solidFill>
                  <a:srgbClr val="002060"/>
                </a:solidFill>
                <a:latin typeface="Aptos" panose="020B0004020202020204" pitchFamily="34" charset="0"/>
              </a:rPr>
              <a:t>: If the patient needs specific assistance (like help with communication or sensory support), mention these needs when booking. </a:t>
            </a:r>
          </a:p>
          <a:p>
            <a:pPr marL="800100" lvl="1" indent="-342900">
              <a:buFont typeface="Arial" panose="020B0604020202020204" pitchFamily="34" charset="0"/>
              <a:buChar char="•"/>
            </a:pPr>
            <a:r>
              <a:rPr lang="en-GB" sz="1200" b="1" dirty="0">
                <a:solidFill>
                  <a:srgbClr val="002060"/>
                </a:solidFill>
                <a:latin typeface="Aptos" panose="020B0004020202020204" pitchFamily="34" charset="0"/>
              </a:rPr>
              <a:t>Assistance During Travel</a:t>
            </a:r>
            <a:r>
              <a:rPr lang="en-GB" sz="1200" dirty="0">
                <a:solidFill>
                  <a:srgbClr val="002060"/>
                </a:solidFill>
                <a:latin typeface="Aptos" panose="020B0004020202020204" pitchFamily="34" charset="0"/>
              </a:rPr>
              <a:t>: If the patient would benefit from a companion on route, inform them at the time of booking. Many services accommodate these needs to make the journey more comfortable.</a:t>
            </a:r>
          </a:p>
          <a:p>
            <a:pPr marL="800100" lvl="1" indent="-342900">
              <a:buFont typeface="Arial" panose="020B0604020202020204" pitchFamily="34" charset="0"/>
              <a:buChar char="•"/>
            </a:pPr>
            <a:r>
              <a:rPr lang="en-GB" sz="1200" b="1" dirty="0">
                <a:solidFill>
                  <a:srgbClr val="002060"/>
                </a:solidFill>
                <a:latin typeface="Aptos" panose="020B0004020202020204" pitchFamily="34" charset="0"/>
              </a:rPr>
              <a:t>Confirmation and Reminders</a:t>
            </a:r>
            <a:r>
              <a:rPr lang="en-GB" sz="1200" dirty="0">
                <a:solidFill>
                  <a:srgbClr val="002060"/>
                </a:solidFill>
                <a:latin typeface="Aptos" panose="020B0004020202020204" pitchFamily="34" charset="0"/>
              </a:rPr>
              <a:t>: After booking, ask for confirmation details and a reminder of when to expect the transport on the day.</a:t>
            </a:r>
          </a:p>
          <a:p>
            <a:pPr marL="800100" lvl="1" indent="-342900">
              <a:buFont typeface="Arial" panose="020B0604020202020204" pitchFamily="34" charset="0"/>
              <a:buChar char="•"/>
            </a:pPr>
            <a:r>
              <a:rPr lang="en-GB" sz="1200" b="1" dirty="0">
                <a:solidFill>
                  <a:srgbClr val="002060"/>
                </a:solidFill>
                <a:latin typeface="Aptos" panose="020B0004020202020204" pitchFamily="34" charset="0"/>
              </a:rPr>
              <a:t>Alternative Support Services</a:t>
            </a:r>
            <a:r>
              <a:rPr lang="en-GB" sz="1200" dirty="0">
                <a:solidFill>
                  <a:srgbClr val="002060"/>
                </a:solidFill>
                <a:latin typeface="Aptos" panose="020B0004020202020204" pitchFamily="34" charset="0"/>
              </a:rPr>
              <a:t>: If the patient does not qualify for transport, ask about community transport options, volunteer services, or non-emergency medical transport alternatives available through Barts or the local council.</a:t>
            </a:r>
          </a:p>
          <a:p>
            <a:pPr marL="0" indent="0">
              <a:buNone/>
            </a:pPr>
            <a:r>
              <a:rPr lang="en-GB" sz="1200" dirty="0">
                <a:solidFill>
                  <a:srgbClr val="002060"/>
                </a:solidFill>
                <a:latin typeface="Aptos" panose="020B0004020202020204" pitchFamily="34" charset="0"/>
              </a:rPr>
              <a:t>Caregivers, social workers, or Barts Health’s patient liaison services can assist throughout this process if further support is needed.</a:t>
            </a:r>
          </a:p>
          <a:p>
            <a:pPr marL="0" indent="0">
              <a:buNone/>
            </a:pPr>
            <a:r>
              <a:rPr lang="en-GB" sz="1200" dirty="0">
                <a:solidFill>
                  <a:srgbClr val="7030A0"/>
                </a:solidFill>
                <a:latin typeface="Aptos" panose="020B0004020202020204" pitchFamily="34" charset="0"/>
              </a:rPr>
              <a:t>Here are some helpful websites and numbers that can assist you: </a:t>
            </a:r>
          </a:p>
          <a:p>
            <a:pPr marL="0" indent="0">
              <a:buNone/>
            </a:pPr>
            <a:r>
              <a:rPr lang="en-GB" sz="1200"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How to organise transport to and from hospital - NHS</a:t>
            </a:r>
            <a:endParaRPr lang="en-GB" sz="1500" dirty="0">
              <a:solidFill>
                <a:srgbClr val="7030A0"/>
              </a:solidFill>
              <a:latin typeface="Aptos" panose="020B0004020202020204" pitchFamily="34" charset="0"/>
            </a:endParaRPr>
          </a:p>
          <a:p>
            <a:pPr marL="0" indent="0">
              <a:buNone/>
            </a:pPr>
            <a:r>
              <a:rPr lang="en-GB" sz="1200"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Help with travel - Barts Health NHS Trust</a:t>
            </a:r>
            <a:endParaRPr lang="en-GB" sz="1200" dirty="0">
              <a:solidFill>
                <a:srgbClr val="7030A0"/>
              </a:solidFill>
              <a:latin typeface="Aptos" panose="020B0004020202020204" pitchFamily="34" charset="0"/>
            </a:endParaRPr>
          </a:p>
          <a:p>
            <a:pPr marL="0" indent="0">
              <a:buNone/>
            </a:pPr>
            <a:r>
              <a:rPr lang="en-GB" sz="1200" i="0" dirty="0">
                <a:solidFill>
                  <a:srgbClr val="7030A0"/>
                </a:solidFill>
                <a:effectLst/>
                <a:latin typeface="Aptos" panose="020B0004020202020204" pitchFamily="34" charset="0"/>
              </a:rPr>
              <a:t>Patient booking line for Barts: </a:t>
            </a:r>
            <a:r>
              <a:rPr lang="en-GB" sz="1200" b="1" i="0" dirty="0">
                <a:solidFill>
                  <a:srgbClr val="7030A0"/>
                </a:solidFill>
                <a:effectLst/>
                <a:latin typeface="Aptos" panose="020B0004020202020204" pitchFamily="34" charset="0"/>
              </a:rPr>
              <a:t>0207 767 3344</a:t>
            </a:r>
          </a:p>
          <a:p>
            <a:pPr marL="0" indent="0">
              <a:buNone/>
            </a:pPr>
            <a:endParaRPr lang="en-GB" sz="1500"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E7FFD527-05A8-57B0-D5C5-7BC633966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spTree>
    <p:extLst>
      <p:ext uri="{BB962C8B-B14F-4D97-AF65-F5344CB8AC3E}">
        <p14:creationId xmlns:p14="http://schemas.microsoft.com/office/powerpoint/2010/main" val="13820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9836" y="174104"/>
            <a:ext cx="9985177" cy="878632"/>
          </a:xfrm>
        </p:spPr>
        <p:txBody>
          <a:bodyPr rtlCol="0"/>
          <a:lstStyle/>
          <a:p>
            <a:pPr rtl="0"/>
            <a:r>
              <a:rPr lang="en-GB" u="sng" dirty="0">
                <a:solidFill>
                  <a:srgbClr val="002060"/>
                </a:solidFill>
                <a:effectLst>
                  <a:outerShdw blurRad="38100" dist="38100" dir="2700000" algn="tl">
                    <a:srgbClr val="000000">
                      <a:alpha val="43137"/>
                    </a:srgbClr>
                  </a:outerShdw>
                </a:effectLst>
                <a:latin typeface="Aptos" panose="020B0004020202020204" pitchFamily="34" charset="0"/>
              </a:rPr>
              <a:t>What is a Learning Disability? </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14" name="Content Placeholder 13"/>
          <p:cNvSpPr>
            <a:spLocks noGrp="1"/>
          </p:cNvSpPr>
          <p:nvPr>
            <p:ph idx="1"/>
          </p:nvPr>
        </p:nvSpPr>
        <p:spPr>
          <a:xfrm>
            <a:off x="909836" y="1268760"/>
            <a:ext cx="9962254" cy="5415136"/>
          </a:xfrm>
        </p:spPr>
        <p:txBody>
          <a:bodyPr rtlCol="0">
            <a:normAutofit/>
          </a:bodyPr>
          <a:lstStyle/>
          <a:p>
            <a:pPr marL="0" indent="0">
              <a:buNone/>
            </a:pPr>
            <a:r>
              <a:rPr lang="en-GB" sz="1600" dirty="0">
                <a:solidFill>
                  <a:srgbClr val="002060"/>
                </a:solidFill>
                <a:latin typeface="Aptos" panose="020B0004020202020204" pitchFamily="34" charset="0"/>
              </a:rPr>
              <a:t>A </a:t>
            </a:r>
            <a:r>
              <a:rPr lang="en-GB" sz="1600" b="1" u="sng" dirty="0">
                <a:solidFill>
                  <a:srgbClr val="002060"/>
                </a:solidFill>
                <a:effectLst>
                  <a:outerShdw blurRad="38100" dist="38100" dir="2700000" algn="tl">
                    <a:srgbClr val="000000">
                      <a:alpha val="43137"/>
                    </a:srgbClr>
                  </a:outerShdw>
                </a:effectLst>
                <a:latin typeface="Aptos" panose="020B0004020202020204" pitchFamily="34" charset="0"/>
              </a:rPr>
              <a:t>learning disability </a:t>
            </a:r>
            <a:r>
              <a:rPr lang="en-GB" sz="1600" dirty="0">
                <a:solidFill>
                  <a:srgbClr val="002060"/>
                </a:solidFill>
                <a:latin typeface="Aptos" panose="020B0004020202020204" pitchFamily="34" charset="0"/>
              </a:rPr>
              <a:t>is a condition that makes it hard for someone to process and understand information. </a:t>
            </a:r>
            <a:endParaRPr lang="en-GB" sz="1600" dirty="0">
              <a:solidFill>
                <a:srgbClr val="002060"/>
              </a:solidFill>
            </a:endParaRPr>
          </a:p>
          <a:p>
            <a:pPr marL="342900" indent="-342900"/>
            <a:r>
              <a:rPr lang="en-GB" sz="1600" dirty="0">
                <a:solidFill>
                  <a:srgbClr val="002060"/>
                </a:solidFill>
                <a:latin typeface="Aptos" panose="020B0004020202020204" pitchFamily="34" charset="0"/>
              </a:rPr>
              <a:t>It affects how the brain learns and remembers things.</a:t>
            </a:r>
          </a:p>
          <a:p>
            <a:pPr marL="342900" indent="-342900"/>
            <a:r>
              <a:rPr lang="en-GB" sz="1600" dirty="0">
                <a:solidFill>
                  <a:srgbClr val="002060"/>
                </a:solidFill>
                <a:latin typeface="Aptos" panose="020B0004020202020204" pitchFamily="34" charset="0"/>
              </a:rPr>
              <a:t>People may struggle with specific skills like reading, writing, or math.</a:t>
            </a:r>
          </a:p>
          <a:p>
            <a:pPr marL="342900" indent="-342900"/>
            <a:r>
              <a:rPr lang="en-GB" sz="1600" dirty="0">
                <a:solidFill>
                  <a:srgbClr val="002060"/>
                </a:solidFill>
                <a:latin typeface="Aptos" panose="020B0004020202020204" pitchFamily="34" charset="0"/>
              </a:rPr>
              <a:t>It can cause delays in learning, leading to challenges at school or in daily life.</a:t>
            </a:r>
          </a:p>
          <a:p>
            <a:pPr marL="0" indent="0">
              <a:buNone/>
            </a:pPr>
            <a:endParaRPr lang="en-GB" sz="1600" dirty="0">
              <a:solidFill>
                <a:srgbClr val="002060"/>
              </a:solidFill>
              <a:latin typeface="Aptos" panose="020B0004020202020204" pitchFamily="34" charset="0"/>
            </a:endParaRPr>
          </a:p>
          <a:p>
            <a:pPr marL="0" indent="0">
              <a:buNone/>
            </a:pPr>
            <a:r>
              <a:rPr lang="en-GB" sz="1600" b="1" dirty="0">
                <a:solidFill>
                  <a:srgbClr val="002060"/>
                </a:solidFill>
                <a:effectLst>
                  <a:outerShdw blurRad="38100" dist="38100" dir="2700000" algn="tl">
                    <a:srgbClr val="000000">
                      <a:alpha val="43137"/>
                    </a:srgbClr>
                  </a:outerShdw>
                </a:effectLst>
                <a:latin typeface="Aptos" panose="020B0004020202020204" pitchFamily="34" charset="0"/>
              </a:rPr>
              <a:t>Cognitive Challenges: </a:t>
            </a:r>
            <a:r>
              <a:rPr lang="en-GB" sz="1600" dirty="0">
                <a:solidFill>
                  <a:srgbClr val="002060"/>
                </a:solidFill>
                <a:latin typeface="Aptos" panose="020B0004020202020204" pitchFamily="34" charset="0"/>
              </a:rPr>
              <a:t>A learning disability is a neurological condition that impacts an individual's ability to comprehend, process, and retain information. </a:t>
            </a:r>
          </a:p>
          <a:p>
            <a:pPr marL="0" indent="0">
              <a:buNone/>
            </a:pPr>
            <a:r>
              <a:rPr lang="en-GB" sz="1600" b="1" dirty="0">
                <a:solidFill>
                  <a:srgbClr val="002060"/>
                </a:solidFill>
                <a:effectLst>
                  <a:outerShdw blurRad="38100" dist="38100" dir="2700000" algn="tl">
                    <a:srgbClr val="000000">
                      <a:alpha val="43137"/>
                    </a:srgbClr>
                  </a:outerShdw>
                </a:effectLst>
                <a:latin typeface="Aptos" panose="020B0004020202020204" pitchFamily="34" charset="0"/>
              </a:rPr>
              <a:t>Difficulty in Specific Areas: </a:t>
            </a:r>
            <a:r>
              <a:rPr lang="en-GB" sz="1600" dirty="0">
                <a:solidFill>
                  <a:srgbClr val="002060"/>
                </a:solidFill>
                <a:latin typeface="Aptos" panose="020B0004020202020204" pitchFamily="34" charset="0"/>
              </a:rPr>
              <a:t>People with learning disabilities often struggle in specific areas such as reading (dyslexia), math (dyscalculia), or writing (dysgraphia), despite having normal intelligence.</a:t>
            </a:r>
          </a:p>
          <a:p>
            <a:pPr marL="0" indent="0">
              <a:buNone/>
            </a:pPr>
            <a:r>
              <a:rPr lang="en-GB" sz="1600" b="1" dirty="0">
                <a:solidFill>
                  <a:srgbClr val="002060"/>
                </a:solidFill>
                <a:effectLst>
                  <a:outerShdw blurRad="38100" dist="38100" dir="2700000" algn="tl">
                    <a:srgbClr val="000000">
                      <a:alpha val="43137"/>
                    </a:srgbClr>
                  </a:outerShdw>
                </a:effectLst>
                <a:latin typeface="Aptos" panose="020B0004020202020204" pitchFamily="34" charset="0"/>
              </a:rPr>
              <a:t>Developmental Delays: </a:t>
            </a:r>
            <a:r>
              <a:rPr lang="en-GB" sz="1600" dirty="0">
                <a:solidFill>
                  <a:srgbClr val="002060"/>
                </a:solidFill>
                <a:latin typeface="Aptos" panose="020B0004020202020204" pitchFamily="34" charset="0"/>
              </a:rPr>
              <a:t>Learning disabilities may cause developmental delays in understanding or responding to tasks, which can result in academic and social challenges.</a:t>
            </a:r>
          </a:p>
          <a:p>
            <a:pPr marL="0" indent="0">
              <a:buNone/>
            </a:pPr>
            <a:r>
              <a:rPr lang="en-GB" sz="1600" b="1" dirty="0">
                <a:solidFill>
                  <a:srgbClr val="7030A0"/>
                </a:solidFill>
                <a:latin typeface="Aptos" panose="020B0004020202020204" pitchFamily="34" charset="0"/>
              </a:rPr>
              <a:t>Click this link: </a:t>
            </a:r>
          </a:p>
          <a:p>
            <a:pPr marL="0" indent="0" rtl="0">
              <a:buNone/>
            </a:pPr>
            <a:r>
              <a:rPr lang="en-GB" sz="1200" b="1" u="sng"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What is a learning disability? | Mencap</a:t>
            </a:r>
            <a:endParaRPr lang="en-GB" sz="1200" b="1" u="sng" dirty="0">
              <a:solidFill>
                <a:srgbClr val="7030A0"/>
              </a:solidFill>
              <a:latin typeface="Aptos" panose="020B0004020202020204" pitchFamily="34" charset="0"/>
            </a:endParaRPr>
          </a:p>
          <a:p>
            <a:pPr marL="0" indent="0" rtl="0">
              <a:buNone/>
            </a:pPr>
            <a:r>
              <a:rPr lang="en-GB" sz="12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Learning disabilities - NHS</a:t>
            </a:r>
            <a:endParaRPr lang="en-US" sz="1200" b="1" u="sng" dirty="0">
              <a:solidFill>
                <a:srgbClr val="7030A0"/>
              </a:solidFill>
              <a:latin typeface="Aptos" panose="020B0004020202020204" pitchFamily="34" charset="0"/>
            </a:endParaRPr>
          </a:p>
        </p:txBody>
      </p:sp>
      <p:pic>
        <p:nvPicPr>
          <p:cNvPr id="3" name="Picture 2">
            <a:extLst>
              <a:ext uri="{FF2B5EF4-FFF2-40B4-BE49-F238E27FC236}">
                <a16:creationId xmlns:a16="http://schemas.microsoft.com/office/drawing/2014/main" id="{3B355773-96C9-2234-7D32-E550EB07F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9539" y="174104"/>
            <a:ext cx="1556792" cy="1556792"/>
          </a:xfrm>
          <a:prstGeom prst="rect">
            <a:avLst/>
          </a:prstGeom>
        </p:spPr>
      </p:pic>
      <p:pic>
        <p:nvPicPr>
          <p:cNvPr id="2" name="Picture 1">
            <a:extLst>
              <a:ext uri="{FF2B5EF4-FFF2-40B4-BE49-F238E27FC236}">
                <a16:creationId xmlns:a16="http://schemas.microsoft.com/office/drawing/2014/main" id="{6A8CE96E-2D19-CA0D-5197-5F0178C9DE81}"/>
              </a:ext>
            </a:extLst>
          </p:cNvPr>
          <p:cNvPicPr>
            <a:picLocks noChangeAspect="1"/>
          </p:cNvPicPr>
          <p:nvPr/>
        </p:nvPicPr>
        <p:blipFill>
          <a:blip r:embed="rId5"/>
          <a:stretch>
            <a:fillRect/>
          </a:stretch>
        </p:blipFill>
        <p:spPr>
          <a:xfrm>
            <a:off x="8769969" y="4983894"/>
            <a:ext cx="1644924" cy="1427670"/>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703E-50A1-004E-21EA-95F3DA4A5E57}"/>
              </a:ext>
            </a:extLst>
          </p:cNvPr>
          <p:cNvSpPr>
            <a:spLocks noGrp="1"/>
          </p:cNvSpPr>
          <p:nvPr>
            <p:ph type="title"/>
          </p:nvPr>
        </p:nvSpPr>
        <p:spPr>
          <a:xfrm>
            <a:off x="981844" y="0"/>
            <a:ext cx="9673208" cy="1143000"/>
          </a:xfrm>
        </p:spPr>
        <p:txBody>
          <a:bodyPr/>
          <a:lstStyle/>
          <a:p>
            <a:r>
              <a:rPr lang="en-US" dirty="0">
                <a:solidFill>
                  <a:srgbClr val="002060"/>
                </a:solidFill>
                <a:effectLst>
                  <a:outerShdw blurRad="38100" dist="38100" dir="2700000" algn="tl">
                    <a:srgbClr val="000000">
                      <a:alpha val="43137"/>
                    </a:srgbClr>
                  </a:outerShdw>
                </a:effectLst>
                <a:latin typeface="Aptos" panose="020B0004020202020204" pitchFamily="34" charset="0"/>
              </a:rPr>
              <a:t>Community Learning Disability Team </a:t>
            </a:r>
            <a:endParaRPr lang="en-GB"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3" name="Content Placeholder 2">
            <a:extLst>
              <a:ext uri="{FF2B5EF4-FFF2-40B4-BE49-F238E27FC236}">
                <a16:creationId xmlns:a16="http://schemas.microsoft.com/office/drawing/2014/main" id="{33C71D7F-D153-E1C7-5792-82E706B68E18}"/>
              </a:ext>
            </a:extLst>
          </p:cNvPr>
          <p:cNvSpPr>
            <a:spLocks noGrp="1"/>
          </p:cNvSpPr>
          <p:nvPr>
            <p:ph idx="1"/>
          </p:nvPr>
        </p:nvSpPr>
        <p:spPr>
          <a:xfrm>
            <a:off x="1044704" y="1143000"/>
            <a:ext cx="9154164" cy="5310336"/>
          </a:xfrm>
        </p:spPr>
        <p:txBody>
          <a:bodyPr>
            <a:normAutofit/>
          </a:bodyPr>
          <a:lstStyle/>
          <a:p>
            <a:pPr marL="0" marR="0" lvl="0" indent="0" algn="l" defTabSz="914400" rtl="0" eaLnBrk="1" fontAlgn="auto" latinLnBrk="0" hangingPunct="1">
              <a:lnSpc>
                <a:spcPct val="90000"/>
              </a:lnSpc>
              <a:spcBef>
                <a:spcPts val="1600"/>
              </a:spcBef>
              <a:spcAft>
                <a:spcPts val="0"/>
              </a:spcAft>
              <a:buClrTx/>
              <a:buSzTx/>
              <a:buNone/>
              <a:tabLst/>
              <a:defRPr/>
            </a:pPr>
            <a:r>
              <a:rPr kumimoji="0" lang="en-GB" sz="2000" b="0" i="0" u="none" strike="noStrike" kern="1200" cap="none" spc="0" normalizeH="0" baseline="0" noProof="0" dirty="0">
                <a:ln>
                  <a:noFill/>
                </a:ln>
                <a:solidFill>
                  <a:srgbClr val="002060"/>
                </a:solidFill>
                <a:effectLst/>
                <a:uLnTx/>
                <a:uFillTx/>
                <a:latin typeface="Aptos" panose="020B0004020202020204" pitchFamily="34" charset="0"/>
              </a:rPr>
              <a:t>The </a:t>
            </a:r>
            <a:r>
              <a:rPr kumimoji="0" lang="en-GB" sz="2000" b="1" i="0" u="none" strike="noStrike" kern="1200" cap="none" spc="0" normalizeH="0" baseline="0" noProof="0" dirty="0">
                <a:ln>
                  <a:noFill/>
                </a:ln>
                <a:solidFill>
                  <a:srgbClr val="002060"/>
                </a:solidFill>
                <a:effectLst/>
                <a:uLnTx/>
                <a:uFillTx/>
                <a:latin typeface="Aptos" panose="020B0004020202020204" pitchFamily="34" charset="0"/>
              </a:rPr>
              <a:t>Waltham Forest Community Learning Disability Team (CLDT)</a:t>
            </a:r>
            <a:r>
              <a:rPr kumimoji="0" lang="en-GB" sz="2000" b="0" i="0" u="none" strike="noStrike" kern="1200" cap="none" spc="0" normalizeH="0" baseline="0" noProof="0" dirty="0">
                <a:ln>
                  <a:noFill/>
                </a:ln>
                <a:solidFill>
                  <a:srgbClr val="002060"/>
                </a:solidFill>
                <a:effectLst/>
                <a:uLnTx/>
                <a:uFillTx/>
                <a:latin typeface="Aptos" panose="020B0004020202020204" pitchFamily="34" charset="0"/>
              </a:rPr>
              <a:t> supports young people and adults with learning disabilities to enhance their independence, health, and well-being. They offer services like assessments and tailored support from a multidisciplinary team, including psychiatrists, psychologists, and occupational therapists. The team works with individuals in their homes, day centres, or other community settings.</a:t>
            </a:r>
          </a:p>
          <a:p>
            <a:pPr marL="0" marR="0" lvl="0" indent="0" algn="l" defTabSz="914400" rtl="0" eaLnBrk="1" fontAlgn="auto" latinLnBrk="0" hangingPunct="1">
              <a:lnSpc>
                <a:spcPct val="90000"/>
              </a:lnSpc>
              <a:spcBef>
                <a:spcPts val="1600"/>
              </a:spcBef>
              <a:spcAft>
                <a:spcPts val="0"/>
              </a:spcAft>
              <a:buClrTx/>
              <a:buSzTx/>
              <a:buNone/>
              <a:tabLst/>
              <a:defRPr/>
            </a:pPr>
            <a:r>
              <a:rPr kumimoji="0" lang="en-GB" sz="2000" b="0" i="0" u="none" strike="noStrike" kern="1200" cap="none" spc="0" normalizeH="0" baseline="0" noProof="0" dirty="0">
                <a:ln>
                  <a:noFill/>
                </a:ln>
                <a:solidFill>
                  <a:srgbClr val="002060"/>
                </a:solidFill>
                <a:effectLst/>
                <a:uLnTx/>
                <a:uFillTx/>
                <a:latin typeface="Aptos" panose="020B0004020202020204" pitchFamily="34" charset="0"/>
              </a:rPr>
              <a:t>If you'd like to contact them, here are the details:</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srgbClr val="002060"/>
                </a:solidFill>
                <a:effectLst/>
                <a:uLnTx/>
                <a:uFillTx/>
                <a:latin typeface="Aptos" panose="020B0004020202020204" pitchFamily="34" charset="0"/>
              </a:rPr>
              <a:t>Address</a:t>
            </a:r>
            <a:r>
              <a:rPr kumimoji="0" lang="en-GB" sz="2000" b="0" i="0" u="none" strike="noStrike" kern="1200" cap="none" spc="0" normalizeH="0" baseline="0" noProof="0" dirty="0">
                <a:ln>
                  <a:noFill/>
                </a:ln>
                <a:solidFill>
                  <a:srgbClr val="002060"/>
                </a:solidFill>
                <a:effectLst/>
                <a:uLnTx/>
                <a:uFillTx/>
                <a:latin typeface="Aptos" panose="020B0004020202020204" pitchFamily="34" charset="0"/>
              </a:rPr>
              <a:t>: 30 Coleridge Road, Walthamstow, London, E17 6QU</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srgbClr val="002060"/>
                </a:solidFill>
                <a:effectLst/>
                <a:uLnTx/>
                <a:uFillTx/>
                <a:latin typeface="Aptos" panose="020B0004020202020204" pitchFamily="34" charset="0"/>
              </a:rPr>
              <a:t>Phone</a:t>
            </a:r>
            <a:r>
              <a:rPr kumimoji="0" lang="en-GB" sz="2000" b="0" i="0" u="none" strike="noStrike" kern="1200" cap="none" spc="0" normalizeH="0" baseline="0" noProof="0" dirty="0">
                <a:ln>
                  <a:noFill/>
                </a:ln>
                <a:solidFill>
                  <a:srgbClr val="002060"/>
                </a:solidFill>
                <a:effectLst/>
                <a:uLnTx/>
                <a:uFillTx/>
                <a:latin typeface="Aptos" panose="020B0004020202020204" pitchFamily="34" charset="0"/>
              </a:rPr>
              <a:t>: 020 8928 8300</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srgbClr val="002060"/>
                </a:solidFill>
                <a:effectLst/>
                <a:uLnTx/>
                <a:uFillTx/>
                <a:latin typeface="Aptos" panose="020B0004020202020204" pitchFamily="34" charset="0"/>
              </a:rPr>
              <a:t>Email</a:t>
            </a:r>
            <a:r>
              <a:rPr kumimoji="0" lang="en-GB" sz="2000" b="0" i="0" u="none" strike="noStrike" kern="1200" cap="none" spc="0" normalizeH="0" baseline="0" noProof="0" dirty="0">
                <a:ln>
                  <a:noFill/>
                </a:ln>
                <a:solidFill>
                  <a:srgbClr val="002060"/>
                </a:solidFill>
                <a:effectLst/>
                <a:uLnTx/>
                <a:uFillTx/>
                <a:latin typeface="Aptos" panose="020B0004020202020204" pitchFamily="34" charset="0"/>
              </a:rPr>
              <a:t>: </a:t>
            </a:r>
            <a:r>
              <a:rPr kumimoji="0" lang="en-GB" sz="2000" b="0" i="0" u="none" strike="noStrike" kern="1200" cap="none" spc="0" normalizeH="0" baseline="0" noProof="0" dirty="0">
                <a:ln>
                  <a:noFill/>
                </a:ln>
                <a:solidFill>
                  <a:srgbClr val="002060"/>
                </a:solidFill>
                <a:effectLst/>
                <a:uLnTx/>
                <a:uFillTx/>
                <a:latin typeface="Aptos" panose="020B0004020202020204" pitchFamily="34" charset="0"/>
                <a:hlinkClick r:id="rId2">
                  <a:extLst>
                    <a:ext uri="{A12FA001-AC4F-418D-AE19-62706E023703}">
                      <ahyp:hlinkClr xmlns:ahyp="http://schemas.microsoft.com/office/drawing/2018/hyperlinkcolor" val="tx"/>
                    </a:ext>
                  </a:extLst>
                </a:hlinkClick>
              </a:rPr>
              <a:t>wf.cldthealth@nelft.nhs.uk</a:t>
            </a:r>
            <a:endParaRPr kumimoji="0" lang="en-GB" sz="2000" b="0" i="0" u="none" strike="noStrike" kern="1200" cap="none" spc="0" normalizeH="0" baseline="0" noProof="0" dirty="0">
              <a:ln>
                <a:noFill/>
              </a:ln>
              <a:solidFill>
                <a:srgbClr val="002060"/>
              </a:solidFill>
              <a:effectLst/>
              <a:uLnTx/>
              <a:uFillTx/>
              <a:latin typeface="Aptos" panose="020B0004020202020204" pitchFamily="34" charset="0"/>
            </a:endParaRP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rgbClr val="7030A0"/>
                </a:solidFill>
                <a:effectLst/>
                <a:uLnTx/>
                <a:uFillTx/>
                <a:latin typeface="Aptos" panose="020B0004020202020204" pitchFamily="34" charset="0"/>
              </a:rPr>
              <a:t>For more information, you can visit their page on the </a:t>
            </a:r>
            <a:r>
              <a:rPr kumimoji="0" lang="en-GB" sz="2000" b="0" i="0" u="none" strike="noStrike" kern="1200" cap="none" spc="0" normalizeH="0" baseline="0" noProof="0" dirty="0">
                <a:ln>
                  <a:noFill/>
                </a:ln>
                <a:solidFill>
                  <a:srgbClr val="7030A0"/>
                </a:solidFill>
                <a:effectLst/>
                <a:uLnTx/>
                <a:uFillTx/>
                <a:latin typeface="Aptos" panose="020B0004020202020204" pitchFamily="34" charset="0"/>
                <a:hlinkClick r:id="rId3">
                  <a:extLst>
                    <a:ext uri="{A12FA001-AC4F-418D-AE19-62706E023703}">
                      <ahyp:hlinkClr xmlns:ahyp="http://schemas.microsoft.com/office/drawing/2018/hyperlinkcolor" val="tx"/>
                    </a:ext>
                  </a:extLst>
                </a:hlinkClick>
              </a:rPr>
              <a:t>NELFT NHS website</a:t>
            </a:r>
            <a:r>
              <a:rPr kumimoji="0" lang="en-GB" sz="2000" b="0" i="0" u="none" strike="noStrike" kern="1200" cap="none" spc="0" normalizeH="0" baseline="0" noProof="0" dirty="0">
                <a:ln>
                  <a:noFill/>
                </a:ln>
                <a:solidFill>
                  <a:srgbClr val="7030A0"/>
                </a:solidFill>
                <a:effectLst/>
                <a:uLnTx/>
                <a:uFillTx/>
                <a:latin typeface="Aptos" panose="020B0004020202020204" pitchFamily="34" charset="0"/>
              </a:rPr>
              <a:t>​(</a:t>
            </a:r>
            <a:r>
              <a:rPr kumimoji="0" lang="en-GB" sz="2000" b="0" i="0" u="none" strike="noStrike" kern="1200" cap="none" spc="0" normalizeH="0" baseline="0" noProof="0" dirty="0">
                <a:ln>
                  <a:noFill/>
                </a:ln>
                <a:solidFill>
                  <a:srgbClr val="7030A0"/>
                </a:solidFill>
                <a:effectLst/>
                <a:uLnTx/>
                <a:uFillTx/>
                <a:latin typeface="Aptos" panose="020B0004020202020204" pitchFamily="34" charset="0"/>
                <a:hlinkClick r:id="rId4">
                  <a:extLst>
                    <a:ext uri="{A12FA001-AC4F-418D-AE19-62706E023703}">
                      <ahyp:hlinkClr xmlns:ahyp="http://schemas.microsoft.com/office/drawing/2018/hyperlinkcolor" val="tx"/>
                    </a:ext>
                  </a:extLst>
                </a:hlinkClick>
              </a:rPr>
              <a:t>Beyond Autism</a:t>
            </a:r>
            <a:r>
              <a:rPr kumimoji="0" lang="en-GB" sz="2000" b="0" i="0" u="none" strike="noStrike" kern="1200" cap="none" spc="0" normalizeH="0" baseline="0" noProof="0" dirty="0">
                <a:ln>
                  <a:noFill/>
                </a:ln>
                <a:solidFill>
                  <a:srgbClr val="7030A0"/>
                </a:solidFill>
                <a:effectLst/>
                <a:uLnTx/>
                <a:uFillTx/>
                <a:latin typeface="Aptos" panose="020B0004020202020204" pitchFamily="34" charset="0"/>
              </a:rPr>
              <a:t>) </a:t>
            </a:r>
            <a:r>
              <a:rPr kumimoji="0" lang="en-GB" sz="2000" b="0" i="0" u="none" strike="noStrike" kern="1200" cap="none" spc="0" normalizeH="0" baseline="0" noProof="0" dirty="0">
                <a:ln>
                  <a:noFill/>
                </a:ln>
                <a:solidFill>
                  <a:srgbClr val="7030A0"/>
                </a:solidFill>
                <a:effectLst/>
                <a:uLnTx/>
                <a:uFillTx/>
                <a:latin typeface="Aptos" panose="020B0004020202020204" pitchFamily="34" charset="0"/>
                <a:hlinkClick r:id="rId5">
                  <a:extLst>
                    <a:ext uri="{A12FA001-AC4F-418D-AE19-62706E023703}">
                      <ahyp:hlinkClr xmlns:ahyp="http://schemas.microsoft.com/office/drawing/2018/hyperlinkcolor" val="tx"/>
                    </a:ext>
                  </a:extLst>
                </a:hlinkClick>
              </a:rPr>
              <a:t>NELFT NHS Foundation Trust</a:t>
            </a:r>
            <a:r>
              <a:rPr kumimoji="0" lang="en-GB" sz="2000" b="0" i="0" u="none" strike="noStrike" kern="1200" cap="none" spc="0" normalizeH="0" baseline="0" noProof="0" dirty="0">
                <a:ln>
                  <a:noFill/>
                </a:ln>
                <a:solidFill>
                  <a:srgbClr val="7030A0"/>
                </a:solidFill>
                <a:effectLst/>
                <a:uLnTx/>
                <a:uFillTx/>
                <a:latin typeface="Aptos" panose="020B0004020202020204" pitchFamily="34" charset="0"/>
              </a:rPr>
              <a:t> </a:t>
            </a:r>
          </a:p>
          <a:p>
            <a:pPr marL="0" indent="0">
              <a:buNone/>
            </a:pPr>
            <a:endParaRPr lang="en-GB" sz="1200" dirty="0">
              <a:solidFill>
                <a:srgbClr val="002060"/>
              </a:solidFill>
              <a:latin typeface="Aptos" panose="020B0004020202020204" pitchFamily="34" charset="0"/>
            </a:endParaRPr>
          </a:p>
          <a:p>
            <a:pPr marL="0" indent="0">
              <a:buNone/>
            </a:pPr>
            <a:endParaRPr lang="en-GB" sz="1200" dirty="0">
              <a:latin typeface="Aptos" panose="020B0004020202020204" pitchFamily="34" charset="0"/>
            </a:endParaRPr>
          </a:p>
          <a:p>
            <a:pPr marL="0" indent="0">
              <a:buNone/>
            </a:pPr>
            <a:endParaRPr lang="en-GB" sz="4200" dirty="0">
              <a:latin typeface="Aptos" panose="020B00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52099E09-AE21-1D5F-4574-F3ABC7381A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1026" name="Picture 2" descr="Organisation's logo">
            <a:extLst>
              <a:ext uri="{FF2B5EF4-FFF2-40B4-BE49-F238E27FC236}">
                <a16:creationId xmlns:a16="http://schemas.microsoft.com/office/drawing/2014/main" id="{BACAD259-B215-7E29-4B4A-64E283877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0678" y="5301208"/>
            <a:ext cx="3057869" cy="93774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87">
            <a:extLst>
              <a:ext uri="{FF2B5EF4-FFF2-40B4-BE49-F238E27FC236}">
                <a16:creationId xmlns:a16="http://schemas.microsoft.com/office/drawing/2014/main" id="{7FE3A082-3C1B-D459-735F-58AF8CF086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77511" y="4157118"/>
            <a:ext cx="800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51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7DD0-17E6-E370-6551-F7E27AFFBB91}"/>
              </a:ext>
            </a:extLst>
          </p:cNvPr>
          <p:cNvSpPr>
            <a:spLocks noGrp="1"/>
          </p:cNvSpPr>
          <p:nvPr>
            <p:ph type="title"/>
          </p:nvPr>
        </p:nvSpPr>
        <p:spPr>
          <a:xfrm>
            <a:off x="909836" y="0"/>
            <a:ext cx="9913169" cy="1008112"/>
          </a:xfrm>
        </p:spPr>
        <p:txBody>
          <a:bodyPr/>
          <a:lstStyle/>
          <a:p>
            <a:r>
              <a:rPr lang="en-US" u="sng" dirty="0">
                <a:solidFill>
                  <a:srgbClr val="002060"/>
                </a:solidFill>
                <a:effectLst>
                  <a:outerShdw blurRad="38100" dist="38100" dir="2700000" algn="tl">
                    <a:srgbClr val="000000">
                      <a:alpha val="43137"/>
                    </a:srgbClr>
                  </a:outerShdw>
                </a:effectLst>
                <a:latin typeface="Aptos" panose="020B0004020202020204" pitchFamily="34" charset="0"/>
              </a:rPr>
              <a:t>SAFEGUARDING </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3" name="Content Placeholder 2">
            <a:extLst>
              <a:ext uri="{FF2B5EF4-FFF2-40B4-BE49-F238E27FC236}">
                <a16:creationId xmlns:a16="http://schemas.microsoft.com/office/drawing/2014/main" id="{23C089BE-F16C-C6FD-975D-05799B728D02}"/>
              </a:ext>
            </a:extLst>
          </p:cNvPr>
          <p:cNvSpPr>
            <a:spLocks noGrp="1"/>
          </p:cNvSpPr>
          <p:nvPr>
            <p:ph idx="1"/>
          </p:nvPr>
        </p:nvSpPr>
        <p:spPr>
          <a:xfrm>
            <a:off x="909836" y="1008112"/>
            <a:ext cx="9985177" cy="5164088"/>
          </a:xfrm>
        </p:spPr>
        <p:txBody>
          <a:bodyPr/>
          <a:lstStyle/>
          <a:p>
            <a:pPr marL="0" indent="0">
              <a:buNone/>
            </a:pPr>
            <a:r>
              <a:rPr lang="en-GB" b="1" dirty="0">
                <a:solidFill>
                  <a:srgbClr val="002060"/>
                </a:solidFill>
                <a:effectLst>
                  <a:outerShdw blurRad="38100" dist="38100" dir="2700000" algn="tl">
                    <a:srgbClr val="000000">
                      <a:alpha val="43137"/>
                    </a:srgbClr>
                  </a:outerShdw>
                </a:effectLst>
                <a:latin typeface="Aptos" panose="020B0004020202020204" pitchFamily="34" charset="0"/>
              </a:rPr>
              <a:t>ARE YOU CONCERNED ABOUT A PATIENT OR CARER? </a:t>
            </a:r>
          </a:p>
        </p:txBody>
      </p:sp>
      <p:sp>
        <p:nvSpPr>
          <p:cNvPr id="5" name="TextBox 4">
            <a:extLst>
              <a:ext uri="{FF2B5EF4-FFF2-40B4-BE49-F238E27FC236}">
                <a16:creationId xmlns:a16="http://schemas.microsoft.com/office/drawing/2014/main" id="{87028C75-D1C0-4836-CC3C-5C9A4F2EE066}"/>
              </a:ext>
            </a:extLst>
          </p:cNvPr>
          <p:cNvSpPr txBox="1"/>
          <p:nvPr/>
        </p:nvSpPr>
        <p:spPr>
          <a:xfrm>
            <a:off x="928128" y="1340768"/>
            <a:ext cx="10441160" cy="4445769"/>
          </a:xfrm>
          <a:prstGeom prst="rect">
            <a:avLst/>
          </a:prstGeom>
          <a:noFill/>
        </p:spPr>
        <p:txBody>
          <a:bodyPr wrap="square">
            <a:spAutoFit/>
          </a:bodyPr>
          <a:lstStyle/>
          <a:p>
            <a:pPr>
              <a:lnSpc>
                <a:spcPct val="107000"/>
              </a:lnSpc>
              <a:spcAft>
                <a:spcPts val="800"/>
              </a:spcAft>
            </a:pPr>
            <a:r>
              <a:rPr lang="en-GB" sz="1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Safeguarding vulnerable people with disabilities means protecting them from harm, abuse, or neglect and ensuring their safety and well-being. </a:t>
            </a:r>
          </a:p>
          <a:p>
            <a:pPr>
              <a:lnSpc>
                <a:spcPct val="107000"/>
              </a:lnSpc>
              <a:spcAft>
                <a:spcPts val="800"/>
              </a:spcAft>
            </a:pPr>
            <a:r>
              <a:rPr lang="en-GB" sz="1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In Waltham Forest, safeguarding referrals can be made through various services depending on the needs of the individual.</a:t>
            </a:r>
          </a:p>
          <a:p>
            <a:pPr lvl="0">
              <a:lnSpc>
                <a:spcPct val="107000"/>
              </a:lnSpc>
              <a:spcAft>
                <a:spcPts val="800"/>
              </a:spcAft>
              <a:tabLst>
                <a:tab pos="457200" algn="l"/>
              </a:tabLst>
            </a:pPr>
            <a:r>
              <a:rPr lang="en-GB" sz="1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For Adults at Risk</a:t>
            </a:r>
            <a:r>
              <a:rPr lang="en-GB" sz="1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If you are concerned about the safety of an adult who may be at risk of abuse, you can contact the Safeguarding Adults Team at any time via phone at 020 8496 3000 or by filling out an online referral form. This applies to adults who are unable to protect themselves and are at risk of or experiencing abuse, neglect, or exploitation. Abuse can include physical, psychological, financial, and discriminatory abuse among others​</a:t>
            </a:r>
          </a:p>
          <a:p>
            <a:pPr lvl="0">
              <a:lnSpc>
                <a:spcPct val="107000"/>
              </a:lnSpc>
              <a:spcAft>
                <a:spcPts val="800"/>
              </a:spcAft>
              <a:tabLst>
                <a:tab pos="457200" algn="l"/>
              </a:tabLst>
            </a:pPr>
            <a:r>
              <a:rPr lang="en-GB" sz="1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For Children and Young People</a:t>
            </a:r>
            <a:r>
              <a:rPr lang="en-GB" sz="1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Concerns about the safety or wellbeing of a child can be directed to the </a:t>
            </a:r>
            <a:r>
              <a:rPr lang="en-GB" sz="16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Waltham Forest Multi Agency Safeguarding Hub (MASH)</a:t>
            </a:r>
            <a:r>
              <a:rPr lang="en-GB" sz="1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which brings together professionals from health, education, and social services. They assess and manage safeguarding referrals to ensure the right support is given. Referrals can be made by contacting the </a:t>
            </a:r>
            <a:r>
              <a:rPr lang="en-GB" sz="1600" b="1" kern="100" dirty="0">
                <a:solidFill>
                  <a:srgbClr val="7030A0"/>
                </a:solidFill>
                <a:effectLst/>
                <a:latin typeface="Aptos" panose="020B0004020202020204" pitchFamily="34" charset="0"/>
                <a:ea typeface="Calibri" panose="020F0502020204030204" pitchFamily="34" charset="0"/>
                <a:cs typeface="Times New Roman" panose="02020603050405020304" pitchFamily="18" charset="0"/>
              </a:rPr>
              <a:t>MASH via phone at 020 8496 2310 (Monday to Friday) or through email​: </a:t>
            </a:r>
            <a:r>
              <a:rPr lang="en-GB" sz="16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MASHrequests@walthamforest.gov.uk</a:t>
            </a:r>
            <a:r>
              <a:rPr lang="en-GB" sz="1600" b="1" dirty="0">
                <a:solidFill>
                  <a:srgbClr val="7030A0"/>
                </a:solidFill>
                <a:latin typeface="Aptos" panose="020B0004020202020204" pitchFamily="34" charset="0"/>
              </a:rPr>
              <a:t>   </a:t>
            </a:r>
            <a:r>
              <a:rPr lang="en-GB" sz="16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NEW LBWF MASH Referral form- dec 2022_0 (1).doc</a:t>
            </a:r>
            <a:endParaRPr lang="en-GB" sz="1600" b="1" kern="100" dirty="0">
              <a:solidFill>
                <a:srgbClr val="7030A0"/>
              </a:solidFill>
              <a:effectLst/>
              <a:highlight>
                <a:srgbClr val="FFFF00"/>
              </a:highlight>
              <a:latin typeface="Aptos" panose="020B000402020202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GB" sz="1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Each service works with multiple agencies such as the NHS, police, and housing services to coordinate safeguarding efforts and ensure vulnerable individuals receive protection and support.</a:t>
            </a:r>
          </a:p>
        </p:txBody>
      </p:sp>
      <p:pic>
        <p:nvPicPr>
          <p:cNvPr id="4" name="Picture 3">
            <a:extLst>
              <a:ext uri="{FF2B5EF4-FFF2-40B4-BE49-F238E27FC236}">
                <a16:creationId xmlns:a16="http://schemas.microsoft.com/office/drawing/2014/main" id="{91B871E4-3A5D-817F-26FE-233DB5836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8868" y="229716"/>
            <a:ext cx="1556792" cy="1556792"/>
          </a:xfrm>
          <a:prstGeom prst="rect">
            <a:avLst/>
          </a:prstGeom>
        </p:spPr>
      </p:pic>
      <p:pic>
        <p:nvPicPr>
          <p:cNvPr id="7" name="Picture 6" descr="A couple of people standing together&#10;&#10;AI-generated content may be incorrect.">
            <a:extLst>
              <a:ext uri="{FF2B5EF4-FFF2-40B4-BE49-F238E27FC236}">
                <a16:creationId xmlns:a16="http://schemas.microsoft.com/office/drawing/2014/main" id="{D48729E1-F556-5260-38F1-35413EA05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857" y="5679956"/>
            <a:ext cx="1605955" cy="1585008"/>
          </a:xfrm>
          <a:prstGeom prst="rect">
            <a:avLst/>
          </a:prstGeom>
        </p:spPr>
      </p:pic>
    </p:spTree>
    <p:extLst>
      <p:ext uri="{BB962C8B-B14F-4D97-AF65-F5344CB8AC3E}">
        <p14:creationId xmlns:p14="http://schemas.microsoft.com/office/powerpoint/2010/main" val="138905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FAA4-95C7-171F-9B37-8F4657057123}"/>
              </a:ext>
            </a:extLst>
          </p:cNvPr>
          <p:cNvSpPr>
            <a:spLocks noGrp="1"/>
          </p:cNvSpPr>
          <p:nvPr>
            <p:ph type="title"/>
          </p:nvPr>
        </p:nvSpPr>
        <p:spPr>
          <a:xfrm>
            <a:off x="909836" y="326212"/>
            <a:ext cx="8761041" cy="527720"/>
          </a:xfrm>
        </p:spPr>
        <p:txBody>
          <a:bodyPr>
            <a:normAutofit fontScale="90000"/>
          </a:bodyPr>
          <a:lstStyle/>
          <a:p>
            <a:r>
              <a:rPr lang="en-GB" b="1" dirty="0">
                <a:solidFill>
                  <a:srgbClr val="002060"/>
                </a:solidFill>
                <a:effectLst>
                  <a:outerShdw blurRad="38100" dist="38100" dir="2700000" algn="tl">
                    <a:srgbClr val="000000">
                      <a:alpha val="43137"/>
                    </a:srgbClr>
                  </a:outerShdw>
                </a:effectLst>
                <a:latin typeface="Aptos" panose="020B0004020202020204" pitchFamily="34" charset="0"/>
              </a:rPr>
              <a:t>Useful Contacts: Health </a:t>
            </a:r>
          </a:p>
        </p:txBody>
      </p:sp>
      <p:sp>
        <p:nvSpPr>
          <p:cNvPr id="3" name="Content Placeholder 2">
            <a:extLst>
              <a:ext uri="{FF2B5EF4-FFF2-40B4-BE49-F238E27FC236}">
                <a16:creationId xmlns:a16="http://schemas.microsoft.com/office/drawing/2014/main" id="{D09A6345-73F4-45FA-4684-15D5AE96C3F8}"/>
              </a:ext>
            </a:extLst>
          </p:cNvPr>
          <p:cNvSpPr>
            <a:spLocks noGrp="1"/>
          </p:cNvSpPr>
          <p:nvPr>
            <p:ph idx="1"/>
          </p:nvPr>
        </p:nvSpPr>
        <p:spPr>
          <a:xfrm>
            <a:off x="837828" y="889324"/>
            <a:ext cx="10057185" cy="5708028"/>
          </a:xfrm>
        </p:spPr>
        <p:txBody>
          <a:bodyPr>
            <a:normAutofit/>
          </a:bodyPr>
          <a:lstStyle/>
          <a:p>
            <a:pPr marL="0" indent="0">
              <a:lnSpc>
                <a:spcPct val="110000"/>
              </a:lnSpc>
              <a:buNone/>
            </a:pPr>
            <a:r>
              <a:rPr lang="en-GB" sz="1500" dirty="0">
                <a:solidFill>
                  <a:srgbClr val="002060"/>
                </a:solidFill>
                <a:latin typeface="Aptos" panose="020B0004020202020204" pitchFamily="34" charset="0"/>
              </a:rPr>
              <a:t>For individuals with learning disabilities in Waltham Forest, here are some useful contacts and services:</a:t>
            </a:r>
            <a:endParaRPr lang="en-GB" sz="1400" dirty="0">
              <a:solidFill>
                <a:srgbClr val="002060"/>
              </a:solidFill>
              <a:latin typeface="Aptos" panose="020B0004020202020204" pitchFamily="34" charset="0"/>
            </a:endParaRPr>
          </a:p>
          <a:p>
            <a:pPr>
              <a:lnSpc>
                <a:spcPct val="110000"/>
              </a:lnSpc>
              <a:spcBef>
                <a:spcPts val="0"/>
              </a:spcBef>
            </a:pPr>
            <a:r>
              <a:rPr lang="en-GB" sz="1400" dirty="0">
                <a:solidFill>
                  <a:srgbClr val="002060"/>
                </a:solidFill>
                <a:latin typeface="Aptos" panose="020B0004020202020204" pitchFamily="34" charset="0"/>
              </a:rPr>
              <a:t>Community learning disability Team (CLDT) – </a:t>
            </a:r>
            <a:r>
              <a:rPr lang="en-GB" sz="1400" dirty="0">
                <a:solidFill>
                  <a:srgbClr val="7030A0"/>
                </a:solidFill>
                <a:latin typeface="Aptos" panose="020B0004020202020204" pitchFamily="34" charset="0"/>
              </a:rPr>
              <a:t>NELFT : </a:t>
            </a:r>
            <a:r>
              <a:rPr lang="en-GB" sz="1400"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Community Learning Disability Team - Waltham Forest | NELFT NHS Foundation Trust</a:t>
            </a: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800"/>
              </a:spcAft>
              <a:buClrTx/>
              <a:buSzTx/>
              <a:buFont typeface="Arial" pitchFamily="34" charset="0"/>
              <a:buChar char="•"/>
              <a:tabLst/>
              <a:defRPr/>
            </a:pPr>
            <a:r>
              <a:rPr lang="en-GB" sz="1400" dirty="0">
                <a:solidFill>
                  <a:srgbClr val="002060"/>
                </a:solidFill>
                <a:latin typeface="Aptos" panose="020B0004020202020204" pitchFamily="34" charset="0"/>
              </a:rPr>
              <a:t>Step by Step Guide to Health Checks: </a:t>
            </a:r>
            <a:r>
              <a:rPr kumimoji="0" lang="en-GB" sz="1400" b="0" i="0" u="sng" strike="noStrike" kern="100" cap="none" spc="0" normalizeH="0" baseline="0" noProof="0" dirty="0">
                <a:ln>
                  <a:noFill/>
                </a:ln>
                <a:solidFill>
                  <a:srgbClr val="7030A0"/>
                </a:solidFill>
                <a:effectLst/>
                <a:uLnTx/>
                <a:uFillTx/>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RCGP-Health-Check-Step-by-Step-Guide-2017.pdf (england.nhs.uk)</a:t>
            </a:r>
            <a:endParaRPr lang="en-GB" sz="1400" u="sng" kern="100" dirty="0">
              <a:solidFill>
                <a:srgbClr val="7030A0"/>
              </a:solidFill>
              <a:latin typeface="Aptos" panose="020B0004020202020204" pitchFamily="34" charset="0"/>
              <a:ea typeface="Aptos" panose="020B0004020202020204" pitchFamily="34" charset="0"/>
              <a:cs typeface="Times New Roman" panose="02020603050405020304" pitchFamily="18" charset="0"/>
            </a:endParaRPr>
          </a:p>
          <a:p>
            <a:pPr marL="223838" marR="0" lvl="0" indent="-228600" algn="l" defTabSz="914400" rtl="0" eaLnBrk="1" fontAlgn="auto" latinLnBrk="0" hangingPunct="1">
              <a:lnSpc>
                <a:spcPct val="110000"/>
              </a:lnSpc>
              <a:spcBef>
                <a:spcPts val="0"/>
              </a:spcBef>
              <a:spcAft>
                <a:spcPts val="800"/>
              </a:spcAft>
              <a:buClrTx/>
              <a:buSzTx/>
              <a:buFont typeface="Arial" pitchFamily="34" charset="0"/>
              <a:buChar char="•"/>
              <a:tabLst/>
              <a:defRPr/>
            </a:pPr>
            <a:r>
              <a:rPr lang="en-GB" sz="1400" kern="100" dirty="0">
                <a:solidFill>
                  <a:srgbClr val="002060"/>
                </a:solidFill>
                <a:latin typeface="Aptos" panose="020B0004020202020204" pitchFamily="34" charset="0"/>
                <a:cs typeface="Times New Roman" panose="02020603050405020304" pitchFamily="18" charset="0"/>
              </a:rPr>
              <a:t>Intensive Support Team - </a:t>
            </a:r>
            <a:r>
              <a:rPr lang="en-GB" sz="1400"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The Intensive Support Team for people with a learning disability and autism. | NELFT NHS Foundation Trust</a:t>
            </a: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800"/>
              </a:spcAft>
              <a:buClrTx/>
              <a:buSzTx/>
              <a:buFont typeface="Arial" pitchFamily="34" charset="0"/>
              <a:buChar char="•"/>
              <a:tabLst/>
              <a:defRPr/>
            </a:pPr>
            <a:r>
              <a:rPr lang="en-GB" sz="1400" dirty="0">
                <a:solidFill>
                  <a:srgbClr val="002060"/>
                </a:solidFill>
                <a:latin typeface="Aptos" panose="020B0004020202020204" pitchFamily="34" charset="0"/>
              </a:rPr>
              <a:t>Special Educational Needs and Disabilities Information Advice and Support Service (SENDIASS) </a:t>
            </a:r>
            <a:r>
              <a:rPr lang="en-GB" sz="1400" dirty="0">
                <a:solidFill>
                  <a:srgbClr val="7030A0"/>
                </a:solidFill>
                <a:latin typeface="Aptos" panose="020B0004020202020204" pitchFamily="34" charset="0"/>
                <a:hlinkClick r:id="rId5">
                  <a:extLst>
                    <a:ext uri="{A12FA001-AC4F-418D-AE19-62706E023703}">
                      <ahyp:hlinkClr xmlns:ahyp="http://schemas.microsoft.com/office/drawing/2018/hyperlinkcolor" val="tx"/>
                    </a:ext>
                  </a:extLst>
                </a:hlinkClick>
              </a:rPr>
              <a:t>Waltham Forest :: Home (walthamforestsendiass.org.uk)</a:t>
            </a:r>
            <a:r>
              <a:rPr lang="en-GB" sz="1400" dirty="0">
                <a:solidFill>
                  <a:srgbClr val="7030A0"/>
                </a:solidFill>
                <a:latin typeface="Aptos" panose="020B0004020202020204" pitchFamily="34" charset="0"/>
              </a:rPr>
              <a:t> </a:t>
            </a:r>
          </a:p>
          <a:p>
            <a:pPr>
              <a:lnSpc>
                <a:spcPct val="110000"/>
              </a:lnSpc>
              <a:spcBef>
                <a:spcPts val="0"/>
              </a:spcBef>
              <a:spcAft>
                <a:spcPts val="800"/>
              </a:spcAf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Waltham forest parent forum: </a:t>
            </a:r>
            <a:r>
              <a:rPr kumimoji="0" lang="en-GB" sz="14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6">
                  <a:extLst>
                    <a:ext uri="{A12FA001-AC4F-418D-AE19-62706E023703}">
                      <ahyp:hlinkClr xmlns:ahyp="http://schemas.microsoft.com/office/drawing/2018/hyperlinkcolor" val="tx"/>
                    </a:ext>
                  </a:extLst>
                </a:hlinkClick>
              </a:rPr>
              <a:t>Waltham Forest Parent Forum | Join Us Today | Home</a:t>
            </a:r>
            <a:endParaRPr lang="en-GB" sz="1400" dirty="0">
              <a:solidFill>
                <a:srgbClr val="7030A0"/>
              </a:solidFill>
              <a:latin typeface="Aptos" panose="020B0004020202020204" pitchFamily="34" charset="0"/>
            </a:endParaRPr>
          </a:p>
          <a:p>
            <a:pPr>
              <a:lnSpc>
                <a:spcPct val="110000"/>
              </a:lnSpc>
              <a:spcBef>
                <a:spcPts val="0"/>
              </a:spcBef>
            </a:pPr>
            <a:r>
              <a:rPr lang="en-GB" sz="1400" dirty="0">
                <a:solidFill>
                  <a:srgbClr val="002060"/>
                </a:solidFill>
                <a:latin typeface="Aptos" panose="020B0004020202020204" pitchFamily="34" charset="0"/>
              </a:rPr>
              <a:t>HEALTHWATCH FORUM – </a:t>
            </a:r>
            <a:r>
              <a:rPr lang="en-GB" sz="1400" dirty="0">
                <a:solidFill>
                  <a:srgbClr val="7030A0"/>
                </a:solidFill>
                <a:latin typeface="Aptos" panose="020B0004020202020204" pitchFamily="34" charset="0"/>
                <a:hlinkClick r:id="rId7">
                  <a:extLst>
                    <a:ext uri="{A12FA001-AC4F-418D-AE19-62706E023703}">
                      <ahyp:hlinkClr xmlns:ahyp="http://schemas.microsoft.com/office/drawing/2018/hyperlinkcolor" val="tx"/>
                    </a:ext>
                  </a:extLst>
                </a:hlinkClick>
              </a:rPr>
              <a:t>Patient Participation Group Forum | Healthwatch Waltham forest</a:t>
            </a:r>
            <a:r>
              <a:rPr lang="en-GB" sz="1400" dirty="0">
                <a:solidFill>
                  <a:srgbClr val="7030A0"/>
                </a:solidFill>
                <a:latin typeface="Aptos" panose="020B0004020202020204" pitchFamily="34" charset="0"/>
              </a:rPr>
              <a:t>  </a:t>
            </a:r>
          </a:p>
          <a:p>
            <a:pPr>
              <a:lnSpc>
                <a:spcPct val="110000"/>
              </a:lnSpc>
              <a:spcBef>
                <a:spcPts val="0"/>
              </a:spcBef>
            </a:pPr>
            <a:r>
              <a:rPr lang="en-GB" sz="1400" dirty="0">
                <a:solidFill>
                  <a:srgbClr val="002060"/>
                </a:solidFill>
                <a:latin typeface="Aptos" panose="020B0004020202020204" pitchFamily="34" charset="0"/>
              </a:rPr>
              <a:t>PALS (Patient advice and liaison service) </a:t>
            </a:r>
            <a:r>
              <a:rPr lang="en-GB" sz="1400" dirty="0">
                <a:solidFill>
                  <a:srgbClr val="7030A0"/>
                </a:solidFill>
                <a:latin typeface="Aptos" panose="020B0004020202020204" pitchFamily="34" charset="0"/>
                <a:hlinkClick r:id="rId8">
                  <a:extLst>
                    <a:ext uri="{A12FA001-AC4F-418D-AE19-62706E023703}">
                      <ahyp:hlinkClr xmlns:ahyp="http://schemas.microsoft.com/office/drawing/2018/hyperlinkcolor" val="tx"/>
                    </a:ext>
                  </a:extLst>
                </a:hlinkClick>
              </a:rPr>
              <a:t>What is PALS (Patient Advice and Liaison Service)? - NHS (www.nhs.uk)</a:t>
            </a:r>
            <a:endParaRPr lang="en-GB" sz="1400" dirty="0">
              <a:solidFill>
                <a:srgbClr val="7030A0"/>
              </a:solidFill>
              <a:latin typeface="Aptos" panose="020B0004020202020204" pitchFamily="34" charset="0"/>
            </a:endParaRPr>
          </a:p>
          <a:p>
            <a:pPr>
              <a:lnSpc>
                <a:spcPct val="110000"/>
              </a:lnSpc>
              <a:spcBef>
                <a:spcPts val="0"/>
              </a:spcBef>
              <a:spcAft>
                <a:spcPts val="800"/>
              </a:spcAft>
            </a:pPr>
            <a:r>
              <a:rPr lang="en-GB" sz="1400" dirty="0">
                <a:solidFill>
                  <a:srgbClr val="002060"/>
                </a:solidFill>
                <a:latin typeface="Aptos" panose="020B0004020202020204" pitchFamily="34" charset="0"/>
              </a:rPr>
              <a:t>What is MENCAP? </a:t>
            </a:r>
            <a:r>
              <a:rPr lang="en-GB" sz="1400" dirty="0">
                <a:solidFill>
                  <a:srgbClr val="7030A0"/>
                </a:solidFill>
                <a:latin typeface="Aptos" panose="020B0004020202020204" pitchFamily="34" charset="0"/>
                <a:hlinkClick r:id="rId9">
                  <a:extLst>
                    <a:ext uri="{A12FA001-AC4F-418D-AE19-62706E023703}">
                      <ahyp:hlinkClr xmlns:ahyp="http://schemas.microsoft.com/office/drawing/2018/hyperlinkcolor" val="tx"/>
                    </a:ext>
                  </a:extLst>
                </a:hlinkClick>
              </a:rPr>
              <a:t>Who We Are | Mencap</a:t>
            </a:r>
            <a:r>
              <a:rPr lang="en-GB" sz="1400" dirty="0">
                <a:solidFill>
                  <a:srgbClr val="7030A0"/>
                </a:solidFill>
                <a:latin typeface="Aptos" panose="020B0004020202020204" pitchFamily="34" charset="0"/>
              </a:rPr>
              <a:t> - </a:t>
            </a:r>
            <a:r>
              <a:rPr kumimoji="0" lang="en-GB" sz="1400" b="0" i="0" strike="noStrike" kern="1200" cap="none" spc="0" normalizeH="0" baseline="0" noProof="0" dirty="0">
                <a:ln>
                  <a:noFill/>
                </a:ln>
                <a:solidFill>
                  <a:srgbClr val="7030A0"/>
                </a:solidFill>
                <a:effectLst/>
                <a:uLnTx/>
                <a:uFillTx/>
                <a:latin typeface="Aptos" panose="020B0004020202020204" pitchFamily="34" charset="0"/>
                <a:hlinkClick r:id="rId10">
                  <a:extLst>
                    <a:ext uri="{A12FA001-AC4F-418D-AE19-62706E023703}">
                      <ahyp:hlinkClr xmlns:ahyp="http://schemas.microsoft.com/office/drawing/2018/hyperlinkcolor" val="tx"/>
                    </a:ext>
                  </a:extLst>
                </a:hlinkClick>
              </a:rPr>
              <a:t>Easy Read library | Mencap</a:t>
            </a:r>
            <a:r>
              <a:rPr kumimoji="0" lang="en-GB" sz="1400" b="0" i="0" strike="noStrike" kern="1200" cap="none" spc="0" normalizeH="0" baseline="0" noProof="0" dirty="0">
                <a:ln>
                  <a:noFill/>
                </a:ln>
                <a:solidFill>
                  <a:srgbClr val="7030A0"/>
                </a:solidFill>
                <a:effectLst/>
                <a:uLnTx/>
                <a:uFillTx/>
                <a:latin typeface="Aptos" panose="020B0004020202020204" pitchFamily="34" charset="0"/>
              </a:rPr>
              <a:t>      </a:t>
            </a:r>
            <a:r>
              <a:rPr kumimoji="0" lang="en-GB" sz="1400" b="0" i="0" strike="noStrike" kern="1200" cap="none" spc="0" normalizeH="0" baseline="0" noProof="0" dirty="0">
                <a:ln>
                  <a:noFill/>
                </a:ln>
                <a:solidFill>
                  <a:srgbClr val="7030A0"/>
                </a:solidFill>
                <a:effectLst/>
                <a:uLnTx/>
                <a:uFillTx/>
                <a:latin typeface="Aptos" panose="020B0004020202020204" pitchFamily="34" charset="0"/>
                <a:hlinkClick r:id="rId11">
                  <a:extLst>
                    <a:ext uri="{A12FA001-AC4F-418D-AE19-62706E023703}">
                      <ahyp:hlinkClr xmlns:ahyp="http://schemas.microsoft.com/office/drawing/2018/hyperlinkcolor" val="tx"/>
                    </a:ext>
                  </a:extLst>
                </a:hlinkClick>
              </a:rPr>
              <a:t>What is a learning disability? | Mencap</a:t>
            </a:r>
            <a:r>
              <a:rPr kumimoji="0" lang="en-GB" sz="1400" b="0" i="0" strike="noStrike" kern="1200" cap="none" spc="0" normalizeH="0" baseline="0" noProof="0" dirty="0">
                <a:ln>
                  <a:noFill/>
                </a:ln>
                <a:solidFill>
                  <a:srgbClr val="7030A0"/>
                </a:solidFill>
                <a:effectLst/>
                <a:uLnTx/>
                <a:uFillTx/>
                <a:latin typeface="Aptos" panose="020B0004020202020204" pitchFamily="34" charset="0"/>
              </a:rPr>
              <a:t>   </a:t>
            </a:r>
            <a:r>
              <a:rPr lang="en-GB" sz="1400" u="sng"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Everything you need to know about the learning disability register | Mencap</a:t>
            </a:r>
            <a:r>
              <a:rPr lang="en-GB" sz="14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n-GB" sz="1400" u="sng"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n-GB" sz="1400" u="sng"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Getting it Right charter.pdf (mencap.org.uk)</a:t>
            </a:r>
            <a:endParaRPr kumimoji="0" lang="en-GB" sz="1400" b="0" i="0" strike="noStrike" kern="1200" cap="none" spc="0" normalizeH="0" baseline="0" noProof="0" dirty="0">
              <a:ln>
                <a:noFill/>
              </a:ln>
              <a:solidFill>
                <a:srgbClr val="7030A0"/>
              </a:solidFill>
              <a:effectLst/>
              <a:uLnTx/>
              <a:uFillTx/>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GB" sz="1400" b="0" i="0" strike="noStrike" kern="1200" cap="none" spc="0" normalizeH="0" baseline="0" noProof="0" dirty="0">
                <a:ln>
                  <a:noFill/>
                </a:ln>
                <a:solidFill>
                  <a:srgbClr val="002060"/>
                </a:solidFill>
                <a:effectLst/>
                <a:uLnTx/>
                <a:uFillTx/>
                <a:latin typeface="Aptos" panose="020B0004020202020204" pitchFamily="34" charset="0"/>
              </a:rPr>
              <a:t>G</a:t>
            </a:r>
            <a:r>
              <a:rPr lang="en-GB" sz="1400" dirty="0" err="1">
                <a:solidFill>
                  <a:srgbClr val="002060"/>
                </a:solidFill>
                <a:latin typeface="Aptos" panose="020B0004020202020204" pitchFamily="34" charset="0"/>
              </a:rPr>
              <a:t>oing</a:t>
            </a:r>
            <a:r>
              <a:rPr lang="en-GB" sz="1400" dirty="0">
                <a:solidFill>
                  <a:srgbClr val="002060"/>
                </a:solidFill>
                <a:latin typeface="Aptos" panose="020B0004020202020204" pitchFamily="34" charset="0"/>
              </a:rPr>
              <a:t> to Hospital - information for patients - </a:t>
            </a:r>
            <a:r>
              <a:rPr lang="en-GB" sz="1400" dirty="0">
                <a:solidFill>
                  <a:srgbClr val="7030A0"/>
                </a:solidFill>
                <a:latin typeface="Aptos" panose="020B0004020202020204" pitchFamily="34" charset="0"/>
                <a:hlinkClick r:id="rId14">
                  <a:extLst>
                    <a:ext uri="{A12FA001-AC4F-418D-AE19-62706E023703}">
                      <ahyp:hlinkClr xmlns:ahyp="http://schemas.microsoft.com/office/drawing/2018/hyperlinkcolor" val="tx"/>
                    </a:ext>
                  </a:extLst>
                </a:hlinkClick>
              </a:rPr>
              <a:t>Going to hospital | London Borough of Waltham Forest</a:t>
            </a: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0"/>
              </a:spcAft>
              <a:buClrTx/>
              <a:buSzTx/>
              <a:buFont typeface="Arial" pitchFamily="34" charset="0"/>
              <a:buChar char="•"/>
              <a:tabLst/>
              <a:defRPr/>
            </a:pPr>
            <a:r>
              <a:rPr lang="en-GB" sz="1400" dirty="0">
                <a:solidFill>
                  <a:srgbClr val="7030A0"/>
                </a:solidFill>
                <a:latin typeface="Aptos" panose="020B0004020202020204" pitchFamily="34" charset="0"/>
                <a:hlinkClick r:id="rId15">
                  <a:extLst>
                    <a:ext uri="{A12FA001-AC4F-418D-AE19-62706E023703}">
                      <ahyp:hlinkClr xmlns:ahyp="http://schemas.microsoft.com/office/drawing/2018/hyperlinkcolor" val="tx"/>
                    </a:ext>
                  </a:extLst>
                </a:hlinkClick>
              </a:rPr>
              <a:t>Barts Health l providing an accessible service</a:t>
            </a: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0"/>
              </a:spcAft>
              <a:buClrTx/>
              <a:buSzTx/>
              <a:buFont typeface="Arial" pitchFamily="34" charset="0"/>
              <a:buChar char="•"/>
              <a:tabLst/>
              <a:defRPr/>
            </a:pPr>
            <a:r>
              <a:rPr lang="en-GB" sz="1400" dirty="0">
                <a:solidFill>
                  <a:srgbClr val="002060"/>
                </a:solidFill>
                <a:latin typeface="Aptos" panose="020B0004020202020204" pitchFamily="34" charset="0"/>
                <a:hlinkClick r:id="rId16">
                  <a:extLst>
                    <a:ext uri="{A12FA001-AC4F-418D-AE19-62706E023703}">
                      <ahyp:hlinkClr xmlns:ahyp="http://schemas.microsoft.com/office/drawing/2018/hyperlinkcolor" val="tx"/>
                    </a:ext>
                  </a:extLst>
                </a:hlinkClick>
              </a:rPr>
              <a:t>Wheelchair Services </a:t>
            </a:r>
            <a:r>
              <a:rPr lang="en-GB" sz="1400" dirty="0">
                <a:solidFill>
                  <a:srgbClr val="7030A0"/>
                </a:solidFill>
                <a:latin typeface="Aptos" panose="020B0004020202020204" pitchFamily="34" charset="0"/>
                <a:hlinkClick r:id="rId16">
                  <a:extLst>
                    <a:ext uri="{A12FA001-AC4F-418D-AE19-62706E023703}">
                      <ahyp:hlinkClr xmlns:ahyp="http://schemas.microsoft.com/office/drawing/2018/hyperlinkcolor" val="tx"/>
                    </a:ext>
                  </a:extLst>
                </a:hlinkClick>
              </a:rPr>
              <a:t>| London Borough of Waltham Forest</a:t>
            </a: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0"/>
              </a:spcAft>
              <a:buClrTx/>
              <a:buSzTx/>
              <a:buFont typeface="Arial" pitchFamily="34" charset="0"/>
              <a:buChar char="•"/>
              <a:tabLst/>
              <a:defRPr/>
            </a:pPr>
            <a:r>
              <a:rPr lang="en-GB" sz="1400" u="sng" dirty="0">
                <a:solidFill>
                  <a:srgbClr val="002060"/>
                </a:solidFill>
                <a:effectLst/>
                <a:latin typeface="Aptos" panose="020B0004020202020204" pitchFamily="34" charset="0"/>
                <a:ea typeface="Calibri" panose="020F0502020204030204" pitchFamily="34" charset="0"/>
                <a:cs typeface="Aptos" panose="020B0004020202020204" pitchFamily="34" charset="0"/>
                <a:hlinkClick r:id="rId17">
                  <a:extLst>
                    <a:ext uri="{A12FA001-AC4F-418D-AE19-62706E023703}">
                      <ahyp:hlinkClr xmlns:ahyp="http://schemas.microsoft.com/office/drawing/2018/hyperlinkcolor" val="tx"/>
                    </a:ext>
                  </a:extLst>
                </a:hlinkClick>
              </a:rPr>
              <a:t>Dental Service Domiciliary referral form </a:t>
            </a:r>
            <a:r>
              <a:rPr lang="en-GB" sz="1400" u="sng" dirty="0">
                <a:solidFill>
                  <a:srgbClr val="7030A0"/>
                </a:solidFill>
                <a:effectLst/>
                <a:latin typeface="Aptos" panose="020B0004020202020204" pitchFamily="34" charset="0"/>
                <a:ea typeface="Calibri" panose="020F0502020204030204" pitchFamily="34" charset="0"/>
                <a:cs typeface="Aptos" panose="020B0004020202020204" pitchFamily="34" charset="0"/>
                <a:hlinkClick r:id="rId17">
                  <a:extLst>
                    <a:ext uri="{A12FA001-AC4F-418D-AE19-62706E023703}">
                      <ahyp:hlinkClr xmlns:ahyp="http://schemas.microsoft.com/office/drawing/2018/hyperlinkcolor" val="tx"/>
                    </a:ext>
                  </a:extLst>
                </a:hlinkClick>
              </a:rPr>
              <a:t>| Kent Community Health NHS Foundation Trust</a:t>
            </a:r>
            <a:endParaRPr lang="en-GB" sz="1400" u="sng" dirty="0">
              <a:solidFill>
                <a:srgbClr val="7030A0"/>
              </a:solidFill>
              <a:effectLst/>
              <a:latin typeface="Aptos" panose="020B0004020202020204" pitchFamily="34" charset="0"/>
              <a:ea typeface="Calibri" panose="020F0502020204030204" pitchFamily="34" charset="0"/>
              <a:cs typeface="Aptos" panose="020B0004020202020204" pitchFamily="34" charset="0"/>
            </a:endParaRPr>
          </a:p>
          <a:p>
            <a:pPr>
              <a:lnSpc>
                <a:spcPct val="110000"/>
              </a:lnSpc>
              <a:spcBef>
                <a:spcPts val="0"/>
              </a:spcBef>
              <a:defRPr/>
            </a:pPr>
            <a:r>
              <a:rPr lang="en-GB" sz="1400" u="sng" dirty="0">
                <a:solidFill>
                  <a:srgbClr val="002060"/>
                </a:solidFill>
                <a:effectLst/>
                <a:latin typeface="Aptos" panose="020B0004020202020204" pitchFamily="34" charset="0"/>
                <a:ea typeface="Calibri" panose="020F0502020204030204" pitchFamily="34" charset="0"/>
                <a:cs typeface="Aptos" panose="020B0004020202020204" pitchFamily="34" charset="0"/>
                <a:hlinkClick r:id="rId18">
                  <a:extLst>
                    <a:ext uri="{A12FA001-AC4F-418D-AE19-62706E023703}">
                      <ahyp:hlinkClr xmlns:ahyp="http://schemas.microsoft.com/office/drawing/2018/hyperlinkcolor" val="tx"/>
                    </a:ext>
                  </a:extLst>
                </a:hlinkClick>
              </a:rPr>
              <a:t>London Special Care Dental referral form </a:t>
            </a:r>
            <a:r>
              <a:rPr lang="en-GB" sz="1400" u="sng" dirty="0">
                <a:solidFill>
                  <a:srgbClr val="7030A0"/>
                </a:solidFill>
                <a:effectLst/>
                <a:latin typeface="Aptos" panose="020B0004020202020204" pitchFamily="34" charset="0"/>
                <a:ea typeface="Calibri" panose="020F0502020204030204" pitchFamily="34" charset="0"/>
                <a:cs typeface="Aptos" panose="020B0004020202020204" pitchFamily="34" charset="0"/>
                <a:hlinkClick r:id="rId18">
                  <a:extLst>
                    <a:ext uri="{A12FA001-AC4F-418D-AE19-62706E023703}">
                      <ahyp:hlinkClr xmlns:ahyp="http://schemas.microsoft.com/office/drawing/2018/hyperlinkcolor" val="tx"/>
                    </a:ext>
                  </a:extLst>
                </a:hlinkClick>
              </a:rPr>
              <a:t>| Kent Community Health NHS Foundation Trust</a:t>
            </a:r>
            <a:endParaRPr lang="en-GB" sz="1400" u="sng" dirty="0">
              <a:solidFill>
                <a:srgbClr val="7030A0"/>
              </a:solidFill>
              <a:effectLst/>
              <a:latin typeface="Aptos" panose="020B0004020202020204" pitchFamily="34" charset="0"/>
              <a:ea typeface="Calibri" panose="020F0502020204030204" pitchFamily="34" charset="0"/>
              <a:cs typeface="Aptos" panose="020B0004020202020204" pitchFamily="34" charset="0"/>
            </a:endParaRPr>
          </a:p>
          <a:p>
            <a:pPr>
              <a:lnSpc>
                <a:spcPct val="110000"/>
              </a:lnSpc>
              <a:spcBef>
                <a:spcPts val="0"/>
              </a:spcBef>
              <a:defRPr/>
            </a:pPr>
            <a:r>
              <a:rPr lang="en-GB" sz="1400" dirty="0">
                <a:solidFill>
                  <a:srgbClr val="002060"/>
                </a:solidFill>
                <a:latin typeface="Aptos" panose="020B0004020202020204" pitchFamily="34" charset="0"/>
                <a:hlinkClick r:id="rId19">
                  <a:extLst>
                    <a:ext uri="{A12FA001-AC4F-418D-AE19-62706E023703}">
                      <ahyp:hlinkClr xmlns:ahyp="http://schemas.microsoft.com/office/drawing/2018/hyperlinkcolor" val="tx"/>
                    </a:ext>
                  </a:extLst>
                </a:hlinkClick>
              </a:rPr>
              <a:t>ONEL Langthorne Health Centre </a:t>
            </a:r>
            <a:r>
              <a:rPr lang="en-GB" sz="1400" dirty="0">
                <a:solidFill>
                  <a:srgbClr val="7030A0"/>
                </a:solidFill>
                <a:latin typeface="Aptos" panose="020B0004020202020204" pitchFamily="34" charset="0"/>
                <a:hlinkClick r:id="rId19">
                  <a:extLst>
                    <a:ext uri="{A12FA001-AC4F-418D-AE19-62706E023703}">
                      <ahyp:hlinkClr xmlns:ahyp="http://schemas.microsoft.com/office/drawing/2018/hyperlinkcolor" val="tx"/>
                    </a:ext>
                  </a:extLst>
                </a:hlinkClick>
              </a:rPr>
              <a:t>| Kent Community Health NHS Foundation Trust</a:t>
            </a:r>
            <a:endParaRPr lang="en-GB" sz="1400" dirty="0">
              <a:solidFill>
                <a:srgbClr val="7030A0"/>
              </a:solidFill>
              <a:effectLst/>
              <a:latin typeface="Aptos" panose="020B0004020202020204" pitchFamily="34" charset="0"/>
              <a:ea typeface="Calibri" panose="020F0502020204030204" pitchFamily="34" charset="0"/>
              <a:cs typeface="Aptos" panose="020B0004020202020204" pitchFamily="34" charset="0"/>
            </a:endParaRPr>
          </a:p>
          <a:p>
            <a:pPr marL="223838" marR="0" lvl="0" indent="-228600" algn="l" defTabSz="914400" rtl="0" eaLnBrk="1" fontAlgn="auto" latinLnBrk="0" hangingPunct="1">
              <a:lnSpc>
                <a:spcPct val="110000"/>
              </a:lnSpc>
              <a:spcBef>
                <a:spcPts val="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110000"/>
              </a:lnSpc>
              <a:spcBef>
                <a:spcPts val="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endParaRPr lang="en-GB" sz="1500" dirty="0">
              <a:solidFill>
                <a:srgbClr val="002060"/>
              </a:solidFill>
              <a:latin typeface="Aptos" panose="020B0004020202020204" pitchFamily="34" charset="0"/>
            </a:endParaRP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endParaRPr lang="en-GB" sz="1500" dirty="0">
              <a:solidFill>
                <a:srgbClr val="002060"/>
              </a:solidFill>
              <a:latin typeface="Aptos" panose="020B0004020202020204" pitchFamily="34" charset="0"/>
            </a:endParaRP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endParaRPr kumimoji="0" lang="en-GB" sz="1400" b="0" i="0" strike="noStrike" kern="1200" cap="none" spc="0" normalizeH="0" baseline="0" noProof="0" dirty="0">
              <a:ln>
                <a:noFill/>
              </a:ln>
              <a:solidFill>
                <a:srgbClr val="FF0000"/>
              </a:solidFill>
              <a:effectLst/>
              <a:uLnTx/>
              <a:uFillTx/>
              <a:latin typeface="Aptos" panose="020B0004020202020204" pitchFamily="34" charset="0"/>
            </a:endParaRPr>
          </a:p>
        </p:txBody>
      </p:sp>
      <p:pic>
        <p:nvPicPr>
          <p:cNvPr id="4" name="Picture 3">
            <a:extLst>
              <a:ext uri="{FF2B5EF4-FFF2-40B4-BE49-F238E27FC236}">
                <a16:creationId xmlns:a16="http://schemas.microsoft.com/office/drawing/2014/main" id="{E4114A1B-EBD0-C12E-AEF8-F3F975F733C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5" name="Picture 4">
            <a:extLst>
              <a:ext uri="{FF2B5EF4-FFF2-40B4-BE49-F238E27FC236}">
                <a16:creationId xmlns:a16="http://schemas.microsoft.com/office/drawing/2014/main" id="{6447DD3E-9B39-8064-5EA1-A9C15EB5D37B}"/>
              </a:ext>
            </a:extLst>
          </p:cNvPr>
          <p:cNvPicPr>
            <a:picLocks noChangeAspect="1"/>
          </p:cNvPicPr>
          <p:nvPr/>
        </p:nvPicPr>
        <p:blipFill>
          <a:blip r:embed="rId21"/>
          <a:stretch>
            <a:fillRect/>
          </a:stretch>
        </p:blipFill>
        <p:spPr>
          <a:xfrm>
            <a:off x="10198868" y="5502291"/>
            <a:ext cx="987638" cy="932769"/>
          </a:xfrm>
          <a:prstGeom prst="rect">
            <a:avLst/>
          </a:prstGeom>
        </p:spPr>
      </p:pic>
    </p:spTree>
    <p:extLst>
      <p:ext uri="{BB962C8B-B14F-4D97-AF65-F5344CB8AC3E}">
        <p14:creationId xmlns:p14="http://schemas.microsoft.com/office/powerpoint/2010/main" val="359755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A661-DD27-838E-9A98-51FF90A09745}"/>
              </a:ext>
            </a:extLst>
          </p:cNvPr>
          <p:cNvSpPr>
            <a:spLocks noGrp="1"/>
          </p:cNvSpPr>
          <p:nvPr>
            <p:ph type="title"/>
          </p:nvPr>
        </p:nvSpPr>
        <p:spPr>
          <a:xfrm>
            <a:off x="909836" y="260648"/>
            <a:ext cx="9985177" cy="615280"/>
          </a:xfrm>
        </p:spPr>
        <p:txBody>
          <a:bodyPr>
            <a:normAutofit/>
          </a:bodyPr>
          <a:lstStyle/>
          <a:p>
            <a:r>
              <a:rPr lang="en-GB" sz="3200" dirty="0">
                <a:solidFill>
                  <a:srgbClr val="002060"/>
                </a:solidFill>
                <a:latin typeface="Aptos" panose="020B0004020202020204" pitchFamily="34" charset="0"/>
              </a:rPr>
              <a:t>Useful Contacts: Local Authority </a:t>
            </a:r>
          </a:p>
        </p:txBody>
      </p:sp>
      <p:sp>
        <p:nvSpPr>
          <p:cNvPr id="3" name="Content Placeholder 2">
            <a:extLst>
              <a:ext uri="{FF2B5EF4-FFF2-40B4-BE49-F238E27FC236}">
                <a16:creationId xmlns:a16="http://schemas.microsoft.com/office/drawing/2014/main" id="{6233520D-C342-C5E3-AF0D-F33CE81B30C1}"/>
              </a:ext>
            </a:extLst>
          </p:cNvPr>
          <p:cNvSpPr>
            <a:spLocks noGrp="1"/>
          </p:cNvSpPr>
          <p:nvPr>
            <p:ph idx="1"/>
          </p:nvPr>
        </p:nvSpPr>
        <p:spPr>
          <a:xfrm>
            <a:off x="909836" y="993440"/>
            <a:ext cx="10225136" cy="5603912"/>
          </a:xfrm>
        </p:spPr>
        <p:txBody>
          <a:bodyPr>
            <a:normAutofit fontScale="32500" lnSpcReduction="20000"/>
          </a:bodyPr>
          <a:lstStyle/>
          <a:p>
            <a:pPr marL="0" marR="0" lvl="0" indent="0" algn="l" defTabSz="914400" rtl="0" eaLnBrk="1" fontAlgn="auto" latinLnBrk="0" hangingPunct="1">
              <a:lnSpc>
                <a:spcPct val="90000"/>
              </a:lnSpc>
              <a:spcBef>
                <a:spcPts val="1600"/>
              </a:spcBef>
              <a:spcAft>
                <a:spcPts val="0"/>
              </a:spcAft>
              <a:buClrTx/>
              <a:buSzTx/>
              <a:buNone/>
              <a:tabLst/>
              <a:defRPr/>
            </a:pPr>
            <a:r>
              <a:rPr lang="en-GB" sz="4300" dirty="0">
                <a:solidFill>
                  <a:srgbClr val="002060"/>
                </a:solidFill>
                <a:latin typeface="Aptos" panose="020B0004020202020204" pitchFamily="34" charset="0"/>
              </a:rPr>
              <a:t>For local authority contacts supporting people with learning disabilities in Waltham Forest, here are key contacts:</a:t>
            </a:r>
            <a:endParaRPr kumimoji="0" lang="en-GB" sz="4300" b="0" i="0" u="none" strike="noStrike" kern="1200" cap="none" spc="0" normalizeH="0" baseline="0" noProof="0" dirty="0">
              <a:ln>
                <a:noFill/>
              </a:ln>
              <a:solidFill>
                <a:srgbClr val="002060"/>
              </a:solidFill>
              <a:effectLst/>
              <a:uLnTx/>
              <a:uFillTx/>
              <a:latin typeface="Aptos" panose="020B0004020202020204" pitchFamily="34" charset="0"/>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Waltham Forest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2">
                  <a:extLst>
                    <a:ext uri="{A12FA001-AC4F-418D-AE19-62706E023703}">
                      <ahyp:hlinkClr xmlns:ahyp="http://schemas.microsoft.com/office/drawing/2018/hyperlinkcolor" val="tx"/>
                    </a:ext>
                  </a:extLst>
                </a:hlinkClick>
              </a:rPr>
              <a:t>Local Offer: Special Educational Needs and Disability (SEND) | London Borough of Waltham Forest</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3">
                  <a:extLst>
                    <a:ext uri="{A12FA001-AC4F-418D-AE19-62706E023703}">
                      <ahyp:hlinkClr xmlns:ahyp="http://schemas.microsoft.com/office/drawing/2018/hyperlinkcolor" val="tx"/>
                    </a:ext>
                  </a:extLst>
                </a:hlinkClick>
              </a:rPr>
              <a:t>www.walthamforest.gov.uk</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a:t>
            </a: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Waltham forest council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4">
                  <a:extLst>
                    <a:ext uri="{A12FA001-AC4F-418D-AE19-62706E023703}">
                      <ahyp:hlinkClr xmlns:ahyp="http://schemas.microsoft.com/office/drawing/2018/hyperlinkcolor" val="tx"/>
                    </a:ext>
                  </a:extLst>
                </a:hlinkClick>
              </a:rPr>
              <a:t>Home | London Borough of Waltham Forest</a:t>
            </a:r>
            <a:endPar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Waltham forest children's social care</a:t>
            </a:r>
            <a:r>
              <a:rPr lang="en-GB" sz="4300" dirty="0">
                <a:solidFill>
                  <a:srgbClr val="002060"/>
                </a:solidFill>
                <a:latin typeface="Aptos" panose="020B0004020202020204" pitchFamily="34" charset="0"/>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5">
                  <a:extLst>
                    <a:ext uri="{A12FA001-AC4F-418D-AE19-62706E023703}">
                      <ahyp:hlinkClr xmlns:ahyp="http://schemas.microsoft.com/office/drawing/2018/hyperlinkcolor" val="tx"/>
                    </a:ext>
                  </a:extLst>
                </a:hlinkClick>
              </a:rPr>
              <a:t>Families, young people and children | London Borough of Waltham Forest</a:t>
            </a:r>
            <a:endPar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SEND Service</a:t>
            </a:r>
            <a:r>
              <a:rPr lang="en-GB" sz="4300" dirty="0">
                <a:solidFill>
                  <a:srgbClr val="002060"/>
                </a:solidFill>
                <a:latin typeface="Aptos" panose="020B0004020202020204" pitchFamily="34" charset="0"/>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6">
                  <a:extLst>
                    <a:ext uri="{A12FA001-AC4F-418D-AE19-62706E023703}">
                      <ahyp:hlinkClr xmlns:ahyp="http://schemas.microsoft.com/office/drawing/2018/hyperlinkcolor" val="tx"/>
                    </a:ext>
                  </a:extLst>
                </a:hlinkClick>
              </a:rPr>
              <a:t>Waltham Forest SEND Service | The Hub - Waltham Forest Education Hub</a:t>
            </a:r>
            <a:endPar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Waltham forest Safeguarding</a:t>
            </a:r>
            <a:r>
              <a:rPr lang="en-GB" sz="4300" dirty="0">
                <a:solidFill>
                  <a:srgbClr val="002060"/>
                </a:solidFill>
                <a:latin typeface="Aptos" panose="020B0004020202020204" pitchFamily="34" charset="0"/>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WFDLiaison@ walthamforest.gov.uk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7">
                  <a:extLst>
                    <a:ext uri="{A12FA001-AC4F-418D-AE19-62706E023703}">
                      <ahyp:hlinkClr xmlns:ahyp="http://schemas.microsoft.com/office/drawing/2018/hyperlinkcolor" val="tx"/>
                    </a:ext>
                  </a:extLst>
                </a:hlinkClick>
              </a:rPr>
              <a:t>Multi Agency Safeguarding Hub (MASH) | London Borough of Waltham Forest</a:t>
            </a:r>
            <a:endPar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LADO The local Authority officer</a:t>
            </a:r>
            <a:r>
              <a:rPr lang="en-GB" sz="4300" dirty="0">
                <a:solidFill>
                  <a:srgbClr val="002060"/>
                </a:solidFill>
                <a:latin typeface="Aptos" panose="020B0004020202020204" pitchFamily="34" charset="0"/>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8">
                  <a:extLst>
                    <a:ext uri="{A12FA001-AC4F-418D-AE19-62706E023703}">
                      <ahyp:hlinkClr xmlns:ahyp="http://schemas.microsoft.com/office/drawing/2018/hyperlinkcolor" val="tx"/>
                    </a:ext>
                  </a:extLst>
                </a:hlinkClick>
              </a:rPr>
              <a:t>lado@walthamforest.gov.uk</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lang="en-GB" sz="4300" dirty="0">
                <a:solidFill>
                  <a:srgbClr val="7030A0"/>
                </a:solidFill>
                <a:latin typeface="Aptos" panose="020B0004020202020204" pitchFamily="34" charset="0"/>
                <a:hlinkClick r:id="rId9">
                  <a:extLst>
                    <a:ext uri="{A12FA001-AC4F-418D-AE19-62706E023703}">
                      <ahyp:hlinkClr xmlns:ahyp="http://schemas.microsoft.com/office/drawing/2018/hyperlinkcolor" val="tx"/>
                    </a:ext>
                  </a:extLst>
                </a:hlinkClick>
              </a:rPr>
              <a:t>The process we follow | London Borough of Waltham Forest</a:t>
            </a:r>
            <a:endPar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Financial support -</a:t>
            </a:r>
            <a:r>
              <a:rPr lang="en-GB" sz="4300" dirty="0">
                <a:solidFill>
                  <a:srgbClr val="002060"/>
                </a:solidFill>
                <a:latin typeface="Aptos" panose="020B0004020202020204" pitchFamily="34" charset="0"/>
              </a:rPr>
              <a:t>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Grants and financial help – Learning Disability England</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Citizens Advice</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12">
                  <a:extLst>
                    <a:ext uri="{A12FA001-AC4F-418D-AE19-62706E023703}">
                      <ahyp:hlinkClr xmlns:ahyp="http://schemas.microsoft.com/office/drawing/2018/hyperlinkcolor" val="tx"/>
                    </a:ext>
                  </a:extLst>
                </a:hlinkClick>
              </a:rPr>
              <a:t>Finding and applying for grants | Disability charity Scope UK</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13">
                  <a:extLst>
                    <a:ext uri="{A12FA001-AC4F-418D-AE19-62706E023703}">
                      <ahyp:hlinkClr xmlns:ahyp="http://schemas.microsoft.com/office/drawing/2018/hyperlinkcolor" val="tx"/>
                    </a:ext>
                  </a:extLst>
                </a:hlinkClick>
              </a:rPr>
              <a:t>Work and disability | London Borough of Waltham Forest</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Financial support: benefits | London Borough of Waltham Forest</a:t>
            </a:r>
            <a:r>
              <a:rPr kumimoji="0" lang="en-GB" sz="4300" b="0"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 - </a:t>
            </a:r>
            <a:r>
              <a:rPr lang="en-GB" sz="4300" dirty="0">
                <a:solidFill>
                  <a:srgbClr val="7030A0"/>
                </a:solidFill>
                <a:latin typeface="Aptos" panose="020B0004020202020204" pitchFamily="34" charset="0"/>
                <a:hlinkClick r:id="rId15">
                  <a:extLst>
                    <a:ext uri="{A12FA001-AC4F-418D-AE19-62706E023703}">
                      <ahyp:hlinkClr xmlns:ahyp="http://schemas.microsoft.com/office/drawing/2018/hyperlinkcolor" val="tx"/>
                    </a:ext>
                  </a:extLst>
                </a:hlinkClick>
              </a:rPr>
              <a:t>Personal Independence Payment (PIP): What PIP is for - GOV.UK</a:t>
            </a:r>
            <a:endParaRPr kumimoji="0" lang="en-GB" sz="4300" b="0" i="0" u="none" strike="noStrike" kern="1200" cap="none" spc="0" normalizeH="0" baseline="0" noProof="0" dirty="0">
              <a:ln>
                <a:noFill/>
              </a:ln>
              <a:solidFill>
                <a:srgbClr val="7030A0"/>
              </a:solidFill>
              <a:effectLst/>
              <a:uLnTx/>
              <a:uFillTx/>
              <a:latin typeface="Aptos" panose="020B0004020202020204" pitchFamily="34" charset="0"/>
            </a:endParaRPr>
          </a:p>
          <a:p>
            <a:pPr marL="285750" indent="-285750">
              <a:spcBef>
                <a:spcPts val="600"/>
              </a:spcBef>
              <a:defRPr/>
            </a:pP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Barts Health </a:t>
            </a:r>
            <a:r>
              <a:rPr lang="en-GB" sz="4300" dirty="0">
                <a:solidFill>
                  <a:srgbClr val="002060"/>
                </a:solidFill>
                <a:latin typeface="Aptos" panose="020B0004020202020204" pitchFamily="34" charset="0"/>
              </a:rPr>
              <a:t>- </a:t>
            </a:r>
            <a:r>
              <a:rPr kumimoji="0" lang="en-GB" sz="43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 </a:t>
            </a:r>
            <a:r>
              <a:rPr lang="en-GB" sz="4300" dirty="0">
                <a:solidFill>
                  <a:srgbClr val="7030A0"/>
                </a:solidFill>
                <a:latin typeface="Aptos" panose="020B0004020202020204" pitchFamily="34" charset="0"/>
                <a:hlinkClick r:id="rId16">
                  <a:extLst>
                    <a:ext uri="{A12FA001-AC4F-418D-AE19-62706E023703}">
                      <ahyp:hlinkClr xmlns:ahyp="http://schemas.microsoft.com/office/drawing/2018/hyperlinkcolor" val="tx"/>
                    </a:ext>
                  </a:extLst>
                </a:hlinkClick>
              </a:rPr>
              <a:t>Home - Barts Health NHS Trust</a:t>
            </a:r>
            <a:endParaRPr lang="en-GB" sz="4300" dirty="0">
              <a:solidFill>
                <a:srgbClr val="7030A0"/>
              </a:solidFill>
              <a:latin typeface="Aptos" panose="020B0004020202020204" pitchFamily="34" charset="0"/>
            </a:endParaRPr>
          </a:p>
          <a:p>
            <a:pPr marL="285750" indent="-285750">
              <a:spcBef>
                <a:spcPts val="600"/>
              </a:spcBef>
              <a:defRPr/>
            </a:pPr>
            <a:r>
              <a:rPr lang="en-GB" sz="4300" dirty="0">
                <a:solidFill>
                  <a:srgbClr val="002060"/>
                </a:solidFill>
                <a:latin typeface="Aptos" panose="020B0004020202020204" pitchFamily="34" charset="0"/>
              </a:rPr>
              <a:t>North East London ICB</a:t>
            </a:r>
            <a:r>
              <a:rPr lang="en-GB" sz="4300" dirty="0">
                <a:solidFill>
                  <a:srgbClr val="7030A0"/>
                </a:solidFill>
                <a:latin typeface="Aptos" panose="020B0004020202020204" pitchFamily="34" charset="0"/>
              </a:rPr>
              <a:t> - </a:t>
            </a:r>
            <a:r>
              <a:rPr lang="en-GB" sz="4300" dirty="0">
                <a:solidFill>
                  <a:srgbClr val="7030A0"/>
                </a:solidFill>
                <a:latin typeface="Aptos" panose="020B0004020202020204" pitchFamily="34" charset="0"/>
                <a:hlinkClick r:id="rId17">
                  <a:extLst>
                    <a:ext uri="{A12FA001-AC4F-418D-AE19-62706E023703}">
                      <ahyp:hlinkClr xmlns:ahyp="http://schemas.microsoft.com/office/drawing/2018/hyperlinkcolor" val="tx"/>
                    </a:ext>
                  </a:extLst>
                </a:hlinkClick>
              </a:rPr>
              <a:t>Waltham Forest - NHS North East London</a:t>
            </a:r>
            <a:endParaRPr lang="en-GB" sz="4300" dirty="0">
              <a:solidFill>
                <a:srgbClr val="7030A0"/>
              </a:solidFill>
              <a:latin typeface="Aptos" panose="020B0004020202020204" pitchFamily="34" charset="0"/>
            </a:endParaRPr>
          </a:p>
          <a:p>
            <a:pPr marL="285750" indent="-285750">
              <a:spcBef>
                <a:spcPts val="600"/>
              </a:spcBef>
              <a:defRPr/>
            </a:pPr>
            <a:r>
              <a:rPr lang="en-GB" sz="4300" dirty="0">
                <a:solidFill>
                  <a:srgbClr val="002060"/>
                </a:solidFill>
                <a:effectLst/>
                <a:latin typeface="Aptos" panose="020B0004020202020204" pitchFamily="34" charset="0"/>
                <a:ea typeface="Times New Roman" panose="02020603050405020304" pitchFamily="18" charset="0"/>
                <a:hlinkClick r:id="rId18">
                  <a:extLst>
                    <a:ext uri="{A12FA001-AC4F-418D-AE19-62706E023703}">
                      <ahyp:hlinkClr xmlns:ahyp="http://schemas.microsoft.com/office/drawing/2018/hyperlinkcolor" val="tx"/>
                    </a:ext>
                  </a:extLst>
                </a:hlinkClick>
              </a:rPr>
              <a:t>Virtual Buddying befriending service </a:t>
            </a:r>
            <a:r>
              <a:rPr lang="en-GB" sz="4300" dirty="0">
                <a:solidFill>
                  <a:srgbClr val="7030A0"/>
                </a:solidFill>
                <a:effectLst/>
                <a:latin typeface="Aptos" panose="020B0004020202020204" pitchFamily="34" charset="0"/>
                <a:ea typeface="Times New Roman" panose="02020603050405020304" pitchFamily="18" charset="0"/>
                <a:hlinkClick r:id="rId18">
                  <a:extLst>
                    <a:ext uri="{A12FA001-AC4F-418D-AE19-62706E023703}">
                      <ahyp:hlinkClr xmlns:ahyp="http://schemas.microsoft.com/office/drawing/2018/hyperlinkcolor" val="tx"/>
                    </a:ext>
                  </a:extLst>
                </a:hlinkClick>
              </a:rPr>
              <a:t>– Sense</a:t>
            </a:r>
            <a:endParaRPr lang="en-GB" sz="4300" dirty="0">
              <a:solidFill>
                <a:srgbClr val="7030A0"/>
              </a:solidFill>
              <a:effectLst/>
              <a:latin typeface="Aptos" panose="020B0004020202020204" pitchFamily="34" charset="0"/>
              <a:ea typeface="Times New Roman" panose="02020603050405020304" pitchFamily="18" charset="0"/>
            </a:endParaRPr>
          </a:p>
          <a:p>
            <a:pPr marL="285750" indent="-285750">
              <a:spcBef>
                <a:spcPts val="600"/>
              </a:spcBef>
              <a:defRPr/>
            </a:pPr>
            <a:r>
              <a:rPr lang="en-GB" sz="4300" u="sng" dirty="0">
                <a:solidFill>
                  <a:srgbClr val="7030A0"/>
                </a:solidFill>
                <a:effectLst/>
                <a:latin typeface="Aptos" panose="020B0004020202020204" pitchFamily="34" charset="0"/>
                <a:ea typeface="Calibri" panose="020F0502020204030204" pitchFamily="34" charset="0"/>
                <a:cs typeface="Aptos" panose="020B0004020202020204" pitchFamily="34" charset="0"/>
                <a:hlinkClick r:id="rId19">
                  <a:extLst>
                    <a:ext uri="{A12FA001-AC4F-418D-AE19-62706E023703}">
                      <ahyp:hlinkClr xmlns:ahyp="http://schemas.microsoft.com/office/drawing/2018/hyperlinkcolor" val="tx"/>
                    </a:ext>
                  </a:extLst>
                </a:hlinkClick>
              </a:rPr>
              <a:t>What is the Hidden Disabilities Sunflower?</a:t>
            </a:r>
            <a:endParaRPr lang="en-GB" sz="4300" u="sng" dirty="0">
              <a:solidFill>
                <a:srgbClr val="7030A0"/>
              </a:solidFill>
              <a:effectLst/>
              <a:latin typeface="Aptos" panose="020B0004020202020204" pitchFamily="34" charset="0"/>
              <a:ea typeface="Calibri" panose="020F0502020204030204" pitchFamily="34" charset="0"/>
              <a:cs typeface="Aptos" panose="020B0004020202020204" pitchFamily="34" charset="0"/>
            </a:endParaRPr>
          </a:p>
          <a:p>
            <a:pPr marL="285750" indent="-285750">
              <a:spcBef>
                <a:spcPts val="600"/>
              </a:spcBef>
              <a:defRPr/>
            </a:pPr>
            <a:r>
              <a:rPr lang="en-GB" sz="4300" u="sng" dirty="0">
                <a:solidFill>
                  <a:srgbClr val="7030A0"/>
                </a:solidFill>
                <a:effectLst/>
                <a:latin typeface="Aptos" panose="020B0004020202020204" pitchFamily="34" charset="0"/>
                <a:ea typeface="Calibri" panose="020F0502020204030204" pitchFamily="34" charset="0"/>
                <a:cs typeface="Aptos" panose="020B0004020202020204" pitchFamily="34" charset="0"/>
                <a:hlinkClick r:id="rId20">
                  <a:extLst>
                    <a:ext uri="{A12FA001-AC4F-418D-AE19-62706E023703}">
                      <ahyp:hlinkClr xmlns:ahyp="http://schemas.microsoft.com/office/drawing/2018/hyperlinkcolor" val="tx"/>
                    </a:ext>
                  </a:extLst>
                </a:hlinkClick>
              </a:rPr>
              <a:t>Hidden disabilities: what are sunflower lanyards and should I have one?</a:t>
            </a:r>
            <a:endParaRPr lang="en-GB" sz="4300" dirty="0">
              <a:solidFill>
                <a:srgbClr val="7030A0"/>
              </a:solidFill>
              <a:effectLst/>
              <a:latin typeface="Aptos" panose="020B0004020202020204" pitchFamily="34" charset="0"/>
              <a:ea typeface="Calibri" panose="020F0502020204030204" pitchFamily="34" charset="0"/>
              <a:cs typeface="Aptos" panose="020B0004020202020204" pitchFamily="34" charset="0"/>
            </a:endParaRPr>
          </a:p>
          <a:p>
            <a:pPr marL="285750" indent="-285750">
              <a:spcBef>
                <a:spcPts val="600"/>
              </a:spcBef>
              <a:defRPr/>
            </a:pPr>
            <a:r>
              <a:rPr lang="en-GB" sz="4300" u="sng" dirty="0">
                <a:solidFill>
                  <a:srgbClr val="7030A0"/>
                </a:solidFill>
                <a:effectLst/>
                <a:latin typeface="Aptos" panose="020B0004020202020204" pitchFamily="34" charset="0"/>
                <a:ea typeface="Calibri" panose="020F0502020204030204" pitchFamily="34" charset="0"/>
                <a:cs typeface="Aptos" panose="020B0004020202020204" pitchFamily="34" charset="0"/>
                <a:hlinkClick r:id="rId21">
                  <a:extLst>
                    <a:ext uri="{A12FA001-AC4F-418D-AE19-62706E023703}">
                      <ahyp:hlinkClr xmlns:ahyp="http://schemas.microsoft.com/office/drawing/2018/hyperlinkcolor" val="tx"/>
                    </a:ext>
                  </a:extLst>
                </a:hlinkClick>
              </a:rPr>
              <a:t>Hidden disabilities – help with shopping in Tesco stores</a:t>
            </a:r>
            <a:endParaRPr lang="en-GB" sz="4300" dirty="0">
              <a:solidFill>
                <a:srgbClr val="7030A0"/>
              </a:solidFill>
              <a:effectLst/>
              <a:latin typeface="Aptos" panose="020B0004020202020204" pitchFamily="34" charset="0"/>
              <a:ea typeface="Calibri" panose="020F0502020204030204" pitchFamily="34" charset="0"/>
              <a:cs typeface="Aptos" panose="020B0004020202020204" pitchFamily="34" charset="0"/>
            </a:endParaRPr>
          </a:p>
          <a:p>
            <a:pPr marL="285750" indent="-285750">
              <a:spcBef>
                <a:spcPts val="600"/>
              </a:spcBef>
              <a:defRPr/>
            </a:pPr>
            <a:endParaRPr lang="en-GB" sz="2900" dirty="0">
              <a:solidFill>
                <a:srgbClr val="7030A0"/>
              </a:solidFill>
              <a:effectLst/>
              <a:latin typeface="Aptos" panose="020B0004020202020204" pitchFamily="34" charset="0"/>
              <a:ea typeface="Times New Roman" panose="02020603050405020304" pitchFamily="18" charset="0"/>
            </a:endParaRPr>
          </a:p>
          <a:p>
            <a:pPr marL="285750" indent="-285750">
              <a:spcBef>
                <a:spcPts val="600"/>
              </a:spcBef>
              <a:defRPr/>
            </a:pPr>
            <a:endParaRPr lang="en-GB" sz="1500" dirty="0">
              <a:solidFill>
                <a:srgbClr val="7030A0"/>
              </a:solidFill>
              <a:effectLst/>
              <a:latin typeface="Aptos" panose="020B0004020202020204" pitchFamily="34" charset="0"/>
              <a:ea typeface="Calibri" panose="020F0502020204030204" pitchFamily="34" charset="0"/>
            </a:endParaRPr>
          </a:p>
          <a:p>
            <a:pPr marL="285750" indent="-285750">
              <a:spcBef>
                <a:spcPts val="600"/>
              </a:spcBef>
              <a:defRPr/>
            </a:pPr>
            <a:endParaRPr lang="en-GB" sz="15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223838" marR="0" lvl="0" indent="-228600" algn="l" defTabSz="914400" rtl="0" eaLnBrk="1" fontAlgn="auto" latinLnBrk="0" hangingPunct="1">
              <a:lnSpc>
                <a:spcPct val="90000"/>
              </a:lnSpc>
              <a:spcBef>
                <a:spcPts val="600"/>
              </a:spcBef>
              <a:spcAft>
                <a:spcPts val="0"/>
              </a:spcAft>
              <a:buClrTx/>
              <a:buSzTx/>
              <a:buFont typeface="Arial" pitchFamily="34" charset="0"/>
              <a:buChar char="•"/>
              <a:tabLst/>
              <a:defRPr/>
            </a:pPr>
            <a:endParaRPr lang="en-GB" sz="1400" dirty="0">
              <a:solidFill>
                <a:srgbClr val="7030A0"/>
              </a:solidFill>
              <a:latin typeface="Aptos" panose="020B0004020202020204" pitchFamily="34" charset="0"/>
            </a:endParaRPr>
          </a:p>
          <a:p>
            <a:pPr marL="0" marR="0" lvl="0" indent="0" algn="l" defTabSz="914400" rtl="0" eaLnBrk="1" fontAlgn="auto" latinLnBrk="0" hangingPunct="1">
              <a:lnSpc>
                <a:spcPct val="90000"/>
              </a:lnSpc>
              <a:spcBef>
                <a:spcPts val="600"/>
              </a:spcBef>
              <a:spcAft>
                <a:spcPts val="0"/>
              </a:spcAft>
              <a:buClrTx/>
              <a:buSzTx/>
              <a:buNone/>
              <a:tabLst/>
              <a:defRPr/>
            </a:pPr>
            <a:endParaRPr lang="en-GB" sz="1400" dirty="0">
              <a:solidFill>
                <a:srgbClr val="7030A0"/>
              </a:solidFill>
              <a:latin typeface="Aptos" panose="020B0004020202020204" pitchFamily="34" charset="0"/>
            </a:endParaRPr>
          </a:p>
          <a:p>
            <a:pPr marL="0" marR="0" lvl="0" indent="0" algn="l" defTabSz="914400" rtl="0" eaLnBrk="1" fontAlgn="auto" latinLnBrk="0" hangingPunct="1">
              <a:lnSpc>
                <a:spcPct val="90000"/>
              </a:lnSpc>
              <a:spcBef>
                <a:spcPts val="600"/>
              </a:spcBef>
              <a:spcAft>
                <a:spcPts val="0"/>
              </a:spcAft>
              <a:buClrTx/>
              <a:buSzTx/>
              <a:buNone/>
              <a:tabLst/>
              <a:defRPr/>
            </a:pPr>
            <a:endParaRPr lang="en-GB" sz="1100" dirty="0">
              <a:solidFill>
                <a:srgbClr val="7030A0"/>
              </a:solidFill>
              <a:latin typeface="Aptos" panose="020B0004020202020204" pitchFamily="34" charset="0"/>
            </a:endParaRPr>
          </a:p>
          <a:p>
            <a:pPr marL="0" marR="0" lvl="0" indent="0" algn="l" defTabSz="914400" rtl="0" eaLnBrk="1" fontAlgn="auto" latinLnBrk="0" hangingPunct="1">
              <a:lnSpc>
                <a:spcPct val="90000"/>
              </a:lnSpc>
              <a:spcBef>
                <a:spcPts val="600"/>
              </a:spcBef>
              <a:spcAft>
                <a:spcPts val="0"/>
              </a:spcAft>
              <a:buClrTx/>
              <a:buSzTx/>
              <a:buNone/>
              <a:tabLst/>
              <a:defRPr/>
            </a:pPr>
            <a:r>
              <a:rPr lang="en-GB" sz="3700" dirty="0">
                <a:solidFill>
                  <a:srgbClr val="7030A0"/>
                </a:solidFill>
                <a:latin typeface="Aptos" panose="020B0004020202020204" pitchFamily="34" charset="0"/>
              </a:rPr>
              <a:t>(IMAGES FROM INPRINT 3 WIDGET)</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endParaRPr>
          </a:p>
          <a:p>
            <a:endParaRPr lang="en-GB" dirty="0"/>
          </a:p>
        </p:txBody>
      </p:sp>
      <p:pic>
        <p:nvPicPr>
          <p:cNvPr id="7" name="Picture 6">
            <a:extLst>
              <a:ext uri="{FF2B5EF4-FFF2-40B4-BE49-F238E27FC236}">
                <a16:creationId xmlns:a16="http://schemas.microsoft.com/office/drawing/2014/main" id="{34C1CCA9-E53C-5714-51B5-1A56004FC7A8}"/>
              </a:ext>
            </a:extLst>
          </p:cNvPr>
          <p:cNvPicPr>
            <a:picLocks noChangeAspect="1"/>
          </p:cNvPicPr>
          <p:nvPr/>
        </p:nvPicPr>
        <p:blipFill>
          <a:blip r:embed="rId22"/>
          <a:stretch>
            <a:fillRect/>
          </a:stretch>
        </p:blipFill>
        <p:spPr>
          <a:xfrm>
            <a:off x="10198868" y="5502291"/>
            <a:ext cx="987638" cy="932769"/>
          </a:xfrm>
          <a:prstGeom prst="rect">
            <a:avLst/>
          </a:prstGeom>
        </p:spPr>
      </p:pic>
    </p:spTree>
    <p:extLst>
      <p:ext uri="{BB962C8B-B14F-4D97-AF65-F5344CB8AC3E}">
        <p14:creationId xmlns:p14="http://schemas.microsoft.com/office/powerpoint/2010/main" val="23481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93FF-BA09-7E13-F481-DC7970A84A5E}"/>
              </a:ext>
            </a:extLst>
          </p:cNvPr>
          <p:cNvSpPr>
            <a:spLocks noGrp="1"/>
          </p:cNvSpPr>
          <p:nvPr>
            <p:ph type="title"/>
          </p:nvPr>
        </p:nvSpPr>
        <p:spPr>
          <a:xfrm>
            <a:off x="1125860" y="116632"/>
            <a:ext cx="9769153" cy="1728192"/>
          </a:xfrm>
        </p:spPr>
        <p:txBody>
          <a:bodyPr>
            <a:normAutofit fontScale="90000"/>
          </a:bodyPr>
          <a:lstStyle/>
          <a:p>
            <a:br>
              <a:rPr lang="en-GB" dirty="0"/>
            </a:br>
            <a:br>
              <a:rPr lang="en-GB" dirty="0"/>
            </a:br>
            <a:br>
              <a:rPr lang="en-GB" dirty="0">
                <a:solidFill>
                  <a:srgbClr val="002060"/>
                </a:solidFill>
              </a:rPr>
            </a:br>
            <a:br>
              <a:rPr lang="en-GB" dirty="0">
                <a:solidFill>
                  <a:srgbClr val="002060"/>
                </a:solidFill>
              </a:rPr>
            </a:br>
            <a:br>
              <a:rPr lang="en-GB" dirty="0">
                <a:solidFill>
                  <a:srgbClr val="002060"/>
                </a:solidFill>
              </a:rPr>
            </a:br>
            <a:r>
              <a:rPr lang="en-GB" u="sng" dirty="0">
                <a:solidFill>
                  <a:srgbClr val="002060"/>
                </a:solidFill>
                <a:effectLst>
                  <a:outerShdw blurRad="38100" dist="38100" dir="2700000" algn="tl">
                    <a:srgbClr val="000000">
                      <a:alpha val="43137"/>
                    </a:srgbClr>
                  </a:outerShdw>
                </a:effectLst>
                <a:latin typeface="Aptos" panose="020B0004020202020204" pitchFamily="34" charset="0"/>
              </a:rPr>
              <a:t>Main Evidence and Requirements for Being Added to the Learning Disability (LD) Register:</a:t>
            </a:r>
            <a:br>
              <a:rPr lang="en-GB" dirty="0">
                <a:solidFill>
                  <a:srgbClr val="002060"/>
                </a:solidFill>
              </a:rPr>
            </a:br>
            <a:endParaRPr lang="en-GB" dirty="0">
              <a:solidFill>
                <a:srgbClr val="002060"/>
              </a:solidFill>
            </a:endParaRPr>
          </a:p>
        </p:txBody>
      </p:sp>
      <p:sp>
        <p:nvSpPr>
          <p:cNvPr id="3" name="Content Placeholder 2">
            <a:extLst>
              <a:ext uri="{FF2B5EF4-FFF2-40B4-BE49-F238E27FC236}">
                <a16:creationId xmlns:a16="http://schemas.microsoft.com/office/drawing/2014/main" id="{B1FD2B10-8ECF-BD69-56F5-0AE9DCC272FA}"/>
              </a:ext>
            </a:extLst>
          </p:cNvPr>
          <p:cNvSpPr>
            <a:spLocks noGrp="1"/>
          </p:cNvSpPr>
          <p:nvPr>
            <p:ph idx="1"/>
          </p:nvPr>
        </p:nvSpPr>
        <p:spPr>
          <a:xfrm>
            <a:off x="1125860" y="1524000"/>
            <a:ext cx="10441160" cy="5001344"/>
          </a:xfrm>
        </p:spPr>
        <p:txBody>
          <a:bodyPr>
            <a:normAutofit fontScale="25000" lnSpcReduction="20000"/>
          </a:bodyPr>
          <a:lstStyle/>
          <a:p>
            <a:pPr marL="0" indent="0">
              <a:lnSpc>
                <a:spcPct val="107000"/>
              </a:lnSpc>
              <a:spcAft>
                <a:spcPts val="800"/>
              </a:spcAft>
              <a:buNone/>
            </a:pPr>
            <a:r>
              <a:rPr lang="en-GB" sz="8000" u="sng"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Supporting documents – A patient with learning disability may need to provide: </a:t>
            </a:r>
          </a:p>
          <a:p>
            <a:pPr marL="0" lvl="0" indent="0">
              <a:lnSpc>
                <a:spcPct val="107000"/>
              </a:lnSpc>
              <a:spcAft>
                <a:spcPts val="800"/>
              </a:spcAft>
              <a:buNone/>
              <a:tabLst>
                <a:tab pos="457200" algn="l"/>
              </a:tabLst>
            </a:pPr>
            <a:r>
              <a:rPr lang="en-GB" sz="64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Diagnosis Letter or Report</a:t>
            </a:r>
            <a:r>
              <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A formal diagnosis of a learning disability from a healthcare professional, such as a doctor, psychologist, or specialist. This can be a letter or report from a hospital or clinic.</a:t>
            </a:r>
          </a:p>
          <a:p>
            <a:pPr marL="0" lvl="0" indent="0">
              <a:lnSpc>
                <a:spcPct val="107000"/>
              </a:lnSpc>
              <a:spcAft>
                <a:spcPts val="800"/>
              </a:spcAft>
              <a:buNone/>
              <a:tabLst>
                <a:tab pos="457200" algn="l"/>
              </a:tabLst>
            </a:pPr>
            <a:r>
              <a:rPr lang="en-GB" sz="64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Educational Support Plan</a:t>
            </a:r>
            <a:r>
              <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Documents like an </a:t>
            </a:r>
            <a:r>
              <a:rPr lang="en-GB" sz="64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Education, Health, and Care Plan (EHCP)</a:t>
            </a:r>
            <a:r>
              <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or </a:t>
            </a:r>
            <a:r>
              <a:rPr lang="en-GB" sz="64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Special Educational Needs (SEN) Statement</a:t>
            </a:r>
            <a:r>
              <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which outlines the support the individual receives due to their learning disability.</a:t>
            </a:r>
          </a:p>
          <a:p>
            <a:pPr marL="0" lvl="0" indent="0">
              <a:lnSpc>
                <a:spcPct val="107000"/>
              </a:lnSpc>
              <a:spcAft>
                <a:spcPts val="800"/>
              </a:spcAft>
              <a:buNone/>
              <a:tabLst>
                <a:tab pos="457200" algn="l"/>
              </a:tabLst>
            </a:pPr>
            <a:r>
              <a:rPr lang="en-GB" sz="64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Social Services or Care Plan</a:t>
            </a:r>
            <a:r>
              <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If the person receives help from social services or a care agency, any official documentation about their care needs may be useful.</a:t>
            </a:r>
          </a:p>
          <a:p>
            <a:pPr marL="0" lvl="0" indent="0">
              <a:lnSpc>
                <a:spcPct val="107000"/>
              </a:lnSpc>
              <a:spcAft>
                <a:spcPts val="800"/>
              </a:spcAft>
              <a:buNone/>
              <a:tabLst>
                <a:tab pos="457200" algn="l"/>
              </a:tabLst>
            </a:pPr>
            <a:r>
              <a:rPr lang="en-GB" sz="64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Learning Disability Register</a:t>
            </a:r>
            <a:r>
              <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If the person is already on the GP’s learning disability register, no further evidence may be needed. You can ask the GP to check if they are on the register.</a:t>
            </a:r>
          </a:p>
          <a:p>
            <a:pPr marL="0" lvl="0" indent="0">
              <a:lnSpc>
                <a:spcPct val="107000"/>
              </a:lnSpc>
              <a:spcAft>
                <a:spcPts val="800"/>
              </a:spcAft>
              <a:buNone/>
              <a:tabLst>
                <a:tab pos="457200" algn="l"/>
              </a:tabLst>
            </a:pPr>
            <a:r>
              <a:rPr lang="en-GB" sz="6400" b="1" u="sng"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You can </a:t>
            </a:r>
            <a:r>
              <a:rPr lang="en-GB" sz="6400"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request information on behalf of a patient from a professional involved in their care.</a:t>
            </a:r>
            <a:endParaRPr lang="en-GB" sz="64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gn="l">
              <a:buNone/>
            </a:pPr>
            <a:r>
              <a:rPr lang="en-GB" sz="54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Please see useful link: </a:t>
            </a:r>
            <a:r>
              <a:rPr lang="en-GB" sz="4800" b="1" i="0" dirty="0">
                <a:solidFill>
                  <a:srgbClr val="7030A0"/>
                </a:solidFill>
                <a:effectLst/>
                <a:latin typeface="Aptos" panose="020B0004020202020204" pitchFamily="34" charset="0"/>
                <a:hlinkClick r:id="rId2">
                  <a:extLst>
                    <a:ext uri="{A12FA001-AC4F-418D-AE19-62706E023703}">
                      <ahyp:hlinkClr xmlns:ahyp="http://schemas.microsoft.com/office/drawing/2018/hyperlinkcolor" val="tx"/>
                    </a:ext>
                  </a:extLst>
                </a:hlinkClick>
              </a:rPr>
              <a:t>Children and young people's disability register</a:t>
            </a:r>
            <a:r>
              <a:rPr lang="en-GB" sz="4800" b="1" i="0" dirty="0">
                <a:solidFill>
                  <a:srgbClr val="7030A0"/>
                </a:solidFill>
                <a:effectLst/>
                <a:latin typeface="Aptos" panose="020B0004020202020204" pitchFamily="34" charset="0"/>
              </a:rPr>
              <a:t> </a:t>
            </a:r>
          </a:p>
          <a:p>
            <a:pPr marL="0" lvl="0" indent="0">
              <a:lnSpc>
                <a:spcPct val="107000"/>
              </a:lnSpc>
              <a:spcAft>
                <a:spcPts val="800"/>
              </a:spcAft>
              <a:buNone/>
              <a:tabLst>
                <a:tab pos="457200" algn="l"/>
              </a:tabLst>
            </a:pPr>
            <a:r>
              <a:rPr lang="en-GB" sz="48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NHS England » Find out about the Learning Disability Register</a:t>
            </a:r>
            <a:endParaRPr lang="en-GB" sz="4800" b="1" dirty="0">
              <a:solidFill>
                <a:srgbClr val="7030A0"/>
              </a:solidFill>
              <a:latin typeface="Aptos" panose="020B0004020202020204" pitchFamily="34" charset="0"/>
            </a:endParaRPr>
          </a:p>
          <a:p>
            <a:pPr marL="0" lvl="0" indent="0">
              <a:lnSpc>
                <a:spcPct val="107000"/>
              </a:lnSpc>
              <a:spcAft>
                <a:spcPts val="800"/>
              </a:spcAft>
              <a:buNone/>
              <a:tabLst>
                <a:tab pos="457200" algn="l"/>
              </a:tabLst>
            </a:pPr>
            <a:r>
              <a:rPr lang="en-GB" sz="4800" b="1"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Everything you need to know about the learning disability register | Mencap</a:t>
            </a:r>
            <a:endParaRPr lang="en-GB" sz="4800" b="1" dirty="0">
              <a:solidFill>
                <a:srgbClr val="7030A0"/>
              </a:solidFill>
              <a:latin typeface="Aptos" panose="020B0004020202020204" pitchFamily="34" charset="0"/>
            </a:endParaRPr>
          </a:p>
          <a:p>
            <a:pPr marL="0" lvl="0" indent="0">
              <a:lnSpc>
                <a:spcPct val="107000"/>
              </a:lnSpc>
              <a:spcAft>
                <a:spcPts val="800"/>
              </a:spcAft>
              <a:buNone/>
              <a:tabLst>
                <a:tab pos="457200" algn="l"/>
              </a:tabLst>
            </a:pPr>
            <a:endParaRPr lang="en-GB" sz="6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CC8EA34-EAC8-8D09-3D69-5613DA5B3B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9539" y="174104"/>
            <a:ext cx="1556792" cy="1556792"/>
          </a:xfrm>
          <a:prstGeom prst="rect">
            <a:avLst/>
          </a:prstGeom>
        </p:spPr>
      </p:pic>
    </p:spTree>
    <p:extLst>
      <p:ext uri="{BB962C8B-B14F-4D97-AF65-F5344CB8AC3E}">
        <p14:creationId xmlns:p14="http://schemas.microsoft.com/office/powerpoint/2010/main" val="14630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381000"/>
            <a:ext cx="9841161" cy="1143000"/>
          </a:xfrm>
        </p:spPr>
        <p:txBody>
          <a:bodyPr rtlCol="0"/>
          <a:lstStyle/>
          <a:p>
            <a:pPr rtl="0"/>
            <a:r>
              <a:rPr lang="en-GB" u="sng" dirty="0">
                <a:solidFill>
                  <a:srgbClr val="002060"/>
                </a:solidFill>
                <a:effectLst>
                  <a:outerShdw blurRad="38100" dist="38100" dir="2700000" algn="tl">
                    <a:srgbClr val="000000">
                      <a:alpha val="43137"/>
                    </a:srgbClr>
                  </a:outerShdw>
                </a:effectLst>
                <a:latin typeface="Aptos" panose="020B0004020202020204" pitchFamily="34" charset="0"/>
              </a:rPr>
              <a:t>What is a Learning Difficulty? </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4" name="Content Placeholder 3">
            <a:extLst>
              <a:ext uri="{FF2B5EF4-FFF2-40B4-BE49-F238E27FC236}">
                <a16:creationId xmlns:a16="http://schemas.microsoft.com/office/drawing/2014/main" id="{9585EF54-C6CA-C147-1E89-617C39B3C581}"/>
              </a:ext>
            </a:extLst>
          </p:cNvPr>
          <p:cNvSpPr>
            <a:spLocks noGrp="1"/>
          </p:cNvSpPr>
          <p:nvPr>
            <p:ph idx="1"/>
          </p:nvPr>
        </p:nvSpPr>
        <p:spPr>
          <a:xfrm>
            <a:off x="1053852" y="1730896"/>
            <a:ext cx="10153128" cy="4746104"/>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Learning Difficulty</a:t>
            </a:r>
            <a:r>
              <a:rPr lang="en-GB" sz="1800"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means it can be harder for some people to learn new things.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It might take longer to understand information or instructions.</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It doesn't mean someone isn’t smart</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it just means they need support to learn in different ways.</a:t>
            </a:r>
          </a:p>
          <a:p>
            <a:pPr marL="0" indent="0" algn="ctr">
              <a:buNone/>
            </a:pPr>
            <a:endParaRPr lang="en-GB" b="1" u="sng" dirty="0">
              <a:solidFill>
                <a:srgbClr val="002060"/>
              </a:solidFill>
              <a:latin typeface="Aptos" panose="020B0004020202020204" pitchFamily="34" charset="0"/>
            </a:endParaRPr>
          </a:p>
          <a:p>
            <a:pPr marL="0" indent="0" algn="ctr">
              <a:buNone/>
            </a:pPr>
            <a:r>
              <a:rPr lang="en-GB" b="1" u="sng" dirty="0">
                <a:solidFill>
                  <a:srgbClr val="002060"/>
                </a:solidFill>
                <a:latin typeface="Aptos" panose="020B0004020202020204" pitchFamily="34" charset="0"/>
              </a:rPr>
              <a:t>Remember: </a:t>
            </a:r>
            <a:r>
              <a:rPr lang="en-GB" dirty="0">
                <a:solidFill>
                  <a:srgbClr val="002060"/>
                </a:solidFill>
                <a:latin typeface="Aptos" panose="020B0004020202020204" pitchFamily="34" charset="0"/>
              </a:rPr>
              <a:t>A patient will </a:t>
            </a:r>
            <a:r>
              <a:rPr lang="en-GB" u="sng" dirty="0">
                <a:solidFill>
                  <a:srgbClr val="002060"/>
                </a:solidFill>
                <a:latin typeface="Aptos" panose="020B0004020202020204" pitchFamily="34" charset="0"/>
              </a:rPr>
              <a:t>NOT</a:t>
            </a:r>
            <a:r>
              <a:rPr lang="en-GB" dirty="0">
                <a:solidFill>
                  <a:srgbClr val="002060"/>
                </a:solidFill>
                <a:latin typeface="Aptos" panose="020B0004020202020204" pitchFamily="34" charset="0"/>
              </a:rPr>
              <a:t> be eligible for a health check if they have a </a:t>
            </a:r>
            <a:r>
              <a:rPr lang="en-GB" u="sng" dirty="0">
                <a:solidFill>
                  <a:srgbClr val="002060"/>
                </a:solidFill>
                <a:latin typeface="Aptos" panose="020B0004020202020204" pitchFamily="34" charset="0"/>
              </a:rPr>
              <a:t>learning difficulty </a:t>
            </a:r>
          </a:p>
          <a:p>
            <a:pPr marL="0" indent="0">
              <a:buNone/>
            </a:pPr>
            <a:r>
              <a:rPr lang="en-GB" sz="1600" b="1" u="sng" dirty="0">
                <a:solidFill>
                  <a:srgbClr val="7030A0"/>
                </a:solidFill>
                <a:latin typeface="Aptos" panose="020B0004020202020204" pitchFamily="34" charset="0"/>
              </a:rPr>
              <a:t>Click on the link: </a:t>
            </a:r>
          </a:p>
          <a:p>
            <a:pPr marL="0" indent="0">
              <a:buNone/>
            </a:pPr>
            <a:r>
              <a:rPr lang="en-GB" sz="16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Learning difficulties | Mencap</a:t>
            </a:r>
            <a:endParaRPr lang="en-GB" sz="1600" b="1" u="sng" dirty="0">
              <a:solidFill>
                <a:srgbClr val="7030A0"/>
              </a:solidFill>
              <a:latin typeface="Aptos" panose="020B0004020202020204" pitchFamily="34" charset="0"/>
            </a:endParaRPr>
          </a:p>
        </p:txBody>
      </p:sp>
      <p:pic>
        <p:nvPicPr>
          <p:cNvPr id="3" name="Picture 2">
            <a:extLst>
              <a:ext uri="{FF2B5EF4-FFF2-40B4-BE49-F238E27FC236}">
                <a16:creationId xmlns:a16="http://schemas.microsoft.com/office/drawing/2014/main" id="{666E2F58-E296-ED74-373E-D0118640F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9539" y="174104"/>
            <a:ext cx="1556792" cy="1556792"/>
          </a:xfrm>
          <a:prstGeom prst="rect">
            <a:avLst/>
          </a:prstGeom>
        </p:spPr>
      </p:pic>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362A-CEF3-5830-7CA7-6FB5995F401E}"/>
              </a:ext>
            </a:extLst>
          </p:cNvPr>
          <p:cNvSpPr>
            <a:spLocks noGrp="1"/>
          </p:cNvSpPr>
          <p:nvPr>
            <p:ph type="title"/>
          </p:nvPr>
        </p:nvSpPr>
        <p:spPr>
          <a:xfrm>
            <a:off x="1053851" y="0"/>
            <a:ext cx="9841161" cy="1143000"/>
          </a:xfrm>
        </p:spPr>
        <p:txBody>
          <a:bodyPr/>
          <a:lstStyle/>
          <a:p>
            <a:r>
              <a:rPr lang="en-US" u="sng" dirty="0">
                <a:solidFill>
                  <a:srgbClr val="002060"/>
                </a:solidFill>
                <a:effectLst>
                  <a:outerShdw blurRad="38100" dist="38100" dir="2700000" algn="tl">
                    <a:srgbClr val="000000">
                      <a:alpha val="43137"/>
                    </a:srgbClr>
                  </a:outerShdw>
                </a:effectLst>
                <a:latin typeface="Aptos" panose="020B0004020202020204" pitchFamily="34" charset="0"/>
              </a:rPr>
              <a:t>LD Annual Health Check Eligibility </a:t>
            </a:r>
            <a:endParaRPr lang="en-GB" u="sng" dirty="0">
              <a:solidFill>
                <a:srgbClr val="002060"/>
              </a:solidFill>
              <a:effectLst>
                <a:outerShdw blurRad="38100" dist="38100" dir="2700000" algn="tl">
                  <a:srgbClr val="000000">
                    <a:alpha val="43137"/>
                  </a:srgbClr>
                </a:outerShdw>
              </a:effectLst>
              <a:latin typeface="Aptos" panose="020B0004020202020204" pitchFamily="34" charset="0"/>
            </a:endParaRPr>
          </a:p>
        </p:txBody>
      </p:sp>
      <p:sp>
        <p:nvSpPr>
          <p:cNvPr id="3" name="Content Placeholder 2">
            <a:extLst>
              <a:ext uri="{FF2B5EF4-FFF2-40B4-BE49-F238E27FC236}">
                <a16:creationId xmlns:a16="http://schemas.microsoft.com/office/drawing/2014/main" id="{459785FC-B7B3-DCAA-1DCE-AD97375B963C}"/>
              </a:ext>
            </a:extLst>
          </p:cNvPr>
          <p:cNvSpPr>
            <a:spLocks noGrp="1"/>
          </p:cNvSpPr>
          <p:nvPr>
            <p:ph idx="1"/>
          </p:nvPr>
        </p:nvSpPr>
        <p:spPr>
          <a:xfrm>
            <a:off x="1053852" y="1143000"/>
            <a:ext cx="9937104" cy="5382344"/>
          </a:xfrm>
        </p:spPr>
        <p:txBody>
          <a:bodyPr>
            <a:normAutofit fontScale="25000" lnSpcReduction="20000"/>
          </a:bodyPr>
          <a:lstStyle/>
          <a:p>
            <a:pPr marL="0" indent="0">
              <a:buNone/>
            </a:pPr>
            <a:r>
              <a:rPr lang="en-GB" sz="9600" dirty="0">
                <a:solidFill>
                  <a:srgbClr val="002060"/>
                </a:solidFill>
                <a:latin typeface="Aptos" panose="020B0004020202020204" pitchFamily="34" charset="0"/>
              </a:rPr>
              <a:t>What is an </a:t>
            </a:r>
            <a:r>
              <a:rPr lang="en-GB" sz="9600" b="1" u="sng" dirty="0">
                <a:solidFill>
                  <a:srgbClr val="002060"/>
                </a:solidFill>
                <a:effectLst>
                  <a:outerShdw blurRad="38100" dist="38100" dir="2700000" algn="tl">
                    <a:srgbClr val="000000">
                      <a:alpha val="43137"/>
                    </a:srgbClr>
                  </a:outerShdw>
                </a:effectLst>
                <a:latin typeface="Aptos" panose="020B0004020202020204" pitchFamily="34" charset="0"/>
              </a:rPr>
              <a:t>Annual Health Check? </a:t>
            </a:r>
          </a:p>
          <a:p>
            <a:pPr marL="0" indent="0">
              <a:lnSpc>
                <a:spcPct val="107000"/>
              </a:lnSpc>
              <a:spcBef>
                <a:spcPts val="600"/>
              </a:spcBef>
              <a:spcAft>
                <a:spcPts val="800"/>
              </a:spcAft>
              <a:buNone/>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In Waltham Forest individuals with learning disabilities who are aged 14 and over are entitled to a FREE </a:t>
            </a:r>
            <a:r>
              <a:rPr lang="en-GB" sz="56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Annual Health Check</a:t>
            </a:r>
            <a:r>
              <a:rPr lang="en-GB" sz="5600"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a:t>
            </a: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at their GP practice. This service is part of the NHS initiative aimed at ensuring that people with learning disabilities receive regular health care and support to maintain their well-being. </a:t>
            </a:r>
          </a:p>
          <a:p>
            <a:pPr marL="0" indent="0">
              <a:lnSpc>
                <a:spcPct val="107000"/>
              </a:lnSpc>
              <a:spcBef>
                <a:spcPts val="600"/>
              </a:spcBef>
              <a:spcAft>
                <a:spcPts val="800"/>
              </a:spcAft>
              <a:buNone/>
            </a:pPr>
            <a:r>
              <a:rPr lang="en-GB" sz="56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The goal is to identify and manage any health conditions early and to ensure that people with learning disabilities receive the right care and treatment.</a:t>
            </a:r>
            <a:endParaRPr lang="en-GB" sz="5600" dirty="0">
              <a:solidFill>
                <a:srgbClr val="002060"/>
              </a:solidFill>
              <a:latin typeface="Aptos" panose="020B0004020202020204" pitchFamily="34" charset="0"/>
            </a:endParaRPr>
          </a:p>
          <a:p>
            <a:pPr marL="0" indent="0">
              <a:spcBef>
                <a:spcPts val="600"/>
              </a:spcBef>
              <a:buNone/>
            </a:pPr>
            <a:r>
              <a:rPr lang="en-GB" sz="5600" dirty="0">
                <a:solidFill>
                  <a:srgbClr val="002060"/>
                </a:solidFill>
                <a:latin typeface="Aptos" panose="020B0004020202020204" pitchFamily="34" charset="0"/>
              </a:rPr>
              <a:t>To be eligible for an </a:t>
            </a:r>
            <a:r>
              <a:rPr lang="en-GB" sz="5600" b="1" dirty="0">
                <a:solidFill>
                  <a:srgbClr val="002060"/>
                </a:solidFill>
                <a:latin typeface="Aptos" panose="020B0004020202020204" pitchFamily="34" charset="0"/>
              </a:rPr>
              <a:t>Annual Health Check</a:t>
            </a:r>
            <a:r>
              <a:rPr lang="en-GB" sz="5600" dirty="0">
                <a:solidFill>
                  <a:srgbClr val="002060"/>
                </a:solidFill>
                <a:latin typeface="Aptos" panose="020B0004020202020204" pitchFamily="34" charset="0"/>
              </a:rPr>
              <a:t> in Waltham Forest, individuals must meet the following criteria:</a:t>
            </a:r>
          </a:p>
          <a:p>
            <a:pPr marL="0" indent="0">
              <a:spcBef>
                <a:spcPts val="600"/>
              </a:spcBef>
              <a:buNone/>
            </a:pPr>
            <a:r>
              <a:rPr lang="en-GB" sz="5600" b="1" dirty="0">
                <a:solidFill>
                  <a:srgbClr val="002060"/>
                </a:solidFill>
                <a:latin typeface="Aptos" panose="020B0004020202020204" pitchFamily="34" charset="0"/>
              </a:rPr>
              <a:t>1. Have a diagnosed learning disability: </a:t>
            </a:r>
            <a:r>
              <a:rPr lang="en-GB" sz="5600" dirty="0">
                <a:solidFill>
                  <a:srgbClr val="002060"/>
                </a:solidFill>
                <a:latin typeface="Aptos" panose="020B0004020202020204" pitchFamily="34" charset="0"/>
              </a:rPr>
              <a:t>The individual must be on their GP’s </a:t>
            </a:r>
            <a:r>
              <a:rPr lang="en-GB" sz="5600" b="1" dirty="0">
                <a:solidFill>
                  <a:srgbClr val="002060"/>
                </a:solidFill>
                <a:latin typeface="Aptos" panose="020B0004020202020204" pitchFamily="34" charset="0"/>
              </a:rPr>
              <a:t>Learning Disability Register</a:t>
            </a:r>
            <a:r>
              <a:rPr lang="en-GB" sz="5600" dirty="0">
                <a:solidFill>
                  <a:srgbClr val="002060"/>
                </a:solidFill>
                <a:latin typeface="Aptos" panose="020B0004020202020204" pitchFamily="34" charset="0"/>
              </a:rPr>
              <a:t>. This means the person has been identified by a healthcare professional as having a learning disability.</a:t>
            </a:r>
          </a:p>
          <a:p>
            <a:pPr marL="0" indent="0">
              <a:spcBef>
                <a:spcPts val="600"/>
              </a:spcBef>
              <a:buNone/>
            </a:pPr>
            <a:r>
              <a:rPr lang="en-GB" sz="5600" b="1" dirty="0">
                <a:solidFill>
                  <a:srgbClr val="002060"/>
                </a:solidFill>
                <a:latin typeface="Aptos" panose="020B0004020202020204" pitchFamily="34" charset="0"/>
              </a:rPr>
              <a:t>2. Be aged 14 or older: </a:t>
            </a:r>
            <a:r>
              <a:rPr lang="en-GB" sz="5600" dirty="0">
                <a:solidFill>
                  <a:srgbClr val="002060"/>
                </a:solidFill>
                <a:latin typeface="Aptos" panose="020B0004020202020204" pitchFamily="34" charset="0"/>
              </a:rPr>
              <a:t>The annual health check is available to people with learning disabilities starting from the age of 14 and continuing into adulthood.</a:t>
            </a:r>
          </a:p>
          <a:p>
            <a:pPr marL="0" indent="0">
              <a:spcBef>
                <a:spcPts val="600"/>
              </a:spcBef>
              <a:buNone/>
            </a:pPr>
            <a:r>
              <a:rPr lang="en-GB" sz="5600" dirty="0">
                <a:solidFill>
                  <a:srgbClr val="002060"/>
                </a:solidFill>
                <a:latin typeface="Aptos" panose="020B0004020202020204" pitchFamily="34" charset="0"/>
              </a:rPr>
              <a:t>If these conditions are met, individuals can receive a free Annual Health Check from their GP to monitor their overall health and ensure any issues are addressed early.</a:t>
            </a:r>
          </a:p>
          <a:p>
            <a:pPr marL="0" indent="0">
              <a:spcBef>
                <a:spcPts val="600"/>
              </a:spcBef>
              <a:buNone/>
            </a:pPr>
            <a:endParaRPr lang="en-GB" sz="5600" dirty="0">
              <a:solidFill>
                <a:srgbClr val="002060"/>
              </a:solidFill>
              <a:latin typeface="Aptos" panose="020B0004020202020204" pitchFamily="34" charset="0"/>
            </a:endParaRPr>
          </a:p>
          <a:p>
            <a:pPr marL="0" indent="0">
              <a:lnSpc>
                <a:spcPct val="107000"/>
              </a:lnSpc>
              <a:spcBef>
                <a:spcPts val="0"/>
              </a:spcBef>
              <a:spcAft>
                <a:spcPts val="800"/>
              </a:spcAft>
              <a:buNone/>
            </a:pPr>
            <a:r>
              <a:rPr lang="en-GB" sz="5600" b="1"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You can find </a:t>
            </a:r>
            <a:r>
              <a:rPr lang="en-GB" sz="5600" b="1" u="sng"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useful information </a:t>
            </a:r>
            <a:r>
              <a:rPr lang="en-GB" sz="5600" b="1" kern="100" dirty="0">
                <a:solidFill>
                  <a:srgbClr val="7030A0"/>
                </a:solidFill>
                <a:latin typeface="Aptos" panose="020B0004020202020204" pitchFamily="34" charset="0"/>
                <a:ea typeface="Calibri" panose="020F0502020204030204" pitchFamily="34" charset="0"/>
                <a:cs typeface="Times New Roman" panose="02020603050405020304" pitchFamily="18" charset="0"/>
              </a:rPr>
              <a:t>on these websites: </a:t>
            </a:r>
          </a:p>
          <a:p>
            <a:pPr marL="0" indent="0">
              <a:lnSpc>
                <a:spcPct val="107000"/>
              </a:lnSpc>
              <a:spcBef>
                <a:spcPts val="0"/>
              </a:spcBef>
              <a:spcAft>
                <a:spcPts val="800"/>
              </a:spcAft>
              <a:buNone/>
            </a:pPr>
            <a:endParaRPr lang="en-GB" sz="56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endParaRPr>
          </a:p>
          <a:p>
            <a:pPr marL="0" indent="0">
              <a:lnSpc>
                <a:spcPct val="107000"/>
              </a:lnSpc>
              <a:spcBef>
                <a:spcPts val="0"/>
              </a:spcBef>
              <a:spcAft>
                <a:spcPts val="800"/>
              </a:spcAft>
              <a:buNone/>
            </a:pPr>
            <a:r>
              <a:rPr lang="en-GB" sz="56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Learning disabilities - Annual health checks - NHS (www.nhs.uk)</a:t>
            </a:r>
            <a:r>
              <a:rPr lang="en-GB" sz="5600" b="1" dirty="0">
                <a:solidFill>
                  <a:srgbClr val="7030A0"/>
                </a:solidFill>
                <a:latin typeface="Aptos" panose="020B0004020202020204" pitchFamily="34" charset="0"/>
              </a:rPr>
              <a:t>  </a:t>
            </a:r>
          </a:p>
          <a:p>
            <a:pPr marL="0" indent="0">
              <a:lnSpc>
                <a:spcPct val="107000"/>
              </a:lnSpc>
              <a:spcBef>
                <a:spcPts val="0"/>
              </a:spcBef>
              <a:spcAft>
                <a:spcPts val="800"/>
              </a:spcAft>
              <a:buNone/>
            </a:pPr>
            <a:r>
              <a:rPr lang="en-GB" sz="56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Community Learning Disability Team - Waltham Forest | NELFT NHS Foundation Trust</a:t>
            </a:r>
            <a:r>
              <a:rPr lang="en-GB" sz="5600" b="1" dirty="0">
                <a:solidFill>
                  <a:srgbClr val="7030A0"/>
                </a:solidFill>
                <a:latin typeface="Aptos" panose="020B0004020202020204" pitchFamily="34" charset="0"/>
              </a:rPr>
              <a:t> </a:t>
            </a:r>
          </a:p>
          <a:p>
            <a:pPr marL="0" indent="0">
              <a:lnSpc>
                <a:spcPct val="107000"/>
              </a:lnSpc>
              <a:spcBef>
                <a:spcPts val="0"/>
              </a:spcBef>
              <a:spcAft>
                <a:spcPts val="800"/>
              </a:spcAft>
              <a:buNone/>
            </a:pPr>
            <a:r>
              <a:rPr lang="en-GB" sz="5600" b="1"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Annual health checks and people with learning disabilities - GOV.UK</a:t>
            </a:r>
            <a:endParaRPr lang="en-GB" sz="5600" b="1" dirty="0">
              <a:solidFill>
                <a:srgbClr val="7030A0"/>
              </a:solidFill>
              <a:latin typeface="Aptos" panose="020B0004020202020204" pitchFamily="34" charset="0"/>
            </a:endParaRPr>
          </a:p>
          <a:p>
            <a:pPr marL="0" indent="0">
              <a:lnSpc>
                <a:spcPct val="107000"/>
              </a:lnSpc>
              <a:spcBef>
                <a:spcPts val="0"/>
              </a:spcBef>
              <a:spcAft>
                <a:spcPts val="800"/>
              </a:spcAft>
              <a:buNone/>
            </a:pPr>
            <a:r>
              <a:rPr lang="en-GB" sz="5600" b="1" dirty="0">
                <a:solidFill>
                  <a:srgbClr val="7030A0"/>
                </a:solidFill>
                <a:latin typeface="Aptos" panose="020B0004020202020204" pitchFamily="34" charset="0"/>
                <a:hlinkClick r:id="rId5">
                  <a:extLst>
                    <a:ext uri="{A12FA001-AC4F-418D-AE19-62706E023703}">
                      <ahyp:hlinkClr xmlns:ahyp="http://schemas.microsoft.com/office/drawing/2018/hyperlinkcolor" val="tx"/>
                    </a:ext>
                  </a:extLst>
                </a:hlinkClick>
              </a:rPr>
              <a:t>Watch this video for more information: </a:t>
            </a:r>
            <a:r>
              <a:rPr lang="en-GB" sz="5600" dirty="0">
                <a:solidFill>
                  <a:srgbClr val="7030A0"/>
                </a:solidFill>
                <a:latin typeface="Aptos" panose="020B0004020202020204" pitchFamily="34" charset="0"/>
                <a:hlinkClick r:id="rId5">
                  <a:extLst>
                    <a:ext uri="{A12FA001-AC4F-418D-AE19-62706E023703}">
                      <ahyp:hlinkClr xmlns:ahyp="http://schemas.microsoft.com/office/drawing/2018/hyperlinkcolor" val="tx"/>
                    </a:ext>
                  </a:extLst>
                </a:hlinkClick>
              </a:rPr>
              <a:t>Bing Videos</a:t>
            </a:r>
            <a:endParaRPr lang="en-GB" sz="5600" dirty="0">
              <a:solidFill>
                <a:srgbClr val="7030A0"/>
              </a:solidFill>
              <a:latin typeface="Aptos" panose="020B0004020202020204" pitchFamily="34" charset="0"/>
            </a:endParaRPr>
          </a:p>
          <a:p>
            <a:pPr marL="0" indent="0">
              <a:lnSpc>
                <a:spcPct val="107000"/>
              </a:lnSpc>
              <a:spcBef>
                <a:spcPts val="0"/>
              </a:spcBef>
              <a:spcAft>
                <a:spcPts val="800"/>
              </a:spcAft>
              <a:buNone/>
            </a:pPr>
            <a:r>
              <a:rPr lang="en-GB" sz="5600" b="1" dirty="0">
                <a:solidFill>
                  <a:srgbClr val="7030A0"/>
                </a:solidFill>
                <a:latin typeface="Aptos" panose="020B0004020202020204" pitchFamily="34" charset="0"/>
                <a:hlinkClick r:id="rId6">
                  <a:extLst>
                    <a:ext uri="{A12FA001-AC4F-418D-AE19-62706E023703}">
                      <ahyp:hlinkClr xmlns:ahyp="http://schemas.microsoft.com/office/drawing/2018/hyperlinkcolor" val="tx"/>
                    </a:ext>
                  </a:extLst>
                </a:hlinkClick>
              </a:rPr>
              <a:t>Annual Health Checks | Mencap</a:t>
            </a:r>
            <a:endParaRPr lang="en-GB" sz="5600" b="1" dirty="0">
              <a:solidFill>
                <a:srgbClr val="7030A0"/>
              </a:solidFill>
              <a:latin typeface="Aptos" panose="020B0004020202020204" pitchFamily="34" charset="0"/>
            </a:endParaRPr>
          </a:p>
          <a:p>
            <a:pPr marL="0" indent="0">
              <a:lnSpc>
                <a:spcPct val="107000"/>
              </a:lnSpc>
              <a:spcAft>
                <a:spcPts val="800"/>
              </a:spcAft>
              <a:buNone/>
            </a:pPr>
            <a:endParaRPr lang="en-GB" sz="5600" b="1" dirty="0">
              <a:solidFill>
                <a:srgbClr val="7030A0"/>
              </a:solidFill>
              <a:latin typeface="Aptos" panose="020B0004020202020204" pitchFamily="34" charset="0"/>
            </a:endParaRPr>
          </a:p>
          <a:p>
            <a:pPr marL="0" indent="0">
              <a:lnSpc>
                <a:spcPct val="107000"/>
              </a:lnSpc>
              <a:spcAft>
                <a:spcPts val="800"/>
              </a:spcAft>
              <a:buNone/>
            </a:pPr>
            <a:endParaRPr lang="en-GB" sz="1400" u="sng" dirty="0">
              <a:solidFill>
                <a:srgbClr val="002060"/>
              </a:solidFill>
              <a:latin typeface="Aptos" panose="020B0004020202020204" pitchFamily="34" charset="0"/>
            </a:endParaRPr>
          </a:p>
        </p:txBody>
      </p:sp>
      <p:pic>
        <p:nvPicPr>
          <p:cNvPr id="4" name="Picture 3">
            <a:extLst>
              <a:ext uri="{FF2B5EF4-FFF2-40B4-BE49-F238E27FC236}">
                <a16:creationId xmlns:a16="http://schemas.microsoft.com/office/drawing/2014/main" id="{D0186AB5-6AC8-0DBD-06E9-EAC31C855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9539" y="174104"/>
            <a:ext cx="1556792" cy="1556792"/>
          </a:xfrm>
          <a:prstGeom prst="rect">
            <a:avLst/>
          </a:prstGeom>
        </p:spPr>
      </p:pic>
      <p:pic>
        <p:nvPicPr>
          <p:cNvPr id="5" name="Picture 4">
            <a:extLst>
              <a:ext uri="{FF2B5EF4-FFF2-40B4-BE49-F238E27FC236}">
                <a16:creationId xmlns:a16="http://schemas.microsoft.com/office/drawing/2014/main" id="{E50127A9-6333-97A7-89CD-CFC5BB880BAD}"/>
              </a:ext>
            </a:extLst>
          </p:cNvPr>
          <p:cNvPicPr>
            <a:picLocks noChangeAspect="1"/>
          </p:cNvPicPr>
          <p:nvPr/>
        </p:nvPicPr>
        <p:blipFill>
          <a:blip r:embed="rId8"/>
          <a:stretch>
            <a:fillRect/>
          </a:stretch>
        </p:blipFill>
        <p:spPr>
          <a:xfrm>
            <a:off x="8686700" y="4869160"/>
            <a:ext cx="1452839" cy="1440095"/>
          </a:xfrm>
          <a:prstGeom prst="rect">
            <a:avLst/>
          </a:prstGeom>
        </p:spPr>
      </p:pic>
    </p:spTree>
    <p:extLst>
      <p:ext uri="{BB962C8B-B14F-4D97-AF65-F5344CB8AC3E}">
        <p14:creationId xmlns:p14="http://schemas.microsoft.com/office/powerpoint/2010/main" val="40387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70F3-54AD-212A-A4AE-2FE4BF68D63F}"/>
              </a:ext>
            </a:extLst>
          </p:cNvPr>
          <p:cNvSpPr>
            <a:spLocks noGrp="1"/>
          </p:cNvSpPr>
          <p:nvPr>
            <p:ph type="title"/>
          </p:nvPr>
        </p:nvSpPr>
        <p:spPr>
          <a:xfrm>
            <a:off x="909836" y="-15404"/>
            <a:ext cx="9985177" cy="1119336"/>
          </a:xfrm>
        </p:spPr>
        <p:txBody>
          <a:bodyPr>
            <a:normAutofit/>
          </a:bodyPr>
          <a:lstStyle/>
          <a:p>
            <a:r>
              <a:rPr lang="en-GB" u="sng" dirty="0">
                <a:solidFill>
                  <a:srgbClr val="002060"/>
                </a:solidFill>
                <a:effectLst>
                  <a:outerShdw blurRad="38100" dist="38100" dir="2700000" algn="tl">
                    <a:srgbClr val="000000">
                      <a:alpha val="43137"/>
                    </a:srgbClr>
                  </a:outerShdw>
                </a:effectLst>
                <a:latin typeface="Aptos" panose="020B0004020202020204" pitchFamily="34" charset="0"/>
              </a:rPr>
              <a:t>What does SEN stand for?</a:t>
            </a:r>
          </a:p>
        </p:txBody>
      </p:sp>
      <p:sp>
        <p:nvSpPr>
          <p:cNvPr id="3" name="Content Placeholder 2">
            <a:extLst>
              <a:ext uri="{FF2B5EF4-FFF2-40B4-BE49-F238E27FC236}">
                <a16:creationId xmlns:a16="http://schemas.microsoft.com/office/drawing/2014/main" id="{6591E338-2E54-F7A7-FE2A-9F9315FB0C45}"/>
              </a:ext>
            </a:extLst>
          </p:cNvPr>
          <p:cNvSpPr>
            <a:spLocks noGrp="1"/>
          </p:cNvSpPr>
          <p:nvPr>
            <p:ph idx="1"/>
          </p:nvPr>
        </p:nvSpPr>
        <p:spPr>
          <a:xfrm>
            <a:off x="909836" y="1103932"/>
            <a:ext cx="9433047" cy="5061372"/>
          </a:xfrm>
        </p:spPr>
        <p:txBody>
          <a:bodyPr>
            <a:normAutofit/>
          </a:bodyPr>
          <a:lstStyle/>
          <a:p>
            <a:pPr marL="0" indent="0">
              <a:lnSpc>
                <a:spcPct val="107000"/>
              </a:lnSpc>
              <a:spcAft>
                <a:spcPts val="800"/>
              </a:spcAft>
              <a:buNone/>
            </a:pPr>
            <a:r>
              <a:rPr lang="en-GB" sz="18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SEN</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stands for </a:t>
            </a:r>
            <a:r>
              <a:rPr lang="en-GB" sz="1800" b="1" u="sng"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Special Educational Needs</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It describes the extra help that some students need because they find learning harder due to various issues. These needs can include:</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Learning Disabilities</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Trouble with reading, writing, or math, like dyslexia.</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Communication Difficulties</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Problems with understanding or using language.</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Social and Emotional Difficulties</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Issues with behaviour, making friends, or managing emotions.</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Physical Disabilities</a:t>
            </a: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 Challenges with movement or physical tasks.</a:t>
            </a:r>
          </a:p>
          <a:p>
            <a:r>
              <a:rPr lang="en-GB" sz="1800" u="sng"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Educational &amp; health plan</a:t>
            </a:r>
            <a:r>
              <a:rPr lang="en-GB" sz="1800"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 </a:t>
            </a:r>
            <a:r>
              <a:rPr lang="en-GB" sz="1800" dirty="0">
                <a:solidFill>
                  <a:srgbClr val="002060"/>
                </a:solidFill>
                <a:latin typeface="Aptos" panose="020B0004020202020204" pitchFamily="34" charset="0"/>
              </a:rPr>
              <a:t>An </a:t>
            </a:r>
            <a:r>
              <a:rPr lang="en-GB" sz="1800" b="1" dirty="0">
                <a:solidFill>
                  <a:srgbClr val="002060"/>
                </a:solidFill>
                <a:latin typeface="Aptos" panose="020B0004020202020204" pitchFamily="34" charset="0"/>
              </a:rPr>
              <a:t>EHCP</a:t>
            </a:r>
            <a:r>
              <a:rPr lang="en-GB" sz="1800" dirty="0">
                <a:solidFill>
                  <a:srgbClr val="002060"/>
                </a:solidFill>
                <a:latin typeface="Aptos" panose="020B0004020202020204" pitchFamily="34" charset="0"/>
              </a:rPr>
              <a:t> is a plan that helps children with special needs. It explains what extra support they will get at school, like special teaching or help from adults. The local authority creates this plan to make sure the child gets the right support.</a:t>
            </a:r>
          </a:p>
          <a:p>
            <a:pPr marL="0" indent="0" algn="l">
              <a:buNone/>
            </a:pPr>
            <a:r>
              <a:rPr lang="en-GB" sz="1400" b="1" i="0" dirty="0">
                <a:solidFill>
                  <a:srgbClr val="7030A0"/>
                </a:solidFill>
                <a:effectLst/>
                <a:latin typeface="var(--font-heading-1)"/>
                <a:hlinkClick r:id="rId2">
                  <a:extLst>
                    <a:ext uri="{A12FA001-AC4F-418D-AE19-62706E023703}">
                      <ahyp:hlinkClr xmlns:ahyp="http://schemas.microsoft.com/office/drawing/2018/hyperlinkcolor" val="tx"/>
                    </a:ext>
                  </a:extLst>
                </a:hlinkClick>
              </a:rPr>
              <a:t>Please see useful link: Local Offer: Special Educational Needs and Disability (SEND) </a:t>
            </a:r>
            <a:endParaRPr lang="en-GB" sz="1400" b="1" i="0" dirty="0">
              <a:solidFill>
                <a:srgbClr val="7030A0"/>
              </a:solidFill>
              <a:effectLst/>
              <a:latin typeface="var(--font-heading-1)"/>
            </a:endParaRPr>
          </a:p>
          <a:p>
            <a:pPr marL="0" lvl="0" indent="0">
              <a:lnSpc>
                <a:spcPct val="107000"/>
              </a:lnSpc>
              <a:spcAft>
                <a:spcPts val="800"/>
              </a:spcAft>
              <a:buSzPts val="1000"/>
              <a:buNone/>
              <a:tabLst>
                <a:tab pos="457200" algn="l"/>
              </a:tabLst>
            </a:pPr>
            <a:endParaRPr lang="en-GB" sz="1800" kern="100" dirty="0">
              <a:solidFill>
                <a:srgbClr val="FF0000"/>
              </a:solidFill>
              <a:effectLst/>
              <a:highlight>
                <a:srgbClr val="00FF00"/>
              </a:highligh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a:extLst>
              <a:ext uri="{FF2B5EF4-FFF2-40B4-BE49-F238E27FC236}">
                <a16:creationId xmlns:a16="http://schemas.microsoft.com/office/drawing/2014/main" id="{BE24A5EC-8FB8-1293-6958-AA741C8A0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9539" y="174104"/>
            <a:ext cx="1556792" cy="1556792"/>
          </a:xfrm>
          <a:prstGeom prst="rect">
            <a:avLst/>
          </a:prstGeom>
        </p:spPr>
      </p:pic>
      <p:pic>
        <p:nvPicPr>
          <p:cNvPr id="5" name="Picture 4">
            <a:extLst>
              <a:ext uri="{FF2B5EF4-FFF2-40B4-BE49-F238E27FC236}">
                <a16:creationId xmlns:a16="http://schemas.microsoft.com/office/drawing/2014/main" id="{4AB871F3-7D30-C593-A7FD-035FA01F0657}"/>
              </a:ext>
            </a:extLst>
          </p:cNvPr>
          <p:cNvPicPr>
            <a:picLocks noChangeAspect="1"/>
          </p:cNvPicPr>
          <p:nvPr/>
        </p:nvPicPr>
        <p:blipFill>
          <a:blip r:embed="rId4"/>
          <a:stretch>
            <a:fillRect/>
          </a:stretch>
        </p:blipFill>
        <p:spPr>
          <a:xfrm>
            <a:off x="9838828" y="3429000"/>
            <a:ext cx="1351007" cy="1169944"/>
          </a:xfrm>
          <a:prstGeom prst="rect">
            <a:avLst/>
          </a:prstGeom>
        </p:spPr>
      </p:pic>
    </p:spTree>
    <p:extLst>
      <p:ext uri="{BB962C8B-B14F-4D97-AF65-F5344CB8AC3E}">
        <p14:creationId xmlns:p14="http://schemas.microsoft.com/office/powerpoint/2010/main" val="41458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2F50-FA15-4AF1-5AA0-B33C5FD768F8}"/>
              </a:ext>
            </a:extLst>
          </p:cNvPr>
          <p:cNvSpPr>
            <a:spLocks noGrp="1"/>
          </p:cNvSpPr>
          <p:nvPr>
            <p:ph type="title"/>
          </p:nvPr>
        </p:nvSpPr>
        <p:spPr>
          <a:xfrm>
            <a:off x="1053852" y="332656"/>
            <a:ext cx="9841161" cy="1191344"/>
          </a:xfrm>
        </p:spPr>
        <p:txBody>
          <a:bodyPr>
            <a:normAutofit fontScale="90000"/>
          </a:bodyPr>
          <a:lstStyle/>
          <a:p>
            <a:pPr>
              <a:lnSpc>
                <a:spcPct val="107000"/>
              </a:lnSpc>
              <a:spcAft>
                <a:spcPts val="800"/>
              </a:spcAft>
            </a:pPr>
            <a:br>
              <a:rPr lang="en-GB" sz="3600" kern="100" dirty="0">
                <a:effectLst/>
                <a:latin typeface="Aptos" panose="020B0004020202020204" pitchFamily="34" charset="0"/>
                <a:ea typeface="Calibri" panose="020F0502020204030204" pitchFamily="34" charset="0"/>
                <a:cs typeface="Times New Roman" panose="02020603050405020304" pitchFamily="18" charset="0"/>
              </a:rPr>
            </a:br>
            <a:r>
              <a:rPr lang="en-GB" sz="3600" u="sng" kern="100" dirty="0">
                <a:solidFill>
                  <a:srgbClr val="00206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How to Support Patients with Learning</a:t>
            </a:r>
            <a:r>
              <a:rPr lang="en-GB" u="sng" kern="100" dirty="0">
                <a:solidFill>
                  <a:srgbClr val="00206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 Disabilities</a:t>
            </a:r>
            <a:br>
              <a:rPr lang="en-GB"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AE201AD-3DFD-CD54-BA53-1D91AA59B5DA}"/>
              </a:ext>
            </a:extLst>
          </p:cNvPr>
          <p:cNvSpPr>
            <a:spLocks noGrp="1"/>
          </p:cNvSpPr>
          <p:nvPr>
            <p:ph idx="1"/>
          </p:nvPr>
        </p:nvSpPr>
        <p:spPr>
          <a:xfrm>
            <a:off x="1053852" y="1062440"/>
            <a:ext cx="9937103" cy="5621456"/>
          </a:xfrm>
        </p:spPr>
        <p:txBody>
          <a:bodyPr>
            <a:normAutofit/>
          </a:bodyPr>
          <a:lstStyle/>
          <a:p>
            <a:pPr marL="0" indent="0">
              <a:buNone/>
            </a:pPr>
            <a:r>
              <a:rPr lang="en-GB" sz="1600" b="1" u="sng" dirty="0">
                <a:solidFill>
                  <a:srgbClr val="002060"/>
                </a:solidFill>
                <a:latin typeface="Aptos" panose="020B0004020202020204" pitchFamily="34" charset="0"/>
              </a:rPr>
              <a:t>Be Patient </a:t>
            </a:r>
            <a:endParaRPr lang="en-GB" sz="1600" b="1" u="sng" dirty="0">
              <a:solidFill>
                <a:srgbClr val="002060"/>
              </a:solidFill>
              <a:highlight>
                <a:srgbClr val="00FF00"/>
              </a:highlight>
              <a:latin typeface="Aptos" panose="020B0004020202020204" pitchFamily="34" charset="0"/>
            </a:endParaRPr>
          </a:p>
          <a:p>
            <a:pPr marL="0" indent="0">
              <a:buNone/>
            </a:pPr>
            <a:r>
              <a:rPr lang="en-GB" sz="1600" dirty="0">
                <a:solidFill>
                  <a:srgbClr val="002060"/>
                </a:solidFill>
                <a:latin typeface="Aptos" panose="020B0004020202020204" pitchFamily="34" charset="0"/>
              </a:rPr>
              <a:t>Give patients enough time to process and understand what you are saying. Avoid rushing through conversations.</a:t>
            </a:r>
          </a:p>
          <a:p>
            <a:pPr marL="0" indent="0">
              <a:buNone/>
            </a:pPr>
            <a:r>
              <a:rPr lang="en-GB" sz="1600" b="1" u="sng" dirty="0">
                <a:solidFill>
                  <a:srgbClr val="002060"/>
                </a:solidFill>
                <a:latin typeface="Aptos" panose="020B0004020202020204" pitchFamily="34" charset="0"/>
              </a:rPr>
              <a:t>Use Simple Language </a:t>
            </a:r>
          </a:p>
          <a:p>
            <a:pPr marL="0" indent="0">
              <a:buNone/>
            </a:pPr>
            <a:r>
              <a:rPr lang="en-GB" sz="1600" dirty="0">
                <a:solidFill>
                  <a:srgbClr val="002060"/>
                </a:solidFill>
                <a:latin typeface="Aptos" panose="020B0004020202020204" pitchFamily="34" charset="0"/>
              </a:rPr>
              <a:t>Use short, clear sentences and avoid using long or complicated words. Break down information into small, manageable steps when explaining.</a:t>
            </a:r>
          </a:p>
          <a:p>
            <a:pPr marL="0" indent="0">
              <a:buNone/>
            </a:pPr>
            <a:r>
              <a:rPr lang="en-GB" sz="1600" b="1" u="sng" dirty="0">
                <a:solidFill>
                  <a:srgbClr val="002060"/>
                </a:solidFill>
                <a:latin typeface="Aptos" panose="020B0004020202020204" pitchFamily="34" charset="0"/>
              </a:rPr>
              <a:t>Use Visuals </a:t>
            </a:r>
          </a:p>
          <a:p>
            <a:pPr marL="0" indent="0">
              <a:buNone/>
            </a:pPr>
            <a:r>
              <a:rPr lang="en-GB" sz="1600" dirty="0">
                <a:solidFill>
                  <a:srgbClr val="002060"/>
                </a:solidFill>
                <a:latin typeface="Aptos" panose="020B0004020202020204" pitchFamily="34" charset="0"/>
              </a:rPr>
              <a:t>Incorporate pictures, charts, or videos to help make information clearer. Examples: Use a picture of a pill to explain medication instructions. Show a chart to illustrate steps in a treatment plan. Use short videos (e.g., from YouTube) to explain complex ideas. You can also provide scan codes that link to helpful resources or videos.</a:t>
            </a:r>
          </a:p>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lang="en-GB" sz="1600" b="1" u="sng" dirty="0">
                <a:solidFill>
                  <a:srgbClr val="002060"/>
                </a:solidFill>
                <a:latin typeface="Aptos" panose="020B0004020202020204" pitchFamily="34" charset="0"/>
              </a:rPr>
              <a:t>Check Understanding </a:t>
            </a:r>
          </a:p>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lang="en-GB" sz="1600" dirty="0">
                <a:solidFill>
                  <a:srgbClr val="002060"/>
                </a:solidFill>
                <a:latin typeface="Aptos" panose="020B0004020202020204" pitchFamily="34" charset="0"/>
              </a:rPr>
              <a:t>Ask the patient if they understand what has been explained. Encourage them to ask questions. Be ready to repeat or rephrase information if needed.</a:t>
            </a:r>
          </a:p>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lang="en-GB" sz="1600" b="1" u="sng" dirty="0">
                <a:solidFill>
                  <a:srgbClr val="002060"/>
                </a:solidFill>
                <a:latin typeface="Aptos" panose="020B0004020202020204" pitchFamily="34" charset="0"/>
              </a:rPr>
              <a:t>Involve Carers or Support Workers </a:t>
            </a:r>
          </a:p>
          <a:p>
            <a:pPr marL="0" marR="0" lvl="0" indent="0" algn="l" defTabSz="914400" rtl="0" eaLnBrk="1" fontAlgn="auto" latinLnBrk="0" hangingPunct="1">
              <a:lnSpc>
                <a:spcPct val="90000"/>
              </a:lnSpc>
              <a:spcBef>
                <a:spcPts val="1600"/>
              </a:spcBef>
              <a:spcAft>
                <a:spcPts val="0"/>
              </a:spcAft>
              <a:buClrTx/>
              <a:buSzTx/>
              <a:buFont typeface="Arial" pitchFamily="34" charset="0"/>
              <a:buNone/>
              <a:tabLst/>
              <a:defRPr/>
            </a:pPr>
            <a:r>
              <a:rPr lang="en-GB" sz="1600" dirty="0">
                <a:solidFill>
                  <a:srgbClr val="002060"/>
                </a:solidFill>
                <a:latin typeface="Aptos" panose="020B0004020202020204" pitchFamily="34" charset="0"/>
              </a:rPr>
              <a:t>Some patients may have a carer or support worker with them. Speak clearly and if appropriate and with permission involve both the patient and the carer in the conversation.</a:t>
            </a:r>
          </a:p>
        </p:txBody>
      </p:sp>
      <p:pic>
        <p:nvPicPr>
          <p:cNvPr id="5" name="Picture 4">
            <a:extLst>
              <a:ext uri="{FF2B5EF4-FFF2-40B4-BE49-F238E27FC236}">
                <a16:creationId xmlns:a16="http://schemas.microsoft.com/office/drawing/2014/main" id="{EF6DFA89-AD47-EC74-9D43-803CD9A19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4" name="Picture 3">
            <a:extLst>
              <a:ext uri="{FF2B5EF4-FFF2-40B4-BE49-F238E27FC236}">
                <a16:creationId xmlns:a16="http://schemas.microsoft.com/office/drawing/2014/main" id="{3BFB97B5-C873-6AD4-A6B6-B95643106446}"/>
              </a:ext>
            </a:extLst>
          </p:cNvPr>
          <p:cNvPicPr>
            <a:picLocks noChangeAspect="1"/>
          </p:cNvPicPr>
          <p:nvPr/>
        </p:nvPicPr>
        <p:blipFill>
          <a:blip r:embed="rId3"/>
          <a:stretch>
            <a:fillRect/>
          </a:stretch>
        </p:blipFill>
        <p:spPr>
          <a:xfrm>
            <a:off x="2349996" y="958992"/>
            <a:ext cx="553929" cy="565008"/>
          </a:xfrm>
          <a:prstGeom prst="rect">
            <a:avLst/>
          </a:prstGeom>
        </p:spPr>
      </p:pic>
      <p:pic>
        <p:nvPicPr>
          <p:cNvPr id="6" name="Picture 5">
            <a:extLst>
              <a:ext uri="{FF2B5EF4-FFF2-40B4-BE49-F238E27FC236}">
                <a16:creationId xmlns:a16="http://schemas.microsoft.com/office/drawing/2014/main" id="{2BA6A58D-BF63-070C-A019-D6691E47F054}"/>
              </a:ext>
            </a:extLst>
          </p:cNvPr>
          <p:cNvPicPr>
            <a:picLocks noChangeAspect="1"/>
          </p:cNvPicPr>
          <p:nvPr/>
        </p:nvPicPr>
        <p:blipFill>
          <a:blip r:embed="rId4"/>
          <a:stretch>
            <a:fillRect/>
          </a:stretch>
        </p:blipFill>
        <p:spPr>
          <a:xfrm>
            <a:off x="3349154" y="1830588"/>
            <a:ext cx="727381" cy="625548"/>
          </a:xfrm>
          <a:prstGeom prst="rect">
            <a:avLst/>
          </a:prstGeom>
        </p:spPr>
      </p:pic>
      <p:pic>
        <p:nvPicPr>
          <p:cNvPr id="7" name="Picture 6">
            <a:extLst>
              <a:ext uri="{FF2B5EF4-FFF2-40B4-BE49-F238E27FC236}">
                <a16:creationId xmlns:a16="http://schemas.microsoft.com/office/drawing/2014/main" id="{3E8F2725-70FF-AC1D-B17D-19611D9FDBA0}"/>
              </a:ext>
            </a:extLst>
          </p:cNvPr>
          <p:cNvPicPr>
            <a:picLocks noChangeAspect="1"/>
          </p:cNvPicPr>
          <p:nvPr/>
        </p:nvPicPr>
        <p:blipFill>
          <a:blip r:embed="rId5"/>
          <a:stretch>
            <a:fillRect/>
          </a:stretch>
        </p:blipFill>
        <p:spPr>
          <a:xfrm>
            <a:off x="2494012" y="3068960"/>
            <a:ext cx="624661" cy="605921"/>
          </a:xfrm>
          <a:prstGeom prst="rect">
            <a:avLst/>
          </a:prstGeom>
        </p:spPr>
      </p:pic>
      <p:pic>
        <p:nvPicPr>
          <p:cNvPr id="8" name="Picture 7">
            <a:extLst>
              <a:ext uri="{FF2B5EF4-FFF2-40B4-BE49-F238E27FC236}">
                <a16:creationId xmlns:a16="http://schemas.microsoft.com/office/drawing/2014/main" id="{FEE38E2B-8ED2-62C8-2902-D3AC272D90C1}"/>
              </a:ext>
            </a:extLst>
          </p:cNvPr>
          <p:cNvPicPr>
            <a:picLocks noChangeAspect="1"/>
          </p:cNvPicPr>
          <p:nvPr/>
        </p:nvPicPr>
        <p:blipFill>
          <a:blip r:embed="rId6"/>
          <a:stretch>
            <a:fillRect/>
          </a:stretch>
        </p:blipFill>
        <p:spPr>
          <a:xfrm>
            <a:off x="3358108" y="4322266"/>
            <a:ext cx="633153" cy="605921"/>
          </a:xfrm>
          <a:prstGeom prst="rect">
            <a:avLst/>
          </a:prstGeom>
        </p:spPr>
      </p:pic>
      <p:pic>
        <p:nvPicPr>
          <p:cNvPr id="9" name="Picture 8">
            <a:extLst>
              <a:ext uri="{FF2B5EF4-FFF2-40B4-BE49-F238E27FC236}">
                <a16:creationId xmlns:a16="http://schemas.microsoft.com/office/drawing/2014/main" id="{18006BEA-77D6-2791-7419-A7A1A198D715}"/>
              </a:ext>
            </a:extLst>
          </p:cNvPr>
          <p:cNvPicPr>
            <a:picLocks noChangeAspect="1"/>
          </p:cNvPicPr>
          <p:nvPr/>
        </p:nvPicPr>
        <p:blipFill>
          <a:blip r:embed="rId7"/>
          <a:stretch>
            <a:fillRect/>
          </a:stretch>
        </p:blipFill>
        <p:spPr>
          <a:xfrm>
            <a:off x="4726260" y="5301208"/>
            <a:ext cx="703877" cy="696976"/>
          </a:xfrm>
          <a:prstGeom prst="rect">
            <a:avLst/>
          </a:prstGeom>
        </p:spPr>
      </p:pic>
    </p:spTree>
    <p:extLst>
      <p:ext uri="{BB962C8B-B14F-4D97-AF65-F5344CB8AC3E}">
        <p14:creationId xmlns:p14="http://schemas.microsoft.com/office/powerpoint/2010/main" val="217191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7561-5B83-9912-3FD6-933B4E66D6CF}"/>
              </a:ext>
            </a:extLst>
          </p:cNvPr>
          <p:cNvSpPr>
            <a:spLocks noGrp="1"/>
          </p:cNvSpPr>
          <p:nvPr>
            <p:ph type="title"/>
          </p:nvPr>
        </p:nvSpPr>
        <p:spPr>
          <a:xfrm>
            <a:off x="981844" y="0"/>
            <a:ext cx="9913169" cy="1143000"/>
          </a:xfrm>
        </p:spPr>
        <p:txBody>
          <a:bodyPr/>
          <a:lstStyle/>
          <a:p>
            <a:r>
              <a:rPr kumimoji="0" lang="en-GB" sz="3200" b="0" i="0" u="sng"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Aptos" panose="020B0004020202020204" pitchFamily="34" charset="0"/>
                <a:ea typeface="Calibri" panose="020F0502020204030204" pitchFamily="34" charset="0"/>
                <a:cs typeface="Times New Roman" panose="02020603050405020304" pitchFamily="18" charset="0"/>
              </a:rPr>
              <a:t>How to Support Patients with Learning</a:t>
            </a:r>
            <a:r>
              <a:rPr lang="en-GB" sz="3200" u="sng" kern="100" dirty="0">
                <a:solidFill>
                  <a:srgbClr val="002060"/>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 Disabilities </a:t>
            </a:r>
            <a:endParaRPr lang="en-GB" u="sng"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1CAD471-A013-5BAC-7FEE-764CC65F781A}"/>
              </a:ext>
            </a:extLst>
          </p:cNvPr>
          <p:cNvSpPr>
            <a:spLocks noGrp="1"/>
          </p:cNvSpPr>
          <p:nvPr>
            <p:ph idx="1"/>
          </p:nvPr>
        </p:nvSpPr>
        <p:spPr>
          <a:xfrm>
            <a:off x="981844" y="1268760"/>
            <a:ext cx="10657184" cy="5544616"/>
          </a:xfrm>
        </p:spPr>
        <p:txBody>
          <a:bodyPr>
            <a:normAutofit/>
          </a:bodyPr>
          <a:lstStyle/>
          <a:p>
            <a:pPr marL="0" indent="0">
              <a:lnSpc>
                <a:spcPct val="107000"/>
              </a:lnSpc>
              <a:spcAft>
                <a:spcPts val="800"/>
              </a:spcAft>
              <a:buNone/>
            </a:pPr>
            <a:r>
              <a:rPr lang="en-GB" u="sng" dirty="0">
                <a:solidFill>
                  <a:srgbClr val="002060"/>
                </a:solidFill>
                <a:latin typeface="Aptos" panose="020B0004020202020204" pitchFamily="34" charset="0"/>
              </a:rPr>
              <a:t>Here’s some helpful little tips!</a:t>
            </a:r>
          </a:p>
          <a:p>
            <a:pPr marL="0" indent="0">
              <a:lnSpc>
                <a:spcPct val="107000"/>
              </a:lnSpc>
              <a:spcAft>
                <a:spcPts val="800"/>
              </a:spcAft>
              <a:buNone/>
            </a:pP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Every person is different</a:t>
            </a:r>
          </a:p>
          <a:p>
            <a:pPr marL="0" indent="0">
              <a:lnSpc>
                <a:spcPct val="107000"/>
              </a:lnSpc>
              <a:spcAft>
                <a:spcPts val="800"/>
              </a:spcAft>
              <a:buNone/>
            </a:pP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Ask them how they would like to be supported </a:t>
            </a:r>
          </a:p>
          <a:p>
            <a:pPr marL="0" indent="0">
              <a:lnSpc>
                <a:spcPct val="107000"/>
              </a:lnSpc>
              <a:spcAft>
                <a:spcPts val="800"/>
              </a:spcAft>
              <a:buNone/>
            </a:pP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Be kind, clear, and patient at all times</a:t>
            </a:r>
          </a:p>
          <a:p>
            <a:pPr marL="0" indent="0">
              <a:lnSpc>
                <a:spcPct val="107000"/>
              </a:lnSpc>
              <a:spcAft>
                <a:spcPts val="800"/>
              </a:spcAft>
              <a:buNone/>
            </a:pPr>
            <a:r>
              <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rPr>
              <a:t>Who is involved </a:t>
            </a:r>
            <a:r>
              <a:rPr lang="en-GB" sz="1800" kern="100" dirty="0">
                <a:solidFill>
                  <a:srgbClr val="002060"/>
                </a:solidFill>
                <a:latin typeface="Aptos" panose="020B0004020202020204" pitchFamily="34" charset="0"/>
                <a:ea typeface="Calibri" panose="020F0502020204030204" pitchFamily="34" charset="0"/>
                <a:cs typeface="Times New Roman" panose="02020603050405020304" pitchFamily="18" charset="0"/>
              </a:rPr>
              <a:t>in  their care ? – is it a parent, a carer, and or the local authority ? </a:t>
            </a:r>
            <a:endParaRPr lang="en-GB" sz="1800" kern="100" dirty="0">
              <a:solidFill>
                <a:srgbClr val="002060"/>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kern="100" dirty="0">
                <a:solidFill>
                  <a:srgbClr val="002060"/>
                </a:solidFill>
                <a:latin typeface="Aptos" panose="020B0004020202020204" pitchFamily="34" charset="0"/>
                <a:cs typeface="Times New Roman" panose="02020603050405020304" pitchFamily="18" charset="0"/>
              </a:rPr>
              <a:t>Ask if the person has a health passport (see health passport section) </a:t>
            </a:r>
          </a:p>
          <a:p>
            <a:pPr marL="0" indent="0">
              <a:lnSpc>
                <a:spcPct val="107000"/>
              </a:lnSpc>
              <a:spcAft>
                <a:spcPts val="800"/>
              </a:spcAft>
              <a:buNone/>
            </a:pPr>
            <a:r>
              <a:rPr lang="en-GB" sz="1800" kern="100" dirty="0">
                <a:solidFill>
                  <a:srgbClr val="002060"/>
                </a:solidFill>
                <a:latin typeface="Aptos" panose="020B0004020202020204" pitchFamily="34" charset="0"/>
                <a:cs typeface="Times New Roman" panose="02020603050405020304" pitchFamily="18" charset="0"/>
              </a:rPr>
              <a:t>Make sure you adapt your approach and language in a way which they will understand!</a:t>
            </a:r>
          </a:p>
          <a:p>
            <a:pPr marL="0" indent="0">
              <a:lnSpc>
                <a:spcPct val="107000"/>
              </a:lnSpc>
              <a:spcAft>
                <a:spcPts val="800"/>
              </a:spcAft>
              <a:buNone/>
            </a:pPr>
            <a:r>
              <a:rPr lang="en-GB" sz="1800" b="0" i="0" dirty="0">
                <a:solidFill>
                  <a:srgbClr val="002060"/>
                </a:solidFill>
                <a:effectLst/>
                <a:latin typeface="Aptos" panose="020B0004020202020204" pitchFamily="34" charset="0"/>
              </a:rPr>
              <a:t>Some individuals may be uncomfortable with close physical contact, such as handshakes, pats on the back, or placing an arm around their shoulders. Let us remain mindful and respectful of their preferences.</a:t>
            </a:r>
          </a:p>
          <a:p>
            <a:pPr marL="0" indent="0">
              <a:lnSpc>
                <a:spcPct val="107000"/>
              </a:lnSpc>
              <a:spcAft>
                <a:spcPts val="800"/>
              </a:spcAft>
              <a:buNone/>
            </a:pPr>
            <a:r>
              <a:rPr lang="en-GB" sz="12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Learning-Disability-Register-V2-English.pdf</a:t>
            </a:r>
            <a:endParaRPr lang="en-GB" sz="1200" b="1" kern="100" dirty="0">
              <a:solidFill>
                <a:srgbClr val="7030A0"/>
              </a:solidFill>
              <a:latin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497AE4A-332C-F09F-4525-7B37CC53B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pic>
        <p:nvPicPr>
          <p:cNvPr id="6" name="Picture 5">
            <a:extLst>
              <a:ext uri="{FF2B5EF4-FFF2-40B4-BE49-F238E27FC236}">
                <a16:creationId xmlns:a16="http://schemas.microsoft.com/office/drawing/2014/main" id="{55323C18-2E89-B63C-2946-CDB64170430C}"/>
              </a:ext>
            </a:extLst>
          </p:cNvPr>
          <p:cNvPicPr>
            <a:picLocks noChangeAspect="1"/>
          </p:cNvPicPr>
          <p:nvPr/>
        </p:nvPicPr>
        <p:blipFill>
          <a:blip r:embed="rId5"/>
          <a:stretch>
            <a:fillRect/>
          </a:stretch>
        </p:blipFill>
        <p:spPr>
          <a:xfrm>
            <a:off x="3646140" y="1730896"/>
            <a:ext cx="825326" cy="833112"/>
          </a:xfrm>
          <a:prstGeom prst="rect">
            <a:avLst/>
          </a:prstGeom>
        </p:spPr>
      </p:pic>
      <p:pic>
        <p:nvPicPr>
          <p:cNvPr id="8" name="Picture 7">
            <a:extLst>
              <a:ext uri="{FF2B5EF4-FFF2-40B4-BE49-F238E27FC236}">
                <a16:creationId xmlns:a16="http://schemas.microsoft.com/office/drawing/2014/main" id="{E2DA8112-0EB9-AC59-AF2F-EF38326041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6420" y="1439372"/>
            <a:ext cx="1440160" cy="1416159"/>
          </a:xfrm>
          <a:prstGeom prst="rect">
            <a:avLst/>
          </a:prstGeom>
        </p:spPr>
      </p:pic>
      <p:pic>
        <p:nvPicPr>
          <p:cNvPr id="9" name="Picture 8">
            <a:extLst>
              <a:ext uri="{FF2B5EF4-FFF2-40B4-BE49-F238E27FC236}">
                <a16:creationId xmlns:a16="http://schemas.microsoft.com/office/drawing/2014/main" id="{9DE953F7-1615-2CD8-8733-CAF045B578F5}"/>
              </a:ext>
            </a:extLst>
          </p:cNvPr>
          <p:cNvPicPr>
            <a:picLocks noChangeAspect="1"/>
          </p:cNvPicPr>
          <p:nvPr/>
        </p:nvPicPr>
        <p:blipFill>
          <a:blip r:embed="rId7"/>
          <a:stretch>
            <a:fillRect/>
          </a:stretch>
        </p:blipFill>
        <p:spPr>
          <a:xfrm>
            <a:off x="4987610" y="2972952"/>
            <a:ext cx="803032" cy="793356"/>
          </a:xfrm>
          <a:prstGeom prst="rect">
            <a:avLst/>
          </a:prstGeom>
        </p:spPr>
      </p:pic>
      <p:pic>
        <p:nvPicPr>
          <p:cNvPr id="10" name="Picture 9">
            <a:extLst>
              <a:ext uri="{FF2B5EF4-FFF2-40B4-BE49-F238E27FC236}">
                <a16:creationId xmlns:a16="http://schemas.microsoft.com/office/drawing/2014/main" id="{651180D1-62DA-0F92-6B4C-682E28A655A0}"/>
              </a:ext>
            </a:extLst>
          </p:cNvPr>
          <p:cNvPicPr>
            <a:picLocks noChangeAspect="1"/>
          </p:cNvPicPr>
          <p:nvPr/>
        </p:nvPicPr>
        <p:blipFill>
          <a:blip r:embed="rId8"/>
          <a:stretch>
            <a:fillRect/>
          </a:stretch>
        </p:blipFill>
        <p:spPr>
          <a:xfrm>
            <a:off x="8839378" y="2517705"/>
            <a:ext cx="1354981" cy="1337385"/>
          </a:xfrm>
          <a:prstGeom prst="rect">
            <a:avLst/>
          </a:prstGeom>
        </p:spPr>
      </p:pic>
      <p:pic>
        <p:nvPicPr>
          <p:cNvPr id="11" name="Picture 10">
            <a:extLst>
              <a:ext uri="{FF2B5EF4-FFF2-40B4-BE49-F238E27FC236}">
                <a16:creationId xmlns:a16="http://schemas.microsoft.com/office/drawing/2014/main" id="{CFB2BF38-7F83-1115-E11B-7A09C4F4BB06}"/>
              </a:ext>
            </a:extLst>
          </p:cNvPr>
          <p:cNvPicPr>
            <a:picLocks noChangeAspect="1"/>
          </p:cNvPicPr>
          <p:nvPr/>
        </p:nvPicPr>
        <p:blipFill>
          <a:blip r:embed="rId9"/>
          <a:stretch>
            <a:fillRect/>
          </a:stretch>
        </p:blipFill>
        <p:spPr>
          <a:xfrm>
            <a:off x="8038628" y="4162582"/>
            <a:ext cx="591147" cy="817889"/>
          </a:xfrm>
          <a:prstGeom prst="rect">
            <a:avLst/>
          </a:prstGeom>
        </p:spPr>
      </p:pic>
      <p:pic>
        <p:nvPicPr>
          <p:cNvPr id="12" name="Picture 11">
            <a:extLst>
              <a:ext uri="{FF2B5EF4-FFF2-40B4-BE49-F238E27FC236}">
                <a16:creationId xmlns:a16="http://schemas.microsoft.com/office/drawing/2014/main" id="{125F1085-8105-EE65-D31F-274361466371}"/>
              </a:ext>
            </a:extLst>
          </p:cNvPr>
          <p:cNvPicPr>
            <a:picLocks noChangeAspect="1"/>
          </p:cNvPicPr>
          <p:nvPr/>
        </p:nvPicPr>
        <p:blipFill>
          <a:blip r:embed="rId10"/>
          <a:stretch>
            <a:fillRect/>
          </a:stretch>
        </p:blipFill>
        <p:spPr>
          <a:xfrm>
            <a:off x="9684929" y="4492566"/>
            <a:ext cx="1027877" cy="1014642"/>
          </a:xfrm>
          <a:prstGeom prst="rect">
            <a:avLst/>
          </a:prstGeom>
        </p:spPr>
      </p:pic>
    </p:spTree>
    <p:extLst>
      <p:ext uri="{BB962C8B-B14F-4D97-AF65-F5344CB8AC3E}">
        <p14:creationId xmlns:p14="http://schemas.microsoft.com/office/powerpoint/2010/main" val="24789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153E-CFC7-E3F7-8CBE-0D4C95338E08}"/>
              </a:ext>
            </a:extLst>
          </p:cNvPr>
          <p:cNvSpPr>
            <a:spLocks noGrp="1"/>
          </p:cNvSpPr>
          <p:nvPr>
            <p:ph type="title"/>
          </p:nvPr>
        </p:nvSpPr>
        <p:spPr>
          <a:xfrm>
            <a:off x="1053852" y="114300"/>
            <a:ext cx="9601200" cy="1143000"/>
          </a:xfrm>
        </p:spPr>
        <p:txBody>
          <a:bodyPr/>
          <a:lstStyle/>
          <a:p>
            <a:r>
              <a:rPr lang="en-GB" dirty="0">
                <a:solidFill>
                  <a:srgbClr val="002060"/>
                </a:solidFill>
                <a:effectLst>
                  <a:outerShdw blurRad="38100" dist="38100" dir="2700000" algn="tl">
                    <a:srgbClr val="000000">
                      <a:alpha val="43137"/>
                    </a:srgbClr>
                  </a:outerShdw>
                </a:effectLst>
                <a:latin typeface="Aptos" panose="020B0004020202020204" pitchFamily="34" charset="0"/>
              </a:rPr>
              <a:t>What is a Health Passport? </a:t>
            </a:r>
          </a:p>
        </p:txBody>
      </p:sp>
      <p:sp>
        <p:nvSpPr>
          <p:cNvPr id="3" name="Content Placeholder 2">
            <a:extLst>
              <a:ext uri="{FF2B5EF4-FFF2-40B4-BE49-F238E27FC236}">
                <a16:creationId xmlns:a16="http://schemas.microsoft.com/office/drawing/2014/main" id="{0E1A2D6D-0B23-6970-933A-AEBE912F8775}"/>
              </a:ext>
            </a:extLst>
          </p:cNvPr>
          <p:cNvSpPr>
            <a:spLocks noGrp="1"/>
          </p:cNvSpPr>
          <p:nvPr>
            <p:ph idx="1"/>
          </p:nvPr>
        </p:nvSpPr>
        <p:spPr>
          <a:xfrm>
            <a:off x="1269876" y="1412776"/>
            <a:ext cx="9841161" cy="4914900"/>
          </a:xfrm>
        </p:spPr>
        <p:txBody>
          <a:bodyPr>
            <a:normAutofit fontScale="85000" lnSpcReduction="20000"/>
          </a:bodyPr>
          <a:lstStyle/>
          <a:p>
            <a:pPr marL="0" indent="0">
              <a:buNone/>
            </a:pPr>
            <a:r>
              <a:rPr lang="en-GB" sz="2600" dirty="0">
                <a:solidFill>
                  <a:srgbClr val="002060"/>
                </a:solidFill>
                <a:latin typeface="Aptos" panose="020B0004020202020204" pitchFamily="34" charset="0"/>
              </a:rPr>
              <a:t>A </a:t>
            </a:r>
            <a:r>
              <a:rPr lang="en-GB" sz="2600" b="1" u="sng" dirty="0">
                <a:solidFill>
                  <a:srgbClr val="002060"/>
                </a:solidFill>
                <a:effectLst>
                  <a:outerShdw blurRad="38100" dist="38100" dir="2700000" algn="tl">
                    <a:srgbClr val="000000">
                      <a:alpha val="43137"/>
                    </a:srgbClr>
                  </a:outerShdw>
                </a:effectLst>
                <a:latin typeface="Aptos" panose="020B0004020202020204" pitchFamily="34" charset="0"/>
              </a:rPr>
              <a:t>Health Passport </a:t>
            </a:r>
            <a:r>
              <a:rPr lang="en-GB" sz="2600" dirty="0">
                <a:solidFill>
                  <a:srgbClr val="002060"/>
                </a:solidFill>
                <a:latin typeface="Aptos" panose="020B0004020202020204" pitchFamily="34" charset="0"/>
              </a:rPr>
              <a:t>for a patient with a learning disability is a personal document that shares important details about the person's health needs and preferences. Its goal is to help doctors and nurses communicate better and provide the right care consistently. </a:t>
            </a:r>
          </a:p>
          <a:p>
            <a:pPr marL="0" indent="0">
              <a:buNone/>
            </a:pPr>
            <a:r>
              <a:rPr lang="en-GB" sz="2600" dirty="0">
                <a:solidFill>
                  <a:srgbClr val="002060"/>
                </a:solidFill>
                <a:latin typeface="Aptos" panose="020B0004020202020204" pitchFamily="34" charset="0"/>
              </a:rPr>
              <a:t>You can provide your learning disability patients with a health passport: </a:t>
            </a:r>
            <a:endParaRPr lang="en-GB" sz="2600" dirty="0">
              <a:latin typeface="Aptos" panose="020B0004020202020204" pitchFamily="34" charset="0"/>
            </a:endParaRPr>
          </a:p>
          <a:p>
            <a:pPr marL="0" indent="0">
              <a:buNone/>
            </a:pPr>
            <a:r>
              <a:rPr lang="en-GB" sz="2600" dirty="0">
                <a:solidFill>
                  <a:srgbClr val="002060"/>
                </a:solidFill>
                <a:latin typeface="Aptos" panose="020B0004020202020204" pitchFamily="34" charset="0"/>
              </a:rPr>
              <a:t>Please click on the useful links provided. </a:t>
            </a:r>
          </a:p>
          <a:p>
            <a:pPr marL="0" indent="0">
              <a:buNone/>
            </a:pPr>
            <a:r>
              <a:rPr lang="en-GB" sz="2600" dirty="0">
                <a:solidFill>
                  <a:srgbClr val="002060"/>
                </a:solidFill>
                <a:latin typeface="Aptos" panose="020B0004020202020204" pitchFamily="34" charset="0"/>
              </a:rPr>
              <a:t>You can share these links for guidance and also keep paper health passports available for patients who visit the surgery and may not have access to a computer.</a:t>
            </a:r>
          </a:p>
          <a:p>
            <a:pPr marL="0" indent="0">
              <a:buNone/>
            </a:pPr>
            <a:r>
              <a:rPr lang="en-GB" sz="2600" b="1" dirty="0">
                <a:solidFill>
                  <a:srgbClr val="7030A0"/>
                </a:solidFill>
                <a:latin typeface="Aptos" panose="020B0004020202020204" pitchFamily="34" charset="0"/>
              </a:rPr>
              <a:t>Here are some useful links -</a:t>
            </a:r>
          </a:p>
          <a:p>
            <a:pPr marL="0" indent="0">
              <a:buNone/>
            </a:pPr>
            <a:r>
              <a:rPr lang="en-GB" sz="2100" b="1" dirty="0">
                <a:solidFill>
                  <a:srgbClr val="7030A0"/>
                </a:solidFill>
                <a:latin typeface="Aptos" panose="020B0004020202020204" pitchFamily="34" charset="0"/>
                <a:hlinkClick r:id="rId2">
                  <a:extLst>
                    <a:ext uri="{A12FA001-AC4F-418D-AE19-62706E023703}">
                      <ahyp:hlinkClr xmlns:ahyp="http://schemas.microsoft.com/office/drawing/2018/hyperlinkcolor" val="tx"/>
                    </a:ext>
                  </a:extLst>
                </a:hlinkClick>
              </a:rPr>
              <a:t>NHS England » Health and care passports: implementation guidance</a:t>
            </a:r>
            <a:endParaRPr lang="en-GB" sz="2100" b="1" dirty="0">
              <a:solidFill>
                <a:srgbClr val="7030A0"/>
              </a:solidFill>
              <a:latin typeface="Aptos" panose="020B0004020202020204" pitchFamily="34" charset="0"/>
            </a:endParaRPr>
          </a:p>
          <a:p>
            <a:pPr marL="0" indent="0">
              <a:buNone/>
            </a:pPr>
            <a:r>
              <a:rPr lang="en-GB" sz="2100" b="1" dirty="0">
                <a:solidFill>
                  <a:srgbClr val="7030A0"/>
                </a:solidFill>
                <a:latin typeface="Aptos" panose="020B0004020202020204" pitchFamily="34" charset="0"/>
                <a:hlinkClick r:id="rId3">
                  <a:extLst>
                    <a:ext uri="{A12FA001-AC4F-418D-AE19-62706E023703}">
                      <ahyp:hlinkClr xmlns:ahyp="http://schemas.microsoft.com/office/drawing/2018/hyperlinkcolor" val="tx"/>
                    </a:ext>
                  </a:extLst>
                </a:hlinkClick>
              </a:rPr>
              <a:t>Health and Care passport</a:t>
            </a:r>
            <a:r>
              <a:rPr lang="en-GB" sz="2100" b="1" dirty="0">
                <a:solidFill>
                  <a:srgbClr val="7030A0"/>
                </a:solidFill>
                <a:latin typeface="Aptos" panose="020B0004020202020204" pitchFamily="34" charset="0"/>
              </a:rPr>
              <a:t> </a:t>
            </a:r>
          </a:p>
          <a:p>
            <a:pPr marL="0" indent="0">
              <a:buNone/>
            </a:pPr>
            <a:r>
              <a:rPr lang="en-GB" sz="2100" b="1" dirty="0">
                <a:solidFill>
                  <a:srgbClr val="7030A0"/>
                </a:solidFill>
                <a:latin typeface="Aptos" panose="020B0004020202020204" pitchFamily="34" charset="0"/>
                <a:hlinkClick r:id="rId4">
                  <a:extLst>
                    <a:ext uri="{A12FA001-AC4F-418D-AE19-62706E023703}">
                      <ahyp:hlinkClr xmlns:ahyp="http://schemas.microsoft.com/office/drawing/2018/hyperlinkcolor" val="tx"/>
                    </a:ext>
                  </a:extLst>
                </a:hlinkClick>
              </a:rPr>
              <a:t>Going to hospital | London Borough of Waltham Forest</a:t>
            </a:r>
            <a:r>
              <a:rPr lang="en-GB" sz="2100" b="1" dirty="0">
                <a:solidFill>
                  <a:srgbClr val="7030A0"/>
                </a:solidFill>
                <a:latin typeface="Aptos" panose="020B0004020202020204" pitchFamily="34" charset="0"/>
              </a:rPr>
              <a:t>       </a:t>
            </a:r>
            <a:endParaRPr lang="en-US" sz="2100" b="1" dirty="0">
              <a:solidFill>
                <a:srgbClr val="7030A0"/>
              </a:solidFill>
              <a:latin typeface="Aptos" panose="020B0004020202020204" pitchFamily="34" charset="0"/>
            </a:endParaRPr>
          </a:p>
          <a:p>
            <a:pPr marL="0" indent="0">
              <a:buNone/>
            </a:pPr>
            <a:r>
              <a:rPr lang="en-GB" sz="2100" b="1" dirty="0">
                <a:solidFill>
                  <a:srgbClr val="7030A0"/>
                </a:solidFill>
                <a:latin typeface="Aptos" panose="020B0004020202020204" pitchFamily="34" charset="0"/>
                <a:hlinkClick r:id="rId5">
                  <a:extLst>
                    <a:ext uri="{A12FA001-AC4F-418D-AE19-62706E023703}">
                      <ahyp:hlinkClr xmlns:ahyp="http://schemas.microsoft.com/office/drawing/2018/hyperlinkcolor" val="tx"/>
                    </a:ext>
                  </a:extLst>
                </a:hlinkClick>
              </a:rPr>
              <a:t>THIS IS MY HEALTH PASSPORT.</a:t>
            </a:r>
            <a:endParaRPr lang="en-GB" sz="2100" b="1" dirty="0">
              <a:solidFill>
                <a:srgbClr val="7030A0"/>
              </a:solidFill>
              <a:latin typeface="Aptos" panose="020B0004020202020204" pitchFamily="34" charset="0"/>
            </a:endParaRPr>
          </a:p>
          <a:p>
            <a:endParaRPr lang="en-US" sz="3400" dirty="0">
              <a:latin typeface="Aptos" panose="020B0004020202020204" pitchFamily="34" charset="0"/>
            </a:endParaRPr>
          </a:p>
          <a:p>
            <a:endParaRPr lang="en-US" sz="1000" dirty="0"/>
          </a:p>
          <a:p>
            <a:endParaRPr lang="en-US" sz="1000" dirty="0"/>
          </a:p>
          <a:p>
            <a:endParaRPr lang="en-US" sz="1000" dirty="0"/>
          </a:p>
        </p:txBody>
      </p:sp>
      <p:pic>
        <p:nvPicPr>
          <p:cNvPr id="4" name="Picture 3">
            <a:extLst>
              <a:ext uri="{FF2B5EF4-FFF2-40B4-BE49-F238E27FC236}">
                <a16:creationId xmlns:a16="http://schemas.microsoft.com/office/drawing/2014/main" id="{4D7F4375-B845-9A95-E4D8-7AC116B74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8868" y="174104"/>
            <a:ext cx="1556792" cy="1556792"/>
          </a:xfrm>
          <a:prstGeom prst="rect">
            <a:avLst/>
          </a:prstGeom>
        </p:spPr>
      </p:pic>
    </p:spTree>
    <p:extLst>
      <p:ext uri="{BB962C8B-B14F-4D97-AF65-F5344CB8AC3E}">
        <p14:creationId xmlns:p14="http://schemas.microsoft.com/office/powerpoint/2010/main" val="120009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1448</TotalTime>
  <Words>4342</Words>
  <Application>Microsoft Office PowerPoint</Application>
  <PresentationFormat>Custom</PresentationFormat>
  <Paragraphs>308</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Euphemia</vt:lpstr>
      <vt:lpstr>Symbol</vt:lpstr>
      <vt:lpstr>var(--font-heading-1)</vt:lpstr>
      <vt:lpstr>Wingdings</vt:lpstr>
      <vt:lpstr>Serenity 16x9</vt:lpstr>
      <vt:lpstr>Reception Staff  Training Pack   </vt:lpstr>
      <vt:lpstr>What is a Learning Disability? </vt:lpstr>
      <vt:lpstr>     Main Evidence and Requirements for Being Added to the Learning Disability (LD) Register: </vt:lpstr>
      <vt:lpstr>What is a Learning Difficulty? </vt:lpstr>
      <vt:lpstr>LD Annual Health Check Eligibility </vt:lpstr>
      <vt:lpstr>What does SEN stand for?</vt:lpstr>
      <vt:lpstr> How to Support Patients with Learning Disabilities </vt:lpstr>
      <vt:lpstr>How to Support Patients with Learning Disabilities </vt:lpstr>
      <vt:lpstr>What is a Health Passport? </vt:lpstr>
      <vt:lpstr>Adjustments for patients with Learning Disability </vt:lpstr>
      <vt:lpstr>Adjustments for patients with Learning Disability </vt:lpstr>
      <vt:lpstr>How will having a Body Map help?</vt:lpstr>
      <vt:lpstr>BODY MAP EXAMPLE– </vt:lpstr>
      <vt:lpstr>PAIN/SYMPTOMS CHARTS  </vt:lpstr>
      <vt:lpstr>Mental Capacity Assessment </vt:lpstr>
      <vt:lpstr>Registered Carers/Carer’s Rights </vt:lpstr>
      <vt:lpstr>Waltham Forest Parent Forum </vt:lpstr>
      <vt:lpstr>LOCAL OFFER </vt:lpstr>
      <vt:lpstr>Patient Transport Booking  </vt:lpstr>
      <vt:lpstr>Community Learning Disability Team </vt:lpstr>
      <vt:lpstr>SAFEGUARDING </vt:lpstr>
      <vt:lpstr>Useful Contacts: Health </vt:lpstr>
      <vt:lpstr>Useful Contacts: Local Authority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Saira Mann</dc:creator>
  <cp:lastModifiedBy>MANN, Saira (WF FEDERATED GP NETWORK LIMITED)</cp:lastModifiedBy>
  <cp:revision>99</cp:revision>
  <cp:lastPrinted>2025-02-06T09:06:48Z</cp:lastPrinted>
  <dcterms:created xsi:type="dcterms:W3CDTF">2024-09-20T12:58:21Z</dcterms:created>
  <dcterms:modified xsi:type="dcterms:W3CDTF">2025-07-01T08:15:03Z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