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275" r:id="rId2"/>
    <p:sldId id="276" r:id="rId3"/>
    <p:sldId id="280" r:id="rId4"/>
    <p:sldId id="281" r:id="rId5"/>
    <p:sldId id="278" r:id="rId6"/>
    <p:sldId id="27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39" userDrawn="1">
          <p15:clr>
            <a:srgbClr val="A4A3A4"/>
          </p15:clr>
        </p15:guide>
        <p15:guide id="2" orient="horz" pos="3906" userDrawn="1">
          <p15:clr>
            <a:srgbClr val="A4A3A4"/>
          </p15:clr>
        </p15:guide>
        <p15:guide id="3" pos="5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ED1C24"/>
    <a:srgbClr val="39B54A"/>
    <a:srgbClr val="D70B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2" autoAdjust="0"/>
    <p:restoredTop sz="93979" autoAdjust="0"/>
  </p:normalViewPr>
  <p:slideViewPr>
    <p:cSldViewPr snapToGrid="0">
      <p:cViewPr varScale="1">
        <p:scale>
          <a:sx n="83" d="100"/>
          <a:sy n="83" d="100"/>
        </p:scale>
        <p:origin x="96" y="414"/>
      </p:cViewPr>
      <p:guideLst>
        <p:guide orient="horz" pos="1139"/>
        <p:guide orient="horz" pos="3906"/>
        <p:guide pos="529"/>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87B248-394A-450D-AEEA-DCF4FAC7F662}" type="datetimeFigureOut">
              <a:rPr lang="en-GB" smtClean="0"/>
              <a:t>23/07/2025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A066F9-353A-4FAE-883A-85F2C3D04A3C}" type="slidenum">
              <a:rPr lang="en-GB" smtClean="0"/>
              <a:t>‹#›</a:t>
            </a:fld>
            <a:endParaRPr lang="en-GB" dirty="0"/>
          </a:p>
        </p:txBody>
      </p:sp>
    </p:spTree>
    <p:extLst>
      <p:ext uri="{BB962C8B-B14F-4D97-AF65-F5344CB8AC3E}">
        <p14:creationId xmlns:p14="http://schemas.microsoft.com/office/powerpoint/2010/main" val="232194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northeastlondonhcp.nhs.uk/"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twitter.com/nelhcp"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Tree>
    <p:extLst>
      <p:ext uri="{BB962C8B-B14F-4D97-AF65-F5344CB8AC3E}">
        <p14:creationId xmlns:p14="http://schemas.microsoft.com/office/powerpoint/2010/main" val="254187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LHCP end slide">
    <p:spTree>
      <p:nvGrpSpPr>
        <p:cNvPr id="1" name=""/>
        <p:cNvGrpSpPr/>
        <p:nvPr/>
      </p:nvGrpSpPr>
      <p:grpSpPr>
        <a:xfrm>
          <a:off x="0" y="0"/>
          <a:ext cx="0" cy="0"/>
          <a:chOff x="0" y="0"/>
          <a:chExt cx="0" cy="0"/>
        </a:xfrm>
      </p:grpSpPr>
      <p:sp>
        <p:nvSpPr>
          <p:cNvPr id="9" name="Rectangle 8"/>
          <p:cNvSpPr/>
          <p:nvPr userDrawn="1"/>
        </p:nvSpPr>
        <p:spPr>
          <a:xfrm>
            <a:off x="0" y="4920735"/>
            <a:ext cx="12192000" cy="1937266"/>
          </a:xfrm>
          <a:prstGeom prst="rect">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0136" y="2762480"/>
            <a:ext cx="2913544" cy="744351"/>
          </a:xfrm>
          <a:prstGeom prst="rect">
            <a:avLst/>
          </a:prstGeom>
        </p:spPr>
      </p:pic>
      <p:sp>
        <p:nvSpPr>
          <p:cNvPr id="3" name="TextBox 2"/>
          <p:cNvSpPr txBox="1"/>
          <p:nvPr userDrawn="1"/>
        </p:nvSpPr>
        <p:spPr>
          <a:xfrm>
            <a:off x="839788" y="646225"/>
            <a:ext cx="4991100" cy="769441"/>
          </a:xfrm>
          <a:prstGeom prst="rect">
            <a:avLst/>
          </a:prstGeom>
          <a:noFill/>
        </p:spPr>
        <p:txBody>
          <a:bodyPr wrap="square" rtlCol="0">
            <a:spAutoFit/>
          </a:bodyPr>
          <a:lstStyle/>
          <a:p>
            <a:r>
              <a:rPr lang="en-GB" sz="4400" b="0" i="0" kern="1200" dirty="0">
                <a:solidFill>
                  <a:schemeClr val="tx1"/>
                </a:solidFill>
                <a:latin typeface="Arial" panose="020B0604020202020204" pitchFamily="34" charset="0"/>
                <a:ea typeface="+mj-ea"/>
                <a:cs typeface="Arial" panose="020B0604020202020204" pitchFamily="34" charset="0"/>
              </a:rPr>
              <a:t>Thank</a:t>
            </a:r>
            <a:r>
              <a:rPr lang="en-GB" sz="4400" dirty="0">
                <a:latin typeface="Arial" panose="020B0604020202020204" pitchFamily="34" charset="0"/>
                <a:cs typeface="Arial" panose="020B0604020202020204" pitchFamily="34" charset="0"/>
              </a:rPr>
              <a:t> You</a:t>
            </a:r>
          </a:p>
        </p:txBody>
      </p:sp>
      <p:sp>
        <p:nvSpPr>
          <p:cNvPr id="4" name="TextBox 3"/>
          <p:cNvSpPr txBox="1"/>
          <p:nvPr userDrawn="1"/>
        </p:nvSpPr>
        <p:spPr>
          <a:xfrm>
            <a:off x="838199" y="3624183"/>
            <a:ext cx="8102601" cy="116955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North East London Health and Care Partnership is our integrated care system, which brings together NHS organisations, local authorities, community organisations and local people to ensure our residents can live healthier, happier lives.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rPr>
              <a:t>www.northeastlondonhcp.nhs.uk</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mn-ea"/>
                <a:cs typeface="Arial" panose="020B0604020202020204" pitchFamily="34" charset="0"/>
              </a:rPr>
              <a:t>| </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Follow us on Twitter </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ction="ppaction://hlinkfile"/>
              </a:rPr>
              <a:t>@nelhcp</a:t>
            </a:r>
            <a:endParaRPr lang="en-GB" dirty="0"/>
          </a:p>
        </p:txBody>
      </p:sp>
      <p:sp>
        <p:nvSpPr>
          <p:cNvPr id="5" name="TextBox 4"/>
          <p:cNvSpPr txBox="1"/>
          <p:nvPr userDrawn="1"/>
        </p:nvSpPr>
        <p:spPr>
          <a:xfrm>
            <a:off x="850900" y="5116396"/>
            <a:ext cx="8089900" cy="1754326"/>
          </a:xfrm>
          <a:prstGeom prst="rect">
            <a:avLst/>
          </a:prstGeom>
          <a:noFill/>
        </p:spPr>
        <p:txBody>
          <a:bodyPr wrap="square" rtlCol="0">
            <a:spAutoFit/>
          </a:bodyPr>
          <a:lstStyle/>
          <a:p>
            <a:r>
              <a:rPr lang="en-GB" sz="1800" b="0" i="0" dirty="0">
                <a:solidFill>
                  <a:schemeClr val="bg1"/>
                </a:solidFill>
                <a:latin typeface="Arial" panose="020B0604020202020204" pitchFamily="34" charset="0"/>
                <a:cs typeface="Arial" panose="020B0604020202020204" pitchFamily="34" charset="0"/>
              </a:rPr>
              <a:t>North East London Health and Care Partnership</a:t>
            </a:r>
            <a:endParaRPr lang="en-GB" sz="1800" b="0" i="0" baseline="0" dirty="0">
              <a:solidFill>
                <a:schemeClr val="bg1"/>
              </a:solidFill>
              <a:latin typeface="Arial" panose="020B0604020202020204" pitchFamily="34" charset="0"/>
              <a:cs typeface="Arial" panose="020B0604020202020204" pitchFamily="34" charset="0"/>
            </a:endParaRPr>
          </a:p>
          <a:p>
            <a:r>
              <a:rPr lang="en-GB" sz="1800" b="0" i="0" baseline="0" dirty="0">
                <a:solidFill>
                  <a:schemeClr val="bg1"/>
                </a:solidFill>
                <a:latin typeface="Arial" panose="020B0604020202020204" pitchFamily="34" charset="0"/>
                <a:cs typeface="Arial" panose="020B0604020202020204" pitchFamily="34" charset="0"/>
              </a:rPr>
              <a:t>Citizen’s Panel</a:t>
            </a:r>
          </a:p>
          <a:p>
            <a:endParaRPr lang="en-GB" sz="1200" b="0" i="0" baseline="0" dirty="0">
              <a:solidFill>
                <a:schemeClr val="bg1"/>
              </a:solidFill>
              <a:latin typeface="Arial" panose="020B0604020202020204" pitchFamily="34" charset="0"/>
              <a:cs typeface="Arial" panose="020B0604020202020204" pitchFamily="34" charset="0"/>
            </a:endParaRPr>
          </a:p>
          <a:p>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Join our</a:t>
            </a:r>
            <a:r>
              <a:rPr lang="en-GB" sz="1400" b="0" i="0" u="none" strike="noStrike" kern="1200" baseline="0" dirty="0">
                <a:solidFill>
                  <a:schemeClr val="bg1"/>
                </a:solidFill>
                <a:effectLst/>
                <a:latin typeface="Arial" panose="020B0604020202020204" pitchFamily="34" charset="0"/>
                <a:ea typeface="+mn-ea"/>
                <a:cs typeface="Arial" panose="020B0604020202020204" pitchFamily="34" charset="0"/>
              </a:rPr>
              <a:t> </a:t>
            </a:r>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Citizen’s Panel and help us shape health services in north east London. </a:t>
            </a:r>
          </a:p>
          <a:p>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Help create services that work for you and others in your area</a:t>
            </a:r>
            <a:r>
              <a:rPr lang="en-GB" sz="1400" b="0" i="0" u="none" strike="noStrike" kern="1200" baseline="0" dirty="0">
                <a:solidFill>
                  <a:schemeClr val="bg1"/>
                </a:solidFill>
                <a:effectLst/>
                <a:latin typeface="Arial" panose="020B0604020202020204" pitchFamily="34" charset="0"/>
                <a:ea typeface="+mn-ea"/>
                <a:cs typeface="Arial" panose="020B0604020202020204" pitchFamily="34" charset="0"/>
              </a:rPr>
              <a:t> and g</a:t>
            </a:r>
            <a:r>
              <a:rPr lang="en-GB" sz="1400" b="0" i="0" u="none" strike="noStrike" kern="1200" dirty="0">
                <a:solidFill>
                  <a:schemeClr val="bg1"/>
                </a:solidFill>
                <a:effectLst/>
                <a:latin typeface="Arial" panose="020B0604020202020204" pitchFamily="34" charset="0"/>
                <a:ea typeface="+mn-ea"/>
                <a:cs typeface="Arial" panose="020B0604020202020204" pitchFamily="34" charset="0"/>
              </a:rPr>
              <a:t>et your voice heard.</a:t>
            </a:r>
          </a:p>
          <a:p>
            <a:r>
              <a:rPr lang="en-GB" sz="1400" b="0" i="0" dirty="0">
                <a:solidFill>
                  <a:schemeClr val="bg1"/>
                </a:solidFill>
                <a:latin typeface="Arial" panose="020B0604020202020204" pitchFamily="34" charset="0"/>
                <a:cs typeface="Arial" panose="020B0604020202020204" pitchFamily="34" charset="0"/>
              </a:rPr>
              <a:t>enquiries@northeastlondonhcp.nhs.uk</a:t>
            </a:r>
          </a:p>
          <a:p>
            <a:endParaRPr lang="en-GB" dirty="0"/>
          </a:p>
        </p:txBody>
      </p:sp>
    </p:spTree>
    <p:extLst>
      <p:ext uri="{BB962C8B-B14F-4D97-AF65-F5344CB8AC3E}">
        <p14:creationId xmlns:p14="http://schemas.microsoft.com/office/powerpoint/2010/main" val="2594866624"/>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lvl1pPr>
              <a:buClr>
                <a:srgbClr val="0071BC"/>
              </a:buClr>
              <a:defRPr/>
            </a:lvl1pPr>
            <a:lvl2pPr>
              <a:buClr>
                <a:srgbClr val="0071BC"/>
              </a:buClr>
              <a:defRPr/>
            </a:lvl2pPr>
            <a:lvl3pPr>
              <a:buClr>
                <a:srgbClr val="0071BC"/>
              </a:buClr>
              <a:defRPr/>
            </a:lvl3pPr>
            <a:lvl4pPr>
              <a:buClr>
                <a:srgbClr val="0071BC"/>
              </a:buClr>
              <a:defRPr/>
            </a:lvl4pPr>
            <a:lvl5pPr>
              <a:buClr>
                <a:srgbClr val="0071BC"/>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39362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Tree>
    <p:extLst>
      <p:ext uri="{BB962C8B-B14F-4D97-AF65-F5344CB8AC3E}">
        <p14:creationId xmlns:p14="http://schemas.microsoft.com/office/powerpoint/2010/main" val="7253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marL="457200" indent="-457200">
              <a:buClr>
                <a:srgbClr val="0071BC"/>
              </a:buClr>
              <a:buFont typeface="Arial" panose="020B0604020202020204" pitchFamily="34" charset="0"/>
              <a:buChar char="•"/>
              <a:defRPr/>
            </a:lvl1pPr>
            <a:lvl2pPr marL="800100" indent="-342900">
              <a:buClr>
                <a:srgbClr val="0071BC"/>
              </a:buClr>
              <a:buFont typeface="Arial" panose="020B0604020202020204" pitchFamily="34" charset="0"/>
              <a:buChar char="•"/>
              <a:defRPr/>
            </a:lvl2pPr>
            <a:lvl3pPr marL="1257300" indent="-342900">
              <a:buClr>
                <a:srgbClr val="0071BC"/>
              </a:buClr>
              <a:buFont typeface="Arial" panose="020B0604020202020204" pitchFamily="34" charset="0"/>
              <a:buChar char="•"/>
              <a:defRPr/>
            </a:lvl3pPr>
            <a:lvl4pPr marL="1657350" indent="-285750">
              <a:buClr>
                <a:srgbClr val="0071BC"/>
              </a:buClr>
              <a:buFont typeface="Arial" panose="020B0604020202020204" pitchFamily="34" charset="0"/>
              <a:buChar char="•"/>
              <a:defRPr/>
            </a:lvl4pPr>
            <a:lvl5pPr marL="2114550" indent="-285750">
              <a:buClr>
                <a:srgbClr val="0071BC"/>
              </a:buClr>
              <a:buFont typeface="Arial" panose="020B0604020202020204" pitchFamily="34" charset="0"/>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lvl1pPr marL="457200" indent="-457200">
              <a:buClr>
                <a:srgbClr val="0071BC"/>
              </a:buClr>
              <a:buFont typeface="Arial" panose="020B0604020202020204" pitchFamily="34" charset="0"/>
              <a:buChar char="•"/>
              <a:defRPr/>
            </a:lvl1pPr>
            <a:lvl2pPr marL="800100" indent="-342900">
              <a:buClr>
                <a:srgbClr val="0071BC"/>
              </a:buClr>
              <a:buFont typeface="Arial" panose="020B0604020202020204" pitchFamily="34" charset="0"/>
              <a:buChar char="•"/>
              <a:defRPr/>
            </a:lvl2pPr>
            <a:lvl3pPr marL="1257300" indent="-342900">
              <a:buClr>
                <a:srgbClr val="0071BC"/>
              </a:buClr>
              <a:buFont typeface="Arial" panose="020B0604020202020204" pitchFamily="34" charset="0"/>
              <a:buChar char="•"/>
              <a:defRPr/>
            </a:lvl3pPr>
            <a:lvl4pPr marL="1657350" indent="-285750">
              <a:buClr>
                <a:srgbClr val="0071BC"/>
              </a:buClr>
              <a:buFont typeface="Arial" panose="020B0604020202020204" pitchFamily="34" charset="0"/>
              <a:buChar char="•"/>
              <a:defRPr/>
            </a:lvl4pPr>
            <a:lvl5pPr marL="2114550" indent="-285750">
              <a:buClr>
                <a:srgbClr val="0071BC"/>
              </a:buClr>
              <a:buFont typeface="Arial" panose="020B0604020202020204" pitchFamily="34" charset="0"/>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77437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8657138"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buClr>
                <a:srgbClr val="0071BC"/>
              </a:buClr>
              <a:defRPr/>
            </a:lvl1pPr>
            <a:lvl2pPr>
              <a:buClr>
                <a:srgbClr val="0071BC"/>
              </a:buClr>
              <a:defRPr/>
            </a:lvl2pPr>
            <a:lvl3pPr>
              <a:buClr>
                <a:srgbClr val="0071BC"/>
              </a:buClr>
              <a:defRPr/>
            </a:lvl3pPr>
            <a:lvl4pPr>
              <a:buClr>
                <a:srgbClr val="0071BC"/>
              </a:buClr>
              <a:defRPr/>
            </a:lvl4pPr>
            <a:lvl5pPr>
              <a:buClr>
                <a:srgbClr val="0071BC"/>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buClr>
                <a:srgbClr val="0071BC"/>
              </a:buClr>
              <a:defRPr/>
            </a:lvl1pPr>
            <a:lvl2pPr>
              <a:buClr>
                <a:srgbClr val="0071BC"/>
              </a:buClr>
              <a:defRPr/>
            </a:lvl2pPr>
            <a:lvl3pPr>
              <a:buClr>
                <a:srgbClr val="0071BC"/>
              </a:buClr>
              <a:defRPr/>
            </a:lvl3pPr>
            <a:lvl4pPr>
              <a:buClr>
                <a:srgbClr val="0071BC"/>
              </a:buClr>
              <a:defRPr/>
            </a:lvl4pPr>
            <a:lvl5pPr>
              <a:buClr>
                <a:srgbClr val="0071BC"/>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499406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3551974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343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1600" y="1257300"/>
            <a:ext cx="6172200" cy="4873625"/>
          </a:xfrm>
        </p:spPr>
        <p:txBody>
          <a:bodyPr/>
          <a:lstStyle>
            <a:lvl1pPr>
              <a:buClr>
                <a:srgbClr val="0071BC"/>
              </a:buClr>
              <a:defRPr sz="3200"/>
            </a:lvl1pPr>
            <a:lvl2pPr>
              <a:buClr>
                <a:srgbClr val="0071BC"/>
              </a:buClr>
              <a:defRPr sz="2800"/>
            </a:lvl2pPr>
            <a:lvl3pPr>
              <a:buClr>
                <a:srgbClr val="0071BC"/>
              </a:buClr>
              <a:defRPr sz="2400"/>
            </a:lvl3pPr>
            <a:lvl4pPr>
              <a:buClr>
                <a:srgbClr val="0071BC"/>
              </a:buClr>
              <a:defRPr sz="2000"/>
            </a:lvl4pPr>
            <a:lvl5pPr>
              <a:buClr>
                <a:srgbClr val="0071BC"/>
              </a:buCl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46946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p:cNvSpPr>
          <p:nvPr>
            <p:ph type="pic" idx="1"/>
          </p:nvPr>
        </p:nvSpPr>
        <p:spPr>
          <a:xfrm>
            <a:off x="5295483" y="125730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336704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6396425"/>
            <a:ext cx="12192000" cy="489284"/>
          </a:xfrm>
          <a:prstGeom prst="rect">
            <a:avLst/>
          </a:prstGeom>
          <a:solidFill>
            <a:srgbClr val="0071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838200" y="365125"/>
            <a:ext cx="8209547" cy="1325563"/>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pic>
        <p:nvPicPr>
          <p:cNvPr id="7" name="Picture 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375393" y="374361"/>
            <a:ext cx="2516570" cy="632402"/>
          </a:xfrm>
          <a:prstGeom prst="rect">
            <a:avLst/>
          </a:prstGeom>
        </p:spPr>
      </p:pic>
    </p:spTree>
    <p:extLst>
      <p:ext uri="{BB962C8B-B14F-4D97-AF65-F5344CB8AC3E}">
        <p14:creationId xmlns:p14="http://schemas.microsoft.com/office/powerpoint/2010/main" val="3320071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717" r:id="rId10"/>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491" userDrawn="1">
          <p15:clr>
            <a:srgbClr val="F26B43"/>
          </p15:clr>
        </p15:guide>
        <p15:guide id="2" orient="horz" pos="2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Julie.vanbussel@nhs.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581" y="223428"/>
            <a:ext cx="8538700" cy="595457"/>
          </a:xfrm>
          <a:ln w="28575">
            <a:solidFill>
              <a:schemeClr val="accent1">
                <a:lumMod val="75000"/>
              </a:schemeClr>
            </a:solidFill>
          </a:ln>
        </p:spPr>
        <p:txBody>
          <a:bodyPr>
            <a:normAutofit/>
          </a:bodyPr>
          <a:lstStyle/>
          <a:p>
            <a:pPr>
              <a:defRPr/>
            </a:pPr>
            <a:r>
              <a:rPr lang="en-GB" sz="2800" b="1" dirty="0">
                <a:solidFill>
                  <a:srgbClr val="003087"/>
                </a:solidFill>
                <a:latin typeface="Calibri"/>
                <a:cs typeface="Calibri"/>
              </a:rPr>
              <a:t>Advice &amp; Refer Services  -  Update </a:t>
            </a:r>
            <a:endParaRPr lang="en-GB" sz="2800" dirty="0"/>
          </a:p>
        </p:txBody>
      </p:sp>
      <p:sp>
        <p:nvSpPr>
          <p:cNvPr id="5" name="Content Placeholder 4">
            <a:extLst>
              <a:ext uri="{FF2B5EF4-FFF2-40B4-BE49-F238E27FC236}">
                <a16:creationId xmlns:a16="http://schemas.microsoft.com/office/drawing/2014/main" id="{A0FC1288-42A4-2690-43BB-01A87A137B26}"/>
              </a:ext>
            </a:extLst>
          </p:cNvPr>
          <p:cNvSpPr txBox="1">
            <a:spLocks noGrp="1"/>
          </p:cNvSpPr>
          <p:nvPr>
            <p:ph idx="1"/>
          </p:nvPr>
        </p:nvSpPr>
        <p:spPr>
          <a:xfrm>
            <a:off x="494740" y="1320970"/>
            <a:ext cx="10515600" cy="3392724"/>
          </a:xfrm>
          <a:prstGeom prst="rect">
            <a:avLst/>
          </a:prstGeom>
          <a:noFill/>
          <a:ln w="28575">
            <a:solidFill>
              <a:srgbClr val="003087"/>
            </a:solidFill>
          </a:ln>
        </p:spPr>
        <p:txBody>
          <a:bodyPr wrap="square" lIns="91440" tIns="45720" rIns="91440" bIns="45720" rtlCol="0" anchor="t">
            <a:spAutoFit/>
          </a:bodyPr>
          <a:lstStyle/>
          <a:p>
            <a:pPr>
              <a:tabLst>
                <a:tab pos="457200" algn="l"/>
              </a:tabLst>
            </a:pPr>
            <a:endParaRPr lang="en-GB" sz="1600" dirty="0">
              <a:solidFill>
                <a:srgbClr val="003087"/>
              </a:solidFill>
              <a:latin typeface="+mn-lt"/>
              <a:cs typeface="Calibri"/>
            </a:endParaRPr>
          </a:p>
          <a:p>
            <a:pPr>
              <a:tabLst>
                <a:tab pos="457200" algn="l"/>
              </a:tabLst>
            </a:pPr>
            <a:r>
              <a:rPr lang="en-GB" sz="1600">
                <a:solidFill>
                  <a:srgbClr val="003087"/>
                </a:solidFill>
                <a:latin typeface="+mn-lt"/>
                <a:cs typeface="Calibri"/>
              </a:rPr>
              <a:t>The </a:t>
            </a:r>
            <a:r>
              <a:rPr lang="en-GB" sz="1600" dirty="0">
                <a:solidFill>
                  <a:srgbClr val="003087"/>
                </a:solidFill>
                <a:latin typeface="+mn-lt"/>
                <a:cs typeface="Calibri"/>
              </a:rPr>
              <a:t>attached services across Barts Health NHS Trust, Barking, Havering &amp; Redbridge University Hospitals, and Homerton University Hospital are available through </a:t>
            </a:r>
            <a:r>
              <a:rPr lang="en-GB" sz="1600" b="1" dirty="0">
                <a:solidFill>
                  <a:srgbClr val="003087"/>
                </a:solidFill>
                <a:latin typeface="+mn-lt"/>
                <a:cs typeface="Calibri"/>
              </a:rPr>
              <a:t>Advice &amp; Refer</a:t>
            </a:r>
            <a:r>
              <a:rPr lang="en-GB" sz="1600" dirty="0">
                <a:solidFill>
                  <a:srgbClr val="003087"/>
                </a:solidFill>
                <a:latin typeface="+mn-lt"/>
                <a:cs typeface="Calibri"/>
              </a:rPr>
              <a:t> as a </a:t>
            </a:r>
            <a:r>
              <a:rPr lang="en-GB" sz="1600" b="1" dirty="0">
                <a:solidFill>
                  <a:srgbClr val="003087"/>
                </a:solidFill>
                <a:latin typeface="+mn-lt"/>
                <a:cs typeface="Calibri"/>
              </a:rPr>
              <a:t>single point of access </a:t>
            </a:r>
            <a:r>
              <a:rPr lang="en-GB" sz="1600" dirty="0">
                <a:solidFill>
                  <a:srgbClr val="003087"/>
                </a:solidFill>
                <a:latin typeface="+mn-lt"/>
                <a:cs typeface="Calibri"/>
              </a:rPr>
              <a:t>for </a:t>
            </a:r>
            <a:r>
              <a:rPr lang="en-GB" sz="1600" b="1" dirty="0">
                <a:solidFill>
                  <a:srgbClr val="003087"/>
                </a:solidFill>
                <a:latin typeface="+mn-lt"/>
                <a:cs typeface="Calibri"/>
              </a:rPr>
              <a:t>advice requests </a:t>
            </a:r>
            <a:r>
              <a:rPr lang="en-GB" sz="1600" b="1" u="sng" dirty="0">
                <a:solidFill>
                  <a:srgbClr val="003087"/>
                </a:solidFill>
                <a:latin typeface="+mn-lt"/>
                <a:cs typeface="Calibri"/>
              </a:rPr>
              <a:t>and referrals</a:t>
            </a:r>
          </a:p>
          <a:p>
            <a:pPr>
              <a:tabLst>
                <a:tab pos="457200" algn="l"/>
              </a:tabLst>
            </a:pPr>
            <a:r>
              <a:rPr lang="en-GB" sz="1600" dirty="0">
                <a:solidFill>
                  <a:srgbClr val="003087"/>
                </a:solidFill>
                <a:latin typeface="+mn-lt"/>
                <a:cs typeface="Calibri"/>
              </a:rPr>
              <a:t>If you wish to </a:t>
            </a:r>
            <a:r>
              <a:rPr lang="en-GB" sz="1600" b="1" dirty="0">
                <a:solidFill>
                  <a:srgbClr val="003087"/>
                </a:solidFill>
                <a:latin typeface="+mn-lt"/>
                <a:cs typeface="Calibri"/>
              </a:rPr>
              <a:t>refer</a:t>
            </a:r>
            <a:r>
              <a:rPr lang="en-GB" sz="1600" dirty="0">
                <a:solidFill>
                  <a:srgbClr val="003087"/>
                </a:solidFill>
                <a:latin typeface="+mn-lt"/>
                <a:cs typeface="Calibri"/>
              </a:rPr>
              <a:t> into one of these services, </a:t>
            </a:r>
            <a:r>
              <a:rPr lang="en-GB" sz="1600" b="1" dirty="0">
                <a:solidFill>
                  <a:srgbClr val="003087"/>
                </a:solidFill>
                <a:latin typeface="+mn-lt"/>
                <a:cs typeface="Calibri"/>
              </a:rPr>
              <a:t>or request advice </a:t>
            </a:r>
            <a:r>
              <a:rPr lang="en-GB" sz="1600" dirty="0">
                <a:solidFill>
                  <a:srgbClr val="003087"/>
                </a:solidFill>
                <a:latin typeface="+mn-lt"/>
                <a:cs typeface="Calibri"/>
              </a:rPr>
              <a:t>please select the request type ‘</a:t>
            </a:r>
            <a:r>
              <a:rPr lang="en-GB" sz="1600" b="1" dirty="0">
                <a:solidFill>
                  <a:srgbClr val="003087"/>
                </a:solidFill>
                <a:latin typeface="+mn-lt"/>
                <a:cs typeface="Calibri"/>
              </a:rPr>
              <a:t>advice’</a:t>
            </a:r>
            <a:r>
              <a:rPr lang="en-GB" sz="1600" dirty="0">
                <a:solidFill>
                  <a:srgbClr val="003087"/>
                </a:solidFill>
                <a:latin typeface="+mn-lt"/>
                <a:cs typeface="Calibri"/>
              </a:rPr>
              <a:t> before making a referral and </a:t>
            </a:r>
            <a:r>
              <a:rPr lang="en-GB" sz="1600" b="1" u="sng" dirty="0">
                <a:solidFill>
                  <a:srgbClr val="003087"/>
                </a:solidFill>
                <a:latin typeface="+mn-lt"/>
                <a:cs typeface="Calibri"/>
              </a:rPr>
              <a:t>not </a:t>
            </a:r>
            <a:r>
              <a:rPr lang="en-GB" sz="1600" dirty="0">
                <a:solidFill>
                  <a:srgbClr val="003087"/>
                </a:solidFill>
                <a:latin typeface="+mn-lt"/>
                <a:cs typeface="Calibri"/>
              </a:rPr>
              <a:t>‘refer’. For the services using Advice &amp; Refer pathways you must select ‘</a:t>
            </a:r>
            <a:r>
              <a:rPr lang="en-GB" sz="1600" b="1" dirty="0">
                <a:solidFill>
                  <a:srgbClr val="003087"/>
                </a:solidFill>
                <a:latin typeface="+mn-lt"/>
                <a:cs typeface="Calibri"/>
              </a:rPr>
              <a:t>advice</a:t>
            </a:r>
            <a:r>
              <a:rPr lang="en-GB" sz="1600" dirty="0">
                <a:solidFill>
                  <a:srgbClr val="003087"/>
                </a:solidFill>
                <a:latin typeface="+mn-lt"/>
                <a:cs typeface="Calibri"/>
              </a:rPr>
              <a:t>’ as the request type, or the required service will </a:t>
            </a:r>
            <a:r>
              <a:rPr lang="en-GB" sz="1600" b="1" u="sng" dirty="0">
                <a:solidFill>
                  <a:srgbClr val="003087"/>
                </a:solidFill>
                <a:latin typeface="+mn-lt"/>
                <a:cs typeface="Calibri"/>
              </a:rPr>
              <a:t>not</a:t>
            </a:r>
            <a:r>
              <a:rPr lang="en-GB" sz="1600" u="sng" dirty="0">
                <a:solidFill>
                  <a:srgbClr val="003087"/>
                </a:solidFill>
                <a:latin typeface="+mn-lt"/>
                <a:cs typeface="Calibri"/>
              </a:rPr>
              <a:t> </a:t>
            </a:r>
            <a:r>
              <a:rPr lang="en-GB" sz="1600" dirty="0">
                <a:solidFill>
                  <a:srgbClr val="003087"/>
                </a:solidFill>
                <a:latin typeface="+mn-lt"/>
                <a:cs typeface="Calibri"/>
              </a:rPr>
              <a:t>be visible</a:t>
            </a:r>
          </a:p>
          <a:p>
            <a:pPr>
              <a:tabLst>
                <a:tab pos="457200" algn="l"/>
              </a:tabLst>
            </a:pPr>
            <a:r>
              <a:rPr lang="en-GB" sz="1600" dirty="0">
                <a:solidFill>
                  <a:srgbClr val="003087"/>
                </a:solidFill>
                <a:latin typeface="+mn-lt"/>
                <a:cs typeface="Calibri"/>
              </a:rPr>
              <a:t>Choice rules still apply for patients, and you should continue to </a:t>
            </a:r>
            <a:r>
              <a:rPr lang="en-GB" sz="1600" b="1" dirty="0">
                <a:solidFill>
                  <a:srgbClr val="003087"/>
                </a:solidFill>
                <a:latin typeface="+mn-lt"/>
                <a:cs typeface="Calibri"/>
              </a:rPr>
              <a:t>offer choice </a:t>
            </a:r>
            <a:r>
              <a:rPr lang="en-GB" sz="1600" dirty="0">
                <a:solidFill>
                  <a:srgbClr val="003087"/>
                </a:solidFill>
                <a:latin typeface="+mn-lt"/>
                <a:cs typeface="Calibri"/>
              </a:rPr>
              <a:t>where this applies, i.e. “Consultant led Services”</a:t>
            </a:r>
          </a:p>
          <a:p>
            <a:pPr>
              <a:tabLst>
                <a:tab pos="457200" algn="l"/>
              </a:tabLst>
            </a:pPr>
            <a:r>
              <a:rPr lang="en-GB" sz="1600" dirty="0">
                <a:solidFill>
                  <a:srgbClr val="003087"/>
                </a:solidFill>
                <a:latin typeface="+mn-lt"/>
                <a:cs typeface="Calibri"/>
              </a:rPr>
              <a:t>For any queries related to Advice &amp; Refer services and / or the above process please contact </a:t>
            </a:r>
            <a:r>
              <a:rPr lang="en-GB" sz="1600" dirty="0">
                <a:solidFill>
                  <a:srgbClr val="003087"/>
                </a:solidFill>
                <a:latin typeface="+mn-lt"/>
                <a:cs typeface="Calibri"/>
                <a:hlinkClick r:id="rId2"/>
              </a:rPr>
              <a:t>Julie.vanbussel@nhs.net</a:t>
            </a:r>
            <a:endParaRPr lang="en-GB" sz="1600" dirty="0">
              <a:solidFill>
                <a:srgbClr val="003087"/>
              </a:solidFill>
              <a:latin typeface="+mn-lt"/>
              <a:cs typeface="Calibri"/>
            </a:endParaRPr>
          </a:p>
          <a:p>
            <a:pPr marL="0" indent="0">
              <a:buNone/>
              <a:tabLst>
                <a:tab pos="457200" algn="l"/>
              </a:tabLst>
            </a:pPr>
            <a:endParaRPr lang="en-GB" sz="1600" dirty="0">
              <a:solidFill>
                <a:srgbClr val="FF0000"/>
              </a:solidFill>
              <a:latin typeface="+mn-lt"/>
              <a:cs typeface="Calibri"/>
            </a:endParaRPr>
          </a:p>
        </p:txBody>
      </p:sp>
      <p:sp>
        <p:nvSpPr>
          <p:cNvPr id="7" name="TextBox 6">
            <a:extLst>
              <a:ext uri="{FF2B5EF4-FFF2-40B4-BE49-F238E27FC236}">
                <a16:creationId xmlns:a16="http://schemas.microsoft.com/office/drawing/2014/main" id="{76E53BD3-0C16-E661-7BA7-EB28F9EFA55C}"/>
              </a:ext>
            </a:extLst>
          </p:cNvPr>
          <p:cNvSpPr txBox="1"/>
          <p:nvPr/>
        </p:nvSpPr>
        <p:spPr>
          <a:xfrm>
            <a:off x="494740" y="5262040"/>
            <a:ext cx="10600609" cy="1000274"/>
          </a:xfrm>
          <a:prstGeom prst="rect">
            <a:avLst/>
          </a:prstGeom>
          <a:solidFill>
            <a:srgbClr val="005EB8"/>
          </a:solidFill>
        </p:spPr>
        <p:txBody>
          <a:bodyPr wrap="square" lIns="91440" tIns="45720" rIns="91440" bIns="45720" rtlCol="0" anchor="t">
            <a:spAutoFit/>
          </a:bodyPr>
          <a:lstStyle/>
          <a:p>
            <a:pPr marL="285750" indent="-285750">
              <a:spcAft>
                <a:spcPts val="300"/>
              </a:spcAft>
              <a:buFont typeface="Arial" panose="020B0604020202020204" pitchFamily="34" charset="0"/>
              <a:buChar char="•"/>
              <a:defRPr/>
            </a:pPr>
            <a:r>
              <a:rPr lang="en-GB" b="1" kern="0" dirty="0">
                <a:solidFill>
                  <a:srgbClr val="FFFFFF"/>
                </a:solidFill>
                <a:latin typeface="Calibri"/>
                <a:ea typeface="ＭＳ Ｐゴシック"/>
              </a:rPr>
              <a:t>Polite reminder: </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kern="0" dirty="0">
                <a:solidFill>
                  <a:schemeClr val="bg1"/>
                </a:solidFill>
                <a:latin typeface="Calibri"/>
                <a:ea typeface="ＭＳ Ｐゴシック" pitchFamily="-65" charset="-128"/>
              </a:rPr>
              <a:t>Please respond to any queries from secondary care promptly and close the request once complete</a:t>
            </a:r>
            <a:endParaRPr kumimoji="0" lang="en-GB" i="0" u="none" strike="noStrike" kern="0" cap="none" spc="0" normalizeH="0" baseline="0" noProof="0" dirty="0">
              <a:ln>
                <a:noFill/>
              </a:ln>
              <a:solidFill>
                <a:schemeClr val="bg1"/>
              </a:solidFill>
              <a:effectLst/>
              <a:uLnTx/>
              <a:uFillTx/>
              <a:latin typeface="Calibri"/>
              <a:ea typeface="ＭＳ Ｐゴシック" pitchFamily="-65" charset="-128"/>
            </a:endParaRP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kumimoji="0" lang="en-GB" i="0" u="none" strike="noStrike" kern="0" cap="none" spc="0" normalizeH="0" baseline="0" noProof="0" dirty="0">
                <a:ln>
                  <a:noFill/>
                </a:ln>
                <a:solidFill>
                  <a:schemeClr val="bg1"/>
                </a:solidFill>
                <a:effectLst/>
                <a:uLnTx/>
                <a:uFillTx/>
                <a:latin typeface="Calibri"/>
                <a:ea typeface="ＭＳ Ｐゴシック" pitchFamily="-65" charset="-128"/>
              </a:rPr>
              <a:t>Please ensure A&amp;R is used for clinical queries and referrals, not for </a:t>
            </a:r>
            <a:r>
              <a:rPr lang="en-GB" kern="0" dirty="0">
                <a:solidFill>
                  <a:schemeClr val="bg1"/>
                </a:solidFill>
                <a:latin typeface="Calibri"/>
                <a:ea typeface="ＭＳ Ｐゴシック" pitchFamily="-65" charset="-128"/>
              </a:rPr>
              <a:t>admin or pathology queries</a:t>
            </a:r>
            <a:endParaRPr kumimoji="0" lang="en-GB" i="0" u="none" strike="noStrike" kern="0" cap="none" spc="0" normalizeH="0" baseline="0" noProof="0" dirty="0">
              <a:ln>
                <a:noFill/>
              </a:ln>
              <a:solidFill>
                <a:schemeClr val="bg1"/>
              </a:solidFill>
              <a:effectLst/>
              <a:uLnTx/>
              <a:uFillTx/>
              <a:latin typeface="Calibri"/>
              <a:ea typeface="ＭＳ Ｐゴシック" pitchFamily="-65" charset="-128"/>
            </a:endParaRPr>
          </a:p>
        </p:txBody>
      </p:sp>
    </p:spTree>
    <p:extLst>
      <p:ext uri="{BB962C8B-B14F-4D97-AF65-F5344CB8AC3E}">
        <p14:creationId xmlns:p14="http://schemas.microsoft.com/office/powerpoint/2010/main" val="1610314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1875-30C2-CC64-5B3F-653FD935715A}"/>
              </a:ext>
            </a:extLst>
          </p:cNvPr>
          <p:cNvSpPr>
            <a:spLocks noGrp="1"/>
          </p:cNvSpPr>
          <p:nvPr>
            <p:ph type="title"/>
          </p:nvPr>
        </p:nvSpPr>
        <p:spPr>
          <a:xfrm>
            <a:off x="579581" y="223428"/>
            <a:ext cx="8538700" cy="595457"/>
          </a:xfrm>
          <a:ln w="28575">
            <a:solidFill>
              <a:schemeClr val="accent1">
                <a:lumMod val="75000"/>
              </a:schemeClr>
            </a:solidFill>
          </a:ln>
        </p:spPr>
        <p:txBody>
          <a:bodyPr>
            <a:normAutofit/>
          </a:bodyPr>
          <a:lstStyle/>
          <a:p>
            <a:pPr>
              <a:defRPr/>
            </a:pPr>
            <a:r>
              <a:rPr lang="en-GB" sz="2800" b="1" dirty="0">
                <a:solidFill>
                  <a:srgbClr val="003087"/>
                </a:solidFill>
                <a:latin typeface="Calibri"/>
                <a:cs typeface="Calibri"/>
              </a:rPr>
              <a:t>Advice &amp; Refer Services  -  Barts Health NHS Trust</a:t>
            </a:r>
            <a:endParaRPr lang="en-GB" sz="2800" dirty="0"/>
          </a:p>
        </p:txBody>
      </p:sp>
      <p:pic>
        <p:nvPicPr>
          <p:cNvPr id="4" name="Picture 3">
            <a:extLst>
              <a:ext uri="{FF2B5EF4-FFF2-40B4-BE49-F238E27FC236}">
                <a16:creationId xmlns:a16="http://schemas.microsoft.com/office/drawing/2014/main" id="{46CCE849-9A50-D8FA-0BC1-9F644B9098CD}"/>
              </a:ext>
            </a:extLst>
          </p:cNvPr>
          <p:cNvPicPr>
            <a:picLocks noChangeAspect="1"/>
          </p:cNvPicPr>
          <p:nvPr/>
        </p:nvPicPr>
        <p:blipFill>
          <a:blip r:embed="rId2"/>
          <a:stretch>
            <a:fillRect/>
          </a:stretch>
        </p:blipFill>
        <p:spPr>
          <a:xfrm>
            <a:off x="524474" y="1038891"/>
            <a:ext cx="10401300" cy="4972050"/>
          </a:xfrm>
          <a:prstGeom prst="rect">
            <a:avLst/>
          </a:prstGeom>
        </p:spPr>
      </p:pic>
    </p:spTree>
    <p:extLst>
      <p:ext uri="{BB962C8B-B14F-4D97-AF65-F5344CB8AC3E}">
        <p14:creationId xmlns:p14="http://schemas.microsoft.com/office/powerpoint/2010/main" val="2877988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BFA32-3D7B-FBEE-5BB7-680FF68206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E1C3C-EA1D-8669-9EBF-C818EC6A1EA5}"/>
              </a:ext>
            </a:extLst>
          </p:cNvPr>
          <p:cNvSpPr>
            <a:spLocks noGrp="1"/>
          </p:cNvSpPr>
          <p:nvPr>
            <p:ph type="title"/>
          </p:nvPr>
        </p:nvSpPr>
        <p:spPr>
          <a:xfrm>
            <a:off x="579581" y="223428"/>
            <a:ext cx="8538700" cy="595457"/>
          </a:xfrm>
          <a:ln w="28575">
            <a:solidFill>
              <a:schemeClr val="accent1">
                <a:lumMod val="75000"/>
              </a:schemeClr>
            </a:solidFill>
          </a:ln>
        </p:spPr>
        <p:txBody>
          <a:bodyPr>
            <a:normAutofit/>
          </a:bodyPr>
          <a:lstStyle/>
          <a:p>
            <a:pPr>
              <a:defRPr/>
            </a:pPr>
            <a:r>
              <a:rPr lang="en-GB" sz="2800" b="1" dirty="0">
                <a:solidFill>
                  <a:srgbClr val="003087"/>
                </a:solidFill>
                <a:latin typeface="Calibri"/>
                <a:cs typeface="Calibri"/>
              </a:rPr>
              <a:t>Advice &amp; Refer Services  -  Barts Health NHS Trust</a:t>
            </a:r>
            <a:endParaRPr lang="en-GB" sz="2800" dirty="0"/>
          </a:p>
        </p:txBody>
      </p:sp>
      <p:pic>
        <p:nvPicPr>
          <p:cNvPr id="8" name="Picture 7">
            <a:extLst>
              <a:ext uri="{FF2B5EF4-FFF2-40B4-BE49-F238E27FC236}">
                <a16:creationId xmlns:a16="http://schemas.microsoft.com/office/drawing/2014/main" id="{9D80B2DD-687E-3CC1-412C-56657A17922C}"/>
              </a:ext>
            </a:extLst>
          </p:cNvPr>
          <p:cNvPicPr>
            <a:picLocks noChangeAspect="1"/>
          </p:cNvPicPr>
          <p:nvPr/>
        </p:nvPicPr>
        <p:blipFill>
          <a:blip r:embed="rId2"/>
          <a:stretch>
            <a:fillRect/>
          </a:stretch>
        </p:blipFill>
        <p:spPr>
          <a:xfrm>
            <a:off x="579581" y="1029877"/>
            <a:ext cx="10401300" cy="5353050"/>
          </a:xfrm>
          <a:prstGeom prst="rect">
            <a:avLst/>
          </a:prstGeom>
        </p:spPr>
      </p:pic>
    </p:spTree>
    <p:extLst>
      <p:ext uri="{BB962C8B-B14F-4D97-AF65-F5344CB8AC3E}">
        <p14:creationId xmlns:p14="http://schemas.microsoft.com/office/powerpoint/2010/main" val="422032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6ED7F-0C53-ADA7-2B47-C3336DE6C6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F14782-689B-B570-0DBC-E28CE318E139}"/>
              </a:ext>
            </a:extLst>
          </p:cNvPr>
          <p:cNvSpPr>
            <a:spLocks noGrp="1"/>
          </p:cNvSpPr>
          <p:nvPr>
            <p:ph type="title"/>
          </p:nvPr>
        </p:nvSpPr>
        <p:spPr>
          <a:xfrm>
            <a:off x="579581" y="223428"/>
            <a:ext cx="8538700" cy="595457"/>
          </a:xfrm>
          <a:ln w="28575">
            <a:solidFill>
              <a:schemeClr val="accent1">
                <a:lumMod val="75000"/>
              </a:schemeClr>
            </a:solidFill>
          </a:ln>
        </p:spPr>
        <p:txBody>
          <a:bodyPr>
            <a:normAutofit/>
          </a:bodyPr>
          <a:lstStyle/>
          <a:p>
            <a:pPr>
              <a:defRPr/>
            </a:pPr>
            <a:r>
              <a:rPr lang="en-GB" sz="2800" b="1" dirty="0">
                <a:solidFill>
                  <a:srgbClr val="003087"/>
                </a:solidFill>
                <a:latin typeface="Calibri"/>
                <a:cs typeface="Calibri"/>
              </a:rPr>
              <a:t>Advice &amp; Refer Services  -  Barts Health NHS Trust</a:t>
            </a:r>
            <a:endParaRPr lang="en-GB" sz="2800" dirty="0"/>
          </a:p>
        </p:txBody>
      </p:sp>
      <p:pic>
        <p:nvPicPr>
          <p:cNvPr id="4" name="Picture 3">
            <a:extLst>
              <a:ext uri="{FF2B5EF4-FFF2-40B4-BE49-F238E27FC236}">
                <a16:creationId xmlns:a16="http://schemas.microsoft.com/office/drawing/2014/main" id="{3FAA5748-B2B0-00F8-AA7D-A4AB0446A279}"/>
              </a:ext>
            </a:extLst>
          </p:cNvPr>
          <p:cNvPicPr>
            <a:picLocks noChangeAspect="1"/>
          </p:cNvPicPr>
          <p:nvPr/>
        </p:nvPicPr>
        <p:blipFill>
          <a:blip r:embed="rId2"/>
          <a:stretch>
            <a:fillRect/>
          </a:stretch>
        </p:blipFill>
        <p:spPr>
          <a:xfrm>
            <a:off x="504932" y="1019603"/>
            <a:ext cx="10401300" cy="5353050"/>
          </a:xfrm>
          <a:prstGeom prst="rect">
            <a:avLst/>
          </a:prstGeom>
        </p:spPr>
      </p:pic>
    </p:spTree>
    <p:extLst>
      <p:ext uri="{BB962C8B-B14F-4D97-AF65-F5344CB8AC3E}">
        <p14:creationId xmlns:p14="http://schemas.microsoft.com/office/powerpoint/2010/main" val="15748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3655F-36D0-5F4E-C656-F5F1337DEC2D}"/>
              </a:ext>
            </a:extLst>
          </p:cNvPr>
          <p:cNvSpPr>
            <a:spLocks noGrp="1"/>
          </p:cNvSpPr>
          <p:nvPr>
            <p:ph type="title"/>
          </p:nvPr>
        </p:nvSpPr>
        <p:spPr>
          <a:xfrm>
            <a:off x="579581" y="223429"/>
            <a:ext cx="8444346" cy="598608"/>
          </a:xfrm>
          <a:ln w="28575">
            <a:solidFill>
              <a:schemeClr val="accent1">
                <a:lumMod val="75000"/>
              </a:schemeClr>
            </a:solidFill>
          </a:ln>
        </p:spPr>
        <p:txBody>
          <a:bodyPr>
            <a:noAutofit/>
          </a:bodyPr>
          <a:lstStyle/>
          <a:p>
            <a:pPr>
              <a:defRPr/>
            </a:pPr>
            <a:r>
              <a:rPr lang="en-GB" sz="2800" b="1" dirty="0">
                <a:solidFill>
                  <a:srgbClr val="003087"/>
                </a:solidFill>
                <a:latin typeface="Calibri"/>
                <a:cs typeface="Calibri"/>
              </a:rPr>
              <a:t>Advice &amp; Refer Services  - BHRUT</a:t>
            </a:r>
            <a:endParaRPr lang="en-GB" sz="2800" dirty="0"/>
          </a:p>
        </p:txBody>
      </p:sp>
      <p:pic>
        <p:nvPicPr>
          <p:cNvPr id="4" name="Picture 3">
            <a:extLst>
              <a:ext uri="{FF2B5EF4-FFF2-40B4-BE49-F238E27FC236}">
                <a16:creationId xmlns:a16="http://schemas.microsoft.com/office/drawing/2014/main" id="{8B2FA342-5054-1114-0258-5298E53DD33E}"/>
              </a:ext>
            </a:extLst>
          </p:cNvPr>
          <p:cNvPicPr>
            <a:picLocks noChangeAspect="1"/>
          </p:cNvPicPr>
          <p:nvPr/>
        </p:nvPicPr>
        <p:blipFill>
          <a:blip r:embed="rId2"/>
          <a:stretch>
            <a:fillRect/>
          </a:stretch>
        </p:blipFill>
        <p:spPr>
          <a:xfrm>
            <a:off x="700141" y="1213527"/>
            <a:ext cx="10401300" cy="1924050"/>
          </a:xfrm>
          <a:prstGeom prst="rect">
            <a:avLst/>
          </a:prstGeom>
        </p:spPr>
      </p:pic>
    </p:spTree>
    <p:extLst>
      <p:ext uri="{BB962C8B-B14F-4D97-AF65-F5344CB8AC3E}">
        <p14:creationId xmlns:p14="http://schemas.microsoft.com/office/powerpoint/2010/main" val="108195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7C20B-0977-2211-8054-3E924BEC58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D8B9F7-0223-4EC3-40C9-4DB7C43E5573}"/>
              </a:ext>
            </a:extLst>
          </p:cNvPr>
          <p:cNvSpPr>
            <a:spLocks noGrp="1"/>
          </p:cNvSpPr>
          <p:nvPr>
            <p:ph type="title"/>
          </p:nvPr>
        </p:nvSpPr>
        <p:spPr>
          <a:xfrm>
            <a:off x="579581" y="223428"/>
            <a:ext cx="8538700" cy="595457"/>
          </a:xfrm>
          <a:ln w="28575">
            <a:solidFill>
              <a:schemeClr val="accent1">
                <a:lumMod val="75000"/>
              </a:schemeClr>
            </a:solidFill>
          </a:ln>
        </p:spPr>
        <p:txBody>
          <a:bodyPr>
            <a:normAutofit/>
          </a:bodyPr>
          <a:lstStyle/>
          <a:p>
            <a:pPr>
              <a:defRPr/>
            </a:pPr>
            <a:r>
              <a:rPr lang="en-GB" sz="2800" b="1" dirty="0">
                <a:solidFill>
                  <a:srgbClr val="003087"/>
                </a:solidFill>
                <a:latin typeface="Calibri"/>
                <a:cs typeface="Calibri"/>
              </a:rPr>
              <a:t>Advice &amp; Refer Services  - Homerton University Hospital</a:t>
            </a:r>
            <a:endParaRPr lang="en-GB" sz="2800" dirty="0"/>
          </a:p>
        </p:txBody>
      </p:sp>
      <p:pic>
        <p:nvPicPr>
          <p:cNvPr id="5" name="Picture 4">
            <a:extLst>
              <a:ext uri="{FF2B5EF4-FFF2-40B4-BE49-F238E27FC236}">
                <a16:creationId xmlns:a16="http://schemas.microsoft.com/office/drawing/2014/main" id="{2482BC0D-67C4-959B-1519-5FCC75FA6D54}"/>
              </a:ext>
            </a:extLst>
          </p:cNvPr>
          <p:cNvPicPr>
            <a:picLocks noChangeAspect="1"/>
          </p:cNvPicPr>
          <p:nvPr/>
        </p:nvPicPr>
        <p:blipFill>
          <a:blip r:embed="rId2"/>
          <a:stretch>
            <a:fillRect/>
          </a:stretch>
        </p:blipFill>
        <p:spPr>
          <a:xfrm>
            <a:off x="579581" y="1374061"/>
            <a:ext cx="10401300" cy="781050"/>
          </a:xfrm>
          <a:prstGeom prst="rect">
            <a:avLst/>
          </a:prstGeom>
        </p:spPr>
      </p:pic>
    </p:spTree>
    <p:extLst>
      <p:ext uri="{BB962C8B-B14F-4D97-AF65-F5344CB8AC3E}">
        <p14:creationId xmlns:p14="http://schemas.microsoft.com/office/powerpoint/2010/main" val="4225592482"/>
      </p:ext>
    </p:extLst>
  </p:cSld>
  <p:clrMapOvr>
    <a:masterClrMapping/>
  </p:clrMapOvr>
</p:sld>
</file>

<file path=ppt/theme/theme1.xml><?xml version="1.0" encoding="utf-8"?>
<a:theme xmlns:a="http://schemas.openxmlformats.org/drawingml/2006/main" name="ELHCP Blue">
  <a:themeElements>
    <a:clrScheme name="ELHCP Brand">
      <a:dk1>
        <a:sysClr val="windowText" lastClr="000000"/>
      </a:dk1>
      <a:lt1>
        <a:sysClr val="window" lastClr="FFFFFF"/>
      </a:lt1>
      <a:dk2>
        <a:srgbClr val="44546A"/>
      </a:dk2>
      <a:lt2>
        <a:srgbClr val="E7E6E6"/>
      </a:lt2>
      <a:accent1>
        <a:srgbClr val="0071BC"/>
      </a:accent1>
      <a:accent2>
        <a:srgbClr val="D70B8C"/>
      </a:accent2>
      <a:accent3>
        <a:srgbClr val="A5A5A5"/>
      </a:accent3>
      <a:accent4>
        <a:srgbClr val="FFC000"/>
      </a:accent4>
      <a:accent5>
        <a:srgbClr val="0071BC"/>
      </a:accent5>
      <a:accent6>
        <a:srgbClr val="39B54A"/>
      </a:accent6>
      <a:hlink>
        <a:srgbClr val="0071BC"/>
      </a:hlink>
      <a:folHlink>
        <a:srgbClr val="ED1C2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HCP PRESENTATION TEMPLATE " id="{B7312E50-40D2-4931-B14D-A4B5F2B67F7E}" vid="{5FDA91C8-C1CD-4E4A-9B3C-3CA7CF350F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ELHCP Blue</Template>
  <TotalTime>673</TotalTime>
  <Words>231</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ELHCP Blue</vt:lpstr>
      <vt:lpstr>Advice &amp; Refer Services  -  Update </vt:lpstr>
      <vt:lpstr>Advice &amp; Refer Services  -  Barts Health NHS Trust</vt:lpstr>
      <vt:lpstr>Advice &amp; Refer Services  -  Barts Health NHS Trust</vt:lpstr>
      <vt:lpstr>Advice &amp; Refer Services  -  Barts Health NHS Trust</vt:lpstr>
      <vt:lpstr>Advice &amp; Refer Services  - BHRUT</vt:lpstr>
      <vt:lpstr>Advice &amp; Refer Services  - Homerton University Hospital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BATT, Vicki (NHS NEL CSU)</dc:creator>
  <cp:lastModifiedBy>Flint, Jan</cp:lastModifiedBy>
  <cp:revision>31</cp:revision>
  <dcterms:created xsi:type="dcterms:W3CDTF">2019-11-22T08:10:59Z</dcterms:created>
  <dcterms:modified xsi:type="dcterms:W3CDTF">2025-07-23T09:46:18Z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nDIP File ID">
    <vt:lpwstr>4231956a-8673-40b1-9d9b-53f52f0b1286</vt:lpwstr>
  </property>
</Properties>
</file>