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4"/>
    <p:sldMasterId id="2147483671" r:id="rId5"/>
  </p:sldMasterIdLst>
  <p:notesMasterIdLst>
    <p:notesMasterId r:id="rId13"/>
  </p:notesMasterIdLst>
  <p:sldIdLst>
    <p:sldId id="260" r:id="rId6"/>
    <p:sldId id="2147477801" r:id="rId7"/>
    <p:sldId id="2147477795" r:id="rId8"/>
    <p:sldId id="2147477796" r:id="rId9"/>
    <p:sldId id="2147477797" r:id="rId10"/>
    <p:sldId id="2147477798" r:id="rId11"/>
    <p:sldId id="214747780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481511-8B6E-7A3F-FC4B-0004F4BF526A}" name="CLARK, Thomas (NHS NORTH EAST LONDON ICB - A3A8R)" initials="CA" userId="S::thomas.clark2@nhs.net::32b4c1d0-3ade-4644-846e-ca463c7b46f4" providerId="AD"/>
  <p188:author id="{1D5C145C-6638-8AC3-53E3-5FC075D1E87D}" name="HOBBS, Natasha (NHS NORTH EAST LONDON ICB - A3A8R)" initials="NH" userId="S::natasha.hobbs2@nhs.net::e18a07f4-876f-4003-80bc-af66a30e6f56" providerId="AD"/>
  <p188:author id="{AC05838F-3827-AFD5-B277-FBB9E9283D02}" name="MIAH, Anwar (NHS NORTH EAST LONDON ICB - A3A8R)" initials="AM" userId="S::anwar.miah@nhs.net::684e5e73-8c14-4c6b-adfb-7923603ebeaf" providerId="AD"/>
  <p188:author id="{A33D41BC-3E6F-B95C-AFFB-2FAE37BCAA79}" name="POTTER, Lynn (BARTS HEALTH NHS TRUST)" initials="PT" userId="S::lynn.potter1@nhs.net::9a69e574-19d8-4c97-9b98-aa004145d6c5" providerId="AD"/>
  <p188:author id="{30C1D5C0-6215-1BBF-73BE-489FBA28CFE6}" name="JONES, Matt (NHS NORTH EAST LONDON ICB - A3A8R)" initials="MJ" userId="S::matt.jones22@nhs.net::1c79725b-3236-47cf-8db9-5946765958e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EBF478-7E44-491F-8929-37B43A79DB97}" v="16" dt="2025-06-26T16:52:49.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H, Anwar (NHS NORTH EAST LONDON ICB - A3A8R)" userId="684e5e73-8c14-4c6b-adfb-7923603ebeaf" providerId="ADAL" clId="{F0EBF478-7E44-491F-8929-37B43A79DB97}"/>
    <pc:docChg chg="undo custSel delSld modSld delMainMaster">
      <pc:chgData name="MIAH, Anwar (NHS NORTH EAST LONDON ICB - A3A8R)" userId="684e5e73-8c14-4c6b-adfb-7923603ebeaf" providerId="ADAL" clId="{F0EBF478-7E44-491F-8929-37B43A79DB97}" dt="2025-06-26T16:59:58.975" v="510" actId="113"/>
      <pc:docMkLst>
        <pc:docMk/>
      </pc:docMkLst>
      <pc:sldChg chg="modSp mod">
        <pc:chgData name="MIAH, Anwar (NHS NORTH EAST LONDON ICB - A3A8R)" userId="684e5e73-8c14-4c6b-adfb-7923603ebeaf" providerId="ADAL" clId="{F0EBF478-7E44-491F-8929-37B43A79DB97}" dt="2025-06-26T16:49:07.151" v="448" actId="115"/>
        <pc:sldMkLst>
          <pc:docMk/>
          <pc:sldMk cId="2205276431" sldId="260"/>
        </pc:sldMkLst>
        <pc:spChg chg="mod">
          <ac:chgData name="MIAH, Anwar (NHS NORTH EAST LONDON ICB - A3A8R)" userId="684e5e73-8c14-4c6b-adfb-7923603ebeaf" providerId="ADAL" clId="{F0EBF478-7E44-491F-8929-37B43A79DB97}" dt="2025-06-26T16:49:07.151" v="448" actId="115"/>
          <ac:spMkLst>
            <pc:docMk/>
            <pc:sldMk cId="2205276431" sldId="260"/>
            <ac:spMk id="4" creationId="{D30F16CE-9B03-CDDA-C618-998E01969BEC}"/>
          </ac:spMkLst>
        </pc:spChg>
      </pc:sldChg>
      <pc:sldChg chg="modSp mod">
        <pc:chgData name="MIAH, Anwar (NHS NORTH EAST LONDON ICB - A3A8R)" userId="684e5e73-8c14-4c6b-adfb-7923603ebeaf" providerId="ADAL" clId="{F0EBF478-7E44-491F-8929-37B43A79DB97}" dt="2025-06-26T16:50:41.008" v="467" actId="14100"/>
        <pc:sldMkLst>
          <pc:docMk/>
          <pc:sldMk cId="2211355468" sldId="2147477796"/>
        </pc:sldMkLst>
        <pc:spChg chg="mod">
          <ac:chgData name="MIAH, Anwar (NHS NORTH EAST LONDON ICB - A3A8R)" userId="684e5e73-8c14-4c6b-adfb-7923603ebeaf" providerId="ADAL" clId="{F0EBF478-7E44-491F-8929-37B43A79DB97}" dt="2025-06-26T16:37:29.835" v="283" actId="20577"/>
          <ac:spMkLst>
            <pc:docMk/>
            <pc:sldMk cId="2211355468" sldId="2147477796"/>
            <ac:spMk id="3" creationId="{F0E629F9-06A0-B010-AD46-5A28B5E06D98}"/>
          </ac:spMkLst>
        </pc:spChg>
        <pc:graphicFrameChg chg="modGraphic">
          <ac:chgData name="MIAH, Anwar (NHS NORTH EAST LONDON ICB - A3A8R)" userId="684e5e73-8c14-4c6b-adfb-7923603ebeaf" providerId="ADAL" clId="{F0EBF478-7E44-491F-8929-37B43A79DB97}" dt="2025-06-26T16:50:41.008" v="467" actId="14100"/>
          <ac:graphicFrameMkLst>
            <pc:docMk/>
            <pc:sldMk cId="2211355468" sldId="2147477796"/>
            <ac:graphicFrameMk id="16" creationId="{30FA882A-E8FA-70E9-380A-FAC5D768496A}"/>
          </ac:graphicFrameMkLst>
        </pc:graphicFrameChg>
      </pc:sldChg>
      <pc:sldChg chg="modSp mod modCm">
        <pc:chgData name="MIAH, Anwar (NHS NORTH EAST LONDON ICB - A3A8R)" userId="684e5e73-8c14-4c6b-adfb-7923603ebeaf" providerId="ADAL" clId="{F0EBF478-7E44-491F-8929-37B43A79DB97}" dt="2025-06-26T16:52:14.152" v="498" actId="20577"/>
        <pc:sldMkLst>
          <pc:docMk/>
          <pc:sldMk cId="2973967805" sldId="2147477798"/>
        </pc:sldMkLst>
        <pc:spChg chg="mod">
          <ac:chgData name="MIAH, Anwar (NHS NORTH EAST LONDON ICB - A3A8R)" userId="684e5e73-8c14-4c6b-adfb-7923603ebeaf" providerId="ADAL" clId="{F0EBF478-7E44-491F-8929-37B43A79DB97}" dt="2025-06-26T16:52:14.152" v="498" actId="20577"/>
          <ac:spMkLst>
            <pc:docMk/>
            <pc:sldMk cId="2973967805" sldId="2147477798"/>
            <ac:spMk id="2" creationId="{532331B4-FD64-1742-CA93-76762BEB7ACA}"/>
          </ac:spMkLst>
        </pc:spChg>
        <pc:graphicFrameChg chg="mod modGraphic">
          <ac:chgData name="MIAH, Anwar (NHS NORTH EAST LONDON ICB - A3A8R)" userId="684e5e73-8c14-4c6b-adfb-7923603ebeaf" providerId="ADAL" clId="{F0EBF478-7E44-491F-8929-37B43A79DB97}" dt="2025-06-26T16:51:38.755" v="481" actId="20577"/>
          <ac:graphicFrameMkLst>
            <pc:docMk/>
            <pc:sldMk cId="2973967805" sldId="2147477798"/>
            <ac:graphicFrameMk id="6" creationId="{8BF66F24-0C94-6555-DBDF-6784F936D907}"/>
          </ac:graphicFrameMkLst>
        </pc:graphicFrameChg>
        <pc:extLst>
          <p:ext xmlns:p="http://schemas.openxmlformats.org/presentationml/2006/main" uri="{D6D511B9-2390-475A-947B-AFAB55BFBCF1}">
            <pc226:cmChg xmlns:pc226="http://schemas.microsoft.com/office/powerpoint/2022/06/main/command" chg="mod">
              <pc226:chgData name="MIAH, Anwar (NHS NORTH EAST LONDON ICB - A3A8R)" userId="684e5e73-8c14-4c6b-adfb-7923603ebeaf" providerId="ADAL" clId="{F0EBF478-7E44-491F-8929-37B43A79DB97}" dt="2025-06-26T16:40:45.579" v="427" actId="20577"/>
              <pc2:cmMkLst xmlns:pc2="http://schemas.microsoft.com/office/powerpoint/2019/9/main/command">
                <pc:docMk/>
                <pc:sldMk cId="2973967805" sldId="2147477798"/>
                <pc2:cmMk id="{66DDFA52-F2AD-4303-921A-EF9DA32440D9}"/>
              </pc2:cmMkLst>
            </pc226:cmChg>
            <pc226:cmChg xmlns:pc226="http://schemas.microsoft.com/office/powerpoint/2022/06/main/command" chg="mod">
              <pc226:chgData name="MIAH, Anwar (NHS NORTH EAST LONDON ICB - A3A8R)" userId="684e5e73-8c14-4c6b-adfb-7923603ebeaf" providerId="ADAL" clId="{F0EBF478-7E44-491F-8929-37B43A79DB97}" dt="2025-06-26T16:46:36.349" v="436" actId="20577"/>
              <pc2:cmMkLst xmlns:pc2="http://schemas.microsoft.com/office/powerpoint/2019/9/main/command">
                <pc:docMk/>
                <pc:sldMk cId="2973967805" sldId="2147477798"/>
                <pc2:cmMk id="{467E2965-671A-40C2-85EA-6BC03F0E278C}"/>
              </pc2:cmMkLst>
            </pc226:cmChg>
          </p:ext>
        </pc:extLst>
      </pc:sldChg>
      <pc:sldChg chg="addSp delSp modSp mod">
        <pc:chgData name="MIAH, Anwar (NHS NORTH EAST LONDON ICB - A3A8R)" userId="684e5e73-8c14-4c6b-adfb-7923603ebeaf" providerId="ADAL" clId="{F0EBF478-7E44-491F-8929-37B43A79DB97}" dt="2025-06-26T16:50:10.953" v="465" actId="20577"/>
        <pc:sldMkLst>
          <pc:docMk/>
          <pc:sldMk cId="3310207103" sldId="2147477801"/>
        </pc:sldMkLst>
        <pc:spChg chg="del mod">
          <ac:chgData name="MIAH, Anwar (NHS NORTH EAST LONDON ICB - A3A8R)" userId="684e5e73-8c14-4c6b-adfb-7923603ebeaf" providerId="ADAL" clId="{F0EBF478-7E44-491F-8929-37B43A79DB97}" dt="2025-06-26T16:33:18.904" v="50" actId="478"/>
          <ac:spMkLst>
            <pc:docMk/>
            <pc:sldMk cId="3310207103" sldId="2147477801"/>
            <ac:spMk id="3" creationId="{798C3369-27CC-52DC-9330-07F79EB1C9F5}"/>
          </ac:spMkLst>
        </pc:spChg>
        <pc:spChg chg="mod">
          <ac:chgData name="MIAH, Anwar (NHS NORTH EAST LONDON ICB - A3A8R)" userId="684e5e73-8c14-4c6b-adfb-7923603ebeaf" providerId="ADAL" clId="{F0EBF478-7E44-491F-8929-37B43A79DB97}" dt="2025-06-26T16:35:48.166" v="111" actId="115"/>
          <ac:spMkLst>
            <pc:docMk/>
            <pc:sldMk cId="3310207103" sldId="2147477801"/>
            <ac:spMk id="6" creationId="{58CF752E-0194-E7D1-3C39-C348E3E5D7A5}"/>
          </ac:spMkLst>
        </pc:spChg>
        <pc:spChg chg="add mod">
          <ac:chgData name="MIAH, Anwar (NHS NORTH EAST LONDON ICB - A3A8R)" userId="684e5e73-8c14-4c6b-adfb-7923603ebeaf" providerId="ADAL" clId="{F0EBF478-7E44-491F-8929-37B43A79DB97}" dt="2025-06-26T16:50:10.953" v="465" actId="20577"/>
          <ac:spMkLst>
            <pc:docMk/>
            <pc:sldMk cId="3310207103" sldId="2147477801"/>
            <ac:spMk id="7" creationId="{E5E47E83-B284-90A9-7907-5DB4065A17B6}"/>
          </ac:spMkLst>
        </pc:spChg>
        <pc:graphicFrameChg chg="modGraphic">
          <ac:chgData name="MIAH, Anwar (NHS NORTH EAST LONDON ICB - A3A8R)" userId="684e5e73-8c14-4c6b-adfb-7923603ebeaf" providerId="ADAL" clId="{F0EBF478-7E44-491F-8929-37B43A79DB97}" dt="2025-06-26T16:49:41.695" v="460" actId="20577"/>
          <ac:graphicFrameMkLst>
            <pc:docMk/>
            <pc:sldMk cId="3310207103" sldId="2147477801"/>
            <ac:graphicFrameMk id="5" creationId="{676B6BEB-64B7-5776-0D85-F951453B5786}"/>
          </ac:graphicFrameMkLst>
        </pc:graphicFrameChg>
      </pc:sldChg>
      <pc:sldChg chg="del">
        <pc:chgData name="MIAH, Anwar (NHS NORTH EAST LONDON ICB - A3A8R)" userId="684e5e73-8c14-4c6b-adfb-7923603ebeaf" providerId="ADAL" clId="{F0EBF478-7E44-491F-8929-37B43A79DB97}" dt="2025-06-26T16:23:23.092" v="0" actId="47"/>
        <pc:sldMkLst>
          <pc:docMk/>
          <pc:sldMk cId="2437207869" sldId="2147477802"/>
        </pc:sldMkLst>
      </pc:sldChg>
      <pc:sldChg chg="del">
        <pc:chgData name="MIAH, Anwar (NHS NORTH EAST LONDON ICB - A3A8R)" userId="684e5e73-8c14-4c6b-adfb-7923603ebeaf" providerId="ADAL" clId="{F0EBF478-7E44-491F-8929-37B43A79DB97}" dt="2025-06-26T16:37:14.002" v="273" actId="47"/>
        <pc:sldMkLst>
          <pc:docMk/>
          <pc:sldMk cId="287647586" sldId="2147477803"/>
        </pc:sldMkLst>
      </pc:sldChg>
      <pc:sldChg chg="modSp mod">
        <pc:chgData name="MIAH, Anwar (NHS NORTH EAST LONDON ICB - A3A8R)" userId="684e5e73-8c14-4c6b-adfb-7923603ebeaf" providerId="ADAL" clId="{F0EBF478-7E44-491F-8929-37B43A79DB97}" dt="2025-06-26T16:59:58.975" v="510" actId="113"/>
        <pc:sldMkLst>
          <pc:docMk/>
          <pc:sldMk cId="3397781186" sldId="2147477804"/>
        </pc:sldMkLst>
        <pc:spChg chg="mod">
          <ac:chgData name="MIAH, Anwar (NHS NORTH EAST LONDON ICB - A3A8R)" userId="684e5e73-8c14-4c6b-adfb-7923603ebeaf" providerId="ADAL" clId="{F0EBF478-7E44-491F-8929-37B43A79DB97}" dt="2025-06-26T16:52:20.392" v="504" actId="20577"/>
          <ac:spMkLst>
            <pc:docMk/>
            <pc:sldMk cId="3397781186" sldId="2147477804"/>
            <ac:spMk id="2" creationId="{12F48EF9-3B60-AFE8-0061-E57927721391}"/>
          </ac:spMkLst>
        </pc:spChg>
        <pc:graphicFrameChg chg="modGraphic">
          <ac:chgData name="MIAH, Anwar (NHS NORTH EAST LONDON ICB - A3A8R)" userId="684e5e73-8c14-4c6b-adfb-7923603ebeaf" providerId="ADAL" clId="{F0EBF478-7E44-491F-8929-37B43A79DB97}" dt="2025-06-26T16:59:58.975" v="510" actId="113"/>
          <ac:graphicFrameMkLst>
            <pc:docMk/>
            <pc:sldMk cId="3397781186" sldId="2147477804"/>
            <ac:graphicFrameMk id="6" creationId="{F009A4F0-B79F-0E41-0F53-3FFBCCDE82A9}"/>
          </ac:graphicFrameMkLst>
        </pc:graphicFrameChg>
      </pc:sldChg>
      <pc:sldMasterChg chg="del delSldLayout">
        <pc:chgData name="MIAH, Anwar (NHS NORTH EAST LONDON ICB - A3A8R)" userId="684e5e73-8c14-4c6b-adfb-7923603ebeaf" providerId="ADAL" clId="{F0EBF478-7E44-491F-8929-37B43A79DB97}" dt="2025-06-26T16:23:23.092" v="0" actId="47"/>
        <pc:sldMasterMkLst>
          <pc:docMk/>
          <pc:sldMasterMk cId="2115104858" sldId="2147483674"/>
        </pc:sldMasterMkLst>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2304007669" sldId="2147483675"/>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2571771401" sldId="2147483676"/>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3623784758" sldId="2147483677"/>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2479758079" sldId="2147483678"/>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468653270" sldId="2147483679"/>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656993576" sldId="2147483680"/>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1919956989" sldId="2147483681"/>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3289893426" sldId="2147483682"/>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3948424152" sldId="2147483683"/>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1512928071" sldId="2147483684"/>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4227973764" sldId="2147483685"/>
          </pc:sldLayoutMkLst>
        </pc:sldLayoutChg>
        <pc:sldLayoutChg chg="del">
          <pc:chgData name="MIAH, Anwar (NHS NORTH EAST LONDON ICB - A3A8R)" userId="684e5e73-8c14-4c6b-adfb-7923603ebeaf" providerId="ADAL" clId="{F0EBF478-7E44-491F-8929-37B43A79DB97}" dt="2025-06-26T16:23:23.092" v="0" actId="47"/>
          <pc:sldLayoutMkLst>
            <pc:docMk/>
            <pc:sldMasterMk cId="2115104858" sldId="2147483674"/>
            <pc:sldLayoutMk cId="22226293" sldId="214748368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74B522-FC69-4542-AA4F-6ADE016BEFFC}" type="datetimeFigureOut">
              <a:rPr lang="en-GB" smtClean="0"/>
              <a:t>27/06/2025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E77DB3-72D2-4748-B34B-F1CF5F070333}" type="slidenum">
              <a:rPr lang="en-GB" smtClean="0"/>
              <a:t>‹#›</a:t>
            </a:fld>
            <a:endParaRPr lang="en-GB" dirty="0"/>
          </a:p>
        </p:txBody>
      </p:sp>
    </p:spTree>
    <p:extLst>
      <p:ext uri="{BB962C8B-B14F-4D97-AF65-F5344CB8AC3E}">
        <p14:creationId xmlns:p14="http://schemas.microsoft.com/office/powerpoint/2010/main" val="1249073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710AF4-5794-364D-B2A2-7C79A149F87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1998" cy="6857999"/>
          </a:xfrm>
          <a:prstGeom prst="rect">
            <a:avLst/>
          </a:prstGeom>
        </p:spPr>
      </p:pic>
      <p:sp>
        <p:nvSpPr>
          <p:cNvPr id="2" name="Title 1">
            <a:extLst>
              <a:ext uri="{FF2B5EF4-FFF2-40B4-BE49-F238E27FC236}">
                <a16:creationId xmlns:a16="http://schemas.microsoft.com/office/drawing/2014/main" id="{61807583-4662-D24D-B83C-596374474405}"/>
              </a:ext>
            </a:extLst>
          </p:cNvPr>
          <p:cNvSpPr>
            <a:spLocks noGrp="1"/>
          </p:cNvSpPr>
          <p:nvPr>
            <p:ph type="ctrTitle" hasCustomPrompt="1"/>
          </p:nvPr>
        </p:nvSpPr>
        <p:spPr>
          <a:xfrm>
            <a:off x="737419" y="1553501"/>
            <a:ext cx="8257494" cy="2667937"/>
          </a:xfrm>
        </p:spPr>
        <p:txBody>
          <a:bodyPr lIns="0" tIns="0" rIns="0" bIns="0" anchor="b">
            <a:normAutofit/>
          </a:bodyPr>
          <a:lstStyle>
            <a:lvl1pPr algn="l">
              <a:defRPr sz="4800">
                <a:solidFill>
                  <a:schemeClr val="bg1"/>
                </a:solidFill>
              </a:defRPr>
            </a:lvl1pPr>
          </a:lstStyle>
          <a:p>
            <a:r>
              <a:rPr lang="en-US"/>
              <a:t>Click to edit presentation title</a:t>
            </a:r>
          </a:p>
        </p:txBody>
      </p:sp>
      <p:sp>
        <p:nvSpPr>
          <p:cNvPr id="3" name="Subtitle 2">
            <a:extLst>
              <a:ext uri="{FF2B5EF4-FFF2-40B4-BE49-F238E27FC236}">
                <a16:creationId xmlns:a16="http://schemas.microsoft.com/office/drawing/2014/main" id="{DBA3E4B4-9958-BF44-B9D5-43B2409D5AB2}"/>
              </a:ext>
            </a:extLst>
          </p:cNvPr>
          <p:cNvSpPr>
            <a:spLocks noGrp="1"/>
          </p:cNvSpPr>
          <p:nvPr>
            <p:ph type="subTitle" idx="1" hasCustomPrompt="1"/>
          </p:nvPr>
        </p:nvSpPr>
        <p:spPr>
          <a:xfrm>
            <a:off x="737419" y="4672082"/>
            <a:ext cx="8257494" cy="1104897"/>
          </a:xfrm>
        </p:spPr>
        <p:txBody>
          <a:bodyPr lIns="0" tIns="0" rIns="0" bIns="0">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presentation subtitle</a:t>
            </a:r>
          </a:p>
        </p:txBody>
      </p:sp>
      <p:cxnSp>
        <p:nvCxnSpPr>
          <p:cNvPr id="10" name="Straight Connector 9">
            <a:extLst>
              <a:ext uri="{FF2B5EF4-FFF2-40B4-BE49-F238E27FC236}">
                <a16:creationId xmlns:a16="http://schemas.microsoft.com/office/drawing/2014/main" id="{C9EEA930-263A-CB4D-A212-A936C70EA948}"/>
              </a:ext>
            </a:extLst>
          </p:cNvPr>
          <p:cNvCxnSpPr>
            <a:cxnSpLocks/>
          </p:cNvCxnSpPr>
          <p:nvPr userDrawn="1"/>
        </p:nvCxnSpPr>
        <p:spPr>
          <a:xfrm>
            <a:off x="737419" y="4448969"/>
            <a:ext cx="825749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75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83C0-2BE1-884D-B665-83AD712967E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8DCAEFB-E782-714F-B467-B8AF336281B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C8E87ECD-225B-8144-826E-A903AE9A1D32}"/>
              </a:ext>
            </a:extLst>
          </p:cNvPr>
          <p:cNvSpPr>
            <a:spLocks noGrp="1"/>
          </p:cNvSpPr>
          <p:nvPr>
            <p:ph type="sldNum" sz="quarter" idx="12"/>
          </p:nvPr>
        </p:nvSpPr>
        <p:spPr/>
        <p:txBody>
          <a:bodyPr/>
          <a:lstStyle/>
          <a:p>
            <a:fld id="{3ECFC03C-1AA6-4349-8A54-8712A94068CB}" type="slidenum">
              <a:rPr lang="en-US" smtClean="0"/>
              <a:t>‹#›</a:t>
            </a:fld>
            <a:endParaRPr lang="en-US" dirty="0"/>
          </a:p>
        </p:txBody>
      </p:sp>
    </p:spTree>
    <p:extLst>
      <p:ext uri="{BB962C8B-B14F-4D97-AF65-F5344CB8AC3E}">
        <p14:creationId xmlns:p14="http://schemas.microsoft.com/office/powerpoint/2010/main" val="423614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7220BA-A5FC-6344-8A9A-0A1B48EFE6E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1998" cy="6857999"/>
          </a:xfrm>
          <a:prstGeom prst="rect">
            <a:avLst/>
          </a:prstGeom>
        </p:spPr>
      </p:pic>
      <p:sp>
        <p:nvSpPr>
          <p:cNvPr id="2" name="Title 1">
            <a:extLst>
              <a:ext uri="{FF2B5EF4-FFF2-40B4-BE49-F238E27FC236}">
                <a16:creationId xmlns:a16="http://schemas.microsoft.com/office/drawing/2014/main" id="{61807583-4662-D24D-B83C-596374474405}"/>
              </a:ext>
            </a:extLst>
          </p:cNvPr>
          <p:cNvSpPr>
            <a:spLocks noGrp="1"/>
          </p:cNvSpPr>
          <p:nvPr>
            <p:ph type="ctrTitle" hasCustomPrompt="1"/>
          </p:nvPr>
        </p:nvSpPr>
        <p:spPr>
          <a:xfrm>
            <a:off x="1669774" y="2723322"/>
            <a:ext cx="8736496" cy="1458360"/>
          </a:xfrm>
        </p:spPr>
        <p:txBody>
          <a:bodyPr lIns="0" tIns="0" rIns="0" bIns="0" anchor="b">
            <a:normAutofit/>
          </a:bodyPr>
          <a:lstStyle>
            <a:lvl1pPr algn="ctr">
              <a:defRPr sz="4800">
                <a:solidFill>
                  <a:schemeClr val="bg1"/>
                </a:solidFill>
              </a:defRPr>
            </a:lvl1pPr>
          </a:lstStyle>
          <a:p>
            <a:r>
              <a:rPr lang="en-GB"/>
              <a:t>Click to edit chapter title</a:t>
            </a:r>
            <a:endParaRPr lang="en-US"/>
          </a:p>
        </p:txBody>
      </p:sp>
      <p:sp>
        <p:nvSpPr>
          <p:cNvPr id="3" name="Subtitle 2">
            <a:extLst>
              <a:ext uri="{FF2B5EF4-FFF2-40B4-BE49-F238E27FC236}">
                <a16:creationId xmlns:a16="http://schemas.microsoft.com/office/drawing/2014/main" id="{DBA3E4B4-9958-BF44-B9D5-43B2409D5AB2}"/>
              </a:ext>
            </a:extLst>
          </p:cNvPr>
          <p:cNvSpPr>
            <a:spLocks noGrp="1"/>
          </p:cNvSpPr>
          <p:nvPr>
            <p:ph type="subTitle" idx="1" hasCustomPrompt="1"/>
          </p:nvPr>
        </p:nvSpPr>
        <p:spPr>
          <a:xfrm>
            <a:off x="1669774" y="4395065"/>
            <a:ext cx="8736496" cy="1104897"/>
          </a:xfrm>
        </p:spPr>
        <p:txBody>
          <a:bodyPr lIns="0" tIns="0" rIns="0" bIns="0">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chapter subtitle</a:t>
            </a:r>
            <a:endParaRPr lang="en-US"/>
          </a:p>
        </p:txBody>
      </p:sp>
    </p:spTree>
    <p:extLst>
      <p:ext uri="{BB962C8B-B14F-4D97-AF65-F5344CB8AC3E}">
        <p14:creationId xmlns:p14="http://schemas.microsoft.com/office/powerpoint/2010/main" val="1906661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9" name="Title 1"/>
          <p:cNvSpPr>
            <a:spLocks noGrp="1"/>
          </p:cNvSpPr>
          <p:nvPr>
            <p:ph type="title"/>
          </p:nvPr>
        </p:nvSpPr>
        <p:spPr>
          <a:xfrm>
            <a:off x="850734" y="1401421"/>
            <a:ext cx="10463509" cy="415498"/>
          </a:xfrm>
          <a:prstGeom prst="rect">
            <a:avLst/>
          </a:prstGeom>
        </p:spPr>
        <p:txBody>
          <a:bodyPr wrap="square" lIns="0" tIns="0" rIns="0" bIns="0">
            <a:spAutoFit/>
          </a:bodyPr>
          <a:lstStyle>
            <a:lvl1pPr algn="l">
              <a:defRPr sz="3000" b="1" i="0" cap="none">
                <a:solidFill>
                  <a:schemeClr val="bg2"/>
                </a:solidFill>
                <a:latin typeface="Arial"/>
                <a:cs typeface="Arial"/>
              </a:defRPr>
            </a:lvl1pPr>
          </a:lstStyle>
          <a:p>
            <a:r>
              <a:rPr lang="en-US"/>
              <a:t>Click to edit Master title style</a:t>
            </a:r>
          </a:p>
        </p:txBody>
      </p:sp>
      <p:sp>
        <p:nvSpPr>
          <p:cNvPr id="11" name="Text Placeholder 14"/>
          <p:cNvSpPr>
            <a:spLocks noGrp="1"/>
          </p:cNvSpPr>
          <p:nvPr>
            <p:ph type="body" sz="quarter" idx="14"/>
          </p:nvPr>
        </p:nvSpPr>
        <p:spPr>
          <a:xfrm>
            <a:off x="846668" y="2001077"/>
            <a:ext cx="5040000" cy="307777"/>
          </a:xfrm>
          <a:prstGeom prst="rect">
            <a:avLst/>
          </a:prstGeom>
        </p:spPr>
        <p:txBody>
          <a:bodyPr vert="horz" lIns="0" tIns="0" rIns="0" bIns="0">
            <a:spAutoFit/>
          </a:bodyPr>
          <a:lstStyle>
            <a:lvl1pPr marL="0" indent="0" algn="l">
              <a:spcBef>
                <a:spcPts val="0"/>
              </a:spcBef>
              <a:spcAft>
                <a:spcPts val="0"/>
              </a:spcAft>
              <a:buNone/>
              <a:defRPr sz="2000" baseline="0">
                <a:latin typeface="Arial"/>
              </a:defRPr>
            </a:lvl1pPr>
          </a:lstStyle>
          <a:p>
            <a:pPr lvl="0"/>
            <a:r>
              <a:rPr lang="en-US"/>
              <a:t>Click to edit Master text styles</a:t>
            </a:r>
          </a:p>
        </p:txBody>
      </p:sp>
      <p:sp>
        <p:nvSpPr>
          <p:cNvPr id="13" name="Picture Placeholder 12"/>
          <p:cNvSpPr>
            <a:spLocks noGrp="1"/>
          </p:cNvSpPr>
          <p:nvPr>
            <p:ph type="pic" sz="quarter" idx="15"/>
          </p:nvPr>
        </p:nvSpPr>
        <p:spPr>
          <a:xfrm>
            <a:off x="6274243" y="2001077"/>
            <a:ext cx="5040000" cy="307777"/>
          </a:xfrm>
          <a:prstGeom prst="rect">
            <a:avLst/>
          </a:prstGeom>
        </p:spPr>
        <p:txBody>
          <a:bodyPr vert="horz" lIns="0" tIns="0" rIns="0" bIns="0">
            <a:spAutoFit/>
          </a:bodyPr>
          <a:lstStyle>
            <a:lvl1pPr marL="0" indent="0">
              <a:spcBef>
                <a:spcPts val="0"/>
              </a:spcBef>
              <a:spcAft>
                <a:spcPts val="0"/>
              </a:spcAft>
              <a:buNone/>
              <a:defRPr sz="2000" b="0" i="0" baseline="0">
                <a:latin typeface="Arial"/>
              </a:defRPr>
            </a:lvl1pPr>
          </a:lstStyle>
          <a:p>
            <a:pPr lvl="0"/>
            <a:r>
              <a:rPr lang="en-US" noProof="0" dirty="0"/>
              <a:t>Click icon to add picture</a:t>
            </a:r>
          </a:p>
        </p:txBody>
      </p:sp>
    </p:spTree>
    <p:extLst>
      <p:ext uri="{BB962C8B-B14F-4D97-AF65-F5344CB8AC3E}">
        <p14:creationId xmlns:p14="http://schemas.microsoft.com/office/powerpoint/2010/main" val="416013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83C0-2BE1-884D-B665-83AD712967E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8DCAEFB-E782-714F-B467-B8AF336281B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C8E87ECD-225B-8144-826E-A903AE9A1D32}"/>
              </a:ext>
            </a:extLst>
          </p:cNvPr>
          <p:cNvSpPr>
            <a:spLocks noGrp="1"/>
          </p:cNvSpPr>
          <p:nvPr>
            <p:ph type="sldNum" sz="quarter" idx="12"/>
          </p:nvPr>
        </p:nvSpPr>
        <p:spPr/>
        <p:txBody>
          <a:bodyPr/>
          <a:lstStyle/>
          <a:p>
            <a:fld id="{3ECFC03C-1AA6-4349-8A54-8712A94068CB}" type="slidenum">
              <a:rPr lang="en-US" smtClean="0"/>
              <a:t>‹#›</a:t>
            </a:fld>
            <a:endParaRPr lang="en-US" dirty="0"/>
          </a:p>
        </p:txBody>
      </p:sp>
    </p:spTree>
    <p:extLst>
      <p:ext uri="{BB962C8B-B14F-4D97-AF65-F5344CB8AC3E}">
        <p14:creationId xmlns:p14="http://schemas.microsoft.com/office/powerpoint/2010/main" val="4236148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CC4EB08-0A20-2048-B986-D240D4E13430}"/>
              </a:ext>
              <a:ext uri="{C183D7F6-B498-43B3-948B-1728B52AA6E4}">
                <adec:decorative xmlns:adec="http://schemas.microsoft.com/office/drawing/2017/decorative" val="1"/>
              </a:ext>
            </a:extLst>
          </p:cNvPr>
          <p:cNvPicPr>
            <a:picLocks noChangeAspect="1"/>
          </p:cNvPicPr>
          <p:nvPr userDrawn="1"/>
        </p:nvPicPr>
        <p:blipFill>
          <a:blip r:embed="rId6"/>
          <a:srcRect/>
          <a:stretch/>
        </p:blipFill>
        <p:spPr>
          <a:xfrm>
            <a:off x="0" y="1"/>
            <a:ext cx="12192000" cy="6857999"/>
          </a:xfrm>
          <a:prstGeom prst="rect">
            <a:avLst/>
          </a:prstGeom>
        </p:spPr>
      </p:pic>
      <p:sp>
        <p:nvSpPr>
          <p:cNvPr id="2" name="Title Placeholder 1">
            <a:extLst>
              <a:ext uri="{FF2B5EF4-FFF2-40B4-BE49-F238E27FC236}">
                <a16:creationId xmlns:a16="http://schemas.microsoft.com/office/drawing/2014/main" id="{1DF59C6C-7E42-0748-9A62-A4D4E733A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0B1692-D5F2-FC4D-A2CB-C67BFCCBB1F9}"/>
              </a:ext>
            </a:extLst>
          </p:cNvPr>
          <p:cNvSpPr>
            <a:spLocks noGrp="1"/>
          </p:cNvSpPr>
          <p:nvPr>
            <p:ph type="body" idx="1"/>
          </p:nvPr>
        </p:nvSpPr>
        <p:spPr>
          <a:xfrm>
            <a:off x="838200" y="1825625"/>
            <a:ext cx="1034466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0423C810-055E-8846-BAD4-F5E946A135EB}"/>
              </a:ext>
            </a:extLst>
          </p:cNvPr>
          <p:cNvSpPr>
            <a:spLocks noGrp="1"/>
          </p:cNvSpPr>
          <p:nvPr>
            <p:ph type="sldNum" sz="quarter" idx="4"/>
          </p:nvPr>
        </p:nvSpPr>
        <p:spPr>
          <a:xfrm>
            <a:off x="838200" y="6455206"/>
            <a:ext cx="2743200" cy="365125"/>
          </a:xfrm>
          <a:prstGeom prst="rect">
            <a:avLst/>
          </a:prstGeom>
        </p:spPr>
        <p:txBody>
          <a:bodyPr vert="horz" lIns="91440" tIns="45720" rIns="91440" bIns="45720" rtlCol="0" anchor="ctr"/>
          <a:lstStyle>
            <a:lvl1pPr algn="l">
              <a:defRPr sz="1200">
                <a:solidFill>
                  <a:schemeClr val="bg1"/>
                </a:solidFill>
              </a:defRPr>
            </a:lvl1p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2452043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73" r:id="rId4"/>
  </p:sldLayoutIdLst>
  <p:txStyles>
    <p:titleStyle>
      <a:lvl1pPr algn="l" defTabSz="914400" rtl="0" eaLnBrk="1" latinLnBrk="0" hangingPunct="1">
        <a:lnSpc>
          <a:spcPct val="90000"/>
        </a:lnSpc>
        <a:spcBef>
          <a:spcPct val="0"/>
        </a:spcBef>
        <a:buNone/>
        <a:defRPr sz="4400" b="1" kern="1200" spc="-1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600"/>
        </a:spcAft>
        <a:buClr>
          <a:schemeClr val="tx1"/>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CC4EB08-0A20-2048-B986-D240D4E13430}"/>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0" y="1"/>
            <a:ext cx="12192000" cy="6857999"/>
          </a:xfrm>
          <a:prstGeom prst="rect">
            <a:avLst/>
          </a:prstGeom>
        </p:spPr>
      </p:pic>
      <p:sp>
        <p:nvSpPr>
          <p:cNvPr id="2" name="Title Placeholder 1">
            <a:extLst>
              <a:ext uri="{FF2B5EF4-FFF2-40B4-BE49-F238E27FC236}">
                <a16:creationId xmlns:a16="http://schemas.microsoft.com/office/drawing/2014/main" id="{1DF59C6C-7E42-0748-9A62-A4D4E733A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0B1692-D5F2-FC4D-A2CB-C67BFCCBB1F9}"/>
              </a:ext>
            </a:extLst>
          </p:cNvPr>
          <p:cNvSpPr>
            <a:spLocks noGrp="1"/>
          </p:cNvSpPr>
          <p:nvPr>
            <p:ph type="body" idx="1"/>
          </p:nvPr>
        </p:nvSpPr>
        <p:spPr>
          <a:xfrm>
            <a:off x="838200" y="1825625"/>
            <a:ext cx="1034466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0423C810-055E-8846-BAD4-F5E946A135EB}"/>
              </a:ext>
            </a:extLst>
          </p:cNvPr>
          <p:cNvSpPr>
            <a:spLocks noGrp="1"/>
          </p:cNvSpPr>
          <p:nvPr>
            <p:ph type="sldNum" sz="quarter" idx="4"/>
          </p:nvPr>
        </p:nvSpPr>
        <p:spPr>
          <a:xfrm>
            <a:off x="838200" y="6455206"/>
            <a:ext cx="2743200" cy="365125"/>
          </a:xfrm>
          <a:prstGeom prst="rect">
            <a:avLst/>
          </a:prstGeom>
        </p:spPr>
        <p:txBody>
          <a:bodyPr vert="horz" lIns="91440" tIns="45720" rIns="91440" bIns="45720" rtlCol="0" anchor="ctr"/>
          <a:lstStyle>
            <a:lvl1pPr algn="l">
              <a:defRPr sz="1200">
                <a:solidFill>
                  <a:schemeClr val="bg1"/>
                </a:solidFill>
              </a:defRPr>
            </a:lvl1p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2452043850"/>
      </p:ext>
    </p:extLst>
  </p:cSld>
  <p:clrMap bg1="lt1" tx1="dk1" bg2="lt2" tx2="dk2" accent1="accent1" accent2="accent2" accent3="accent3" accent4="accent4" accent5="accent5" accent6="accent6" hlink="hlink" folHlink="folHlink"/>
  <p:sldLayoutIdLst>
    <p:sldLayoutId id="2147483672" r:id="rId1"/>
  </p:sldLayoutIdLst>
  <p:hf hdr="0" ftr="0" dt="0"/>
  <p:txStyles>
    <p:titleStyle>
      <a:lvl1pPr algn="l" defTabSz="914400" rtl="0" eaLnBrk="1" latinLnBrk="0" hangingPunct="1">
        <a:lnSpc>
          <a:spcPct val="90000"/>
        </a:lnSpc>
        <a:spcBef>
          <a:spcPct val="0"/>
        </a:spcBef>
        <a:buNone/>
        <a:defRPr sz="4400" b="1" kern="1200" spc="-1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600"/>
        </a:spcAft>
        <a:buClr>
          <a:schemeClr val="tx1"/>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TWo_88VZ8s&amp;form=MY01SV&amp;OCID=MY01SV" TargetMode="External"/><Relationship Id="rId7" Type="http://schemas.openxmlformats.org/officeDocument/2006/relationships/image" Target="../media/image7.png"/><Relationship Id="rId2" Type="http://schemas.openxmlformats.org/officeDocument/2006/relationships/hyperlink" Target="https://www.youtube.com/watch?v=g7c_CYQ8VJo" TargetMode="Externa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www.bartshealth.nhs.uk/dermatology-leafle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mailto:Itservicedesk.nelicb@nhs.net"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gbr01.safelinks.protection.outlook.com/?url=https%3A%2F%2Fdigital.nhs.uk%2Fservices%2Fe-referral-service%2Fcontact-the-e-referral-service&amp;data=05%7C02%7Canwar.miah%40nhs.net%7C3ab4c4afcda9415a765908ddb4ad085e%7C37c354b285b047f5b22207b48d774ee3%7C0%7C0%7C638865377434695924%7CUnknown%7CTWFpbGZsb3d8eyJFbXB0eU1hcGkiOnRydWUsIlYiOiIwLjAuMDAwMCIsIlAiOiJXaW4zMiIsIkFOIjoiTWFpbCIsIldUIjoyfQ%3D%3D%7C0%7C%7C%7C&amp;sdata=Eb6WX2EabxkKgoqeWc8i3h5%2FEjQSULcn%2F%2BvJ4R9LAU0%3D&amp;reserved=0" TargetMode="External"/><Relationship Id="rId7" Type="http://schemas.openxmlformats.org/officeDocument/2006/relationships/hyperlink" Target="https://cdn.bad.org.uk/uploads/2022/02/29200021/UK-GUIDANCE-ON-THE-USE-OF-MOBILE-PHOTOGRAPHIC-DEVICES-IN-DERMATOLOGY.pdf" TargetMode="External"/><Relationship Id="rId2" Type="http://schemas.openxmlformats.org/officeDocument/2006/relationships/hyperlink" Target="https://gbr01.safelinks.protection.outlook.com/?url=https%3A%2F%2Ftransform.england.nhs.uk%2Finformation-governance%2Fguidance%2Famending-patient-and-service-user-records%2F&amp;data=05%7C02%7Canwar.miah%40nhs.net%7C3ab4c4afcda9415a765908ddb4ad085e%7C37c354b285b047f5b22207b48d774ee3%7C0%7C0%7C638865377434672464%7CUnknown%7CTWFpbGZsb3d8eyJFbXB0eU1hcGkiOnRydWUsIlYiOiIwLjAuMDAwMCIsIlAiOiJXaW4zMiIsIkFOIjoiTWFpbCIsIldUIjoyfQ%3D%3D%7C0%7C%7C%7C&amp;sdata=%2FcCVDaCWlwz%2BDqLv2BiqjpP5U%2F9gvWneaGz52JZU21o%3D&amp;reserved=0" TargetMode="External"/><Relationship Id="rId1" Type="http://schemas.openxmlformats.org/officeDocument/2006/relationships/slideLayout" Target="../slideLayouts/slideLayout5.xml"/><Relationship Id="rId6" Type="http://schemas.openxmlformats.org/officeDocument/2006/relationships/hyperlink" Target="https://gbr01.safelinks.protection.outlook.com/?url=https%3A%2F%2Ftransform.england.nhs.uk%2Finformation-governance%2Fguidance%2Fbring-your-own-devices-byod-ig-guidance%2F&amp;data=05%7C02%7Canwar.miah%40nhs.net%7Cc3513a292d68414db26308ddaf2550d4%7C37c354b285b047f5b22207b48d774ee3%7C0%7C0%7C638859297005556010%7CUnknown%7CTWFpbGZsb3d8eyJFbXB0eU1hcGkiOnRydWUsIlYiOiIwLjAuMDAwMCIsIlAiOiJXaW4zMiIsIkFOIjoiTWFpbCIsIldUIjoyfQ%3D%3D%7C0%7C%7C%7C&amp;sdata=d3PYgSfcMKPPuKRKJkmFXc960jHCpdNgrl4S%2B6AOLzQ%3D&amp;reserved=0" TargetMode="External"/><Relationship Id="rId5" Type="http://schemas.openxmlformats.org/officeDocument/2006/relationships/hyperlink" Target="https://gbr01.safelinks.protection.outlook.com/?url=https%3A%2F%2Fwww.mddus.com%2Fabout-us%2Fmedia-centre%2F2014%2Fdecember%2Fconsider-data-security-when-using-smartphones-at-work%23%3A~%3Atext%3DTaking%2520pictures%2520of%2520patients%2520or%2520storing%2520any%2520patient%2Crecording%2520purposes%2520in%2520the%2520course%2520of%2520their%2520work.&amp;data=05%7C02%7Canwar.miah%40nhs.net%7Cc3513a292d68414db26308ddaf2550d4%7C37c354b285b047f5b22207b48d774ee3%7C0%7C0%7C638859297005540527%7CUnknown%7CTWFpbGZsb3d8eyJFbXB0eU1hcGkiOnRydWUsIlYiOiIwLjAuMDAwMCIsIlAiOiJXaW4zMiIsIkFOIjoiTWFpbCIsIldUIjoyfQ%3D%3D%7C0%7C%7C%7C&amp;sdata=Rue%2FHYYiaKHEGgyNEV9UFYMhjWFHA97T85UrAOcvR1k%3D&amp;reserved=0" TargetMode="External"/><Relationship Id="rId4" Type="http://schemas.openxmlformats.org/officeDocument/2006/relationships/hyperlink" Target="https://gbr01.safelinks.protection.outlook.com/?url=https%3A%2F%2Fwww.nhs.uk%2Ftests-and-treatments%2Fconsent-to-treatment%2Fcapacity%2F&amp;data=05%7C02%7Canwar.miah%40nhs.net%7C3ab4c4afcda9415a765908ddb4ad085e%7C37c354b285b047f5b22207b48d774ee3%7C0%7C0%7C638865377434709840%7CUnknown%7CTWFpbGZsb3d8eyJFbXB0eU1hcGkiOnRydWUsIlYiOiIwLjAuMDAwMCIsIlAiOiJXaW4zMiIsIkFOIjoiTWFpbCIsIldUIjoyfQ%3D%3D%7C0%7C%7C%7C&amp;sdata=xmuyov8hMO9TKJEbPopXvT3LOFkOUAYVXwirrSkFskM%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7416" y="5128277"/>
            <a:ext cx="10592891" cy="1104897"/>
          </a:xfrm>
        </p:spPr>
        <p:txBody>
          <a:bodyPr>
            <a:normAutofit/>
          </a:bodyPr>
          <a:lstStyle/>
          <a:p>
            <a:r>
              <a:rPr lang="en-GB" sz="2800" b="1" dirty="0"/>
              <a:t>Full information included with this pack – please share with all GPs in NEL and neighbouring areas </a:t>
            </a:r>
          </a:p>
        </p:txBody>
      </p:sp>
      <p:sp>
        <p:nvSpPr>
          <p:cNvPr id="4" name="Title 1">
            <a:extLst>
              <a:ext uri="{FF2B5EF4-FFF2-40B4-BE49-F238E27FC236}">
                <a16:creationId xmlns:a16="http://schemas.microsoft.com/office/drawing/2014/main" id="{D30F16CE-9B03-CDDA-C618-998E01969BEC}"/>
              </a:ext>
            </a:extLst>
          </p:cNvPr>
          <p:cNvSpPr txBox="1">
            <a:spLocks/>
          </p:cNvSpPr>
          <p:nvPr/>
        </p:nvSpPr>
        <p:spPr>
          <a:xfrm>
            <a:off x="737417" y="2449924"/>
            <a:ext cx="11113207" cy="1957483"/>
          </a:xfrm>
          <a:prstGeom prst="rect">
            <a:avLst/>
          </a:prstGeom>
        </p:spPr>
        <p:txBody>
          <a:bodyPr vert="horz" lIns="0" tIns="0" rIns="0" bIns="0" rtlCol="0" anchor="b">
            <a:normAutofit fontScale="92500"/>
          </a:bodyPr>
          <a:lstStyle>
            <a:lvl1pPr algn="l" defTabSz="914400" rtl="0" eaLnBrk="1" latinLnBrk="0" hangingPunct="1">
              <a:lnSpc>
                <a:spcPct val="90000"/>
              </a:lnSpc>
              <a:spcBef>
                <a:spcPct val="0"/>
              </a:spcBef>
              <a:buNone/>
              <a:defRPr sz="4800" b="1" kern="1200" spc="-100" baseline="0">
                <a:solidFill>
                  <a:schemeClr val="bg1"/>
                </a:solidFill>
                <a:latin typeface="+mj-lt"/>
                <a:ea typeface="+mj-ea"/>
                <a:cs typeface="+mj-cs"/>
              </a:defRPr>
            </a:lvl1pPr>
          </a:lstStyle>
          <a:p>
            <a:r>
              <a:rPr lang="en-GB" dirty="0">
                <a:latin typeface="Arial"/>
                <a:cs typeface="Arial"/>
              </a:rPr>
              <a:t>RLH </a:t>
            </a:r>
            <a:r>
              <a:rPr lang="en-GB" u="sng" dirty="0">
                <a:latin typeface="Arial"/>
                <a:cs typeface="Arial"/>
              </a:rPr>
              <a:t>Adults</a:t>
            </a:r>
            <a:r>
              <a:rPr lang="en-GB" dirty="0">
                <a:latin typeface="Arial"/>
                <a:cs typeface="Arial"/>
              </a:rPr>
              <a:t> Dermatology Advice and Refer model switch on from 1st July 2025</a:t>
            </a:r>
          </a:p>
          <a:p>
            <a:r>
              <a:rPr lang="en-GB" dirty="0">
                <a:latin typeface="Arial"/>
                <a:cs typeface="Arial"/>
              </a:rPr>
              <a:t> </a:t>
            </a:r>
          </a:p>
        </p:txBody>
      </p:sp>
      <p:sp>
        <p:nvSpPr>
          <p:cNvPr id="7" name="Subtitle 2">
            <a:extLst>
              <a:ext uri="{FF2B5EF4-FFF2-40B4-BE49-F238E27FC236}">
                <a16:creationId xmlns:a16="http://schemas.microsoft.com/office/drawing/2014/main" id="{FCE651F6-AA17-EB01-46C5-CE927B280EAB}"/>
              </a:ext>
            </a:extLst>
          </p:cNvPr>
          <p:cNvSpPr txBox="1">
            <a:spLocks/>
          </p:cNvSpPr>
          <p:nvPr/>
        </p:nvSpPr>
        <p:spPr>
          <a:xfrm>
            <a:off x="737417" y="5680726"/>
            <a:ext cx="10592891" cy="1104897"/>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spcAft>
                <a:spcPts val="600"/>
              </a:spcAft>
              <a:buClr>
                <a:schemeClr val="tx1"/>
              </a:buClr>
              <a:buFont typeface="Arial" panose="020B0604020202020204" pitchFamily="34" charset="0"/>
              <a:buNone/>
              <a:defRPr sz="2000" kern="1200">
                <a:solidFill>
                  <a:schemeClr val="bg1"/>
                </a:solidFill>
                <a:latin typeface="+mn-lt"/>
                <a:ea typeface="+mn-ea"/>
                <a:cs typeface="+mn-cs"/>
              </a:defRPr>
            </a:lvl1pPr>
            <a:lvl2pPr marL="457200" indent="0" algn="ctr" defTabSz="914400" rtl="0" eaLnBrk="1" latinLnBrk="0" hangingPunct="1">
              <a:lnSpc>
                <a:spcPct val="100000"/>
              </a:lnSpc>
              <a:spcBef>
                <a:spcPts val="500"/>
              </a:spcBef>
              <a:spcAft>
                <a:spcPts val="600"/>
              </a:spcAft>
              <a:buClr>
                <a:schemeClr val="tx1"/>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100000"/>
              </a:lnSpc>
              <a:spcBef>
                <a:spcPts val="500"/>
              </a:spcBef>
              <a:spcAft>
                <a:spcPts val="600"/>
              </a:spcAft>
              <a:buClr>
                <a:schemeClr val="tx1"/>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100000"/>
              </a:lnSpc>
              <a:spcBef>
                <a:spcPts val="500"/>
              </a:spcBef>
              <a:spcAft>
                <a:spcPts val="600"/>
              </a:spcAft>
              <a:buClr>
                <a:schemeClr val="tx1"/>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100000"/>
              </a:lnSpc>
              <a:spcBef>
                <a:spcPts val="500"/>
              </a:spcBef>
              <a:spcAft>
                <a:spcPts val="600"/>
              </a:spcAft>
              <a:buClr>
                <a:schemeClr val="tx1"/>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500" dirty="0"/>
          </a:p>
          <a:p>
            <a:endParaRPr lang="en-GB" dirty="0"/>
          </a:p>
        </p:txBody>
      </p:sp>
      <p:pic>
        <p:nvPicPr>
          <p:cNvPr id="2" name="Picture 1">
            <a:extLst>
              <a:ext uri="{FF2B5EF4-FFF2-40B4-BE49-F238E27FC236}">
                <a16:creationId xmlns:a16="http://schemas.microsoft.com/office/drawing/2014/main" id="{07573A14-0ABB-10FB-D44C-5B99E44605C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615" t="18471" r="13615" b="19108"/>
          <a:stretch/>
        </p:blipFill>
        <p:spPr bwMode="auto">
          <a:xfrm>
            <a:off x="10374249" y="5680725"/>
            <a:ext cx="1476375" cy="93345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527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D160C-66C0-AD56-9AC2-D99FD8ED2B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A38447-17F1-2134-9E0A-40BD1A1A0A0C}"/>
              </a:ext>
            </a:extLst>
          </p:cNvPr>
          <p:cNvSpPr>
            <a:spLocks noGrp="1"/>
          </p:cNvSpPr>
          <p:nvPr>
            <p:ph type="title"/>
          </p:nvPr>
        </p:nvSpPr>
        <p:spPr>
          <a:xfrm>
            <a:off x="421741" y="333210"/>
            <a:ext cx="10344665" cy="655601"/>
          </a:xfrm>
        </p:spPr>
        <p:txBody>
          <a:bodyPr>
            <a:normAutofit fontScale="90000"/>
          </a:bodyPr>
          <a:lstStyle/>
          <a:p>
            <a:r>
              <a:rPr lang="en-GB" sz="2800" dirty="0">
                <a:solidFill>
                  <a:schemeClr val="accent1"/>
                </a:solidFill>
                <a:latin typeface="Arial" panose="020B0604020202020204" pitchFamily="34" charset="0"/>
                <a:ea typeface="Cambria" panose="02040503050406030204" pitchFamily="18" charset="0"/>
                <a:cs typeface="Times New Roman" panose="02020603050405020304" pitchFamily="18" charset="0"/>
              </a:rPr>
              <a:t>There are currently four main pathways for RLH Dermatology Services. </a:t>
            </a:r>
            <a:br>
              <a:rPr lang="en-GB" sz="2800" dirty="0">
                <a:latin typeface="Arial" panose="020B0604020202020204" pitchFamily="34" charset="0"/>
                <a:ea typeface="Cambria" panose="02040503050406030204" pitchFamily="18" charset="0"/>
                <a:cs typeface="Times New Roman" panose="02020603050405020304" pitchFamily="18" charset="0"/>
              </a:rPr>
            </a:br>
            <a:endParaRPr lang="en-GB" sz="2800" dirty="0">
              <a:solidFill>
                <a:schemeClr val="accent3"/>
              </a:solidFill>
            </a:endParaRPr>
          </a:p>
        </p:txBody>
      </p:sp>
      <p:sp>
        <p:nvSpPr>
          <p:cNvPr id="4" name="Slide Number Placeholder 3">
            <a:extLst>
              <a:ext uri="{FF2B5EF4-FFF2-40B4-BE49-F238E27FC236}">
                <a16:creationId xmlns:a16="http://schemas.microsoft.com/office/drawing/2014/main" id="{73741D01-7D1C-71C2-71A8-1B296D8D50FB}"/>
              </a:ext>
            </a:extLst>
          </p:cNvPr>
          <p:cNvSpPr>
            <a:spLocks noGrp="1"/>
          </p:cNvSpPr>
          <p:nvPr>
            <p:ph type="sldNum" sz="quarter" idx="12"/>
          </p:nvPr>
        </p:nvSpPr>
        <p:spPr/>
        <p:txBody>
          <a:bodyPr/>
          <a:lstStyle/>
          <a:p>
            <a:fld id="{3ECFC03C-1AA6-4349-8A54-8712A94068CB}" type="slidenum">
              <a:rPr lang="en-US" smtClean="0"/>
              <a:t>2</a:t>
            </a:fld>
            <a:endParaRPr lang="en-US" dirty="0"/>
          </a:p>
        </p:txBody>
      </p:sp>
      <p:graphicFrame>
        <p:nvGraphicFramePr>
          <p:cNvPr id="5" name="Table 4">
            <a:extLst>
              <a:ext uri="{FF2B5EF4-FFF2-40B4-BE49-F238E27FC236}">
                <a16:creationId xmlns:a16="http://schemas.microsoft.com/office/drawing/2014/main" id="{676B6BEB-64B7-5776-0D85-F951453B5786}"/>
              </a:ext>
            </a:extLst>
          </p:cNvPr>
          <p:cNvGraphicFramePr>
            <a:graphicFrameLocks noGrp="1"/>
          </p:cNvGraphicFramePr>
          <p:nvPr>
            <p:extLst>
              <p:ext uri="{D42A27DB-BD31-4B8C-83A1-F6EECF244321}">
                <p14:modId xmlns:p14="http://schemas.microsoft.com/office/powerpoint/2010/main" val="567355613"/>
              </p:ext>
            </p:extLst>
          </p:nvPr>
        </p:nvGraphicFramePr>
        <p:xfrm>
          <a:off x="543134" y="796787"/>
          <a:ext cx="10910929" cy="3768123"/>
        </p:xfrm>
        <a:graphic>
          <a:graphicData uri="http://schemas.openxmlformats.org/drawingml/2006/table">
            <a:tbl>
              <a:tblPr firstRow="1" firstCol="1" bandRow="1">
                <a:tableStyleId>{5C22544A-7EE6-4342-B048-85BDC9FD1C3A}</a:tableStyleId>
              </a:tblPr>
              <a:tblGrid>
                <a:gridCol w="2873840">
                  <a:extLst>
                    <a:ext uri="{9D8B030D-6E8A-4147-A177-3AD203B41FA5}">
                      <a16:colId xmlns:a16="http://schemas.microsoft.com/office/drawing/2014/main" val="2593684248"/>
                    </a:ext>
                  </a:extLst>
                </a:gridCol>
                <a:gridCol w="3076608">
                  <a:extLst>
                    <a:ext uri="{9D8B030D-6E8A-4147-A177-3AD203B41FA5}">
                      <a16:colId xmlns:a16="http://schemas.microsoft.com/office/drawing/2014/main" val="1246028294"/>
                    </a:ext>
                  </a:extLst>
                </a:gridCol>
                <a:gridCol w="4960481">
                  <a:extLst>
                    <a:ext uri="{9D8B030D-6E8A-4147-A177-3AD203B41FA5}">
                      <a16:colId xmlns:a16="http://schemas.microsoft.com/office/drawing/2014/main" val="206002133"/>
                    </a:ext>
                  </a:extLst>
                </a:gridCol>
              </a:tblGrid>
              <a:tr h="256668">
                <a:tc>
                  <a:txBody>
                    <a:bodyPr/>
                    <a:lstStyle/>
                    <a:p>
                      <a:r>
                        <a:rPr lang="en-GB" sz="1400" dirty="0">
                          <a:effectLst/>
                        </a:rPr>
                        <a:t>Name</a:t>
                      </a:r>
                      <a:endParaRPr lang="en-GB" sz="14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800" b="1" dirty="0">
                          <a:effectLst/>
                        </a:rPr>
                        <a:t>Description and status</a:t>
                      </a:r>
                      <a:endParaRPr lang="en-GB" sz="1800" b="1"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800" b="1" kern="1200" dirty="0">
                          <a:solidFill>
                            <a:schemeClr val="lt1"/>
                          </a:solidFill>
                          <a:effectLst/>
                          <a:latin typeface="+mn-lt"/>
                          <a:ea typeface="+mn-ea"/>
                          <a:cs typeface="+mn-cs"/>
                        </a:rPr>
                        <a:t>Change if applicable</a:t>
                      </a:r>
                    </a:p>
                  </a:txBody>
                  <a:tcPr marL="39319" marR="39319" marT="0" marB="0"/>
                </a:tc>
                <a:extLst>
                  <a:ext uri="{0D108BD9-81ED-4DB2-BD59-A6C34878D82A}">
                    <a16:rowId xmlns:a16="http://schemas.microsoft.com/office/drawing/2014/main" val="4154173639"/>
                  </a:ext>
                </a:extLst>
              </a:tr>
              <a:tr h="419365">
                <a:tc>
                  <a:txBody>
                    <a:bodyPr/>
                    <a:lstStyle/>
                    <a:p>
                      <a:r>
                        <a:rPr lang="en-GB" sz="1200" b="1" dirty="0">
                          <a:effectLst/>
                        </a:rPr>
                        <a:t>1. Emergency dermatology</a:t>
                      </a:r>
                    </a:p>
                  </a:txBody>
                  <a:tcPr marL="39319" marR="39319" marT="0" marB="0"/>
                </a:tc>
                <a:tc>
                  <a:txBody>
                    <a:bodyPr/>
                    <a:lstStyle/>
                    <a:p>
                      <a:r>
                        <a:rPr lang="en-GB" sz="1200" dirty="0">
                          <a:effectLst/>
                        </a:rPr>
                        <a:t>Rapid access for dermatological emergencies that cannot wait (non-cancer)</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dirty="0">
                          <a:solidFill>
                            <a:srgbClr val="00B050"/>
                          </a:solidFill>
                          <a:effectLst/>
                        </a:rPr>
                        <a:t>No change to this pathway</a:t>
                      </a:r>
                      <a:r>
                        <a:rPr lang="en-GB" sz="1200" b="1" i="1"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 continue to refer</a:t>
                      </a:r>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p>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3253646257"/>
                  </a:ext>
                </a:extLst>
              </a:tr>
              <a:tr h="815211">
                <a:tc>
                  <a:txBody>
                    <a:bodyPr/>
                    <a:lstStyle/>
                    <a:p>
                      <a:r>
                        <a:rPr lang="en-GB" sz="1200" b="1" dirty="0">
                          <a:effectLst/>
                        </a:rPr>
                        <a:t>2. Urgent suspected skin cancer –Dermatology</a:t>
                      </a:r>
                    </a:p>
                    <a:p>
                      <a:r>
                        <a:rPr lang="en-GB" sz="1200" b="1" dirty="0">
                          <a:effectLst/>
                        </a:rPr>
                        <a:t>Urgent suspected skin cancer – Dermatology Medical Photography</a:t>
                      </a:r>
                    </a:p>
                  </a:txBody>
                  <a:tcPr marL="39319" marR="39319" marT="0" marB="0"/>
                </a:tc>
                <a:tc>
                  <a:txBody>
                    <a:bodyPr/>
                    <a:lstStyle/>
                    <a:p>
                      <a:r>
                        <a:rPr lang="en-GB" sz="1200" dirty="0">
                          <a:effectLst/>
                        </a:rPr>
                        <a:t>Rapid access service to exclude or treat skin cancer – diagnosis to be given within 28 days of referral.</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dirty="0">
                          <a:solidFill>
                            <a:srgbClr val="00B050"/>
                          </a:solidFill>
                          <a:effectLst/>
                        </a:rPr>
                        <a:t>No change to this pathway</a:t>
                      </a:r>
                      <a:r>
                        <a:rPr lang="en-GB" sz="1200" b="1" i="1"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 continue to refer</a:t>
                      </a:r>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p>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326936650"/>
                  </a:ext>
                </a:extLst>
              </a:tr>
              <a:tr h="247547">
                <a:tc>
                  <a:txBody>
                    <a:bodyPr/>
                    <a:lstStyle/>
                    <a:p>
                      <a:r>
                        <a:rPr lang="en-GB" sz="1200" b="1" dirty="0">
                          <a:effectLst/>
                        </a:rPr>
                        <a:t>3. General Dermatology – Paediatrics</a:t>
                      </a:r>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Paediatric dermatology service</a:t>
                      </a:r>
                    </a:p>
                  </a:txBody>
                  <a:tcPr marL="39319" marR="3931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dirty="0">
                          <a:solidFill>
                            <a:srgbClr val="00B050"/>
                          </a:solidFill>
                          <a:effectLst/>
                        </a:rPr>
                        <a:t>No change to this pathway</a:t>
                      </a:r>
                      <a:r>
                        <a:rPr lang="en-GB" sz="1200" b="1" i="1"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 continue to refer</a:t>
                      </a:r>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2795084023"/>
                  </a:ext>
                </a:extLst>
              </a:tr>
              <a:tr h="0">
                <a:tc>
                  <a:txBody>
                    <a:bodyPr/>
                    <a:lstStyle/>
                    <a:p>
                      <a:r>
                        <a:rPr lang="en-GB" sz="1200" b="1" dirty="0">
                          <a:effectLst/>
                        </a:rPr>
                        <a:t>4. General Dermatology – Adults </a:t>
                      </a:r>
                    </a:p>
                    <a:p>
                      <a:endParaRPr lang="en-GB" sz="1200" b="1" dirty="0">
                        <a:effectLst/>
                      </a:endParaRPr>
                    </a:p>
                    <a:p>
                      <a:r>
                        <a:rPr lang="en-GB" sz="1200" b="1" dirty="0">
                          <a:solidFill>
                            <a:schemeClr val="tx1"/>
                          </a:solidFill>
                          <a:effectLst/>
                          <a:highlight>
                            <a:srgbClr val="FFFF00"/>
                          </a:highlight>
                        </a:rPr>
                        <a:t>NEW eRS name:</a:t>
                      </a:r>
                    </a:p>
                    <a:p>
                      <a:r>
                        <a:rPr lang="en-GB" sz="1200" b="1" dirty="0">
                          <a:effectLst/>
                        </a:rPr>
                        <a:t>‘Advice &amp; Guidance General Dermatology - Dermatology (RLH) - Barts Health NHS Trust – R1H'</a:t>
                      </a:r>
                    </a:p>
                    <a:p>
                      <a:r>
                        <a:rPr lang="en-GB" sz="1200" b="1" dirty="0">
                          <a:effectLst/>
                        </a:rPr>
                        <a:t> </a:t>
                      </a:r>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General dermatology service for adults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rPr>
                        <a:t>*This pathway is changing*</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dirty="0">
                          <a:effectLst/>
                          <a:latin typeface="Arial" panose="020B0604020202020204" pitchFamily="34" charset="0"/>
                          <a:ea typeface="Cambria" panose="02040503050406030204" pitchFamily="18" charset="0"/>
                          <a:cs typeface="Times New Roman" panose="02020603050405020304" pitchFamily="18" charset="0"/>
                        </a:rPr>
                        <a:t>GPs now can refer directly to RLH for Advice and Guidance if they wish (around 45-55% of NEL GPs do this based on data)  </a:t>
                      </a:r>
                    </a:p>
                    <a:p>
                      <a:endParaRPr lang="en-GB" sz="1200" b="1"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b="1" dirty="0">
                          <a:effectLst/>
                          <a:latin typeface="Arial" panose="020B0604020202020204" pitchFamily="34" charset="0"/>
                          <a:ea typeface="Cambria" panose="02040503050406030204" pitchFamily="18" charset="0"/>
                          <a:cs typeface="Times New Roman" panose="02020603050405020304" pitchFamily="18" charset="0"/>
                        </a:rPr>
                        <a:t>OR</a:t>
                      </a:r>
                    </a:p>
                    <a:p>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dirty="0">
                          <a:effectLst/>
                          <a:latin typeface="Arial" panose="020B0604020202020204" pitchFamily="34" charset="0"/>
                          <a:ea typeface="Cambria" panose="02040503050406030204" pitchFamily="18" charset="0"/>
                          <a:cs typeface="Times New Roman" panose="02020603050405020304" pitchFamily="18" charset="0"/>
                        </a:rPr>
                        <a:t>GPs may refer to routine Dermatology clinic for a face-to-face appointment</a:t>
                      </a:r>
                      <a:endParaRPr lang="en-GB" sz="1200" b="0" dirty="0">
                        <a:solidFill>
                          <a:schemeClr val="tx2"/>
                        </a:solidFill>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b="1"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From 1</a:t>
                      </a:r>
                      <a:r>
                        <a:rPr lang="en-GB" sz="1200" b="1" baseline="30000"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st</a:t>
                      </a:r>
                      <a:r>
                        <a:rPr lang="en-GB" sz="1200" b="1" dirty="0">
                          <a:solidFill>
                            <a:srgbClr val="00B050"/>
                          </a:solidFill>
                          <a:effectLst/>
                          <a:latin typeface="Arial" panose="020B0604020202020204" pitchFamily="34" charset="0"/>
                          <a:ea typeface="Cambria" panose="02040503050406030204" pitchFamily="18" charset="0"/>
                          <a:cs typeface="Times New Roman" panose="02020603050405020304" pitchFamily="18" charset="0"/>
                        </a:rPr>
                        <a:t> July</a:t>
                      </a:r>
                    </a:p>
                    <a:p>
                      <a:endParaRPr lang="en-GB" sz="600"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dirty="0">
                          <a:effectLst/>
                          <a:latin typeface="Arial" panose="020B0604020202020204" pitchFamily="34" charset="0"/>
                          <a:ea typeface="Cambria" panose="02040503050406030204" pitchFamily="18" charset="0"/>
                          <a:cs typeface="Times New Roman" panose="02020603050405020304" pitchFamily="18" charset="0"/>
                        </a:rPr>
                        <a:t>GPs can still seek advice and guidance direct as they do now</a:t>
                      </a:r>
                    </a:p>
                    <a:p>
                      <a:endParaRPr lang="en-GB" sz="600"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dirty="0">
                          <a:effectLst/>
                          <a:latin typeface="Arial" panose="020B0604020202020204" pitchFamily="34" charset="0"/>
                          <a:ea typeface="Cambria" panose="02040503050406030204" pitchFamily="18" charset="0"/>
                          <a:cs typeface="Times New Roman" panose="02020603050405020304" pitchFamily="18" charset="0"/>
                        </a:rPr>
                        <a:t>For those that refer patients for a face-to-face routine appointment  – these referrals will be triaged within 5 days</a:t>
                      </a:r>
                    </a:p>
                    <a:p>
                      <a:endParaRPr lang="en-GB" sz="600" dirty="0">
                        <a:effectLst/>
                        <a:latin typeface="Arial" panose="020B0604020202020204" pitchFamily="34" charset="0"/>
                        <a:ea typeface="Cambria" panose="02040503050406030204" pitchFamily="18" charset="0"/>
                        <a:cs typeface="Times New Roman" panose="02020603050405020304" pitchFamily="18" charset="0"/>
                      </a:endParaRPr>
                    </a:p>
                    <a:p>
                      <a:r>
                        <a:rPr lang="en-GB" sz="1200" dirty="0">
                          <a:effectLst/>
                          <a:latin typeface="Arial" panose="020B0604020202020204" pitchFamily="34" charset="0"/>
                          <a:ea typeface="Cambria" panose="02040503050406030204" pitchFamily="18" charset="0"/>
                          <a:cs typeface="Times New Roman" panose="02020603050405020304" pitchFamily="18" charset="0"/>
                        </a:rPr>
                        <a:t>As part of the triage process the consultant may give advice and guidance back to the GP </a:t>
                      </a:r>
                      <a:r>
                        <a:rPr lang="en-GB" sz="1200" b="0" i="1" dirty="0">
                          <a:effectLst/>
                          <a:latin typeface="Arial" panose="020B0604020202020204" pitchFamily="34" charset="0"/>
                          <a:ea typeface="Cambria" panose="02040503050406030204" pitchFamily="18" charset="0"/>
                          <a:cs typeface="Times New Roman" panose="02020603050405020304" pitchFamily="18" charset="0"/>
                        </a:rPr>
                        <a:t>if this is appropriate</a:t>
                      </a:r>
                      <a:r>
                        <a:rPr lang="en-GB" sz="1200" b="0" dirty="0">
                          <a:effectLst/>
                          <a:latin typeface="Arial" panose="020B0604020202020204" pitchFamily="34" charset="0"/>
                          <a:ea typeface="Cambria" panose="02040503050406030204" pitchFamily="18" charset="0"/>
                          <a:cs typeface="Times New Roman" panose="02020603050405020304" pitchFamily="18" charset="0"/>
                        </a:rPr>
                        <a:t>. </a:t>
                      </a:r>
                      <a:r>
                        <a:rPr lang="en-GB" sz="1200" dirty="0">
                          <a:effectLst/>
                          <a:latin typeface="Arial" panose="020B0604020202020204" pitchFamily="34" charset="0"/>
                          <a:ea typeface="Cambria" panose="02040503050406030204" pitchFamily="18" charset="0"/>
                          <a:cs typeface="Times New Roman" panose="02020603050405020304" pitchFamily="18" charset="0"/>
                        </a:rPr>
                        <a:t>GPs will also be reimbursed for the admin time (£20 for each advice accepted). GPs can also reject advice and request for the patient to be seen in face-to-face.</a:t>
                      </a:r>
                    </a:p>
                    <a:p>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4005595678"/>
                  </a:ext>
                </a:extLst>
              </a:tr>
            </a:tbl>
          </a:graphicData>
        </a:graphic>
      </p:graphicFrame>
      <p:sp>
        <p:nvSpPr>
          <p:cNvPr id="6" name="TextBox 5">
            <a:extLst>
              <a:ext uri="{FF2B5EF4-FFF2-40B4-BE49-F238E27FC236}">
                <a16:creationId xmlns:a16="http://schemas.microsoft.com/office/drawing/2014/main" id="{58CF752E-0194-E7D1-3C39-C348E3E5D7A5}"/>
              </a:ext>
            </a:extLst>
          </p:cNvPr>
          <p:cNvSpPr txBox="1"/>
          <p:nvPr/>
        </p:nvSpPr>
        <p:spPr>
          <a:xfrm>
            <a:off x="543134" y="4746641"/>
            <a:ext cx="10910929" cy="646331"/>
          </a:xfrm>
          <a:prstGeom prst="rect">
            <a:avLst/>
          </a:prstGeom>
          <a:noFill/>
          <a:ln w="28575">
            <a:solidFill>
              <a:srgbClr val="003087"/>
            </a:solidFill>
          </a:ln>
        </p:spPr>
        <p:txBody>
          <a:bodyPr wrap="square" lIns="91440" tIns="45720" rIns="91440" bIns="45720" rtlCol="0" anchor="t">
            <a:spAutoFit/>
          </a:bodyPr>
          <a:lstStyle/>
          <a:p>
            <a:r>
              <a:rPr lang="en-GB" b="1" i="1" dirty="0">
                <a:solidFill>
                  <a:schemeClr val="accent1"/>
                </a:solidFill>
                <a:latin typeface="Calibri"/>
              </a:rPr>
              <a:t>NEL GPs already use the A&amp;G pathway well. RLH receives around 1400 referrals per month – and 750 of these are from NEL GPs, off which around 320-370 are for A&amp;G </a:t>
            </a:r>
            <a:r>
              <a:rPr lang="en-GB" b="1" u="sng" dirty="0">
                <a:solidFill>
                  <a:schemeClr val="accent1"/>
                </a:solidFill>
                <a:latin typeface="Calibri"/>
              </a:rPr>
              <a:t>initiated</a:t>
            </a:r>
            <a:r>
              <a:rPr lang="en-GB" b="1" i="1" dirty="0">
                <a:solidFill>
                  <a:schemeClr val="accent1"/>
                </a:solidFill>
                <a:latin typeface="Calibri"/>
              </a:rPr>
              <a:t> by GPs (roughly 45% - 55% each month )</a:t>
            </a:r>
          </a:p>
        </p:txBody>
      </p:sp>
      <p:sp>
        <p:nvSpPr>
          <p:cNvPr id="7" name="TextBox 6">
            <a:extLst>
              <a:ext uri="{FF2B5EF4-FFF2-40B4-BE49-F238E27FC236}">
                <a16:creationId xmlns:a16="http://schemas.microsoft.com/office/drawing/2014/main" id="{E5E47E83-B284-90A9-7907-5DB4065A17B6}"/>
              </a:ext>
            </a:extLst>
          </p:cNvPr>
          <p:cNvSpPr txBox="1"/>
          <p:nvPr/>
        </p:nvSpPr>
        <p:spPr>
          <a:xfrm>
            <a:off x="543134" y="5574703"/>
            <a:ext cx="10910929" cy="923330"/>
          </a:xfrm>
          <a:prstGeom prst="rect">
            <a:avLst/>
          </a:prstGeom>
          <a:noFill/>
          <a:ln w="28575">
            <a:solidFill>
              <a:srgbClr val="003087"/>
            </a:solidFill>
          </a:ln>
        </p:spPr>
        <p:txBody>
          <a:bodyPr wrap="square" lIns="91440" tIns="45720" rIns="91440" bIns="45720" rtlCol="0" anchor="t">
            <a:spAutoFit/>
          </a:bodyPr>
          <a:lstStyle/>
          <a:p>
            <a:r>
              <a:rPr lang="en-GB" b="1" i="1" dirty="0">
                <a:solidFill>
                  <a:schemeClr val="accent1"/>
                </a:solidFill>
                <a:latin typeface="Calibri"/>
              </a:rPr>
              <a:t>A&amp;R relies on the inclusion of good quality images. The remainder of this pack provides information on A&amp;R and some guidance to GPs on how to ensure they are in adherence to IG policy when including images. </a:t>
            </a:r>
          </a:p>
          <a:p>
            <a:r>
              <a:rPr lang="en-GB" b="1" i="1" dirty="0">
                <a:solidFill>
                  <a:schemeClr val="accent1"/>
                </a:solidFill>
                <a:latin typeface="Calibri"/>
              </a:rPr>
              <a:t>An FAQ is included too. </a:t>
            </a:r>
            <a:endParaRPr lang="en-GB" b="1" i="1" dirty="0">
              <a:solidFill>
                <a:schemeClr val="accent1"/>
              </a:solidFill>
              <a:latin typeface="Calibri"/>
              <a:cs typeface="Calibri"/>
            </a:endParaRPr>
          </a:p>
        </p:txBody>
      </p:sp>
    </p:spTree>
    <p:extLst>
      <p:ext uri="{BB962C8B-B14F-4D97-AF65-F5344CB8AC3E}">
        <p14:creationId xmlns:p14="http://schemas.microsoft.com/office/powerpoint/2010/main" val="331020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D2F-7D3E-A8B1-473E-825E29A7E20A}"/>
              </a:ext>
            </a:extLst>
          </p:cNvPr>
          <p:cNvSpPr>
            <a:spLocks noGrp="1"/>
          </p:cNvSpPr>
          <p:nvPr>
            <p:ph type="title"/>
          </p:nvPr>
        </p:nvSpPr>
        <p:spPr>
          <a:xfrm>
            <a:off x="391633" y="32219"/>
            <a:ext cx="10515600" cy="1325563"/>
          </a:xfrm>
        </p:spPr>
        <p:txBody>
          <a:bodyPr>
            <a:noAutofit/>
          </a:bodyPr>
          <a:lstStyle/>
          <a:p>
            <a:r>
              <a:rPr lang="en-GB" sz="3600" b="1" dirty="0">
                <a:solidFill>
                  <a:srgbClr val="005EB8"/>
                </a:solidFill>
                <a:effectLst/>
                <a:latin typeface="Arial" panose="020B0604020202020204" pitchFamily="34" charset="0"/>
                <a:ea typeface="Cambria" panose="02040503050406030204" pitchFamily="18" charset="0"/>
                <a:cs typeface="Times New Roman" panose="02020603050405020304" pitchFamily="18" charset="0"/>
              </a:rPr>
              <a:t>RLH Dermatology – Advice &amp; Refer for routine/urgent (non-cancer) conditions guidance </a:t>
            </a:r>
            <a:endParaRPr lang="en-GB" sz="7200" dirty="0"/>
          </a:p>
        </p:txBody>
      </p:sp>
      <p:sp>
        <p:nvSpPr>
          <p:cNvPr id="3" name="Content Placeholder 2">
            <a:extLst>
              <a:ext uri="{FF2B5EF4-FFF2-40B4-BE49-F238E27FC236}">
                <a16:creationId xmlns:a16="http://schemas.microsoft.com/office/drawing/2014/main" id="{709A4DFF-E1A8-AA33-B069-9FE09AE42F0B}"/>
              </a:ext>
            </a:extLst>
          </p:cNvPr>
          <p:cNvSpPr>
            <a:spLocks noGrp="1"/>
          </p:cNvSpPr>
          <p:nvPr>
            <p:ph idx="1"/>
          </p:nvPr>
        </p:nvSpPr>
        <p:spPr>
          <a:xfrm>
            <a:off x="349102" y="1315891"/>
            <a:ext cx="11451265" cy="5139315"/>
          </a:xfrm>
        </p:spPr>
        <p:txBody>
          <a:bodyPr>
            <a:normAutofit fontScale="40000" lnSpcReduction="20000"/>
          </a:bodyPr>
          <a:lstStyle/>
          <a:p>
            <a:r>
              <a:rPr lang="en-GB" sz="3800" dirty="0">
                <a:effectLst/>
                <a:latin typeface="Arial" panose="020B0604020202020204" pitchFamily="34" charset="0"/>
                <a:ea typeface="Cambria" panose="02040503050406030204" pitchFamily="18" charset="0"/>
                <a:cs typeface="Times New Roman" panose="02020603050405020304" pitchFamily="18" charset="0"/>
              </a:rPr>
              <a:t>We are streamlining our adult dermatology services by switching to an ‘Advice and Refer’ model for routine/urgent general dermatology adult services. This will act as a single point of access for secondary care routine Dermatology services.</a:t>
            </a:r>
          </a:p>
          <a:p>
            <a:r>
              <a:rPr lang="en-GB" sz="3800" dirty="0">
                <a:effectLst/>
                <a:latin typeface="Arial" panose="020B0604020202020204" pitchFamily="34" charset="0"/>
                <a:ea typeface="Cambria" panose="02040503050406030204" pitchFamily="18" charset="0"/>
                <a:cs typeface="Times New Roman" panose="02020603050405020304" pitchFamily="18" charset="0"/>
              </a:rPr>
              <a:t> Emergency services, urgent suspected skin cancer and paediatric dermatology pathways remain the same</a:t>
            </a:r>
            <a:r>
              <a:rPr lang="en-GB" sz="3800" dirty="0">
                <a:latin typeface="Arial" panose="020B0604020202020204" pitchFamily="34" charset="0"/>
                <a:ea typeface="Cambria" panose="02040503050406030204" pitchFamily="18" charset="0"/>
                <a:cs typeface="Times New Roman" panose="02020603050405020304" pitchFamily="18" charset="0"/>
              </a:rPr>
              <a:t> and will not be impacted by this change</a:t>
            </a:r>
            <a:endParaRPr lang="en-GB" sz="3800" dirty="0">
              <a:effectLst/>
              <a:latin typeface="Arial" panose="020B0604020202020204" pitchFamily="34" charset="0"/>
              <a:ea typeface="Cambria" panose="02040503050406030204" pitchFamily="18" charset="0"/>
              <a:cs typeface="Times New Roman" panose="02020603050405020304" pitchFamily="18" charset="0"/>
            </a:endParaRPr>
          </a:p>
          <a:p>
            <a:pPr marL="0" indent="0">
              <a:buNone/>
            </a:pPr>
            <a:r>
              <a:rPr lang="en-GB" sz="3800" b="1" dirty="0">
                <a:solidFill>
                  <a:srgbClr val="005EB8"/>
                </a:solidFill>
                <a:effectLst/>
                <a:latin typeface="Arial" panose="020B0604020202020204" pitchFamily="34" charset="0"/>
                <a:ea typeface="Cambria" panose="02040503050406030204" pitchFamily="18" charset="0"/>
                <a:cs typeface="Times New Roman" panose="02020603050405020304" pitchFamily="18" charset="0"/>
              </a:rPr>
              <a:t>What will change?</a:t>
            </a:r>
            <a:endParaRPr lang="en-GB" sz="3800" dirty="0">
              <a:effectLst/>
              <a:latin typeface="Arial" panose="020B0604020202020204" pitchFamily="34" charset="0"/>
              <a:ea typeface="Cambria" panose="02040503050406030204" pitchFamily="18" charset="0"/>
              <a:cs typeface="Times New Roman" panose="02020603050405020304" pitchFamily="18" charset="0"/>
            </a:endParaRPr>
          </a:p>
          <a:p>
            <a:r>
              <a:rPr lang="en-GB" sz="3800" dirty="0">
                <a:effectLst/>
                <a:latin typeface="Arial" panose="020B0604020202020204" pitchFamily="34" charset="0"/>
                <a:ea typeface="Cambria" panose="02040503050406030204" pitchFamily="18" charset="0"/>
                <a:cs typeface="Times New Roman" panose="02020603050405020304" pitchFamily="18" charset="0"/>
              </a:rPr>
              <a:t>Our directly bookable service for General Dermatology appointments will close, and all requests for advice or appointments should be directed to our ‘Advice and Refer’ service (eRS name ‘Advice &amp; Guidance General Dermatology – RLH) </a:t>
            </a:r>
          </a:p>
          <a:p>
            <a:pPr marL="0" indent="0">
              <a:buNone/>
            </a:pPr>
            <a:r>
              <a:rPr lang="en-GB" sz="3800" b="1" dirty="0">
                <a:solidFill>
                  <a:srgbClr val="005EB8"/>
                </a:solidFill>
                <a:effectLst/>
                <a:latin typeface="Arial" panose="020B0604020202020204" pitchFamily="34" charset="0"/>
                <a:ea typeface="Cambria" panose="02040503050406030204" pitchFamily="18" charset="0"/>
                <a:cs typeface="Times New Roman" panose="02020603050405020304" pitchFamily="18" charset="0"/>
              </a:rPr>
              <a:t>Why the change?</a:t>
            </a:r>
            <a:endParaRPr lang="en-GB" sz="3800" dirty="0">
              <a:effectLst/>
              <a:latin typeface="Arial" panose="020B0604020202020204" pitchFamily="34" charset="0"/>
              <a:ea typeface="Cambria" panose="02040503050406030204" pitchFamily="18" charset="0"/>
              <a:cs typeface="Times New Roman" panose="02020603050405020304" pitchFamily="18" charset="0"/>
            </a:endParaRPr>
          </a:p>
          <a:p>
            <a:r>
              <a:rPr lang="en-GB" sz="3800" dirty="0">
                <a:effectLst/>
                <a:latin typeface="Arial" panose="020B0604020202020204" pitchFamily="34" charset="0"/>
                <a:ea typeface="Cambria" panose="02040503050406030204" pitchFamily="18" charset="0"/>
                <a:cs typeface="Times New Roman" panose="02020603050405020304" pitchFamily="18" charset="0"/>
              </a:rPr>
              <a:t>Our service has a capacity shortfall for routine face-to-face clinics relative to the demand for these appointment slots. As a result of this, the waiting time for a first routine appointment in our Dermatology service has continued to increase which is causing delays to patient care and increased GP attendances and in some cases increased A&amp;E attendances.</a:t>
            </a:r>
          </a:p>
          <a:p>
            <a:r>
              <a:rPr lang="en-GB" sz="3800" dirty="0">
                <a:effectLst/>
                <a:latin typeface="Arial" panose="020B0604020202020204" pitchFamily="34" charset="0"/>
                <a:ea typeface="Cambria" panose="02040503050406030204" pitchFamily="18" charset="0"/>
                <a:cs typeface="Times New Roman" panose="02020603050405020304" pitchFamily="18" charset="0"/>
              </a:rPr>
              <a:t>An audit of our appointments and similar audits in departments across the UK have shown that up to 55% of dermatology referrals do not require a face-to-face appointment lead by a consultant dermatologist and can instead be dealt with using tele-dermatology. </a:t>
            </a:r>
          </a:p>
          <a:p>
            <a:r>
              <a:rPr lang="en-GB" sz="3800" dirty="0">
                <a:effectLst/>
                <a:latin typeface="Arial" panose="020B0604020202020204" pitchFamily="34" charset="0"/>
                <a:ea typeface="Cambria" panose="02040503050406030204" pitchFamily="18" charset="0"/>
                <a:cs typeface="Times New Roman" panose="02020603050405020304" pitchFamily="18" charset="0"/>
              </a:rPr>
              <a:t>In order to maximise the benefit of our limited resource, improve patient’s and GPs access to consultant opinion, expedite patient care and make our service sustainable, we will be utilising ‘Advice &amp; Refer’ tele-dermatology via eRS to triage all referrals on receipt and provide advice or redirect to the most appropriate clinic if appropriate rather than adding all inbound referrals to the waiting list for a first appointment.</a:t>
            </a:r>
          </a:p>
          <a:p>
            <a:r>
              <a:rPr lang="en-GB" sz="3800" dirty="0">
                <a:effectLst/>
                <a:latin typeface="Arial" panose="020B0604020202020204" pitchFamily="34" charset="0"/>
                <a:ea typeface="Cambria" panose="02040503050406030204" pitchFamily="18" charset="0"/>
                <a:cs typeface="Times New Roman" panose="02020603050405020304" pitchFamily="18" charset="0"/>
              </a:rPr>
              <a:t>This will allow us to better prioritise our waiting list by clinical urgency rather than just waiting time. </a:t>
            </a:r>
          </a:p>
          <a:p>
            <a:endParaRPr lang="en-GB" sz="1400" dirty="0">
              <a:effectLst/>
              <a:latin typeface="Arial" panose="020B0604020202020204" pitchFamily="34" charset="0"/>
              <a:ea typeface="Cambria" panose="020405030504060302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F9CB9D5-45DD-1258-0509-9B1FF21832A0}"/>
              </a:ext>
            </a:extLst>
          </p:cNvPr>
          <p:cNvSpPr>
            <a:spLocks noGrp="1"/>
          </p:cNvSpPr>
          <p:nvPr>
            <p:ph type="sldNum" sz="quarter" idx="12"/>
          </p:nvPr>
        </p:nvSpPr>
        <p:spPr/>
        <p:txBody>
          <a:bodyPr/>
          <a:lstStyle/>
          <a:p>
            <a:fld id="{3ECFC03C-1AA6-4349-8A54-8712A94068CB}" type="slidenum">
              <a:rPr lang="en-US" smtClean="0"/>
              <a:t>3</a:t>
            </a:fld>
            <a:endParaRPr lang="en-US" dirty="0"/>
          </a:p>
        </p:txBody>
      </p:sp>
      <p:pic>
        <p:nvPicPr>
          <p:cNvPr id="5" name="Picture 4" descr="Barts Health">
            <a:extLst>
              <a:ext uri="{FF2B5EF4-FFF2-40B4-BE49-F238E27FC236}">
                <a16:creationId xmlns:a16="http://schemas.microsoft.com/office/drawing/2014/main" id="{D9263D24-7A9E-F405-F44C-004C62E7C79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97841" y="18646"/>
            <a:ext cx="792088" cy="493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13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9B1A6-8DB3-9CA6-9DB9-A8E5C9656D1A}"/>
              </a:ext>
            </a:extLst>
          </p:cNvPr>
          <p:cNvSpPr>
            <a:spLocks noGrp="1"/>
          </p:cNvSpPr>
          <p:nvPr>
            <p:ph type="title"/>
          </p:nvPr>
        </p:nvSpPr>
        <p:spPr>
          <a:xfrm>
            <a:off x="838200" y="56771"/>
            <a:ext cx="10515600" cy="1049015"/>
          </a:xfrm>
        </p:spPr>
        <p:txBody>
          <a:bodyPr>
            <a:normAutofit/>
          </a:bodyPr>
          <a:lstStyle/>
          <a:p>
            <a:r>
              <a:rPr lang="en-GB" sz="2800" dirty="0">
                <a:solidFill>
                  <a:schemeClr val="accent3"/>
                </a:solidFill>
              </a:rPr>
              <a:t>Do I need to attach a photo?</a:t>
            </a:r>
          </a:p>
        </p:txBody>
      </p:sp>
      <p:sp>
        <p:nvSpPr>
          <p:cNvPr id="3" name="Content Placeholder 2">
            <a:extLst>
              <a:ext uri="{FF2B5EF4-FFF2-40B4-BE49-F238E27FC236}">
                <a16:creationId xmlns:a16="http://schemas.microsoft.com/office/drawing/2014/main" id="{F0E629F9-06A0-B010-AD46-5A28B5E06D98}"/>
              </a:ext>
            </a:extLst>
          </p:cNvPr>
          <p:cNvSpPr>
            <a:spLocks noGrp="1"/>
          </p:cNvSpPr>
          <p:nvPr>
            <p:ph idx="1"/>
          </p:nvPr>
        </p:nvSpPr>
        <p:spPr>
          <a:xfrm>
            <a:off x="838200" y="856379"/>
            <a:ext cx="10692384" cy="2766397"/>
          </a:xfrm>
        </p:spPr>
        <p:txBody>
          <a:bodyPr>
            <a:normAutofit fontScale="92500"/>
          </a:bodyPr>
          <a:lstStyle/>
          <a:p>
            <a:r>
              <a:rPr lang="en-GB" sz="1800" dirty="0">
                <a:effectLst/>
                <a:latin typeface="Arial" panose="020B0604020202020204" pitchFamily="34" charset="0"/>
                <a:ea typeface="Cambria" panose="02040503050406030204" pitchFamily="18" charset="0"/>
                <a:cs typeface="Times New Roman" panose="02020603050405020304" pitchFamily="18" charset="0"/>
              </a:rPr>
              <a:t>Photos are incredibly helpful to aid us to reach a diagnosis, assess clinical priority and recommend a specific treatment for each patient so we do strongly encourage the inclusion of photos. Dermoscopic photos are recommended for triaging low risk pigmented lesions (ie. benign moles, dermatofibromas or seborrheic keratoses). However alternative devices such as smartphones can be used where dermoscopes are not available. </a:t>
            </a:r>
            <a:r>
              <a:rPr lang="en-GB" sz="1800" b="1" dirty="0">
                <a:effectLst/>
                <a:latin typeface="Arial" panose="020B0604020202020204" pitchFamily="34" charset="0"/>
                <a:ea typeface="Cambria" panose="02040503050406030204" pitchFamily="18" charset="0"/>
                <a:cs typeface="Times New Roman" panose="02020603050405020304" pitchFamily="18" charset="0"/>
              </a:rPr>
              <a:t>Please ensure that you follow the ICB recommendation on use of devices</a:t>
            </a:r>
            <a:r>
              <a:rPr lang="en-GB" sz="1800" b="1" dirty="0">
                <a:latin typeface="Arial" panose="020B0604020202020204" pitchFamily="34" charset="0"/>
                <a:ea typeface="Cambria" panose="02040503050406030204" pitchFamily="18" charset="0"/>
                <a:cs typeface="Times New Roman" panose="02020603050405020304" pitchFamily="18" charset="0"/>
              </a:rPr>
              <a:t>. See FAQ</a:t>
            </a:r>
            <a:endParaRPr lang="en-GB" sz="1800" dirty="0">
              <a:effectLst/>
              <a:latin typeface="Arial" panose="020B0604020202020204" pitchFamily="34" charset="0"/>
              <a:ea typeface="Cambria" panose="02040503050406030204" pitchFamily="18" charset="0"/>
              <a:cs typeface="Times New Roman" panose="02020603050405020304" pitchFamily="18" charset="0"/>
            </a:endParaRPr>
          </a:p>
          <a:p>
            <a:r>
              <a:rPr lang="en-GB" sz="1800" dirty="0">
                <a:latin typeface="Arial" panose="020B0604020202020204" pitchFamily="34" charset="0"/>
                <a:ea typeface="Cambria" panose="02040503050406030204" pitchFamily="18" charset="0"/>
                <a:cs typeface="Times New Roman" panose="02020603050405020304" pitchFamily="18" charset="0"/>
              </a:rPr>
              <a:t>GPs in NEL already share images to GPs and we encourage them to continue using existing methods. </a:t>
            </a:r>
          </a:p>
          <a:p>
            <a:r>
              <a:rPr lang="en-GB" sz="1800" dirty="0">
                <a:effectLst/>
                <a:latin typeface="Arial" panose="020B0604020202020204" pitchFamily="34" charset="0"/>
                <a:ea typeface="Cambria" panose="02040503050406030204" pitchFamily="18" charset="0"/>
                <a:cs typeface="Times New Roman" panose="02020603050405020304" pitchFamily="18" charset="0"/>
              </a:rPr>
              <a:t>To support all GPs, we are sharing videos that have been developed by the national outpatient transformation team. These useful videos will guide patients and GPs through the process of taking photos</a:t>
            </a:r>
            <a:r>
              <a:rPr lang="en-GB" sz="1800" dirty="0">
                <a:latin typeface="Arial" panose="020B0604020202020204" pitchFamily="34" charset="0"/>
                <a:ea typeface="Cambria" panose="02040503050406030204" pitchFamily="18" charset="0"/>
                <a:cs typeface="Times New Roman" panose="02020603050405020304" pitchFamily="18" charset="0"/>
              </a:rPr>
              <a:t>. </a:t>
            </a:r>
            <a:endParaRPr lang="en-GB" dirty="0"/>
          </a:p>
        </p:txBody>
      </p:sp>
      <p:sp>
        <p:nvSpPr>
          <p:cNvPr id="4" name="Slide Number Placeholder 3">
            <a:extLst>
              <a:ext uri="{FF2B5EF4-FFF2-40B4-BE49-F238E27FC236}">
                <a16:creationId xmlns:a16="http://schemas.microsoft.com/office/drawing/2014/main" id="{1936F8D4-001D-2689-94B4-3FB27DF1F6F3}"/>
              </a:ext>
            </a:extLst>
          </p:cNvPr>
          <p:cNvSpPr>
            <a:spLocks noGrp="1"/>
          </p:cNvSpPr>
          <p:nvPr>
            <p:ph type="sldNum" sz="quarter" idx="12"/>
          </p:nvPr>
        </p:nvSpPr>
        <p:spPr/>
        <p:txBody>
          <a:bodyPr/>
          <a:lstStyle/>
          <a:p>
            <a:fld id="{3ECFC03C-1AA6-4349-8A54-8712A94068CB}" type="slidenum">
              <a:rPr lang="en-US" smtClean="0"/>
              <a:t>4</a:t>
            </a:fld>
            <a:endParaRPr lang="en-US" dirty="0"/>
          </a:p>
        </p:txBody>
      </p:sp>
      <p:graphicFrame>
        <p:nvGraphicFramePr>
          <p:cNvPr id="16" name="Table 15">
            <a:extLst>
              <a:ext uri="{FF2B5EF4-FFF2-40B4-BE49-F238E27FC236}">
                <a16:creationId xmlns:a16="http://schemas.microsoft.com/office/drawing/2014/main" id="{30FA882A-E8FA-70E9-380A-FAC5D768496A}"/>
              </a:ext>
            </a:extLst>
          </p:cNvPr>
          <p:cNvGraphicFramePr>
            <a:graphicFrameLocks noGrp="1"/>
          </p:cNvGraphicFramePr>
          <p:nvPr>
            <p:extLst>
              <p:ext uri="{D42A27DB-BD31-4B8C-83A1-F6EECF244321}">
                <p14:modId xmlns:p14="http://schemas.microsoft.com/office/powerpoint/2010/main" val="2569630645"/>
              </p:ext>
            </p:extLst>
          </p:nvPr>
        </p:nvGraphicFramePr>
        <p:xfrm>
          <a:off x="1230857" y="3640381"/>
          <a:ext cx="8548119" cy="2482429"/>
        </p:xfrm>
        <a:graphic>
          <a:graphicData uri="http://schemas.openxmlformats.org/drawingml/2006/table">
            <a:tbl>
              <a:tblPr firstRow="1" firstCol="1" bandRow="1"/>
              <a:tblGrid>
                <a:gridCol w="2849057">
                  <a:extLst>
                    <a:ext uri="{9D8B030D-6E8A-4147-A177-3AD203B41FA5}">
                      <a16:colId xmlns:a16="http://schemas.microsoft.com/office/drawing/2014/main" val="2260436087"/>
                    </a:ext>
                  </a:extLst>
                </a:gridCol>
                <a:gridCol w="2849057">
                  <a:extLst>
                    <a:ext uri="{9D8B030D-6E8A-4147-A177-3AD203B41FA5}">
                      <a16:colId xmlns:a16="http://schemas.microsoft.com/office/drawing/2014/main" val="1550598384"/>
                    </a:ext>
                  </a:extLst>
                </a:gridCol>
                <a:gridCol w="2850005">
                  <a:extLst>
                    <a:ext uri="{9D8B030D-6E8A-4147-A177-3AD203B41FA5}">
                      <a16:colId xmlns:a16="http://schemas.microsoft.com/office/drawing/2014/main" val="3815413116"/>
                    </a:ext>
                  </a:extLst>
                </a:gridCol>
              </a:tblGrid>
              <a:tr h="407755">
                <a:tc>
                  <a:txBody>
                    <a:bodyPr/>
                    <a:lstStyle/>
                    <a:p>
                      <a:pPr algn="ctr"/>
                      <a:r>
                        <a:rPr lang="en-GB" sz="1600" b="1" dirty="0">
                          <a:effectLst/>
                          <a:latin typeface="Arial" panose="020B0604020202020204" pitchFamily="34" charset="0"/>
                          <a:ea typeface="Cambria" panose="02040503050406030204" pitchFamily="18" charset="0"/>
                          <a:cs typeface="Times New Roman" panose="02020603050405020304" pitchFamily="18" charset="0"/>
                        </a:rPr>
                        <a:t>Patient facing video</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600" b="1" dirty="0">
                          <a:effectLst/>
                          <a:latin typeface="Arial" panose="020B0604020202020204" pitchFamily="34" charset="0"/>
                          <a:ea typeface="Cambria" panose="02040503050406030204" pitchFamily="18" charset="0"/>
                          <a:cs typeface="Times New Roman" panose="02020603050405020304" pitchFamily="18" charset="0"/>
                        </a:rPr>
                        <a:t>Clinician facing video</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600" b="1" dirty="0">
                          <a:effectLst/>
                          <a:latin typeface="Arial" panose="020B0604020202020204" pitchFamily="34" charset="0"/>
                          <a:ea typeface="Cambria" panose="02040503050406030204" pitchFamily="18" charset="0"/>
                          <a:cs typeface="Times New Roman" panose="02020603050405020304" pitchFamily="18" charset="0"/>
                        </a:rPr>
                        <a:t>Patient information leaflet</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9324347"/>
                  </a:ext>
                </a:extLst>
              </a:tr>
              <a:tr h="1341850">
                <a:tc>
                  <a:txBody>
                    <a:bodyPr/>
                    <a:lstStyle/>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p>
                      <a:pPr algn="ctr"/>
                      <a:endPar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6490118"/>
                  </a:ext>
                </a:extLst>
              </a:tr>
              <a:tr h="611634">
                <a:tc>
                  <a:txBody>
                    <a:bodyPr/>
                    <a:lstStyle/>
                    <a:p>
                      <a:r>
                        <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hlinkClick r:id="rId2"/>
                        </a:rPr>
                        <a:t>https://www.youtube.com/watch?v=g7c_CYQ8VJo</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hlinkClick r:id="rId3"/>
                        </a:rPr>
                        <a:t>https://www.youtube.com/watch?v=nTWo_88VZ8s</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hlinkClick r:id="rId4"/>
                        </a:rPr>
                        <a:t>https://www.bartshealth.nhs.uk/dermatology-leaflets</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193469"/>
                  </a:ext>
                </a:extLst>
              </a:tr>
            </a:tbl>
          </a:graphicData>
        </a:graphic>
      </p:graphicFrame>
      <p:pic>
        <p:nvPicPr>
          <p:cNvPr id="17" name="Picture 16">
            <a:extLst>
              <a:ext uri="{FF2B5EF4-FFF2-40B4-BE49-F238E27FC236}">
                <a16:creationId xmlns:a16="http://schemas.microsoft.com/office/drawing/2014/main" id="{048967FF-E5EC-2B4F-DA3E-1A1B275E398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4641" y="4207472"/>
            <a:ext cx="1398905" cy="1398905"/>
          </a:xfrm>
          <a:prstGeom prst="rect">
            <a:avLst/>
          </a:prstGeom>
          <a:noFill/>
          <a:ln>
            <a:noFill/>
          </a:ln>
        </p:spPr>
      </p:pic>
      <p:pic>
        <p:nvPicPr>
          <p:cNvPr id="18" name="Picture 17">
            <a:extLst>
              <a:ext uri="{FF2B5EF4-FFF2-40B4-BE49-F238E27FC236}">
                <a16:creationId xmlns:a16="http://schemas.microsoft.com/office/drawing/2014/main" id="{B5AF7133-2021-07AC-E984-63E004651C9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1272" y="4193913"/>
            <a:ext cx="1398905" cy="1398905"/>
          </a:xfrm>
          <a:prstGeom prst="rect">
            <a:avLst/>
          </a:prstGeom>
          <a:noFill/>
          <a:ln>
            <a:noFill/>
          </a:ln>
        </p:spPr>
      </p:pic>
      <p:pic>
        <p:nvPicPr>
          <p:cNvPr id="19" name="Picture 18">
            <a:extLst>
              <a:ext uri="{FF2B5EF4-FFF2-40B4-BE49-F238E27FC236}">
                <a16:creationId xmlns:a16="http://schemas.microsoft.com/office/drawing/2014/main" id="{78790B3C-B7E4-BB58-00E9-E93142DE48DE}"/>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87903" y="4195381"/>
            <a:ext cx="1398905" cy="1398905"/>
          </a:xfrm>
          <a:prstGeom prst="rect">
            <a:avLst/>
          </a:prstGeom>
          <a:noFill/>
          <a:ln>
            <a:noFill/>
          </a:ln>
        </p:spPr>
      </p:pic>
    </p:spTree>
    <p:extLst>
      <p:ext uri="{BB962C8B-B14F-4D97-AF65-F5344CB8AC3E}">
        <p14:creationId xmlns:p14="http://schemas.microsoft.com/office/powerpoint/2010/main" val="221135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89DB5-24AB-1484-A31F-3479E221F86C}"/>
              </a:ext>
            </a:extLst>
          </p:cNvPr>
          <p:cNvSpPr>
            <a:spLocks noGrp="1"/>
          </p:cNvSpPr>
          <p:nvPr>
            <p:ph type="title"/>
          </p:nvPr>
        </p:nvSpPr>
        <p:spPr>
          <a:xfrm>
            <a:off x="421741" y="141841"/>
            <a:ext cx="10344665" cy="655601"/>
          </a:xfrm>
        </p:spPr>
        <p:txBody>
          <a:bodyPr>
            <a:normAutofit/>
          </a:bodyPr>
          <a:lstStyle/>
          <a:p>
            <a:r>
              <a:rPr lang="en-GB" sz="2800" dirty="0">
                <a:solidFill>
                  <a:schemeClr val="accent3"/>
                </a:solidFill>
              </a:rPr>
              <a:t>RLH Dermatology – Services summary: What service do I use?</a:t>
            </a:r>
          </a:p>
        </p:txBody>
      </p:sp>
      <p:sp>
        <p:nvSpPr>
          <p:cNvPr id="3" name="Content Placeholder 2">
            <a:extLst>
              <a:ext uri="{FF2B5EF4-FFF2-40B4-BE49-F238E27FC236}">
                <a16:creationId xmlns:a16="http://schemas.microsoft.com/office/drawing/2014/main" id="{451C1748-B85C-D27F-8692-25D71E26423E}"/>
              </a:ext>
            </a:extLst>
          </p:cNvPr>
          <p:cNvSpPr>
            <a:spLocks noGrp="1"/>
          </p:cNvSpPr>
          <p:nvPr>
            <p:ph idx="1"/>
          </p:nvPr>
        </p:nvSpPr>
        <p:spPr>
          <a:xfrm>
            <a:off x="512284" y="841976"/>
            <a:ext cx="10344665" cy="5262563"/>
          </a:xfrm>
        </p:spPr>
        <p:txBody>
          <a:bodyPr/>
          <a:lstStyle/>
          <a:p>
            <a:pPr marL="0" indent="0">
              <a:buNone/>
            </a:pPr>
            <a:r>
              <a:rPr lang="en-GB" sz="1800" dirty="0">
                <a:effectLst/>
                <a:latin typeface="Arial" panose="020B0604020202020204" pitchFamily="34" charset="0"/>
                <a:ea typeface="Cambria" panose="02040503050406030204" pitchFamily="18" charset="0"/>
                <a:cs typeface="Times New Roman" panose="02020603050405020304" pitchFamily="18" charset="0"/>
              </a:rPr>
              <a:t>There are now four main pathways for RLH Dermatology Services:</a:t>
            </a:r>
          </a:p>
          <a:p>
            <a:endParaRPr lang="en-GB" dirty="0"/>
          </a:p>
        </p:txBody>
      </p:sp>
      <p:sp>
        <p:nvSpPr>
          <p:cNvPr id="4" name="Slide Number Placeholder 3">
            <a:extLst>
              <a:ext uri="{FF2B5EF4-FFF2-40B4-BE49-F238E27FC236}">
                <a16:creationId xmlns:a16="http://schemas.microsoft.com/office/drawing/2014/main" id="{32454BFE-F537-7F84-37F4-F981DB265212}"/>
              </a:ext>
            </a:extLst>
          </p:cNvPr>
          <p:cNvSpPr>
            <a:spLocks noGrp="1"/>
          </p:cNvSpPr>
          <p:nvPr>
            <p:ph type="sldNum" sz="quarter" idx="12"/>
          </p:nvPr>
        </p:nvSpPr>
        <p:spPr/>
        <p:txBody>
          <a:bodyPr/>
          <a:lstStyle/>
          <a:p>
            <a:fld id="{3ECFC03C-1AA6-4349-8A54-8712A94068CB}" type="slidenum">
              <a:rPr lang="en-US" smtClean="0"/>
              <a:t>5</a:t>
            </a:fld>
            <a:endParaRPr lang="en-US" dirty="0"/>
          </a:p>
        </p:txBody>
      </p:sp>
      <p:graphicFrame>
        <p:nvGraphicFramePr>
          <p:cNvPr id="5" name="Table 4">
            <a:extLst>
              <a:ext uri="{FF2B5EF4-FFF2-40B4-BE49-F238E27FC236}">
                <a16:creationId xmlns:a16="http://schemas.microsoft.com/office/drawing/2014/main" id="{4C58207A-1FCD-0FF5-81CC-D92469F2CA5F}"/>
              </a:ext>
            </a:extLst>
          </p:cNvPr>
          <p:cNvGraphicFramePr>
            <a:graphicFrameLocks noGrp="1"/>
          </p:cNvGraphicFramePr>
          <p:nvPr>
            <p:extLst>
              <p:ext uri="{D42A27DB-BD31-4B8C-83A1-F6EECF244321}">
                <p14:modId xmlns:p14="http://schemas.microsoft.com/office/powerpoint/2010/main" val="3559982256"/>
              </p:ext>
            </p:extLst>
          </p:nvPr>
        </p:nvGraphicFramePr>
        <p:xfrm>
          <a:off x="505486" y="1296394"/>
          <a:ext cx="11181028" cy="5005515"/>
        </p:xfrm>
        <a:graphic>
          <a:graphicData uri="http://schemas.openxmlformats.org/drawingml/2006/table">
            <a:tbl>
              <a:tblPr firstRow="1" firstCol="1" bandRow="1">
                <a:tableStyleId>{5C22544A-7EE6-4342-B048-85BDC9FD1C3A}</a:tableStyleId>
              </a:tblPr>
              <a:tblGrid>
                <a:gridCol w="2093781">
                  <a:extLst>
                    <a:ext uri="{9D8B030D-6E8A-4147-A177-3AD203B41FA5}">
                      <a16:colId xmlns:a16="http://schemas.microsoft.com/office/drawing/2014/main" val="2593684248"/>
                    </a:ext>
                  </a:extLst>
                </a:gridCol>
                <a:gridCol w="1803400">
                  <a:extLst>
                    <a:ext uri="{9D8B030D-6E8A-4147-A177-3AD203B41FA5}">
                      <a16:colId xmlns:a16="http://schemas.microsoft.com/office/drawing/2014/main" val="1246028294"/>
                    </a:ext>
                  </a:extLst>
                </a:gridCol>
                <a:gridCol w="5029200">
                  <a:extLst>
                    <a:ext uri="{9D8B030D-6E8A-4147-A177-3AD203B41FA5}">
                      <a16:colId xmlns:a16="http://schemas.microsoft.com/office/drawing/2014/main" val="4092120008"/>
                    </a:ext>
                  </a:extLst>
                </a:gridCol>
                <a:gridCol w="2254647">
                  <a:extLst>
                    <a:ext uri="{9D8B030D-6E8A-4147-A177-3AD203B41FA5}">
                      <a16:colId xmlns:a16="http://schemas.microsoft.com/office/drawing/2014/main" val="555741027"/>
                    </a:ext>
                  </a:extLst>
                </a:gridCol>
              </a:tblGrid>
              <a:tr h="223318">
                <a:tc>
                  <a:txBody>
                    <a:bodyPr/>
                    <a:lstStyle/>
                    <a:p>
                      <a:r>
                        <a:rPr lang="en-GB" sz="1050" dirty="0">
                          <a:effectLst/>
                        </a:rPr>
                        <a:t>Name</a:t>
                      </a:r>
                      <a:endParaRPr lang="en-GB" sz="105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050" dirty="0">
                          <a:effectLst/>
                        </a:rPr>
                        <a:t>Description</a:t>
                      </a:r>
                      <a:endParaRPr lang="en-GB" sz="105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050" dirty="0">
                          <a:effectLst/>
                        </a:rPr>
                        <a:t>Inclusions/exclusions</a:t>
                      </a:r>
                      <a:endParaRPr lang="en-GB" sz="105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050" dirty="0">
                          <a:effectLst/>
                        </a:rPr>
                        <a:t>Type of service</a:t>
                      </a:r>
                      <a:endParaRPr lang="en-GB" sz="105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4154173639"/>
                  </a:ext>
                </a:extLst>
              </a:tr>
              <a:tr h="676116">
                <a:tc>
                  <a:txBody>
                    <a:bodyPr/>
                    <a:lstStyle/>
                    <a:p>
                      <a:r>
                        <a:rPr lang="en-GB" sz="1400" b="1" dirty="0">
                          <a:effectLst/>
                        </a:rPr>
                        <a:t>Emergency</a:t>
                      </a:r>
                      <a:r>
                        <a:rPr lang="en-GB" sz="1400" b="0" dirty="0">
                          <a:effectLst/>
                        </a:rPr>
                        <a:t> dermatology</a:t>
                      </a:r>
                      <a:endParaRPr lang="en-GB" sz="1400" b="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Rapid access for dermatological emergencies that cannot wait (non-cancer)</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342900" lvl="0" indent="-342900">
                        <a:lnSpc>
                          <a:spcPct val="107000"/>
                        </a:lnSpc>
                        <a:buFont typeface="Wingdings" panose="05000000000000000000" pitchFamily="2" charset="2"/>
                        <a:buChar char=""/>
                      </a:pPr>
                      <a:r>
                        <a:rPr lang="en-GB" sz="1200" dirty="0">
                          <a:effectLst/>
                        </a:rPr>
                        <a:t>Dermatological emergencies that cannot wait to be seen</a:t>
                      </a:r>
                    </a:p>
                    <a:p>
                      <a:pPr marL="342900" lvl="0" indent="-342900">
                        <a:lnSpc>
                          <a:spcPct val="107000"/>
                        </a:lnSpc>
                        <a:buFont typeface="Wingdings" panose="05000000000000000000" pitchFamily="2" charset="2"/>
                        <a:buChar char=""/>
                      </a:pPr>
                      <a:r>
                        <a:rPr lang="en-GB" sz="1200" dirty="0">
                          <a:effectLst/>
                        </a:rPr>
                        <a:t>All ages</a:t>
                      </a:r>
                    </a:p>
                    <a:p>
                      <a:pPr marL="342900" lvl="0" indent="-342900">
                        <a:lnSpc>
                          <a:spcPct val="107000"/>
                        </a:lnSpc>
                        <a:buFont typeface="Wingdings 2" panose="05020102010507070707" pitchFamily="18" charset="2"/>
                        <a:buChar char="Í"/>
                      </a:pPr>
                      <a:r>
                        <a:rPr lang="en-GB" sz="1200" dirty="0">
                          <a:effectLst/>
                        </a:rPr>
                        <a:t>Suspected cancer</a:t>
                      </a:r>
                    </a:p>
                    <a:p>
                      <a:pPr marL="342900" lvl="0" indent="-342900">
                        <a:lnSpc>
                          <a:spcPct val="107000"/>
                        </a:lnSpc>
                        <a:spcAft>
                          <a:spcPts val="800"/>
                        </a:spcAft>
                        <a:buFont typeface="Wingdings 2" panose="05020102010507070707" pitchFamily="18" charset="2"/>
                        <a:buChar char="Í"/>
                      </a:pPr>
                      <a:r>
                        <a:rPr lang="en-GB" sz="1200" dirty="0">
                          <a:effectLst/>
                        </a:rPr>
                        <a:t>Routine conditions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39319" marR="39319" marT="0" marB="0"/>
                </a:tc>
                <a:tc>
                  <a:txBody>
                    <a:bodyPr/>
                    <a:lstStyle/>
                    <a:p>
                      <a:r>
                        <a:rPr lang="en-GB" sz="1200" dirty="0">
                          <a:effectLst/>
                        </a:rPr>
                        <a:t>Via Emergency Department / urgent A&amp;G</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3253646257"/>
                  </a:ext>
                </a:extLst>
              </a:tr>
              <a:tr h="1633612">
                <a:tc>
                  <a:txBody>
                    <a:bodyPr/>
                    <a:lstStyle/>
                    <a:p>
                      <a:r>
                        <a:rPr lang="en-GB" sz="1400" b="0" dirty="0">
                          <a:effectLst/>
                        </a:rPr>
                        <a:t>Urgent suspected skin cancer – Dermatology</a:t>
                      </a:r>
                    </a:p>
                    <a:p>
                      <a:r>
                        <a:rPr lang="en-GB" sz="1400" b="0" dirty="0">
                          <a:effectLst/>
                        </a:rPr>
                        <a:t> </a:t>
                      </a:r>
                    </a:p>
                    <a:p>
                      <a:r>
                        <a:rPr lang="en-GB" sz="1400" b="0" dirty="0">
                          <a:effectLst/>
                        </a:rPr>
                        <a:t>Urgent suspected skin cancer – Dermatology Medical Photography</a:t>
                      </a:r>
                      <a:endParaRPr lang="en-GB" sz="1400" b="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Rapid access service to exclude or treat skin cancer – diagnosis to be given within 28 days of referral.</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342900" lvl="0" indent="-342900">
                        <a:lnSpc>
                          <a:spcPct val="107000"/>
                        </a:lnSpc>
                        <a:buFont typeface="Wingdings" panose="05000000000000000000" pitchFamily="2" charset="2"/>
                        <a:buChar char=""/>
                      </a:pPr>
                      <a:r>
                        <a:rPr lang="en-GB" sz="1200" dirty="0">
                          <a:effectLst/>
                        </a:rPr>
                        <a:t>Lesions suspicious of melanoma or squamous cell carcinoma</a:t>
                      </a:r>
                    </a:p>
                    <a:p>
                      <a:pPr marL="342900" lvl="0" indent="-342900">
                        <a:lnSpc>
                          <a:spcPct val="107000"/>
                        </a:lnSpc>
                        <a:buFont typeface="Wingdings" panose="05000000000000000000" pitchFamily="2" charset="2"/>
                        <a:buChar char=""/>
                      </a:pPr>
                      <a:r>
                        <a:rPr lang="en-GB" sz="1200" dirty="0">
                          <a:effectLst/>
                        </a:rPr>
                        <a:t>Lesions of the eyelid, lip margin or nose suspicious of basal cell carcinoma</a:t>
                      </a:r>
                    </a:p>
                    <a:p>
                      <a:pPr marL="342900" lvl="0" indent="-342900">
                        <a:lnSpc>
                          <a:spcPct val="107000"/>
                        </a:lnSpc>
                        <a:buFont typeface="Wingdings" panose="05000000000000000000" pitchFamily="2" charset="2"/>
                        <a:buChar char=""/>
                      </a:pPr>
                      <a:r>
                        <a:rPr lang="en-GB" sz="1200" dirty="0">
                          <a:effectLst/>
                        </a:rPr>
                        <a:t>Referrals using the Pan-London form</a:t>
                      </a:r>
                    </a:p>
                    <a:p>
                      <a:pPr marL="342900" lvl="0" indent="-342900">
                        <a:lnSpc>
                          <a:spcPct val="107000"/>
                        </a:lnSpc>
                        <a:buFont typeface="Wingdings 2" panose="05020102010507070707" pitchFamily="18" charset="2"/>
                        <a:buChar char="Í"/>
                      </a:pPr>
                      <a:r>
                        <a:rPr lang="en-GB" sz="1200" dirty="0">
                          <a:effectLst/>
                        </a:rPr>
                        <a:t>Suspected BCCs at other sites</a:t>
                      </a:r>
                    </a:p>
                    <a:p>
                      <a:pPr marL="342900" lvl="0" indent="-342900">
                        <a:lnSpc>
                          <a:spcPct val="107000"/>
                        </a:lnSpc>
                        <a:buFont typeface="Wingdings 2" panose="05020102010507070707" pitchFamily="18" charset="2"/>
                        <a:buChar char="Í"/>
                      </a:pPr>
                      <a:r>
                        <a:rPr lang="en-GB" sz="1200" dirty="0">
                          <a:effectLst/>
                        </a:rPr>
                        <a:t>Actinic Keratoses or Bowen’s disease (refer routinely)</a:t>
                      </a:r>
                    </a:p>
                    <a:p>
                      <a:pPr marL="342900" lvl="0" indent="-342900">
                        <a:lnSpc>
                          <a:spcPct val="107000"/>
                        </a:lnSpc>
                        <a:buFont typeface="Wingdings 2" panose="05020102010507070707" pitchFamily="18" charset="2"/>
                        <a:buChar char="Í"/>
                      </a:pPr>
                      <a:r>
                        <a:rPr lang="en-GB" sz="1200" dirty="0">
                          <a:effectLst/>
                        </a:rPr>
                        <a:t>Multiple lesions</a:t>
                      </a:r>
                    </a:p>
                    <a:p>
                      <a:pPr marL="342900" lvl="0" indent="-342900">
                        <a:lnSpc>
                          <a:spcPct val="107000"/>
                        </a:lnSpc>
                        <a:spcAft>
                          <a:spcPts val="800"/>
                        </a:spcAft>
                        <a:buFont typeface="Wingdings 2" panose="05020102010507070707" pitchFamily="18" charset="2"/>
                        <a:buChar char="Í"/>
                      </a:pPr>
                      <a:r>
                        <a:rPr lang="en-GB" sz="1200" dirty="0">
                          <a:effectLst/>
                        </a:rPr>
                        <a:t>Under 16s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39319" marR="39319" marT="0" marB="0"/>
                </a:tc>
                <a:tc>
                  <a:txBody>
                    <a:bodyPr/>
                    <a:lstStyle/>
                    <a:p>
                      <a:r>
                        <a:rPr lang="en-GB" sz="1200" dirty="0">
                          <a:effectLst/>
                        </a:rPr>
                        <a:t>Direct access – appointment always given</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326936650"/>
                  </a:ext>
                </a:extLst>
              </a:tr>
              <a:tr h="1736032">
                <a:tc>
                  <a:txBody>
                    <a:bodyPr/>
                    <a:lstStyle/>
                    <a:p>
                      <a:r>
                        <a:rPr lang="en-GB" sz="1400" b="0" dirty="0">
                          <a:effectLst/>
                        </a:rPr>
                        <a:t>General Dermatology – Adults – </a:t>
                      </a:r>
                    </a:p>
                    <a:p>
                      <a:endParaRPr lang="en-GB" sz="1400" b="0" dirty="0">
                        <a:effectLst/>
                      </a:endParaRPr>
                    </a:p>
                    <a:p>
                      <a:r>
                        <a:rPr lang="en-GB" sz="1400" b="0" dirty="0">
                          <a:solidFill>
                            <a:schemeClr val="tx1"/>
                          </a:solidFill>
                          <a:effectLst/>
                          <a:highlight>
                            <a:srgbClr val="FFFF00"/>
                          </a:highlight>
                        </a:rPr>
                        <a:t>NEW eRS name:</a:t>
                      </a:r>
                    </a:p>
                    <a:p>
                      <a:r>
                        <a:rPr lang="en-GB" sz="1200" b="0" dirty="0">
                          <a:effectLst/>
                        </a:rPr>
                        <a:t>‘Advice &amp; Guidance General Dermatology - Dermatology (RLH) - Barts Health NHS Trust – R1H'</a:t>
                      </a:r>
                      <a:endParaRPr lang="en-GB" sz="1400" b="0" dirty="0">
                        <a:effectLst/>
                      </a:endParaRPr>
                    </a:p>
                    <a:p>
                      <a:r>
                        <a:rPr lang="en-GB" sz="1400" b="0" dirty="0">
                          <a:effectLst/>
                        </a:rPr>
                        <a:t> </a:t>
                      </a:r>
                      <a:endParaRPr lang="en-GB" sz="1400" b="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General dermatology service</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342900" lvl="0" indent="-342900">
                        <a:lnSpc>
                          <a:spcPct val="107000"/>
                        </a:lnSpc>
                        <a:buFont typeface="Wingdings" panose="05000000000000000000" pitchFamily="2" charset="2"/>
                        <a:buChar char=""/>
                      </a:pPr>
                      <a:r>
                        <a:rPr lang="en-GB" sz="1200" dirty="0">
                          <a:effectLst/>
                        </a:rPr>
                        <a:t>Dermatological conditions that can no longer be managed in primary care or community dermatology (severe eczema, psoriasis, consideration of phototherapy, patch testing, etc)</a:t>
                      </a:r>
                    </a:p>
                    <a:p>
                      <a:pPr marL="342900" lvl="0" indent="-342900">
                        <a:lnSpc>
                          <a:spcPct val="107000"/>
                        </a:lnSpc>
                        <a:buFont typeface="Wingdings 2" panose="05020102010507070707" pitchFamily="18" charset="2"/>
                        <a:buChar char="Í"/>
                      </a:pPr>
                      <a:r>
                        <a:rPr lang="en-GB" sz="1200" dirty="0">
                          <a:effectLst/>
                        </a:rPr>
                        <a:t>Benign lesions not meeting the NEL ICB Evidence Based Intervention criteria</a:t>
                      </a:r>
                    </a:p>
                    <a:p>
                      <a:pPr marL="342900" lvl="0" indent="-342900">
                        <a:lnSpc>
                          <a:spcPct val="107000"/>
                        </a:lnSpc>
                        <a:buFont typeface="Wingdings 2" panose="05020102010507070707" pitchFamily="18" charset="2"/>
                        <a:buChar char="Í"/>
                      </a:pPr>
                      <a:r>
                        <a:rPr lang="en-GB" sz="1200" dirty="0">
                          <a:effectLst/>
                        </a:rPr>
                        <a:t>Lesions suspicious for skin cancer (use urgent pathway)</a:t>
                      </a:r>
                    </a:p>
                    <a:p>
                      <a:pPr marL="342900" lvl="0" indent="-342900">
                        <a:lnSpc>
                          <a:spcPct val="107000"/>
                        </a:lnSpc>
                        <a:spcAft>
                          <a:spcPts val="800"/>
                        </a:spcAft>
                        <a:buFont typeface="Wingdings 2" panose="05020102010507070707" pitchFamily="18" charset="2"/>
                        <a:buChar char="Í"/>
                      </a:pPr>
                      <a:r>
                        <a:rPr lang="en-GB" sz="1200" dirty="0">
                          <a:effectLst/>
                        </a:rPr>
                        <a:t>Under 16s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39319" marR="39319" marT="0" marB="0"/>
                </a:tc>
                <a:tc>
                  <a:txBody>
                    <a:bodyPr/>
                    <a:lstStyle/>
                    <a:p>
                      <a:r>
                        <a:rPr lang="en-GB" sz="1200" dirty="0">
                          <a:effectLst/>
                        </a:rPr>
                        <a:t>Advice and refer – referral may be returned with advice for treatment or to refer to a more appropriate service </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2906522386"/>
                  </a:ext>
                </a:extLst>
              </a:tr>
              <a:tr h="565488">
                <a:tc>
                  <a:txBody>
                    <a:bodyPr/>
                    <a:lstStyle/>
                    <a:p>
                      <a:r>
                        <a:rPr lang="en-GB" sz="1400" b="0" dirty="0">
                          <a:effectLst/>
                        </a:rPr>
                        <a:t>General Dermatology – Paediatrics</a:t>
                      </a:r>
                      <a:endParaRPr lang="en-GB" sz="1400" b="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r>
                        <a:rPr lang="en-GB" sz="1200" dirty="0">
                          <a:effectLst/>
                        </a:rPr>
                        <a:t>Paediatric dermatology service</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tc>
                  <a:txBody>
                    <a:bodyPr/>
                    <a:lstStyle/>
                    <a:p>
                      <a:pPr marL="342900" lvl="0" indent="-342900">
                        <a:lnSpc>
                          <a:spcPct val="107000"/>
                        </a:lnSpc>
                        <a:buFont typeface="Wingdings" panose="05000000000000000000" pitchFamily="2" charset="2"/>
                        <a:buChar char=""/>
                      </a:pPr>
                      <a:r>
                        <a:rPr lang="en-GB" sz="1200" dirty="0">
                          <a:effectLst/>
                        </a:rPr>
                        <a:t>Under 16s</a:t>
                      </a:r>
                    </a:p>
                    <a:p>
                      <a:pPr marL="342900" lvl="0" indent="-342900">
                        <a:lnSpc>
                          <a:spcPct val="107000"/>
                        </a:lnSpc>
                        <a:buFont typeface="Wingdings 2" panose="05020102010507070707" pitchFamily="18" charset="2"/>
                        <a:buChar char="Í"/>
                      </a:pPr>
                      <a:r>
                        <a:rPr lang="en-GB" sz="1200" dirty="0">
                          <a:effectLst/>
                        </a:rPr>
                        <a:t>Type 1 paediatric allergy (eg. food allergy)</a:t>
                      </a:r>
                    </a:p>
                    <a:p>
                      <a:pPr marL="342900" lvl="0" indent="-342900">
                        <a:lnSpc>
                          <a:spcPct val="107000"/>
                        </a:lnSpc>
                        <a:spcAft>
                          <a:spcPts val="800"/>
                        </a:spcAft>
                        <a:buFont typeface="Wingdings 2" panose="05020102010507070707" pitchFamily="18" charset="2"/>
                        <a:buChar char="Í"/>
                      </a:pPr>
                      <a:r>
                        <a:rPr lang="en-GB" sz="1200" dirty="0">
                          <a:effectLst/>
                        </a:rPr>
                        <a:t>Patients with anaphylaxis requiring EpiPens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39319" marR="39319" marT="0" marB="0"/>
                </a:tc>
                <a:tc>
                  <a:txBody>
                    <a:bodyPr/>
                    <a:lstStyle/>
                    <a:p>
                      <a:r>
                        <a:rPr lang="en-GB" sz="1200" dirty="0">
                          <a:effectLst/>
                        </a:rPr>
                        <a:t>Direct access – appointment always given</a:t>
                      </a:r>
                      <a:endParaRPr lang="en-GB" sz="1200" dirty="0">
                        <a:effectLst/>
                        <a:latin typeface="Arial" panose="020B0604020202020204" pitchFamily="34" charset="0"/>
                        <a:ea typeface="Cambria" panose="02040503050406030204" pitchFamily="18" charset="0"/>
                        <a:cs typeface="Times New Roman" panose="02020603050405020304" pitchFamily="18" charset="0"/>
                      </a:endParaRPr>
                    </a:p>
                  </a:txBody>
                  <a:tcPr marL="39319" marR="39319" marT="0" marB="0"/>
                </a:tc>
                <a:extLst>
                  <a:ext uri="{0D108BD9-81ED-4DB2-BD59-A6C34878D82A}">
                    <a16:rowId xmlns:a16="http://schemas.microsoft.com/office/drawing/2014/main" val="4005595678"/>
                  </a:ext>
                </a:extLst>
              </a:tr>
            </a:tbl>
          </a:graphicData>
        </a:graphic>
      </p:graphicFrame>
    </p:spTree>
    <p:extLst>
      <p:ext uri="{BB962C8B-B14F-4D97-AF65-F5344CB8AC3E}">
        <p14:creationId xmlns:p14="http://schemas.microsoft.com/office/powerpoint/2010/main" val="2447265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331B4-FD64-1742-CA93-76762BEB7ACA}"/>
              </a:ext>
            </a:extLst>
          </p:cNvPr>
          <p:cNvSpPr>
            <a:spLocks noGrp="1"/>
          </p:cNvSpPr>
          <p:nvPr>
            <p:ph type="title"/>
          </p:nvPr>
        </p:nvSpPr>
        <p:spPr>
          <a:xfrm>
            <a:off x="241300" y="37669"/>
            <a:ext cx="10515600" cy="668293"/>
          </a:xfrm>
        </p:spPr>
        <p:txBody>
          <a:bodyPr>
            <a:normAutofit/>
          </a:bodyPr>
          <a:lstStyle/>
          <a:p>
            <a:r>
              <a:rPr lang="en-GB" sz="3200" dirty="0">
                <a:solidFill>
                  <a:schemeClr val="accent1"/>
                </a:solidFill>
              </a:rPr>
              <a:t>FAQs relating to A&amp;R (1) </a:t>
            </a:r>
          </a:p>
        </p:txBody>
      </p:sp>
      <p:graphicFrame>
        <p:nvGraphicFramePr>
          <p:cNvPr id="6" name="Content Placeholder 5">
            <a:extLst>
              <a:ext uri="{FF2B5EF4-FFF2-40B4-BE49-F238E27FC236}">
                <a16:creationId xmlns:a16="http://schemas.microsoft.com/office/drawing/2014/main" id="{8BF66F24-0C94-6555-DBDF-6784F936D907}"/>
              </a:ext>
            </a:extLst>
          </p:cNvPr>
          <p:cNvGraphicFramePr>
            <a:graphicFrameLocks noGrp="1"/>
          </p:cNvGraphicFramePr>
          <p:nvPr>
            <p:ph idx="1"/>
            <p:extLst>
              <p:ext uri="{D42A27DB-BD31-4B8C-83A1-F6EECF244321}">
                <p14:modId xmlns:p14="http://schemas.microsoft.com/office/powerpoint/2010/main" val="2099733900"/>
              </p:ext>
            </p:extLst>
          </p:nvPr>
        </p:nvGraphicFramePr>
        <p:xfrm>
          <a:off x="241300" y="705962"/>
          <a:ext cx="11600180" cy="5623560"/>
        </p:xfrm>
        <a:graphic>
          <a:graphicData uri="http://schemas.openxmlformats.org/drawingml/2006/table">
            <a:tbl>
              <a:tblPr firstRow="1" firstCol="1" bandRow="1">
                <a:tableStyleId>{69CF1AB2-1976-4502-BF36-3FF5EA218861}</a:tableStyleId>
              </a:tblPr>
              <a:tblGrid>
                <a:gridCol w="11600180">
                  <a:extLst>
                    <a:ext uri="{9D8B030D-6E8A-4147-A177-3AD203B41FA5}">
                      <a16:colId xmlns:a16="http://schemas.microsoft.com/office/drawing/2014/main" val="2432148456"/>
                    </a:ext>
                  </a:extLst>
                </a:gridCol>
              </a:tblGrid>
              <a:tr h="322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7030A0"/>
                          </a:solidFill>
                          <a:effectLst/>
                        </a:rPr>
                        <a:t>Q1: Is this A&amp;R switch on for adults or children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effectLst/>
                        </a:rPr>
                        <a:t>A</a:t>
                      </a:r>
                      <a:r>
                        <a:rPr lang="en-GB" sz="1100" b="0" dirty="0">
                          <a:effectLst/>
                        </a:rPr>
                        <a:t>: Adults only. For Children, please continue to refer as you do now</a:t>
                      </a:r>
                    </a:p>
                  </a:txBody>
                  <a:tcPr marL="68227" marR="68227" marT="0" marB="0"/>
                </a:tc>
                <a:extLst>
                  <a:ext uri="{0D108BD9-81ED-4DB2-BD59-A6C34878D82A}">
                    <a16:rowId xmlns:a16="http://schemas.microsoft.com/office/drawing/2014/main" val="3692731811"/>
                  </a:ext>
                </a:extLst>
              </a:tr>
              <a:tr h="4263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rgbClr val="7030A0"/>
                          </a:solidFill>
                          <a:effectLst/>
                          <a:latin typeface="+mn-lt"/>
                          <a:ea typeface="+mn-ea"/>
                          <a:cs typeface="+mn-cs"/>
                        </a:rPr>
                        <a:t>Q2: Why are you switching on A&amp;R – why can’t GPs chose A&amp;G and leave it at that.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A</a:t>
                      </a:r>
                      <a:r>
                        <a:rPr lang="en-GB" sz="1100" b="0" kern="1200" dirty="0">
                          <a:solidFill>
                            <a:schemeClr val="tx1"/>
                          </a:solidFill>
                          <a:effectLst/>
                          <a:latin typeface="+mn-lt"/>
                          <a:ea typeface="+mn-ea"/>
                          <a:cs typeface="+mn-cs"/>
                        </a:rPr>
                        <a:t>: At present the Dermatology department in RLH is not able to manage the high level of demand for the service. It receives around 1500 routine referrals each month (around 750-800 of which are from NEL).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dirty="0">
                          <a:solidFill>
                            <a:schemeClr val="tx1"/>
                          </a:solidFill>
                          <a:effectLst/>
                          <a:latin typeface="+mn-lt"/>
                          <a:ea typeface="+mn-ea"/>
                          <a:cs typeface="+mn-cs"/>
                        </a:rPr>
                        <a:t>Some patients are having to wait more than a year for routine appointment, and this is not good for patient care. The department is switching on the A&amp;R model as it allows triaging at the front end, resulting in better streaming of patients. Treatment can commence earlier with A&amp;G and if some are suitable for community, they can be re-directed to the local community service. Furthermore, all patients will be triaged to the right clinic and </a:t>
                      </a:r>
                      <a:r>
                        <a:rPr lang="en-GB" sz="1100" b="0" i="1" u="none" kern="1200" dirty="0">
                          <a:solidFill>
                            <a:schemeClr val="tx1"/>
                          </a:solidFill>
                          <a:effectLst/>
                          <a:latin typeface="+mn-lt"/>
                          <a:ea typeface="+mn-ea"/>
                          <a:cs typeface="+mn-cs"/>
                        </a:rPr>
                        <a:t>if the advice given is not accepted by the GP-  the GP can choose for their patient to be seen at a face-to-face clinic</a:t>
                      </a:r>
                    </a:p>
                  </a:txBody>
                  <a:tcPr marL="68227" marR="68227" marT="0" marB="0"/>
                </a:tc>
                <a:extLst>
                  <a:ext uri="{0D108BD9-81ED-4DB2-BD59-A6C34878D82A}">
                    <a16:rowId xmlns:a16="http://schemas.microsoft.com/office/drawing/2014/main" val="2375621014"/>
                  </a:ext>
                </a:extLst>
              </a:tr>
              <a:tr h="526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rgbClr val="7030A0"/>
                          </a:solidFill>
                          <a:effectLst/>
                          <a:latin typeface="+mn-lt"/>
                          <a:ea typeface="+mn-ea"/>
                          <a:cs typeface="+mn-cs"/>
                        </a:rPr>
                        <a:t>Q3. What is the best approach for Dermatology referrals where images are concerned and required.</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100" b="1" kern="1200" dirty="0">
                          <a:solidFill>
                            <a:schemeClr val="tx1"/>
                          </a:solidFill>
                          <a:effectLst/>
                          <a:latin typeface="+mn-lt"/>
                          <a:ea typeface="+mn-ea"/>
                          <a:cs typeface="+mn-cs"/>
                        </a:rPr>
                        <a:t>A</a:t>
                      </a:r>
                      <a:r>
                        <a:rPr lang="en-GB" sz="1100" b="0" kern="1200" dirty="0">
                          <a:solidFill>
                            <a:schemeClr val="tx1"/>
                          </a:solidFill>
                          <a:effectLst/>
                          <a:latin typeface="+mn-lt"/>
                          <a:ea typeface="+mn-ea"/>
                          <a:cs typeface="+mn-cs"/>
                        </a:rPr>
                        <a:t>: Including good quality images allows more accurate triage, reduced waiting times, and improved patient reassurance. The best option is for patients to share images directly to their GPs via the online consultation platforms their practice have signed up to (such as eConsult, Accurx or Klinik). The online consultation platforms are secure and have NHS data protection accreditation. It is the data processor of the images, which means it does not save the images and simply transfers it to GP, allowing the GP to then directly upload images on to ERS without having the need to save them locally on to any devices at any point. As the patient shares these images, it is assumed that implied consent is given for the GP to save the images and store to the patient record.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300" b="0" kern="1200" dirty="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100" b="0" kern="1200" dirty="0">
                          <a:solidFill>
                            <a:schemeClr val="tx1"/>
                          </a:solidFill>
                          <a:effectLst/>
                          <a:latin typeface="+mn-lt"/>
                          <a:ea typeface="+mn-ea"/>
                          <a:cs typeface="+mn-cs"/>
                        </a:rPr>
                        <a:t>GPs are asked to continue to use the existing platforms that their practices have in place. In some cases GP practices can send a SMS message to the patient and request they share images (this can be done with accurx). This process involves the patient giving consent to the practice to view and save images to the patient's medical record.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3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kern="1200" dirty="0">
                          <a:solidFill>
                            <a:schemeClr val="tx1"/>
                          </a:solidFill>
                          <a:effectLst/>
                          <a:latin typeface="+mn-lt"/>
                          <a:ea typeface="+mn-ea"/>
                          <a:cs typeface="+mn-cs"/>
                        </a:rPr>
                        <a:t>There are good patient facing videos developed by NHSE to help guide patients to take good pictures </a:t>
                      </a:r>
                    </a:p>
                  </a:txBody>
                  <a:tcPr marL="68227" marR="68227" marT="0" marB="0"/>
                </a:tc>
                <a:extLst>
                  <a:ext uri="{0D108BD9-81ED-4DB2-BD59-A6C34878D82A}">
                    <a16:rowId xmlns:a16="http://schemas.microsoft.com/office/drawing/2014/main" val="396990753"/>
                  </a:ext>
                </a:extLst>
              </a:tr>
              <a:tr h="457200">
                <a:tc>
                  <a:txBody>
                    <a:bodyPr/>
                    <a:lstStyle/>
                    <a:p>
                      <a:r>
                        <a:rPr lang="en-GB" sz="1100" b="1" kern="1200" dirty="0">
                          <a:solidFill>
                            <a:srgbClr val="7030A0"/>
                          </a:solidFill>
                          <a:effectLst/>
                          <a:latin typeface="+mn-lt"/>
                          <a:ea typeface="+mn-ea"/>
                          <a:cs typeface="+mn-cs"/>
                        </a:rPr>
                        <a:t>Q4: What if patients cannot take images, are GPs required to use their own devices? What are the IG implications</a:t>
                      </a:r>
                    </a:p>
                    <a:p>
                      <a:r>
                        <a:rPr lang="en-GB" sz="1100" b="1" kern="1200" dirty="0">
                          <a:solidFill>
                            <a:schemeClr val="tx1"/>
                          </a:solidFill>
                          <a:effectLst/>
                          <a:latin typeface="+mn-lt"/>
                          <a:ea typeface="+mn-ea"/>
                          <a:cs typeface="+mn-cs"/>
                        </a:rPr>
                        <a:t>A: </a:t>
                      </a:r>
                      <a:r>
                        <a:rPr lang="en-GB" sz="1100" b="0" kern="1200" dirty="0">
                          <a:solidFill>
                            <a:schemeClr val="tx1"/>
                          </a:solidFill>
                          <a:effectLst/>
                          <a:latin typeface="+mn-lt"/>
                          <a:ea typeface="+mn-ea"/>
                          <a:cs typeface="+mn-cs"/>
                        </a:rPr>
                        <a:t>If a patient cannot take an image and GPs are able to take images, there are various protocols to be followed. Below are good practices that NEL ICB encourages. </a:t>
                      </a:r>
                      <a:r>
                        <a:rPr lang="en-GB" sz="1100" b="1" i="1" kern="1200" dirty="0">
                          <a:solidFill>
                            <a:schemeClr val="tx1"/>
                          </a:solidFill>
                          <a:effectLst/>
                          <a:latin typeface="+mn-lt"/>
                          <a:ea typeface="+mn-ea"/>
                          <a:cs typeface="+mn-cs"/>
                        </a:rPr>
                        <a:t>This applies to all GPs that refer to Bart’s, not just NEL GPs:</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The device (for example smartphone or tablet) being used by the GP must be practice owned and compliant with the NHS DSPT (Data Security and Protection Toolkit). The device should be approved for use by your local ICB’s IT team, or it must be encrypted at a standard that is NHS DSPT compliant. </a:t>
                      </a:r>
                      <a:r>
                        <a:rPr lang="en-GB" sz="1100" b="0" kern="1200">
                          <a:solidFill>
                            <a:schemeClr val="dk1"/>
                          </a:solidFill>
                          <a:effectLst/>
                          <a:latin typeface="+mn-lt"/>
                          <a:ea typeface="+mn-ea"/>
                          <a:cs typeface="+mn-cs"/>
                        </a:rPr>
                        <a:t>NEL ICB </a:t>
                      </a:r>
                      <a:r>
                        <a:rPr lang="en-GB" sz="1100" b="0" kern="1200" dirty="0">
                          <a:solidFill>
                            <a:schemeClr val="dk1"/>
                          </a:solidFill>
                          <a:effectLst/>
                          <a:latin typeface="+mn-lt"/>
                          <a:ea typeface="+mn-ea"/>
                          <a:cs typeface="+mn-cs"/>
                        </a:rPr>
                        <a:t>do not provide practice mobile phones or tablets or support them.</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All phones must be kept updated with the latest security patches released by Google/Apple (depending on manufacturer) in order to maintain required DSPT and cyber security compliance”</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Bluetooth and any other virtual sharing methods such as NFC or AirDrop should all be disabled on the device.</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Written or verbal informed consent should be sought, and the patient must be told why the images are requested for and what it will be used for.</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Images must not be stored on the device once uploaded directly on to ERS. </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GPs must never use personal devices for any taking or uploading of images as this is a breach of IG and confidentiality protocols. If advice is required, please contact your GP IT service desk (for NEL GPs, email NHS NEL Service Desk at </a:t>
                      </a:r>
                      <a:r>
                        <a:rPr lang="en-GB" sz="1100" b="0" u="none" strike="noStrike" kern="1200" dirty="0">
                          <a:solidFill>
                            <a:schemeClr val="dk1"/>
                          </a:solidFill>
                          <a:effectLst/>
                          <a:latin typeface="+mn-lt"/>
                          <a:ea typeface="+mn-ea"/>
                          <a:cs typeface="+mn-cs"/>
                          <a:hlinkClick r:id="rId2"/>
                        </a:rPr>
                        <a:t>Itservicedesk.nelicb@nhs.net</a:t>
                      </a:r>
                      <a:r>
                        <a:rPr lang="en-GB" sz="1100" b="0" kern="1200" dirty="0">
                          <a:solidFill>
                            <a:schemeClr val="dk1"/>
                          </a:solidFill>
                          <a:effectLst/>
                          <a:latin typeface="+mn-lt"/>
                          <a:ea typeface="+mn-ea"/>
                          <a:cs typeface="+mn-cs"/>
                        </a:rPr>
                        <a:t>)</a:t>
                      </a:r>
                    </a:p>
                    <a:p>
                      <a:pPr marL="171450" lvl="0" indent="-171450">
                        <a:buFont typeface="Arial" panose="020B0604020202020204" pitchFamily="34" charset="0"/>
                        <a:buChar char="•"/>
                      </a:pPr>
                      <a:r>
                        <a:rPr lang="en-GB" sz="1100" b="0" kern="1200" dirty="0">
                          <a:solidFill>
                            <a:schemeClr val="dk1"/>
                          </a:solidFill>
                          <a:effectLst/>
                          <a:latin typeface="+mn-lt"/>
                          <a:ea typeface="+mn-ea"/>
                          <a:cs typeface="+mn-cs"/>
                        </a:rPr>
                        <a:t>Some How-to videos have been developed by NHSE which provide guidance on how to take good pictures and adhere to IG protocols. These are included in this information pack).</a:t>
                      </a:r>
                    </a:p>
                  </a:txBody>
                  <a:tcPr marL="68227" marR="68227" marT="0" marB="0"/>
                </a:tc>
                <a:extLst>
                  <a:ext uri="{0D108BD9-81ED-4DB2-BD59-A6C34878D82A}">
                    <a16:rowId xmlns:a16="http://schemas.microsoft.com/office/drawing/2014/main" val="1717437912"/>
                  </a:ext>
                </a:extLst>
              </a:tr>
              <a:tr h="304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rgbClr val="7030A0"/>
                          </a:solidFill>
                          <a:effectLst/>
                          <a:latin typeface="+mn-lt"/>
                          <a:ea typeface="+mn-ea"/>
                          <a:cs typeface="+mn-cs"/>
                        </a:rPr>
                        <a:t>Q5: Will the photographs be used for any purpose other than direct clinical care - e.g. can the images be used for teaching/training or publications?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A</a:t>
                      </a:r>
                      <a:r>
                        <a:rPr lang="en-GB" sz="1100" b="0" kern="1200" dirty="0">
                          <a:solidFill>
                            <a:schemeClr val="tx1"/>
                          </a:solidFill>
                          <a:effectLst/>
                          <a:latin typeface="+mn-lt"/>
                          <a:ea typeface="+mn-ea"/>
                          <a:cs typeface="+mn-cs"/>
                        </a:rPr>
                        <a:t>: No, Barts have confirmed this will not be used for anything else. </a:t>
                      </a:r>
                    </a:p>
                  </a:txBody>
                  <a:tcPr marL="68227" marR="68227" marT="0" marB="0"/>
                </a:tc>
                <a:extLst>
                  <a:ext uri="{0D108BD9-81ED-4DB2-BD59-A6C34878D82A}">
                    <a16:rowId xmlns:a16="http://schemas.microsoft.com/office/drawing/2014/main" val="2811242727"/>
                  </a:ext>
                </a:extLst>
              </a:tr>
            </a:tbl>
          </a:graphicData>
        </a:graphic>
      </p:graphicFrame>
      <p:sp>
        <p:nvSpPr>
          <p:cNvPr id="4" name="Slide Number Placeholder 3">
            <a:extLst>
              <a:ext uri="{FF2B5EF4-FFF2-40B4-BE49-F238E27FC236}">
                <a16:creationId xmlns:a16="http://schemas.microsoft.com/office/drawing/2014/main" id="{57C983A6-03E2-532B-9691-F4855A509B62}"/>
              </a:ext>
            </a:extLst>
          </p:cNvPr>
          <p:cNvSpPr>
            <a:spLocks noGrp="1"/>
          </p:cNvSpPr>
          <p:nvPr>
            <p:ph type="sldNum" sz="quarter" idx="12"/>
          </p:nvPr>
        </p:nvSpPr>
        <p:spPr/>
        <p:txBody>
          <a:bodyPr/>
          <a:lstStyle/>
          <a:p>
            <a:fld id="{3ECFC03C-1AA6-4349-8A54-8712A94068CB}" type="slidenum">
              <a:rPr lang="en-US" smtClean="0"/>
              <a:t>6</a:t>
            </a:fld>
            <a:endParaRPr lang="en-US" dirty="0"/>
          </a:p>
        </p:txBody>
      </p:sp>
    </p:spTree>
    <p:extLst>
      <p:ext uri="{BB962C8B-B14F-4D97-AF65-F5344CB8AC3E}">
        <p14:creationId xmlns:p14="http://schemas.microsoft.com/office/powerpoint/2010/main" val="297396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0BA3B-45AF-8003-9E4A-2BEB8EA8BD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F48EF9-3B60-AFE8-0061-E57927721391}"/>
              </a:ext>
            </a:extLst>
          </p:cNvPr>
          <p:cNvSpPr>
            <a:spLocks noGrp="1"/>
          </p:cNvSpPr>
          <p:nvPr>
            <p:ph type="title"/>
          </p:nvPr>
        </p:nvSpPr>
        <p:spPr>
          <a:xfrm>
            <a:off x="241300" y="37669"/>
            <a:ext cx="10515600" cy="724479"/>
          </a:xfrm>
        </p:spPr>
        <p:txBody>
          <a:bodyPr>
            <a:normAutofit/>
          </a:bodyPr>
          <a:lstStyle/>
          <a:p>
            <a:r>
              <a:rPr lang="en-GB" sz="3200" dirty="0">
                <a:solidFill>
                  <a:schemeClr val="accent1"/>
                </a:solidFill>
              </a:rPr>
              <a:t>FAQ relating to A&amp;R (2)</a:t>
            </a:r>
          </a:p>
        </p:txBody>
      </p:sp>
      <p:graphicFrame>
        <p:nvGraphicFramePr>
          <p:cNvPr id="6" name="Content Placeholder 5">
            <a:extLst>
              <a:ext uri="{FF2B5EF4-FFF2-40B4-BE49-F238E27FC236}">
                <a16:creationId xmlns:a16="http://schemas.microsoft.com/office/drawing/2014/main" id="{F009A4F0-B79F-0E41-0F53-3FFBCCDE82A9}"/>
              </a:ext>
            </a:extLst>
          </p:cNvPr>
          <p:cNvGraphicFramePr>
            <a:graphicFrameLocks noGrp="1"/>
          </p:cNvGraphicFramePr>
          <p:nvPr>
            <p:ph idx="1"/>
            <p:extLst>
              <p:ext uri="{D42A27DB-BD31-4B8C-83A1-F6EECF244321}">
                <p14:modId xmlns:p14="http://schemas.microsoft.com/office/powerpoint/2010/main" val="3662274823"/>
              </p:ext>
            </p:extLst>
          </p:nvPr>
        </p:nvGraphicFramePr>
        <p:xfrm>
          <a:off x="361950" y="861060"/>
          <a:ext cx="11468100" cy="5095240"/>
        </p:xfrm>
        <a:graphic>
          <a:graphicData uri="http://schemas.openxmlformats.org/drawingml/2006/table">
            <a:tbl>
              <a:tblPr firstRow="1" firstCol="1" bandRow="1">
                <a:tableStyleId>{69CF1AB2-1976-4502-BF36-3FF5EA218861}</a:tableStyleId>
              </a:tblPr>
              <a:tblGrid>
                <a:gridCol w="11468100">
                  <a:extLst>
                    <a:ext uri="{9D8B030D-6E8A-4147-A177-3AD203B41FA5}">
                      <a16:colId xmlns:a16="http://schemas.microsoft.com/office/drawing/2014/main" val="2432148456"/>
                    </a:ext>
                  </a:extLst>
                </a:gridCol>
              </a:tblGrid>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rgbClr val="7030A0"/>
                          </a:solidFill>
                          <a:effectLst/>
                          <a:latin typeface="+mn-lt"/>
                          <a:ea typeface="+mn-ea"/>
                          <a:cs typeface="+mn-cs"/>
                        </a:rPr>
                        <a:t>Q6: How long are the images stored on ERS/Cerner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2"/>
                          </a:solidFill>
                          <a:effectLst/>
                          <a:latin typeface="+mn-lt"/>
                          <a:ea typeface="+mn-ea"/>
                          <a:cs typeface="+mn-cs"/>
                        </a:rPr>
                        <a:t>A:</a:t>
                      </a:r>
                      <a:r>
                        <a:rPr lang="en-GB" sz="1100" b="0" kern="1200" dirty="0">
                          <a:solidFill>
                            <a:schemeClr val="tx2"/>
                          </a:solidFill>
                          <a:effectLst/>
                          <a:latin typeface="+mn-lt"/>
                          <a:ea typeface="+mn-ea"/>
                          <a:cs typeface="+mn-cs"/>
                        </a:rPr>
                        <a:t> Currently they are retained for 10 years, however this is being reviewed at present by NHSE</a:t>
                      </a:r>
                    </a:p>
                  </a:txBody>
                  <a:tcPr marL="68227" marR="68227" marT="0" marB="0"/>
                </a:tc>
                <a:extLst>
                  <a:ext uri="{0D108BD9-81ED-4DB2-BD59-A6C34878D82A}">
                    <a16:rowId xmlns:a16="http://schemas.microsoft.com/office/drawing/2014/main" val="778685845"/>
                  </a:ext>
                </a:extLst>
              </a:tr>
              <a:tr h="406400">
                <a:tc>
                  <a:txBody>
                    <a:bodyPr/>
                    <a:lstStyle/>
                    <a:p>
                      <a:pPr marL="0" lvl="0" indent="0" algn="l">
                        <a:buFont typeface="+mj-lt"/>
                        <a:buNone/>
                        <a:tabLst>
                          <a:tab pos="457200" algn="l"/>
                        </a:tabLst>
                      </a:pPr>
                      <a:r>
                        <a:rPr lang="en-GB" sz="1100" b="1" kern="1200" dirty="0">
                          <a:solidFill>
                            <a:srgbClr val="7030A0"/>
                          </a:solidFill>
                          <a:effectLst/>
                          <a:latin typeface="+mn-lt"/>
                          <a:ea typeface="+mn-ea"/>
                          <a:cs typeface="+mn-cs"/>
                        </a:rPr>
                        <a:t>Q7: </a:t>
                      </a:r>
                      <a:r>
                        <a:rPr lang="en-GB" sz="1100" b="1" dirty="0">
                          <a:solidFill>
                            <a:srgbClr val="7030A0"/>
                          </a:solidFill>
                          <a:effectLst/>
                          <a:latin typeface="Arial" panose="020B0604020202020204" pitchFamily="34" charset="0"/>
                          <a:ea typeface="Times New Roman" panose="02020603050405020304" pitchFamily="18" charset="0"/>
                          <a:cs typeface="Aptos" panose="020B0004020202020204" pitchFamily="34" charset="0"/>
                        </a:rPr>
                        <a:t>What happens if a patient withdraws their consent - will the image be deleted?  </a:t>
                      </a:r>
                      <a:endParaRPr lang="en-GB" sz="1100" b="1" dirty="0">
                        <a:solidFill>
                          <a:srgbClr val="7030A0"/>
                        </a:solidFill>
                        <a:effectLst/>
                        <a:latin typeface="Aptos" panose="020B0004020202020204" pitchFamily="34" charset="0"/>
                        <a:ea typeface="Aptos" panose="020B0004020202020204" pitchFamily="34" charset="0"/>
                        <a:cs typeface="Aptos" panose="020B0004020202020204" pitchFamily="34" charset="0"/>
                      </a:endParaRPr>
                    </a:p>
                    <a:p>
                      <a:r>
                        <a:rPr lang="en-GB" sz="1100" b="0" kern="1200" dirty="0">
                          <a:solidFill>
                            <a:schemeClr val="dk1"/>
                          </a:solidFill>
                          <a:effectLst/>
                          <a:latin typeface="+mn-lt"/>
                          <a:ea typeface="+mn-ea"/>
                          <a:cs typeface="+mn-cs"/>
                        </a:rPr>
                        <a:t>A: If the patient withdraws consent and asks the GP to remove images – the practice must follow the NHSE guidance on amending or updating user records: </a:t>
                      </a:r>
                      <a:r>
                        <a:rPr lang="en-GB" sz="1100" b="0" u="sng" kern="1200" dirty="0">
                          <a:solidFill>
                            <a:schemeClr val="dk1"/>
                          </a:solidFill>
                          <a:effectLst/>
                          <a:latin typeface="+mn-lt"/>
                          <a:ea typeface="+mn-ea"/>
                          <a:cs typeface="+mn-cs"/>
                          <a:hlinkClick r:id="rId2"/>
                        </a:rPr>
                        <a:t>Amending patient and service user records - NHS Transformation Directorate</a:t>
                      </a:r>
                      <a:endParaRPr lang="en-GB" sz="1100" b="0" u="sng" kern="1200" dirty="0">
                        <a:solidFill>
                          <a:schemeClr val="dk1"/>
                        </a:solidFill>
                        <a:effectLst/>
                        <a:latin typeface="+mn-lt"/>
                        <a:ea typeface="+mn-ea"/>
                        <a:cs typeface="+mn-cs"/>
                      </a:endParaRPr>
                    </a:p>
                    <a:p>
                      <a:endParaRPr lang="en-GB" sz="300" b="0" kern="1200" dirty="0">
                        <a:solidFill>
                          <a:schemeClr val="dk1"/>
                        </a:solidFill>
                        <a:effectLst/>
                        <a:latin typeface="+mn-lt"/>
                        <a:ea typeface="+mn-ea"/>
                        <a:cs typeface="+mn-cs"/>
                      </a:endParaRPr>
                    </a:p>
                    <a:p>
                      <a:r>
                        <a:rPr lang="en-GB" sz="1100" b="0" kern="1200" dirty="0">
                          <a:solidFill>
                            <a:schemeClr val="dk1"/>
                          </a:solidFill>
                          <a:effectLst/>
                          <a:latin typeface="+mn-lt"/>
                          <a:ea typeface="+mn-ea"/>
                          <a:cs typeface="+mn-cs"/>
                        </a:rPr>
                        <a:t>The practice can make a request for the image to be removed too from the ERS, however you will need to contact the National ERS Helpdesk: </a:t>
                      </a:r>
                      <a:r>
                        <a:rPr lang="en-GB" sz="1100" b="0" u="sng" kern="1200" dirty="0">
                          <a:solidFill>
                            <a:schemeClr val="dk1"/>
                          </a:solidFill>
                          <a:effectLst/>
                          <a:latin typeface="+mn-lt"/>
                          <a:ea typeface="+mn-ea"/>
                          <a:cs typeface="+mn-cs"/>
                          <a:hlinkClick r:id="rId3"/>
                        </a:rPr>
                        <a:t>Contact the e-Referral Service - NHS England Digital</a:t>
                      </a:r>
                      <a:r>
                        <a:rPr lang="en-GB" sz="1100" b="0" kern="1200" dirty="0">
                          <a:solidFill>
                            <a:schemeClr val="dk1"/>
                          </a:solidFill>
                          <a:effectLst/>
                          <a:latin typeface="+mn-lt"/>
                          <a:ea typeface="+mn-ea"/>
                          <a:cs typeface="+mn-cs"/>
                        </a:rPr>
                        <a:t>.</a:t>
                      </a:r>
                    </a:p>
                  </a:txBody>
                  <a:tcPr marL="68227" marR="68227" marT="0" marB="0"/>
                </a:tc>
                <a:extLst>
                  <a:ext uri="{0D108BD9-81ED-4DB2-BD59-A6C34878D82A}">
                    <a16:rowId xmlns:a16="http://schemas.microsoft.com/office/drawing/2014/main" val="1076442854"/>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rgbClr val="7030A0"/>
                          </a:solidFill>
                          <a:effectLst/>
                          <a:latin typeface="+mn-lt"/>
                          <a:ea typeface="+mn-ea"/>
                          <a:cs typeface="+mn-cs"/>
                        </a:rPr>
                        <a:t>Q8: If the patient cannot take images or the images needed are of intimate areas, what happens then?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A</a:t>
                      </a:r>
                      <a:r>
                        <a:rPr lang="en-GB" sz="1100" b="0" kern="1200" dirty="0">
                          <a:solidFill>
                            <a:schemeClr val="tx1"/>
                          </a:solidFill>
                          <a:effectLst/>
                          <a:latin typeface="+mn-lt"/>
                          <a:ea typeface="+mn-ea"/>
                          <a:cs typeface="+mn-cs"/>
                        </a:rPr>
                        <a:t>: In such instances the patient can be referred to RLH without any images included and the Trust will arrange for images to be taken at a medical photography clinic or a face-to-face appointment to be given without the need to images.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00" b="0" kern="1200" dirty="0">
                        <a:solidFill>
                          <a:schemeClr val="dk1"/>
                        </a:solidFill>
                        <a:effectLst/>
                        <a:latin typeface="+mn-lt"/>
                        <a:ea typeface="+mn-ea"/>
                        <a:cs typeface="+mn-cs"/>
                      </a:endParaRPr>
                    </a:p>
                  </a:txBody>
                  <a:tcPr marL="68227" marR="68227" marT="0" marB="0"/>
                </a:tc>
                <a:extLst>
                  <a:ext uri="{0D108BD9-81ED-4DB2-BD59-A6C34878D82A}">
                    <a16:rowId xmlns:a16="http://schemas.microsoft.com/office/drawing/2014/main" val="1931144642"/>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7030A0"/>
                          </a:solidFill>
                          <a:effectLst/>
                        </a:rPr>
                        <a:t>Q9: How will the data/images be kept safe?</a:t>
                      </a:r>
                      <a:endParaRPr lang="en-GB" sz="1100" b="1" kern="1200" dirty="0">
                        <a:solidFill>
                          <a:srgbClr val="7030A0"/>
                        </a:solidFill>
                        <a:effectLst/>
                        <a:latin typeface="+mn-lt"/>
                        <a:ea typeface="Cambria" panose="020405030504060302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effectLst/>
                        </a:rPr>
                        <a:t>A: All images would remain on eRS and are accessed by log-in only. This is the current process that is in place as GPs already submit images as part of existing Dermatology referrals.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00" b="0" kern="1200" dirty="0">
                        <a:solidFill>
                          <a:schemeClr val="dk1"/>
                        </a:solidFill>
                        <a:effectLst/>
                        <a:latin typeface="+mn-lt"/>
                        <a:ea typeface="+mn-ea"/>
                        <a:cs typeface="+mn-cs"/>
                      </a:endParaRPr>
                    </a:p>
                  </a:txBody>
                  <a:tcPr marL="68227" marR="68227" marT="0" marB="0"/>
                </a:tc>
                <a:extLst>
                  <a:ext uri="{0D108BD9-81ED-4DB2-BD59-A6C34878D82A}">
                    <a16:rowId xmlns:a16="http://schemas.microsoft.com/office/drawing/2014/main" val="709983353"/>
                  </a:ext>
                </a:extLst>
              </a:tr>
              <a:tr h="254000">
                <a:tc>
                  <a:txBody>
                    <a:bodyPr/>
                    <a:lstStyle/>
                    <a:p>
                      <a:r>
                        <a:rPr lang="en-GB" sz="1100" dirty="0">
                          <a:solidFill>
                            <a:srgbClr val="7030A0"/>
                          </a:solidFill>
                          <a:effectLst/>
                        </a:rPr>
                        <a:t>Q10: </a:t>
                      </a:r>
                      <a:r>
                        <a:rPr lang="en-GB" sz="1100" b="1"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rPr>
                        <a:t>Will the trust accept referrals if no images are present due to no smart phone or patient declines to consent to sending images?</a:t>
                      </a:r>
                      <a:endParaRPr lang="en-GB" sz="1100"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endParaRPr>
                    </a:p>
                    <a:p>
                      <a:r>
                        <a:rPr lang="en-GB" sz="1100" b="1" i="0" dirty="0">
                          <a:effectLst/>
                        </a:rPr>
                        <a:t>A</a:t>
                      </a:r>
                      <a:r>
                        <a:rPr lang="en-GB" sz="1100" b="0" i="0" dirty="0">
                          <a:effectLst/>
                        </a:rPr>
                        <a:t>: </a:t>
                      </a:r>
                      <a:r>
                        <a:rPr lang="en-GB" sz="1100" b="0" i="0" dirty="0">
                          <a:effectLst/>
                          <a:latin typeface="Arial" panose="020B0604020202020204" pitchFamily="34" charset="0"/>
                          <a:ea typeface="Cambria" panose="02040503050406030204" pitchFamily="18" charset="0"/>
                          <a:cs typeface="Times New Roman" panose="02020603050405020304" pitchFamily="18" charset="0"/>
                        </a:rPr>
                        <a:t>Yes. Please state this in your referral form. RLH will be limited in the advice they can provide but they are focused on what is in the patients’ best interests and have confirmed they will accept referrals without images. It maybe that they do not give A&amp;G in such cases and instead triage the patient for an appointment</a:t>
                      </a:r>
                    </a:p>
                    <a:p>
                      <a:endParaRPr lang="en-GB" sz="300" i="1" dirty="0">
                        <a:effectLst/>
                        <a:latin typeface="Arial" panose="020B0604020202020204" pitchFamily="34" charset="0"/>
                        <a:ea typeface="Cambria" panose="02040503050406030204" pitchFamily="18" charset="0"/>
                        <a:cs typeface="Times New Roman" panose="02020603050405020304" pitchFamily="18" charset="0"/>
                      </a:endParaRPr>
                    </a:p>
                  </a:txBody>
                  <a:tcPr marL="68227" marR="68227" marT="0" marB="0"/>
                </a:tc>
                <a:extLst>
                  <a:ext uri="{0D108BD9-81ED-4DB2-BD59-A6C34878D82A}">
                    <a16:rowId xmlns:a16="http://schemas.microsoft.com/office/drawing/2014/main" val="3016104127"/>
                  </a:ext>
                </a:extLst>
              </a:tr>
              <a:tr h="508000">
                <a:tc>
                  <a:txBody>
                    <a:bodyPr/>
                    <a:lstStyle/>
                    <a:p>
                      <a:r>
                        <a:rPr lang="en-GB" sz="1100" b="1" kern="1200" dirty="0">
                          <a:solidFill>
                            <a:srgbClr val="7030A0"/>
                          </a:solidFill>
                          <a:effectLst/>
                          <a:latin typeface="+mn-lt"/>
                          <a:ea typeface="Cambria" panose="02040503050406030204" pitchFamily="18" charset="0"/>
                          <a:cs typeface="Times New Roman" panose="02020603050405020304" pitchFamily="18" charset="0"/>
                        </a:rPr>
                        <a:t>Q11: </a:t>
                      </a:r>
                      <a:r>
                        <a:rPr lang="en-GB" sz="1100" b="1"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rPr>
                        <a:t>What happens to those who cannot consent e.g. those with learning difficulties?</a:t>
                      </a:r>
                      <a:endParaRPr lang="en-GB" sz="1100"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dk1"/>
                          </a:solidFill>
                          <a:effectLst/>
                          <a:latin typeface="+mn-lt"/>
                          <a:ea typeface="Cambria" panose="02040503050406030204" pitchFamily="18" charset="0"/>
                          <a:cs typeface="Times New Roman" panose="02020603050405020304" pitchFamily="18" charset="0"/>
                        </a:rPr>
                        <a:t>A</a:t>
                      </a:r>
                      <a:r>
                        <a:rPr lang="en-GB" sz="1100" b="0" kern="1200" dirty="0">
                          <a:solidFill>
                            <a:schemeClr val="dk1"/>
                          </a:solidFill>
                          <a:effectLst/>
                          <a:latin typeface="+mn-lt"/>
                          <a:ea typeface="Cambria" panose="02040503050406030204" pitchFamily="18" charset="0"/>
                          <a:cs typeface="Times New Roman" panose="02020603050405020304" pitchFamily="18" charset="0"/>
                        </a:rPr>
                        <a:t>: </a:t>
                      </a:r>
                      <a:r>
                        <a:rPr lang="en-GB" sz="1100" b="0" dirty="0">
                          <a:effectLst/>
                          <a:latin typeface="Arial" panose="020B0604020202020204" pitchFamily="34" charset="0"/>
                          <a:ea typeface="Cambria" panose="02040503050406030204" pitchFamily="18" charset="0"/>
                          <a:cs typeface="Times New Roman" panose="02020603050405020304" pitchFamily="18" charset="0"/>
                        </a:rPr>
                        <a:t>If patient cannot consent, please state this in the referral and your referral will still be accepted. Please also see this </a:t>
                      </a:r>
                      <a:r>
                        <a:rPr lang="en-GB" sz="1100" b="1" u="sng" kern="1200" dirty="0">
                          <a:solidFill>
                            <a:schemeClr val="dk1"/>
                          </a:solidFill>
                          <a:effectLst/>
                          <a:latin typeface="+mn-lt"/>
                          <a:ea typeface="+mn-ea"/>
                          <a:cs typeface="+mn-cs"/>
                          <a:hlinkClick r:id="rId4"/>
                        </a:rPr>
                        <a:t>Consent to treatment - Assessing capacity - NHS</a:t>
                      </a:r>
                      <a:endParaRPr lang="en-GB" sz="1100" b="0" dirty="0">
                        <a:effectLst/>
                        <a:latin typeface="Arial" panose="020B0604020202020204" pitchFamily="34" charset="0"/>
                        <a:ea typeface="Cambria" panose="02040503050406030204" pitchFamily="18" charset="0"/>
                        <a:cs typeface="Times New Roman" panose="02020603050405020304" pitchFamily="18" charset="0"/>
                      </a:endParaRPr>
                    </a:p>
                    <a:p>
                      <a:endParaRPr lang="en-GB" sz="300" b="0" dirty="0">
                        <a:effectLst/>
                        <a:latin typeface="Arial" panose="020B0604020202020204" pitchFamily="34" charset="0"/>
                        <a:ea typeface="Cambria" panose="02040503050406030204" pitchFamily="18" charset="0"/>
                        <a:cs typeface="Times New Roman" panose="02020603050405020304" pitchFamily="18" charset="0"/>
                      </a:endParaRPr>
                    </a:p>
                  </a:txBody>
                  <a:tcPr marL="68227" marR="68227" marT="0" marB="0"/>
                </a:tc>
                <a:extLst>
                  <a:ext uri="{0D108BD9-81ED-4DB2-BD59-A6C34878D82A}">
                    <a16:rowId xmlns:a16="http://schemas.microsoft.com/office/drawing/2014/main" val="2375621014"/>
                  </a:ext>
                </a:extLst>
              </a:tr>
              <a:tr h="381000">
                <a:tc>
                  <a:txBody>
                    <a:bodyPr/>
                    <a:lstStyle/>
                    <a:p>
                      <a:r>
                        <a:rPr lang="en-GB" sz="1100" b="1" kern="1200" dirty="0">
                          <a:solidFill>
                            <a:srgbClr val="7030A0"/>
                          </a:solidFill>
                          <a:effectLst/>
                          <a:latin typeface="Arial" panose="020B0604020202020204" pitchFamily="34" charset="0"/>
                          <a:ea typeface="Cambria" panose="02040503050406030204" pitchFamily="18" charset="0"/>
                          <a:cs typeface="Times New Roman" panose="02020603050405020304" pitchFamily="18" charset="0"/>
                        </a:rPr>
                        <a:t>Q12: Are there any apps such as PANDO that are being endorsed by the ICB?</a:t>
                      </a:r>
                    </a:p>
                    <a:p>
                      <a:r>
                        <a:rPr lang="en-GB" sz="1100" b="1" dirty="0">
                          <a:solidFill>
                            <a:schemeClr val="tx1"/>
                          </a:solidFill>
                          <a:effectLst/>
                          <a:latin typeface="Arial" panose="020B0604020202020204" pitchFamily="34" charset="0"/>
                          <a:ea typeface="Cambria" panose="02040503050406030204" pitchFamily="18" charset="0"/>
                          <a:cs typeface="Times New Roman" panose="02020603050405020304" pitchFamily="18" charset="0"/>
                        </a:rPr>
                        <a:t>A</a:t>
                      </a:r>
                      <a:r>
                        <a:rPr lang="en-GB" sz="1100" b="0" dirty="0">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Across NEL there is no single app that has been endorsed by the ICB for use. In City and Hackney, there is a successful tele-dermatology model in place and they have access to Isla Care – which is a software that the Homerton and CH GPs have commissioned to use via the Cancer Alliance. It is primarily used to attach images for routine or 2ww referrals for the Tele-dermatology pathway. The software is accessed via practice owned iPhone devices that are IG compliant. The ICB in the coming year will explore the use of digital apps further. At present there is no devices that the ICB promotes although at a Place or practice level there maybe some apps or software's being used based on local arrangements. If your practice is using such apps, please ensure these have been vetted and approved by your GP IT reps</a:t>
                      </a:r>
                    </a:p>
                    <a:p>
                      <a:endParaRPr lang="en-GB" sz="300" b="0" dirty="0">
                        <a:solidFill>
                          <a:schemeClr val="tx1"/>
                        </a:solidFill>
                        <a:effectLst/>
                        <a:latin typeface="Arial" panose="020B0604020202020204" pitchFamily="34" charset="0"/>
                        <a:ea typeface="Cambria" panose="02040503050406030204" pitchFamily="18" charset="0"/>
                        <a:cs typeface="Times New Roman" panose="02020603050405020304" pitchFamily="18" charset="0"/>
                      </a:endParaRPr>
                    </a:p>
                  </a:txBody>
                  <a:tcPr marL="68227" marR="68227" marT="0" marB="0"/>
                </a:tc>
                <a:extLst>
                  <a:ext uri="{0D108BD9-81ED-4DB2-BD59-A6C34878D82A}">
                    <a16:rowId xmlns:a16="http://schemas.microsoft.com/office/drawing/2014/main" val="1522657278"/>
                  </a:ext>
                </a:extLst>
              </a:tr>
              <a:tr h="381000">
                <a:tc>
                  <a:txBody>
                    <a:bodyPr/>
                    <a:lstStyle/>
                    <a:p>
                      <a:r>
                        <a:rPr lang="en-GB" sz="1100" b="0" dirty="0">
                          <a:effectLst/>
                          <a:latin typeface="Arial" panose="020B0604020202020204" pitchFamily="34" charset="0"/>
                          <a:ea typeface="Cambria" panose="02040503050406030204" pitchFamily="18" charset="0"/>
                          <a:cs typeface="Times New Roman" panose="02020603050405020304" pitchFamily="18" charset="0"/>
                        </a:rPr>
                        <a:t>Useful links </a:t>
                      </a:r>
                    </a:p>
                    <a:p>
                      <a:r>
                        <a:rPr lang="en-GB" sz="1100" b="1" kern="1200" dirty="0">
                          <a:solidFill>
                            <a:schemeClr val="dk1"/>
                          </a:solidFill>
                          <a:effectLst/>
                          <a:latin typeface="+mn-lt"/>
                          <a:ea typeface="+mn-ea"/>
                          <a:cs typeface="+mn-cs"/>
                        </a:rPr>
                        <a:t>MDDUS (Medical Defence Organisation Article) </a:t>
                      </a:r>
                      <a:r>
                        <a:rPr lang="en-GB" sz="1100" b="1" u="sng" kern="1200" dirty="0">
                          <a:solidFill>
                            <a:schemeClr val="dk1"/>
                          </a:solidFill>
                          <a:effectLst/>
                          <a:latin typeface="+mn-lt"/>
                          <a:ea typeface="+mn-ea"/>
                          <a:cs typeface="+mn-cs"/>
                          <a:hlinkClick r:id="rId5"/>
                        </a:rPr>
                        <a:t>Consider data security when using smartphones at work | MDDUS</a:t>
                      </a:r>
                      <a:endParaRPr lang="en-GB" sz="1100" b="1" kern="1200" dirty="0">
                        <a:solidFill>
                          <a:schemeClr val="dk1"/>
                        </a:solidFill>
                        <a:effectLst/>
                        <a:latin typeface="+mn-lt"/>
                        <a:ea typeface="+mn-ea"/>
                        <a:cs typeface="+mn-cs"/>
                      </a:endParaRPr>
                    </a:p>
                    <a:p>
                      <a:r>
                        <a:rPr lang="en-GB" sz="1100" b="1" kern="1200" dirty="0">
                          <a:solidFill>
                            <a:schemeClr val="dk1"/>
                          </a:solidFill>
                          <a:effectLst/>
                          <a:latin typeface="+mn-lt"/>
                          <a:ea typeface="+mn-ea"/>
                          <a:cs typeface="+mn-cs"/>
                        </a:rPr>
                        <a:t>NHS E Guidance: </a:t>
                      </a:r>
                      <a:r>
                        <a:rPr lang="en-GB" sz="1100" b="1" u="sng" kern="1200" dirty="0">
                          <a:solidFill>
                            <a:schemeClr val="dk1"/>
                          </a:solidFill>
                          <a:effectLst/>
                          <a:latin typeface="+mn-lt"/>
                          <a:ea typeface="+mn-ea"/>
                          <a:cs typeface="+mn-cs"/>
                          <a:hlinkClick r:id="rId6"/>
                        </a:rPr>
                        <a:t>Bring your own device (BYOD) guidance - NHS Transformation Directorate</a:t>
                      </a:r>
                      <a:endParaRPr lang="en-GB" sz="1100" b="1" kern="1200" dirty="0">
                        <a:solidFill>
                          <a:schemeClr val="dk1"/>
                        </a:solidFill>
                        <a:effectLst/>
                        <a:latin typeface="+mn-lt"/>
                        <a:ea typeface="+mn-ea"/>
                        <a:cs typeface="+mn-cs"/>
                      </a:endParaRPr>
                    </a:p>
                    <a:p>
                      <a:r>
                        <a:rPr lang="en-GB" sz="1100" dirty="0">
                          <a:hlinkClick r:id="rId7"/>
                        </a:rPr>
                        <a:t>UK-GUIDANCE-ON-THE-USE-OF-MOBILE-PHOTOGRAPHIC-DEVICES-IN-DERMATOLOGY.pdf</a:t>
                      </a:r>
                      <a:endParaRPr lang="en-GB" sz="1100" b="1" kern="1200" dirty="0">
                        <a:solidFill>
                          <a:schemeClr val="dk1"/>
                        </a:solidFill>
                        <a:effectLst/>
                        <a:latin typeface="+mn-lt"/>
                        <a:ea typeface="+mn-ea"/>
                        <a:cs typeface="+mn-cs"/>
                      </a:endParaRPr>
                    </a:p>
                    <a:p>
                      <a:endParaRPr lang="en-GB" sz="1100" b="0" dirty="0">
                        <a:effectLst/>
                        <a:latin typeface="Arial" panose="020B0604020202020204" pitchFamily="34" charset="0"/>
                        <a:ea typeface="Cambria" panose="02040503050406030204" pitchFamily="18" charset="0"/>
                        <a:cs typeface="Times New Roman" panose="02020603050405020304" pitchFamily="18" charset="0"/>
                      </a:endParaRPr>
                    </a:p>
                  </a:txBody>
                  <a:tcPr marL="68227" marR="68227" marT="0" marB="0"/>
                </a:tc>
                <a:extLst>
                  <a:ext uri="{0D108BD9-81ED-4DB2-BD59-A6C34878D82A}">
                    <a16:rowId xmlns:a16="http://schemas.microsoft.com/office/drawing/2014/main" val="725450094"/>
                  </a:ext>
                </a:extLst>
              </a:tr>
            </a:tbl>
          </a:graphicData>
        </a:graphic>
      </p:graphicFrame>
      <p:sp>
        <p:nvSpPr>
          <p:cNvPr id="4" name="Slide Number Placeholder 3">
            <a:extLst>
              <a:ext uri="{FF2B5EF4-FFF2-40B4-BE49-F238E27FC236}">
                <a16:creationId xmlns:a16="http://schemas.microsoft.com/office/drawing/2014/main" id="{8B88D856-BC74-698A-26D8-F59BC29A601B}"/>
              </a:ext>
            </a:extLst>
          </p:cNvPr>
          <p:cNvSpPr>
            <a:spLocks noGrp="1"/>
          </p:cNvSpPr>
          <p:nvPr>
            <p:ph type="sldNum" sz="quarter" idx="12"/>
          </p:nvPr>
        </p:nvSpPr>
        <p:spPr/>
        <p:txBody>
          <a:bodyPr/>
          <a:lstStyle/>
          <a:p>
            <a:fld id="{3ECFC03C-1AA6-4349-8A54-8712A94068CB}" type="slidenum">
              <a:rPr lang="en-US" smtClean="0"/>
              <a:t>7</a:t>
            </a:fld>
            <a:endParaRPr lang="en-US" dirty="0"/>
          </a:p>
        </p:txBody>
      </p:sp>
    </p:spTree>
    <p:extLst>
      <p:ext uri="{BB962C8B-B14F-4D97-AF65-F5344CB8AC3E}">
        <p14:creationId xmlns:p14="http://schemas.microsoft.com/office/powerpoint/2010/main" val="339778118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FFFFFF"/>
      </a:lt2>
      <a:accent1>
        <a:srgbClr val="005EB8"/>
      </a:accent1>
      <a:accent2>
        <a:srgbClr val="005EB8"/>
      </a:accent2>
      <a:accent3>
        <a:srgbClr val="005EB8"/>
      </a:accent3>
      <a:accent4>
        <a:srgbClr val="005EB8"/>
      </a:accent4>
      <a:accent5>
        <a:srgbClr val="005EB8"/>
      </a:accent5>
      <a:accent6>
        <a:srgbClr val="005EB8"/>
      </a:accent6>
      <a:hlink>
        <a:srgbClr val="005EB8"/>
      </a:hlink>
      <a:folHlink>
        <a:srgbClr val="005E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NEL-NELHCP-1" id="{74988B19-88AD-41B2-95B3-EA28A851EAB5}" vid="{40C9794C-A9C1-4FE9-B657-1706F79623B8}"/>
    </a:ext>
  </a:extLst>
</a:theme>
</file>

<file path=ppt/theme/theme2.xml><?xml version="1.0" encoding="utf-8"?>
<a:theme xmlns:a="http://schemas.openxmlformats.org/drawingml/2006/main" name="Office Theme">
  <a:themeElements>
    <a:clrScheme name="Custom 1">
      <a:dk1>
        <a:srgbClr val="000000"/>
      </a:dk1>
      <a:lt1>
        <a:srgbClr val="FFFFFF"/>
      </a:lt1>
      <a:dk2>
        <a:srgbClr val="000000"/>
      </a:dk2>
      <a:lt2>
        <a:srgbClr val="FFFFFF"/>
      </a:lt2>
      <a:accent1>
        <a:srgbClr val="005EB8"/>
      </a:accent1>
      <a:accent2>
        <a:srgbClr val="005EB8"/>
      </a:accent2>
      <a:accent3>
        <a:srgbClr val="005EB8"/>
      </a:accent3>
      <a:accent4>
        <a:srgbClr val="005EB8"/>
      </a:accent4>
      <a:accent5>
        <a:srgbClr val="005EB8"/>
      </a:accent5>
      <a:accent6>
        <a:srgbClr val="005EB8"/>
      </a:accent6>
      <a:hlink>
        <a:srgbClr val="005EB8"/>
      </a:hlink>
      <a:folHlink>
        <a:srgbClr val="005E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0ebb5ee9-2d03-48aa-b37d-84f763cbd030" xsi:nil="true"/>
    <lcf76f155ced4ddcb4097134ff3c332f xmlns="0ebb5ee9-2d03-48aa-b37d-84f763cbd030">
      <Terms xmlns="http://schemas.microsoft.com/office/infopath/2007/PartnerControls"/>
    </lcf76f155ced4ddcb4097134ff3c332f>
    <_ip_UnifiedCompliancePolicyProperties xmlns="http://schemas.microsoft.com/sharepoint/v3" xsi:nil="true"/>
    <TaxCatchAll xmlns="0d871ac9-43fd-4d83-b56c-1d9e1750910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B923F9B057C946AA8C3C07E0D88299" ma:contentTypeVersion="22" ma:contentTypeDescription="Create a new document." ma:contentTypeScope="" ma:versionID="0d6a168a806b293cb6956da8c0b6107e">
  <xsd:schema xmlns:xsd="http://www.w3.org/2001/XMLSchema" xmlns:xs="http://www.w3.org/2001/XMLSchema" xmlns:p="http://schemas.microsoft.com/office/2006/metadata/properties" xmlns:ns1="http://schemas.microsoft.com/sharepoint/v3" xmlns:ns2="0ebb5ee9-2d03-48aa-b37d-84f763cbd030" xmlns:ns3="0d871ac9-43fd-4d83-b56c-1d9e17509108" targetNamespace="http://schemas.microsoft.com/office/2006/metadata/properties" ma:root="true" ma:fieldsID="e2d8c80fb7f4fcbfa5d88e0de24e9cf1" ns1:_="" ns2:_="" ns3:_="">
    <xsd:import namespace="http://schemas.microsoft.com/sharepoint/v3"/>
    <xsd:import namespace="0ebb5ee9-2d03-48aa-b37d-84f763cbd030"/>
    <xsd:import namespace="0d871ac9-43fd-4d83-b56c-1d9e175091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1:_ip_UnifiedCompliancePolicyProperties" minOccurs="0"/>
                <xsd:element ref="ns1:_ip_UnifiedCompliancePolicyUIAction" minOccurs="0"/>
                <xsd:element ref="ns2:MediaLengthInSeconds" minOccurs="0"/>
                <xsd:element ref="ns2:MediaServiceLocation" minOccurs="0"/>
                <xsd:element ref="ns2:MediaServiceObjectDetectorVersions" minOccurs="0"/>
                <xsd:element ref="ns2:_Flow_SignoffStatu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bb5ee9-2d03-48aa-b37d-84f763cbd0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_Flow_SignoffStatus" ma:index="27" nillable="true" ma:displayName="Sign-off status" ma:internalName="Sign_x002d_off_x0020_status">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871ac9-43fd-4d83-b56c-1d9e1750910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c1db81-abec-4f04-b380-7f6052164afb}" ma:internalName="TaxCatchAll" ma:showField="CatchAllData" ma:web="0d871ac9-43fd-4d83-b56c-1d9e175091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8DE028-D8E7-4C41-89A1-553652CEFF31}">
  <ds:schemaRefs>
    <ds:schemaRef ds:uri="0d871ac9-43fd-4d83-b56c-1d9e17509108"/>
    <ds:schemaRef ds:uri="0ebb5ee9-2d03-48aa-b37d-84f763cbd03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E4CA5CB-BA43-4DA2-BD93-BE2F45D36D6F}">
  <ds:schemaRefs>
    <ds:schemaRef ds:uri="http://schemas.microsoft.com/sharepoint/v3/contenttype/forms"/>
  </ds:schemaRefs>
</ds:datastoreItem>
</file>

<file path=customXml/itemProps3.xml><?xml version="1.0" encoding="utf-8"?>
<ds:datastoreItem xmlns:ds="http://schemas.openxmlformats.org/officeDocument/2006/customXml" ds:itemID="{A0925B5F-707E-4841-B8EA-B0D1C34E27A1}">
  <ds:schemaRefs>
    <ds:schemaRef ds:uri="0d871ac9-43fd-4d83-b56c-1d9e17509108"/>
    <ds:schemaRef ds:uri="0ebb5ee9-2d03-48aa-b37d-84f763cbd03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PowerPoint-NEL-NELHCP-1</Template>
  <TotalTime>78</TotalTime>
  <Words>2651</Words>
  <Application>Microsoft Office PowerPoint</Application>
  <PresentationFormat>Widescreen</PresentationFormat>
  <Paragraphs>161</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Aptos</vt:lpstr>
      <vt:lpstr>Arial</vt:lpstr>
      <vt:lpstr>Calibri</vt:lpstr>
      <vt:lpstr>Wingdings</vt:lpstr>
      <vt:lpstr>Wingdings 2</vt:lpstr>
      <vt:lpstr>Office Theme</vt:lpstr>
      <vt:lpstr>Office Theme</vt:lpstr>
      <vt:lpstr>PowerPoint Presentation</vt:lpstr>
      <vt:lpstr>There are currently four main pathways for RLH Dermatology Services.  </vt:lpstr>
      <vt:lpstr>RLH Dermatology – Advice &amp; Refer for routine/urgent (non-cancer) conditions guidance </vt:lpstr>
      <vt:lpstr>Do I need to attach a photo?</vt:lpstr>
      <vt:lpstr>RLH Dermatology – Services summary: What service do I use?</vt:lpstr>
      <vt:lpstr>FAQs relating to A&amp;R (1) </vt:lpstr>
      <vt:lpstr>FAQ relating to A&amp;R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HOBBS, Natasha (NHS NORTH EAST LONDON ICB - A3A8R)</dc:creator>
  <cp:lastModifiedBy>MIAH, Anwar (NHS NORTH EAST LONDON ICB - A3A8R)</cp:lastModifiedBy>
  <cp:revision>2</cp:revision>
  <dcterms:created xsi:type="dcterms:W3CDTF">2024-12-10T15:49:34Z</dcterms:created>
  <dcterms:modified xsi:type="dcterms:W3CDTF">2025-06-27T10:44:10Z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0x010100C4B923F9B057C946AA8C3C07E0D88299</vt:lpwstr>
  </property>
  <property fmtid="{D5CDD505-2E9C-101B-9397-08002B2CF9AE}" pid="3" name="MediaServiceImageTags">
    <vt:lpwstr/>
  </property>
</Properties>
</file>