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47780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AH, Anwar (NHS NORTH EAST LONDON ICB - A3A8R)" userId="684e5e73-8c14-4c6b-adfb-7923603ebeaf" providerId="ADAL" clId="{AA6D43F8-8443-4D27-98C5-74F84DFC2F45}"/>
    <pc:docChg chg="modSld">
      <pc:chgData name="MIAH, Anwar (NHS NORTH EAST LONDON ICB - A3A8R)" userId="684e5e73-8c14-4c6b-adfb-7923603ebeaf" providerId="ADAL" clId="{AA6D43F8-8443-4D27-98C5-74F84DFC2F45}" dt="2025-06-26T16:22:37.546" v="4" actId="207"/>
      <pc:docMkLst>
        <pc:docMk/>
      </pc:docMkLst>
      <pc:sldChg chg="modSp mod">
        <pc:chgData name="MIAH, Anwar (NHS NORTH EAST LONDON ICB - A3A8R)" userId="684e5e73-8c14-4c6b-adfb-7923603ebeaf" providerId="ADAL" clId="{AA6D43F8-8443-4D27-98C5-74F84DFC2F45}" dt="2025-06-26T16:22:37.546" v="4" actId="207"/>
        <pc:sldMkLst>
          <pc:docMk/>
          <pc:sldMk cId="2437207869" sldId="2147477802"/>
        </pc:sldMkLst>
        <pc:spChg chg="mod">
          <ac:chgData name="MIAH, Anwar (NHS NORTH EAST LONDON ICB - A3A8R)" userId="684e5e73-8c14-4c6b-adfb-7923603ebeaf" providerId="ADAL" clId="{AA6D43F8-8443-4D27-98C5-74F84DFC2F45}" dt="2025-06-26T16:22:29.537" v="1" actId="207"/>
          <ac:spMkLst>
            <pc:docMk/>
            <pc:sldMk cId="2437207869" sldId="2147477802"/>
            <ac:spMk id="7" creationId="{8A9D1751-D331-E5E0-7D19-7BEA00054F58}"/>
          </ac:spMkLst>
        </pc:spChg>
        <pc:spChg chg="mod">
          <ac:chgData name="MIAH, Anwar (NHS NORTH EAST LONDON ICB - A3A8R)" userId="684e5e73-8c14-4c6b-adfb-7923603ebeaf" providerId="ADAL" clId="{AA6D43F8-8443-4D27-98C5-74F84DFC2F45}" dt="2025-06-26T16:22:37.546" v="4" actId="207"/>
          <ac:spMkLst>
            <pc:docMk/>
            <pc:sldMk cId="2437207869" sldId="2147477802"/>
            <ac:spMk id="17" creationId="{6DEBB874-DB9B-8327-2988-A22FB834E0B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B77151-0FB8-466F-8527-0F7DC42789CE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62B53-9918-4B8A-A8CA-5568E1E461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295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C4D94A-A0C2-1208-0C50-E79CCED804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823AE7-9DE1-46AF-8C38-E81D17C3F69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025722C-65EC-4782-000E-3BBD01D3640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76B737-7658-05A5-9A84-731D870FAF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186E4ED-8BD7-4E84-8A3A-7C88053C348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4712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DA8B8-7C2F-2849-CC91-AA7F833656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013823-792F-15C3-5827-8DDC48D4B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E5E83-A265-DAE3-87CE-B60809E8D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3676-40DB-4DFF-8744-940B0FE747E7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B7F8-0C9B-C221-C970-1A4D48D81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491A2-BD29-F48C-A2F0-D64EE839B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7F0-59CF-4CAE-8144-8EF331B4A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84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ABAEB-ED26-7F45-A802-D3482687B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5D3467-BC0B-8D88-9595-06DC3F859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811B2E-A575-E484-8536-3E54BBD21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3676-40DB-4DFF-8744-940B0FE747E7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D0393-CD10-BB3A-75F7-4C5BAC600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E3D92-F998-AFEC-A682-7E76CD275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7F0-59CF-4CAE-8144-8EF331B4A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42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368F13-35C4-DDC6-8A64-46DF038793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F49C1-A66C-DCA5-504C-712ABACCA1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E59AB-E50F-E30B-0F37-746DDD25B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3676-40DB-4DFF-8744-940B0FE747E7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00105-FCAA-9F98-4895-4EE8A680D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2EDA81-6626-DD22-7D8F-49DB03E04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7F0-59CF-4CAE-8144-8EF331B4A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1026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50734" y="1378338"/>
            <a:ext cx="10463509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 sz="3000" b="1" i="0" cap="none">
                <a:solidFill>
                  <a:schemeClr val="bg2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846668" y="2001077"/>
            <a:ext cx="5040000" cy="307777"/>
          </a:xfrm>
          <a:prstGeom prst="rect">
            <a:avLst/>
          </a:prstGeom>
        </p:spPr>
        <p:txBody>
          <a:bodyPr vert="horz" lIns="0" tIns="0" rIns="0" bIns="0">
            <a:sp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000" baseline="0">
                <a:latin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274243" y="2001077"/>
            <a:ext cx="5040000" cy="307777"/>
          </a:xfrm>
          <a:prstGeom prst="rect">
            <a:avLst/>
          </a:prstGeom>
        </p:spPr>
        <p:txBody>
          <a:bodyPr vert="horz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 b="0" i="0" baseline="0">
                <a:latin typeface="Arial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586015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701F0-7100-7F7F-E3E2-4817AFAB7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1B852-F0BD-8E0D-50FF-AF740B3C0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8C79A-B96C-26CB-F26C-60B466E3F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3676-40DB-4DFF-8744-940B0FE747E7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307E3-796C-E77F-032A-EF92A20B5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990EC-ED11-5404-586B-BFE3F6A5E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7F0-59CF-4CAE-8144-8EF331B4A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90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28B78-8C6C-81B6-DE20-6876A3B47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E991FF-3BF8-A85F-CF86-A878D1311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3EB1E4-9A50-E7F1-5D14-1046D428D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3676-40DB-4DFF-8744-940B0FE747E7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A45AA-9497-BF3F-5289-E5BF9F00C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5CF99-D1B9-48B4-CA0D-FB73F855A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7F0-59CF-4CAE-8144-8EF331B4A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46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ADBB8-C9CA-B252-6968-12DC2F107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9665C-F961-DB62-106A-D432C33595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3C76A0-BA57-2F97-8E22-B1F3968EA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37E14C-4570-3121-DEF3-7FF8CF714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3676-40DB-4DFF-8744-940B0FE747E7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F15B88-FCAA-7134-C7DC-954DC600A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B6843F-8992-9EE4-B74D-C50D4A5DE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7F0-59CF-4CAE-8144-8EF331B4A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034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781B0-6D62-43FA-ADED-1039C9E22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568C89-1D03-30FC-130C-939236E25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97915C-0A4A-4C3D-3AF0-6EC9BD0E65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D6CD66-8CC1-3593-287F-A9E68A132C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A63CB5-AE6B-9C2E-32C3-C00739C5A9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E470F2-C8AA-E34E-6A76-C2A20DFCA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3676-40DB-4DFF-8744-940B0FE747E7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4F6C58-3B18-0A24-9D38-D0F141C04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8A33C1-F9EB-1949-D24D-5355609E7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7F0-59CF-4CAE-8144-8EF331B4A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285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521FC-5785-6AC3-101A-B101D0465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C34D98-2E1E-F03B-F5CC-91E9AC4A2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3676-40DB-4DFF-8744-940B0FE747E7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9FDF6-2823-3880-36FA-938CB0DA0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B7ECC0-82C7-ED36-FC04-C58F48093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7F0-59CF-4CAE-8144-8EF331B4A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259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97550E-8F2F-577B-0ABB-A141001D5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3676-40DB-4DFF-8744-940B0FE747E7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B844EC-31C0-181B-C27E-7CDA21F46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FB14E0-968F-AFDD-E88D-7CB787B1C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7F0-59CF-4CAE-8144-8EF331B4A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332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0F535-5717-A2B5-D1F6-2201C0468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27508-AD2D-267E-D0C3-C387B39CB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E5EEC6-05C9-DC3B-741B-F27CA5F4BA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E2AAE8-611A-4126-C454-82745633F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3676-40DB-4DFF-8744-940B0FE747E7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1C34B7-685E-B6F7-8CCD-0135FDEF8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BEC17-15C3-5329-DFAD-9E36E8780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7F0-59CF-4CAE-8144-8EF331B4A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79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A5C6B-3B19-321F-A003-BBBF402D2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E8D7DF-C39D-C3F1-C21F-CC46DD2E95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6EE41C-02FE-BFFB-89CA-DA4E0C83E4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B3D7A-A90E-9842-78AA-4CF3D3DFD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D3676-40DB-4DFF-8744-940B0FE747E7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7563D4-E319-CF50-F75B-119DF70BE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9A26BF-554C-B21F-AF85-33040C71C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8B7F0-59CF-4CAE-8144-8EF331B4A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576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20A369-6C47-4821-37D3-187476167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7D0AFA-6C70-81C8-4C19-CE4D00939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AC2F5E-C829-6615-8AE0-7B25DDC040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DD3676-40DB-4DFF-8744-940B0FE747E7}" type="datetimeFigureOut">
              <a:rPr lang="en-GB" smtClean="0"/>
              <a:t>26/06/2025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BC437-5E71-0C7E-DF1D-E8ECFC7E9E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BDFA3E-5BB3-B40D-4A6C-5C907C8617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E8B7F0-59CF-4CAE-8144-8EF331B4A1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292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artshealth.nhs.uk/referral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www.bartshealth.nhs.uk/download.cfm?doc=docm93jijm4n25675.pdf&amp;ver=5021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C74EAB-3DFD-63F0-B7F9-56FCE57822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96109BAE-F7C8-6DCF-5ADC-9B8495E79874}"/>
              </a:ext>
            </a:extLst>
          </p:cNvPr>
          <p:cNvSpPr txBox="1"/>
          <p:nvPr/>
        </p:nvSpPr>
        <p:spPr>
          <a:xfrm>
            <a:off x="584199" y="1063524"/>
            <a:ext cx="11105730" cy="2308324"/>
          </a:xfrm>
          <a:prstGeom prst="rect">
            <a:avLst/>
          </a:prstGeom>
          <a:noFill/>
          <a:ln w="28575">
            <a:solidFill>
              <a:srgbClr val="003087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i="1" dirty="0">
                <a:solidFill>
                  <a:prstClr val="black"/>
                </a:solidFill>
                <a:latin typeface="Calibri"/>
              </a:rPr>
              <a:t>Advice &amp; Refer 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(single point of access for advice and referral requests): </a:t>
            </a:r>
            <a:r>
              <a:rPr lang="en-GB" b="1" dirty="0">
                <a:solidFill>
                  <a:prstClr val="black"/>
                </a:solidFill>
                <a:latin typeface="Calibri"/>
              </a:rPr>
              <a:t>RLH will move the current Dermatology services below to an Advice &amp; Refer model:</a:t>
            </a:r>
          </a:p>
          <a:p>
            <a:endParaRPr lang="en-GB" sz="800" b="1" dirty="0">
              <a:solidFill>
                <a:prstClr val="black"/>
              </a:solidFill>
              <a:latin typeface="Calibri"/>
            </a:endParaRPr>
          </a:p>
          <a:p>
            <a:r>
              <a:rPr lang="en-GB" dirty="0">
                <a:solidFill>
                  <a:prstClr val="black"/>
                </a:solidFill>
                <a:latin typeface="Calibri"/>
              </a:rPr>
              <a:t>• General Dermatology (The Royal London Hospital) </a:t>
            </a:r>
          </a:p>
          <a:p>
            <a:r>
              <a:rPr lang="en-GB" dirty="0">
                <a:solidFill>
                  <a:prstClr val="black"/>
                </a:solidFill>
                <a:latin typeface="Calibri"/>
              </a:rPr>
              <a:t>• Advice &amp; Guidance General Dermatology - Dermatology(RLH) - Barts Health NHS Trust  R1H</a:t>
            </a:r>
          </a:p>
          <a:p>
            <a:r>
              <a:rPr lang="en-GB" dirty="0">
                <a:solidFill>
                  <a:prstClr val="black"/>
                </a:solidFill>
                <a:latin typeface="Calibri"/>
              </a:rPr>
              <a:t>• Advice &amp; Guidance </a:t>
            </a:r>
            <a:r>
              <a:rPr lang="en-GB" dirty="0" err="1">
                <a:solidFill>
                  <a:prstClr val="black"/>
                </a:solidFill>
                <a:latin typeface="Calibri"/>
              </a:rPr>
              <a:t>Psychodermatology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 MDT Clinic - Dermatology (RLH) - Barts Health NHS Trust – R1H</a:t>
            </a:r>
          </a:p>
          <a:p>
            <a:endParaRPr lang="en-GB" sz="600" dirty="0">
              <a:solidFill>
                <a:prstClr val="black"/>
              </a:solidFill>
              <a:latin typeface="Calibri"/>
            </a:endParaRPr>
          </a:p>
          <a:p>
            <a:r>
              <a:rPr lang="en-GB" b="1" i="1" dirty="0">
                <a:solidFill>
                  <a:prstClr val="black"/>
                </a:solidFill>
                <a:latin typeface="Calibri"/>
              </a:rPr>
              <a:t>Please read the reminder section below on how to use Advice and Refer (single point of access) services on the system. You can find a list of all A&amp;R services on the Barts Health website </a:t>
            </a:r>
            <a:r>
              <a:rPr lang="en-GB" b="1" i="1" dirty="0">
                <a:solidFill>
                  <a:prstClr val="black"/>
                </a:solidFill>
                <a:latin typeface="Calibri"/>
                <a:hlinkClick r:id="rId3"/>
              </a:rPr>
              <a:t>link</a:t>
            </a:r>
            <a:r>
              <a:rPr lang="en-GB" b="1" i="1" dirty="0">
                <a:solidFill>
                  <a:prstClr val="black"/>
                </a:solidFill>
                <a:latin typeface="Calibri"/>
              </a:rPr>
              <a:t>.</a:t>
            </a:r>
            <a:endParaRPr lang="en-GB" b="1" i="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A9D1751-D331-E5E0-7D19-7BEA00054F58}"/>
              </a:ext>
            </a:extLst>
          </p:cNvPr>
          <p:cNvSpPr txBox="1">
            <a:spLocks/>
          </p:cNvSpPr>
          <p:nvPr/>
        </p:nvSpPr>
        <p:spPr>
          <a:xfrm>
            <a:off x="1252728" y="44386"/>
            <a:ext cx="9299447" cy="101258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5100" b="1" dirty="0">
                <a:solidFill>
                  <a:srgbClr val="003087"/>
                </a:solidFill>
                <a:latin typeface="Calibri"/>
                <a:cs typeface="Calibri"/>
              </a:rPr>
              <a:t>A&amp;R specialist advise switch on for </a:t>
            </a:r>
            <a:r>
              <a:rPr lang="en-GB" sz="5100" b="1" u="sng" dirty="0">
                <a:solidFill>
                  <a:schemeClr val="accent5"/>
                </a:solidFill>
                <a:latin typeface="Calibri"/>
                <a:cs typeface="Calibri"/>
              </a:rPr>
              <a:t>Adults</a:t>
            </a:r>
            <a:r>
              <a:rPr lang="en-GB" sz="5100" b="1" dirty="0">
                <a:solidFill>
                  <a:srgbClr val="003087"/>
                </a:solidFill>
                <a:latin typeface="Calibri"/>
                <a:cs typeface="Calibri"/>
              </a:rPr>
              <a:t> Dermatology at RLH :  1 Minute Briefing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54602716-FAF5-9F71-F423-BF70FD717E4B}"/>
              </a:ext>
            </a:extLst>
          </p:cNvPr>
          <p:cNvSpPr txBox="1">
            <a:spLocks/>
          </p:cNvSpPr>
          <p:nvPr/>
        </p:nvSpPr>
        <p:spPr>
          <a:xfrm>
            <a:off x="186752" y="90402"/>
            <a:ext cx="1584176" cy="412955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GB" sz="1600" b="1" dirty="0">
                <a:solidFill>
                  <a:srgbClr val="001B76"/>
                </a:solidFill>
                <a:latin typeface="Calibri"/>
              </a:rPr>
              <a:t>July 2025</a:t>
            </a:r>
            <a:endParaRPr lang="en-GB" sz="1600" b="1" dirty="0">
              <a:solidFill>
                <a:srgbClr val="001B76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DEBB874-DB9B-8327-2988-A22FB834E0BD}"/>
              </a:ext>
            </a:extLst>
          </p:cNvPr>
          <p:cNvSpPr txBox="1"/>
          <p:nvPr/>
        </p:nvSpPr>
        <p:spPr>
          <a:xfrm>
            <a:off x="584199" y="3547853"/>
            <a:ext cx="11105730" cy="2600712"/>
          </a:xfrm>
          <a:prstGeom prst="rect">
            <a:avLst/>
          </a:prstGeom>
          <a:solidFill>
            <a:srgbClr val="005EB8"/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300"/>
              </a:spcAft>
              <a:defRPr/>
            </a:pPr>
            <a:r>
              <a:rPr lang="en-GB" sz="1700" b="1" kern="0" dirty="0">
                <a:solidFill>
                  <a:srgbClr val="FFFFFF"/>
                </a:solidFill>
                <a:latin typeface="Calibri"/>
                <a:ea typeface="ＭＳ Ｐゴシック"/>
                <a:cs typeface="Calibri"/>
              </a:rPr>
              <a:t>Polite reminder: </a:t>
            </a:r>
            <a:endParaRPr lang="en-GB" sz="1700" b="1" kern="0" dirty="0">
              <a:solidFill>
                <a:srgbClr val="FFFFFF"/>
              </a:solidFill>
              <a:latin typeface="Calibri"/>
              <a:ea typeface="ＭＳ Ｐゴシック" pitchFamily="-65" charset="-128"/>
              <a:cs typeface="Calibri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GB" sz="1700" b="1" kern="0" dirty="0">
                <a:solidFill>
                  <a:srgbClr val="FFFFFF"/>
                </a:solidFill>
                <a:latin typeface="Calibri"/>
                <a:ea typeface="ＭＳ Ｐゴシック"/>
              </a:rPr>
              <a:t>When selecting advice and refer services, </a:t>
            </a:r>
            <a:r>
              <a:rPr lang="en-GB" sz="1700" kern="0" dirty="0">
                <a:solidFill>
                  <a:srgbClr val="FFFFFF"/>
                </a:solidFill>
                <a:latin typeface="Calibri"/>
                <a:ea typeface="ＭＳ Ｐゴシック"/>
              </a:rPr>
              <a:t>ensure you select the request type ‘advice’ before making a referral. This will ensure you see the correct services available in your area. Before submitting the request please give permission to the provider to convert to a referral.</a:t>
            </a:r>
            <a:endParaRPr lang="en-GB" sz="1700" kern="0" dirty="0">
              <a:solidFill>
                <a:srgbClr val="FFFFFF"/>
              </a:solidFill>
              <a:latin typeface="Calibri"/>
              <a:ea typeface="ＭＳ Ｐゴシック"/>
              <a:cs typeface="Calibri"/>
            </a:endParaRP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GB" sz="1700" kern="0" dirty="0">
                <a:solidFill>
                  <a:srgbClr val="FFFFFF"/>
                </a:solidFill>
                <a:latin typeface="Calibri"/>
                <a:ea typeface="ＭＳ Ｐゴシック" pitchFamily="-65" charset="-128"/>
              </a:rPr>
              <a:t>If you need any help, including guidance on what to do if an A&amp;G request has not been answered, please refer to the </a:t>
            </a:r>
            <a:r>
              <a:rPr lang="en-GB" sz="1700" b="1" u="sng" kern="0" dirty="0">
                <a:solidFill>
                  <a:srgbClr val="FFFF00"/>
                </a:solidFill>
                <a:latin typeface="Calibri"/>
                <a:ea typeface="ＭＳ Ｐゴシック" pitchFamily="-65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A&amp;G handbook</a:t>
            </a:r>
            <a:r>
              <a:rPr lang="en-GB" sz="1700" b="1" kern="0" dirty="0">
                <a:solidFill>
                  <a:srgbClr val="FFFF00"/>
                </a:solidFill>
                <a:latin typeface="Calibri"/>
                <a:ea typeface="ＭＳ Ｐゴシック" pitchFamily="-65" charset="-128"/>
              </a:rPr>
              <a:t>.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GB" sz="1700" kern="0" dirty="0">
                <a:solidFill>
                  <a:prstClr val="white"/>
                </a:solidFill>
                <a:latin typeface="Calibri"/>
                <a:ea typeface="ＭＳ Ｐゴシック" pitchFamily="-65" charset="-128"/>
              </a:rPr>
              <a:t>Please respond to any queries from secondary care promptly for the patient’s benefit and remember to close the request afterwards.</a:t>
            </a:r>
          </a:p>
          <a:p>
            <a:pPr marL="285750" indent="-285750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en-GB" sz="1700" kern="0" dirty="0">
                <a:solidFill>
                  <a:prstClr val="white"/>
                </a:solidFill>
                <a:latin typeface="Calibri"/>
                <a:ea typeface="ＭＳ Ｐゴシック" pitchFamily="-65" charset="-128"/>
              </a:rPr>
              <a:t>Please ensure A&amp;R is being used for clinical queries and referrals, not for </a:t>
            </a:r>
            <a:r>
              <a:rPr lang="en-GB" sz="1700" b="1" kern="0" dirty="0">
                <a:solidFill>
                  <a:prstClr val="white"/>
                </a:solidFill>
                <a:latin typeface="Calibri"/>
                <a:ea typeface="ＭＳ Ｐゴシック" pitchFamily="-65" charset="-128"/>
              </a:rPr>
              <a:t>admin or pathology queries</a:t>
            </a:r>
            <a:r>
              <a:rPr lang="en-GB" sz="1700" kern="0" dirty="0">
                <a:solidFill>
                  <a:prstClr val="white"/>
                </a:solidFill>
                <a:latin typeface="Calibri"/>
                <a:ea typeface="ＭＳ Ｐゴシック" pitchFamily="-65" charset="-128"/>
              </a:rPr>
              <a:t>.</a:t>
            </a:r>
          </a:p>
        </p:txBody>
      </p:sp>
      <p:pic>
        <p:nvPicPr>
          <p:cNvPr id="10" name="Picture 9" descr="Barts Health">
            <a:extLst>
              <a:ext uri="{FF2B5EF4-FFF2-40B4-BE49-F238E27FC236}">
                <a16:creationId xmlns:a16="http://schemas.microsoft.com/office/drawing/2014/main" id="{AE4FC655-006F-537B-E5E7-D19D516ED4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7841" y="18646"/>
            <a:ext cx="792088" cy="47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7D53D1F-B753-0748-DBC5-F7A2A693D73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24" y="541085"/>
            <a:ext cx="1225105" cy="4722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7207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262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MIAH, Anwar (NHS NORTH EAST LONDON ICB - A3A8R)</dc:creator>
  <cp:lastModifiedBy>MIAH, Anwar (NHS NORTH EAST LONDON ICB - A3A8R)</cp:lastModifiedBy>
  <cp:revision>1</cp:revision>
  <dcterms:created xsi:type="dcterms:W3CDTF">2025-06-26T15:34:51Z</dcterms:created>
  <dcterms:modified xsi:type="dcterms:W3CDTF">2025-06-26T16:22:38Z</dcterms:modified>
</cp:coreProperties>
</file>