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4" r:id="rId4"/>
    <p:sldMasterId id="2147484069" r:id="rId5"/>
  </p:sldMasterIdLst>
  <p:notesMasterIdLst>
    <p:notesMasterId r:id="rId19"/>
  </p:notesMasterIdLst>
  <p:handoutMasterIdLst>
    <p:handoutMasterId r:id="rId20"/>
  </p:handoutMasterIdLst>
  <p:sldIdLst>
    <p:sldId id="286" r:id="rId6"/>
    <p:sldId id="257" r:id="rId7"/>
    <p:sldId id="302" r:id="rId8"/>
    <p:sldId id="299" r:id="rId9"/>
    <p:sldId id="310" r:id="rId10"/>
    <p:sldId id="303" r:id="rId11"/>
    <p:sldId id="300" r:id="rId12"/>
    <p:sldId id="301" r:id="rId13"/>
    <p:sldId id="304" r:id="rId14"/>
    <p:sldId id="306" r:id="rId15"/>
    <p:sldId id="305" r:id="rId16"/>
    <p:sldId id="307" r:id="rId17"/>
    <p:sldId id="308" r:id="rId18"/>
  </p:sldIdLst>
  <p:sldSz cx="9906000" cy="6858000" type="A4"/>
  <p:notesSz cx="6797675" cy="987425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192">
          <p15:clr>
            <a:srgbClr val="A4A3A4"/>
          </p15:clr>
        </p15:guide>
        <p15:guide id="2" pos="376">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89C993-A3E7-3F25-9166-60AB26EA1C0D}" name="OLIVER, Jordan (NHS NORTH EAST LONDON ICB - A3A8R)" initials="JO" userId="S::jordan.oliver2@nhs.net::c2f7b545-ffd7-4dde-a971-6a2bd51c3ecc"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567"/>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45" autoAdjust="0"/>
    <p:restoredTop sz="87441" autoAdjust="0"/>
  </p:normalViewPr>
  <p:slideViewPr>
    <p:cSldViewPr snapToGrid="0">
      <p:cViewPr varScale="1">
        <p:scale>
          <a:sx n="64" d="100"/>
          <a:sy n="64" d="100"/>
        </p:scale>
        <p:origin x="1224" y="40"/>
      </p:cViewPr>
      <p:guideLst>
        <p:guide orient="horz" pos="4192"/>
        <p:guide pos="3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64" d="100"/>
          <a:sy n="64" d="100"/>
        </p:scale>
        <p:origin x="-2916" y="-12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8893D7A6-057A-2447-B80B-313F5E5EED9C}" type="datetimeFigureOut">
              <a:rPr lang="en-US" smtClean="0"/>
              <a:t>2/3/2025</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673BD9E1-1DAC-AE4C-A519-0EE3B8377F04}" type="slidenum">
              <a:rPr lang="en-US" smtClean="0"/>
              <a:t>‹#›</a:t>
            </a:fld>
            <a:endParaRPr lang="en-US"/>
          </a:p>
        </p:txBody>
      </p:sp>
    </p:spTree>
    <p:extLst>
      <p:ext uri="{BB962C8B-B14F-4D97-AF65-F5344CB8AC3E}">
        <p14:creationId xmlns:p14="http://schemas.microsoft.com/office/powerpoint/2010/main" val="2428933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75302A90-5813-2A45-ABAF-DC946F06933E}" type="datetimeFigureOut">
              <a:rPr lang="en-US" smtClean="0"/>
              <a:t>1/31/2025</a:t>
            </a:fld>
            <a:endParaRPr lang="en-US"/>
          </a:p>
        </p:txBody>
      </p:sp>
      <p:sp>
        <p:nvSpPr>
          <p:cNvPr id="4" name="Slide Image Placeholder 3"/>
          <p:cNvSpPr>
            <a:spLocks noGrp="1" noRot="1" noChangeAspect="1"/>
          </p:cNvSpPr>
          <p:nvPr>
            <p:ph type="sldImg" idx="2"/>
          </p:nvPr>
        </p:nvSpPr>
        <p:spPr>
          <a:xfrm>
            <a:off x="725488" y="741363"/>
            <a:ext cx="534670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39A0D143-8F6E-1E49-A359-EBE3A3DEE788}" type="slidenum">
              <a:rPr lang="en-US" smtClean="0"/>
              <a:t>‹#›</a:t>
            </a:fld>
            <a:endParaRPr lang="en-US"/>
          </a:p>
        </p:txBody>
      </p:sp>
    </p:spTree>
    <p:extLst>
      <p:ext uri="{BB962C8B-B14F-4D97-AF65-F5344CB8AC3E}">
        <p14:creationId xmlns:p14="http://schemas.microsoft.com/office/powerpoint/2010/main" val="20039358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1</a:t>
            </a:fld>
            <a:endParaRPr lang="en-US"/>
          </a:p>
        </p:txBody>
      </p:sp>
    </p:spTree>
    <p:extLst>
      <p:ext uri="{BB962C8B-B14F-4D97-AF65-F5344CB8AC3E}">
        <p14:creationId xmlns:p14="http://schemas.microsoft.com/office/powerpoint/2010/main" val="759299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06969-2A81-21A7-75AB-5BA841CE18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1C3C19-4390-58A2-DCD4-0BA83486DA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34B6A3-934C-A8F5-955C-28CB299E608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BEE6F90-265B-F695-9954-46B5C711D921}"/>
              </a:ext>
            </a:extLst>
          </p:cNvPr>
          <p:cNvSpPr>
            <a:spLocks noGrp="1"/>
          </p:cNvSpPr>
          <p:nvPr>
            <p:ph type="sldNum" sz="quarter" idx="5"/>
          </p:nvPr>
        </p:nvSpPr>
        <p:spPr/>
        <p:txBody>
          <a:bodyPr/>
          <a:lstStyle/>
          <a:p>
            <a:fld id="{39A0D143-8F6E-1E49-A359-EBE3A3DEE788}" type="slidenum">
              <a:rPr lang="en-US" smtClean="0"/>
              <a:t>11</a:t>
            </a:fld>
            <a:endParaRPr lang="en-US"/>
          </a:p>
        </p:txBody>
      </p:sp>
    </p:spTree>
    <p:extLst>
      <p:ext uri="{BB962C8B-B14F-4D97-AF65-F5344CB8AC3E}">
        <p14:creationId xmlns:p14="http://schemas.microsoft.com/office/powerpoint/2010/main" val="836540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60D3E-BFA6-8F04-9A95-446AA9298F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4EAF03-604F-2A7D-2AAD-304290B437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BC94B3-FBE7-7952-6027-556C1B8EBA0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0A728FA-2B9A-B9CF-BDB9-39D5A818FB8B}"/>
              </a:ext>
            </a:extLst>
          </p:cNvPr>
          <p:cNvSpPr>
            <a:spLocks noGrp="1"/>
          </p:cNvSpPr>
          <p:nvPr>
            <p:ph type="sldNum" sz="quarter" idx="5"/>
          </p:nvPr>
        </p:nvSpPr>
        <p:spPr/>
        <p:txBody>
          <a:bodyPr/>
          <a:lstStyle/>
          <a:p>
            <a:fld id="{39A0D143-8F6E-1E49-A359-EBE3A3DEE788}" type="slidenum">
              <a:rPr lang="en-US" smtClean="0"/>
              <a:t>12</a:t>
            </a:fld>
            <a:endParaRPr lang="en-US"/>
          </a:p>
        </p:txBody>
      </p:sp>
    </p:spTree>
    <p:extLst>
      <p:ext uri="{BB962C8B-B14F-4D97-AF65-F5344CB8AC3E}">
        <p14:creationId xmlns:p14="http://schemas.microsoft.com/office/powerpoint/2010/main" val="1592904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E340CD-A876-3F1F-1B84-7FAF1BED2B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D72EA4-805D-3BEE-9864-7D9307C0A3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0C3000-2A29-6F07-B765-64CDDF0DDBF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5570F14-D510-B0DD-6ADA-728C5D8608A3}"/>
              </a:ext>
            </a:extLst>
          </p:cNvPr>
          <p:cNvSpPr>
            <a:spLocks noGrp="1"/>
          </p:cNvSpPr>
          <p:nvPr>
            <p:ph type="sldNum" sz="quarter" idx="5"/>
          </p:nvPr>
        </p:nvSpPr>
        <p:spPr/>
        <p:txBody>
          <a:bodyPr/>
          <a:lstStyle/>
          <a:p>
            <a:fld id="{39A0D143-8F6E-1E49-A359-EBE3A3DEE788}" type="slidenum">
              <a:rPr lang="en-US" smtClean="0"/>
              <a:t>13</a:t>
            </a:fld>
            <a:endParaRPr lang="en-US"/>
          </a:p>
        </p:txBody>
      </p:sp>
    </p:spTree>
    <p:extLst>
      <p:ext uri="{BB962C8B-B14F-4D97-AF65-F5344CB8AC3E}">
        <p14:creationId xmlns:p14="http://schemas.microsoft.com/office/powerpoint/2010/main" val="3838198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2</a:t>
            </a:fld>
            <a:endParaRPr lang="en-US"/>
          </a:p>
        </p:txBody>
      </p:sp>
    </p:spTree>
    <p:extLst>
      <p:ext uri="{BB962C8B-B14F-4D97-AF65-F5344CB8AC3E}">
        <p14:creationId xmlns:p14="http://schemas.microsoft.com/office/powerpoint/2010/main" val="318030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3</a:t>
            </a:fld>
            <a:endParaRPr lang="en-US"/>
          </a:p>
        </p:txBody>
      </p:sp>
    </p:spTree>
    <p:extLst>
      <p:ext uri="{BB962C8B-B14F-4D97-AF65-F5344CB8AC3E}">
        <p14:creationId xmlns:p14="http://schemas.microsoft.com/office/powerpoint/2010/main" val="33987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4</a:t>
            </a:fld>
            <a:endParaRPr lang="en-US"/>
          </a:p>
        </p:txBody>
      </p:sp>
    </p:spTree>
    <p:extLst>
      <p:ext uri="{BB962C8B-B14F-4D97-AF65-F5344CB8AC3E}">
        <p14:creationId xmlns:p14="http://schemas.microsoft.com/office/powerpoint/2010/main" val="2129154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345F4-6718-AAF8-56C2-EEFB59CC19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0C0C5A-BC1F-EC5D-D09B-6518ACC49B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F38778-92EC-1D3C-ECEE-49CB0A5F0EF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4F341397-BA04-8D53-64FB-25C33E91E548}"/>
              </a:ext>
            </a:extLst>
          </p:cNvPr>
          <p:cNvSpPr>
            <a:spLocks noGrp="1"/>
          </p:cNvSpPr>
          <p:nvPr>
            <p:ph type="sldNum" sz="quarter" idx="5"/>
          </p:nvPr>
        </p:nvSpPr>
        <p:spPr/>
        <p:txBody>
          <a:bodyPr/>
          <a:lstStyle/>
          <a:p>
            <a:fld id="{39A0D143-8F6E-1E49-A359-EBE3A3DEE788}" type="slidenum">
              <a:rPr lang="en-US" smtClean="0"/>
              <a:t>5</a:t>
            </a:fld>
            <a:endParaRPr lang="en-US"/>
          </a:p>
        </p:txBody>
      </p:sp>
    </p:spTree>
    <p:extLst>
      <p:ext uri="{BB962C8B-B14F-4D97-AF65-F5344CB8AC3E}">
        <p14:creationId xmlns:p14="http://schemas.microsoft.com/office/powerpoint/2010/main" val="2694962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7</a:t>
            </a:fld>
            <a:endParaRPr lang="en-US"/>
          </a:p>
        </p:txBody>
      </p:sp>
    </p:spTree>
    <p:extLst>
      <p:ext uri="{BB962C8B-B14F-4D97-AF65-F5344CB8AC3E}">
        <p14:creationId xmlns:p14="http://schemas.microsoft.com/office/powerpoint/2010/main" val="1981258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8</a:t>
            </a:fld>
            <a:endParaRPr lang="en-US"/>
          </a:p>
        </p:txBody>
      </p:sp>
    </p:spTree>
    <p:extLst>
      <p:ext uri="{BB962C8B-B14F-4D97-AF65-F5344CB8AC3E}">
        <p14:creationId xmlns:p14="http://schemas.microsoft.com/office/powerpoint/2010/main" val="662012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A0D143-8F6E-1E49-A359-EBE3A3DEE788}" type="slidenum">
              <a:rPr lang="en-US" smtClean="0"/>
              <a:t>9</a:t>
            </a:fld>
            <a:endParaRPr lang="en-US"/>
          </a:p>
        </p:txBody>
      </p:sp>
    </p:spTree>
    <p:extLst>
      <p:ext uri="{BB962C8B-B14F-4D97-AF65-F5344CB8AC3E}">
        <p14:creationId xmlns:p14="http://schemas.microsoft.com/office/powerpoint/2010/main" val="1806034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7A2847-8D82-2C15-DBE4-41401A8912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086AD6-FAA2-BAC3-D216-117E578D23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A99918-B48E-1553-6CF4-08F266D3C90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4872362-F40A-DB2E-F618-625CB2C138C8}"/>
              </a:ext>
            </a:extLst>
          </p:cNvPr>
          <p:cNvSpPr>
            <a:spLocks noGrp="1"/>
          </p:cNvSpPr>
          <p:nvPr>
            <p:ph type="sldNum" sz="quarter" idx="5"/>
          </p:nvPr>
        </p:nvSpPr>
        <p:spPr/>
        <p:txBody>
          <a:bodyPr/>
          <a:lstStyle/>
          <a:p>
            <a:fld id="{39A0D143-8F6E-1E49-A359-EBE3A3DEE788}" type="slidenum">
              <a:rPr lang="en-US" smtClean="0"/>
              <a:t>10</a:t>
            </a:fld>
            <a:endParaRPr lang="en-US"/>
          </a:p>
        </p:txBody>
      </p:sp>
    </p:spTree>
    <p:extLst>
      <p:ext uri="{BB962C8B-B14F-4D97-AF65-F5344CB8AC3E}">
        <p14:creationId xmlns:p14="http://schemas.microsoft.com/office/powerpoint/2010/main" val="2175612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_orange">
    <p:spTree>
      <p:nvGrpSpPr>
        <p:cNvPr id="1" name=""/>
        <p:cNvGrpSpPr/>
        <p:nvPr/>
      </p:nvGrpSpPr>
      <p:grpSpPr>
        <a:xfrm>
          <a:off x="0" y="0"/>
          <a:ext cx="0" cy="0"/>
          <a:chOff x="0" y="0"/>
          <a:chExt cx="0" cy="0"/>
        </a:xfrm>
      </p:grpSpPr>
      <p:sp>
        <p:nvSpPr>
          <p:cNvPr id="2" name="Title 1"/>
          <p:cNvSpPr>
            <a:spLocks noGrp="1"/>
          </p:cNvSpPr>
          <p:nvPr>
            <p:ph type="ctrTitle"/>
          </p:nvPr>
        </p:nvSpPr>
        <p:spPr>
          <a:xfrm>
            <a:off x="1257090" y="2655330"/>
            <a:ext cx="8017158" cy="1783048"/>
          </a:xfrm>
        </p:spPr>
        <p:txBody>
          <a:bodyPr anchor="t" anchorCtr="0"/>
          <a:lstStyle>
            <a:lvl1pPr algn="ctr">
              <a:lnSpc>
                <a:spcPct val="100000"/>
              </a:lnSpc>
              <a:defRPr sz="6000">
                <a:solidFill>
                  <a:srgbClr val="005EB8"/>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1231435" y="4759070"/>
            <a:ext cx="8042813" cy="1097800"/>
          </a:xfrm>
        </p:spPr>
        <p:txBody>
          <a:bodyPr/>
          <a:lstStyle>
            <a:lvl1pPr marL="0" indent="0" algn="ctr">
              <a:buNone/>
              <a:defRPr>
                <a:solidFill>
                  <a:srgbClr val="3D556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10" name="Rectangle 9"/>
          <p:cNvSpPr/>
          <p:nvPr userDrawn="1"/>
        </p:nvSpPr>
        <p:spPr>
          <a:xfrm>
            <a:off x="0" y="6160320"/>
            <a:ext cx="9906000" cy="697681"/>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0" y="6224875"/>
            <a:ext cx="9906000" cy="276999"/>
          </a:xfrm>
          <a:prstGeom prst="rect">
            <a:avLst/>
          </a:prstGeom>
        </p:spPr>
        <p:txBody>
          <a:bodyPr wrap="square">
            <a:spAutoFit/>
          </a:bodyPr>
          <a:lstStyle/>
          <a:p>
            <a:pPr algn="ctr"/>
            <a:r>
              <a:rPr lang="en-GB" sz="1200" i="0">
                <a:solidFill>
                  <a:schemeClr val="bg1"/>
                </a:solidFill>
              </a:rPr>
              <a:t>An alliance of North </a:t>
            </a:r>
            <a:r>
              <a:rPr lang="en-GB" sz="1200" i="0" dirty="0">
                <a:solidFill>
                  <a:schemeClr val="bg1"/>
                </a:solidFill>
              </a:rPr>
              <a:t>East London Clinical Commissioning Groups  </a:t>
            </a:r>
          </a:p>
        </p:txBody>
      </p:sp>
      <p:sp>
        <p:nvSpPr>
          <p:cNvPr id="14" name="Rectangle 13"/>
          <p:cNvSpPr/>
          <p:nvPr userDrawn="1"/>
        </p:nvSpPr>
        <p:spPr>
          <a:xfrm>
            <a:off x="0" y="6465135"/>
            <a:ext cx="9906000" cy="246221"/>
          </a:xfrm>
          <a:prstGeom prst="rect">
            <a:avLst/>
          </a:prstGeom>
        </p:spPr>
        <p:txBody>
          <a:bodyPr wrap="square">
            <a:spAutoFit/>
          </a:bodyPr>
          <a:lstStyle/>
          <a:p>
            <a:pPr algn="ctr"/>
            <a:r>
              <a:rPr lang="en-GB" sz="1000" kern="1200" dirty="0">
                <a:solidFill>
                  <a:schemeClr val="tx1">
                    <a:lumMod val="20000"/>
                    <a:lumOff val="80000"/>
                  </a:schemeClr>
                </a:solidFill>
                <a:effectLst/>
                <a:latin typeface="Arial" charset="0"/>
                <a:ea typeface="ＭＳ Ｐゴシック" charset="0"/>
                <a:cs typeface="ＭＳ Ｐゴシック" charset="0"/>
              </a:rPr>
              <a:t>City and Hackney, Newham, Tower Hamlets, Waltham Forest, Barking and Dagenham, Havering and Redbridge CCGs</a:t>
            </a:r>
            <a:endParaRPr lang="en-GB" sz="1000" i="0" dirty="0">
              <a:solidFill>
                <a:schemeClr val="tx1">
                  <a:lumMod val="20000"/>
                  <a:lumOff val="80000"/>
                </a:schemeClr>
              </a:solidFill>
            </a:endParaRPr>
          </a:p>
        </p:txBody>
      </p:sp>
      <p:pic>
        <p:nvPicPr>
          <p:cNvPr id="4" name="Picture 3" descr="NE London Alliance 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79451" y="421940"/>
            <a:ext cx="2954630" cy="1001731"/>
          </a:xfrm>
          <a:prstGeom prst="rect">
            <a:avLst/>
          </a:prstGeom>
        </p:spPr>
      </p:pic>
    </p:spTree>
    <p:extLst>
      <p:ext uri="{BB962C8B-B14F-4D97-AF65-F5344CB8AC3E}">
        <p14:creationId xmlns:p14="http://schemas.microsoft.com/office/powerpoint/2010/main" val="1046771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47777-8B31-CB9A-C94B-DCF52A5DEB5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CF01CDB-7439-D862-D8A9-357DE9EA69B3}"/>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4" name="Footer Placeholder 3">
            <a:extLst>
              <a:ext uri="{FF2B5EF4-FFF2-40B4-BE49-F238E27FC236}">
                <a16:creationId xmlns:a16="http://schemas.microsoft.com/office/drawing/2014/main" id="{81484FE7-EBA1-25FF-FE09-F978BA1D533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CC5478-7171-52A1-5CF0-3C4DDED626BF}"/>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246885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4CB91C-4E5D-E97A-AEC1-ED6659D9A2DA}"/>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3" name="Footer Placeholder 2">
            <a:extLst>
              <a:ext uri="{FF2B5EF4-FFF2-40B4-BE49-F238E27FC236}">
                <a16:creationId xmlns:a16="http://schemas.microsoft.com/office/drawing/2014/main" id="{E49A0212-075E-E2C6-0F3B-D72983666A0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BA812B-7674-6489-AED3-1A4DC19F99A4}"/>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1731501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1AEC6-BF07-0637-69F7-EE5450256DE6}"/>
              </a:ext>
            </a:extLst>
          </p:cNvPr>
          <p:cNvSpPr>
            <a:spLocks noGrp="1"/>
          </p:cNvSpPr>
          <p:nvPr>
            <p:ph type="title"/>
          </p:nvPr>
        </p:nvSpPr>
        <p:spPr>
          <a:xfrm>
            <a:off x="682328" y="457200"/>
            <a:ext cx="3194943" cy="1600200"/>
          </a:xfrm>
        </p:spPr>
        <p:txBody>
          <a:bodyPr anchor="b"/>
          <a:lstStyle>
            <a:lvl1pPr>
              <a:defRPr sz="2600"/>
            </a:lvl1pPr>
          </a:lstStyle>
          <a:p>
            <a:r>
              <a:rPr lang="en-GB"/>
              <a:t>Click to edit Master title style</a:t>
            </a:r>
          </a:p>
        </p:txBody>
      </p:sp>
      <p:sp>
        <p:nvSpPr>
          <p:cNvPr id="3" name="Content Placeholder 2">
            <a:extLst>
              <a:ext uri="{FF2B5EF4-FFF2-40B4-BE49-F238E27FC236}">
                <a16:creationId xmlns:a16="http://schemas.microsoft.com/office/drawing/2014/main" id="{3EC1C55C-6DEE-F05F-2DD7-47DF07DE03C7}"/>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DE20AC7-329E-6913-494E-10D45BD4E81A}"/>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GB"/>
              <a:t>Click to edit Master text styles</a:t>
            </a:r>
          </a:p>
        </p:txBody>
      </p:sp>
      <p:sp>
        <p:nvSpPr>
          <p:cNvPr id="5" name="Date Placeholder 4">
            <a:extLst>
              <a:ext uri="{FF2B5EF4-FFF2-40B4-BE49-F238E27FC236}">
                <a16:creationId xmlns:a16="http://schemas.microsoft.com/office/drawing/2014/main" id="{8879F01C-BFDB-0048-D071-F8781E63AF58}"/>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6" name="Footer Placeholder 5">
            <a:extLst>
              <a:ext uri="{FF2B5EF4-FFF2-40B4-BE49-F238E27FC236}">
                <a16:creationId xmlns:a16="http://schemas.microsoft.com/office/drawing/2014/main" id="{E604C77E-4A0F-64CE-8D4D-B205C7BA94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AB886DF-2B3A-4BFA-D8A4-340CEC7538DB}"/>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583862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F50C-AF54-3694-54FF-6011FF12890D}"/>
              </a:ext>
            </a:extLst>
          </p:cNvPr>
          <p:cNvSpPr>
            <a:spLocks noGrp="1"/>
          </p:cNvSpPr>
          <p:nvPr>
            <p:ph type="title"/>
          </p:nvPr>
        </p:nvSpPr>
        <p:spPr>
          <a:xfrm>
            <a:off x="682328" y="457200"/>
            <a:ext cx="3194943" cy="1600200"/>
          </a:xfrm>
        </p:spPr>
        <p:txBody>
          <a:bodyPr anchor="b"/>
          <a:lstStyle>
            <a:lvl1pPr>
              <a:defRPr sz="2600"/>
            </a:lvl1pPr>
          </a:lstStyle>
          <a:p>
            <a:r>
              <a:rPr lang="en-GB"/>
              <a:t>Click to edit Master title style</a:t>
            </a:r>
          </a:p>
        </p:txBody>
      </p:sp>
      <p:sp>
        <p:nvSpPr>
          <p:cNvPr id="3" name="Picture Placeholder 2">
            <a:extLst>
              <a:ext uri="{FF2B5EF4-FFF2-40B4-BE49-F238E27FC236}">
                <a16:creationId xmlns:a16="http://schemas.microsoft.com/office/drawing/2014/main" id="{6690E21F-3079-137B-5C61-6AA2AC29CAB1}"/>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GB"/>
          </a:p>
        </p:txBody>
      </p:sp>
      <p:sp>
        <p:nvSpPr>
          <p:cNvPr id="4" name="Text Placeholder 3">
            <a:extLst>
              <a:ext uri="{FF2B5EF4-FFF2-40B4-BE49-F238E27FC236}">
                <a16:creationId xmlns:a16="http://schemas.microsoft.com/office/drawing/2014/main" id="{6A407B76-DABE-F053-97B2-1419F737F91F}"/>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GB"/>
              <a:t>Click to edit Master text styles</a:t>
            </a:r>
          </a:p>
        </p:txBody>
      </p:sp>
      <p:sp>
        <p:nvSpPr>
          <p:cNvPr id="5" name="Date Placeholder 4">
            <a:extLst>
              <a:ext uri="{FF2B5EF4-FFF2-40B4-BE49-F238E27FC236}">
                <a16:creationId xmlns:a16="http://schemas.microsoft.com/office/drawing/2014/main" id="{37383D67-ED9C-007C-3AB7-A0ACB50C84E8}"/>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6" name="Footer Placeholder 5">
            <a:extLst>
              <a:ext uri="{FF2B5EF4-FFF2-40B4-BE49-F238E27FC236}">
                <a16:creationId xmlns:a16="http://schemas.microsoft.com/office/drawing/2014/main" id="{5EDA4BA5-FCCA-4012-9A88-8F850982A1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F70233-66D5-6466-AA4C-87EAAD457101}"/>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3610849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EEA9E-39B0-C71B-6E34-C75CE33677A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ED41DD47-CE78-54CB-0621-38C8870D74C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C6C38A5-376D-C0E6-83D8-AF3AFBA01C2E}"/>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5" name="Footer Placeholder 4">
            <a:extLst>
              <a:ext uri="{FF2B5EF4-FFF2-40B4-BE49-F238E27FC236}">
                <a16:creationId xmlns:a16="http://schemas.microsoft.com/office/drawing/2014/main" id="{5EA69EF5-187E-F15F-C61D-4DF8DEC96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097209-8C50-D118-157B-1E8818EA0DE5}"/>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2038759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BC7EEC-B6D9-711A-ADD6-80C0BF483F17}"/>
              </a:ext>
            </a:extLst>
          </p:cNvPr>
          <p:cNvSpPr>
            <a:spLocks noGrp="1"/>
          </p:cNvSpPr>
          <p:nvPr>
            <p:ph type="title" orient="vert"/>
          </p:nvPr>
        </p:nvSpPr>
        <p:spPr>
          <a:xfrm>
            <a:off x="7088981" y="365125"/>
            <a:ext cx="2135981"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6778B70-F9E1-3C6A-2A31-DA813F97F990}"/>
              </a:ext>
            </a:extLst>
          </p:cNvPr>
          <p:cNvSpPr>
            <a:spLocks noGrp="1"/>
          </p:cNvSpPr>
          <p:nvPr>
            <p:ph type="body" orient="vert" idx="1"/>
          </p:nvPr>
        </p:nvSpPr>
        <p:spPr>
          <a:xfrm>
            <a:off x="681037"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64A532A-0BCE-CBC6-B479-7E0965B9E2DE}"/>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5" name="Footer Placeholder 4">
            <a:extLst>
              <a:ext uri="{FF2B5EF4-FFF2-40B4-BE49-F238E27FC236}">
                <a16:creationId xmlns:a16="http://schemas.microsoft.com/office/drawing/2014/main" id="{77214371-A6A3-9749-30FA-598C6DDDCE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F423D5-6057-39BC-1E88-0E7424CB69AA}"/>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3693303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_orange">
    <p:spTree>
      <p:nvGrpSpPr>
        <p:cNvPr id="1" name=""/>
        <p:cNvGrpSpPr/>
        <p:nvPr/>
      </p:nvGrpSpPr>
      <p:grpSpPr>
        <a:xfrm>
          <a:off x="0" y="0"/>
          <a:ext cx="0" cy="0"/>
          <a:chOff x="0" y="0"/>
          <a:chExt cx="0" cy="0"/>
        </a:xfrm>
      </p:grpSpPr>
      <p:sp>
        <p:nvSpPr>
          <p:cNvPr id="2" name="Title 1"/>
          <p:cNvSpPr>
            <a:spLocks noGrp="1"/>
          </p:cNvSpPr>
          <p:nvPr>
            <p:ph type="title"/>
          </p:nvPr>
        </p:nvSpPr>
        <p:spPr>
          <a:xfrm>
            <a:off x="931332" y="274638"/>
            <a:ext cx="8479367" cy="1143000"/>
          </a:xfrm>
        </p:spPr>
        <p:txBody>
          <a:bodyPr/>
          <a:lstStyle>
            <a:lvl1pPr>
              <a:lnSpc>
                <a:spcPct val="100000"/>
              </a:lnSpc>
              <a:defRPr/>
            </a:lvl1pPr>
          </a:lstStyle>
          <a:p>
            <a:r>
              <a:rPr lang="en-GB"/>
              <a:t>Click to edit Master title style</a:t>
            </a:r>
            <a:endParaRPr lang="en-US" dirty="0"/>
          </a:p>
        </p:txBody>
      </p:sp>
      <p:sp>
        <p:nvSpPr>
          <p:cNvPr id="3" name="Content Placeholder 2"/>
          <p:cNvSpPr>
            <a:spLocks noGrp="1"/>
          </p:cNvSpPr>
          <p:nvPr>
            <p:ph idx="1"/>
          </p:nvPr>
        </p:nvSpPr>
        <p:spPr>
          <a:xfrm>
            <a:off x="959556" y="1600200"/>
            <a:ext cx="8451144" cy="4848578"/>
          </a:xfrm>
        </p:spPr>
        <p:txBody>
          <a:bodyPr/>
          <a:lstStyle>
            <a:lvl1pPr>
              <a:defRPr>
                <a:solidFill>
                  <a:schemeClr val="tx2"/>
                </a:solidFill>
              </a:defRPr>
            </a:lvl1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21824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_orange">
    <p:spTree>
      <p:nvGrpSpPr>
        <p:cNvPr id="1" name=""/>
        <p:cNvGrpSpPr/>
        <p:nvPr/>
      </p:nvGrpSpPr>
      <p:grpSpPr>
        <a:xfrm>
          <a:off x="0" y="0"/>
          <a:ext cx="0" cy="0"/>
          <a:chOff x="0" y="0"/>
          <a:chExt cx="0" cy="0"/>
        </a:xfrm>
      </p:grpSpPr>
      <p:sp>
        <p:nvSpPr>
          <p:cNvPr id="2" name="Title 1"/>
          <p:cNvSpPr>
            <a:spLocks noGrp="1"/>
          </p:cNvSpPr>
          <p:nvPr>
            <p:ph type="title"/>
          </p:nvPr>
        </p:nvSpPr>
        <p:spPr>
          <a:xfrm>
            <a:off x="615742" y="274638"/>
            <a:ext cx="8794958" cy="1143000"/>
          </a:xfrm>
        </p:spPr>
        <p:txBody>
          <a:bodyPr/>
          <a:lstStyle>
            <a:lvl1pPr>
              <a:lnSpc>
                <a:spcPts val="4400"/>
              </a:lnSpc>
              <a:defRPr sz="4400"/>
            </a:lvl1pPr>
          </a:lstStyle>
          <a:p>
            <a:r>
              <a:rPr lang="en-GB" dirty="0"/>
              <a:t>Click to edit Master title style</a:t>
            </a:r>
            <a:endParaRPr lang="en-US" dirty="0"/>
          </a:p>
        </p:txBody>
      </p:sp>
      <p:sp>
        <p:nvSpPr>
          <p:cNvPr id="3" name="Content Placeholder 2"/>
          <p:cNvSpPr>
            <a:spLocks noGrp="1"/>
          </p:cNvSpPr>
          <p:nvPr>
            <p:ph sz="half" idx="1"/>
          </p:nvPr>
        </p:nvSpPr>
        <p:spPr>
          <a:xfrm>
            <a:off x="687661" y="1569378"/>
            <a:ext cx="4280108" cy="4525963"/>
          </a:xfr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56844" y="1600201"/>
            <a:ext cx="4253857" cy="4525963"/>
          </a:xfr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64806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_orange">
    <p:spTree>
      <p:nvGrpSpPr>
        <p:cNvPr id="1" name=""/>
        <p:cNvGrpSpPr/>
        <p:nvPr/>
      </p:nvGrpSpPr>
      <p:grpSpPr>
        <a:xfrm>
          <a:off x="0" y="0"/>
          <a:ext cx="0" cy="0"/>
          <a:chOff x="0" y="0"/>
          <a:chExt cx="0" cy="0"/>
        </a:xfrm>
      </p:grpSpPr>
      <p:sp>
        <p:nvSpPr>
          <p:cNvPr id="2" name="Title 1"/>
          <p:cNvSpPr>
            <a:spLocks noGrp="1"/>
          </p:cNvSpPr>
          <p:nvPr>
            <p:ph type="title"/>
          </p:nvPr>
        </p:nvSpPr>
        <p:spPr>
          <a:xfrm>
            <a:off x="1960887" y="4800600"/>
            <a:ext cx="5943600" cy="566738"/>
          </a:xfrm>
        </p:spPr>
        <p:txBody>
          <a:bodyPr anchor="b"/>
          <a:lstStyle>
            <a:lvl1pPr algn="l">
              <a:defRPr sz="2000" b="1">
                <a:solidFill>
                  <a:schemeClr val="tx1"/>
                </a:solidFill>
              </a:defRPr>
            </a:lvl1pPr>
          </a:lstStyle>
          <a:p>
            <a:r>
              <a:rPr lang="en-GB"/>
              <a:t>Click to edit Master title style</a:t>
            </a:r>
            <a:endParaRPr lang="en-US" dirty="0"/>
          </a:p>
        </p:txBody>
      </p:sp>
      <p:sp>
        <p:nvSpPr>
          <p:cNvPr id="3" name="Picture Placeholder 2"/>
          <p:cNvSpPr>
            <a:spLocks noGrp="1"/>
          </p:cNvSpPr>
          <p:nvPr>
            <p:ph type="pic" idx="1"/>
          </p:nvPr>
        </p:nvSpPr>
        <p:spPr>
          <a:xfrm>
            <a:off x="1970508" y="1524000"/>
            <a:ext cx="5943600" cy="3203573"/>
          </a:xfrm>
        </p:spPr>
        <p:txBody>
          <a:bodyPr rtlCol="0">
            <a:normAutofit/>
          </a:bodyPr>
          <a:lstStyle>
            <a:lvl1pPr marL="0" indent="0">
              <a:buNone/>
              <a:defRPr sz="3200">
                <a:solidFill>
                  <a:schemeClr val="accent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dirty="0"/>
          </a:p>
        </p:txBody>
      </p:sp>
      <p:sp>
        <p:nvSpPr>
          <p:cNvPr id="4" name="Text Placeholder 3"/>
          <p:cNvSpPr>
            <a:spLocks noGrp="1"/>
          </p:cNvSpPr>
          <p:nvPr>
            <p:ph type="body" sz="half" idx="2"/>
          </p:nvPr>
        </p:nvSpPr>
        <p:spPr>
          <a:xfrm>
            <a:off x="1960887" y="5367338"/>
            <a:ext cx="5943600" cy="804862"/>
          </a:xfrm>
        </p:spPr>
        <p:txBody>
          <a:bodyPr/>
          <a:lstStyle>
            <a:lvl1pPr marL="0" indent="0">
              <a:buNone/>
              <a:defRPr sz="1400">
                <a:solidFill>
                  <a:srgbClr val="27272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67172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7EDDB-1387-72AD-8399-E9813BC8D7D2}"/>
              </a:ext>
            </a:extLst>
          </p:cNvPr>
          <p:cNvSpPr>
            <a:spLocks noGrp="1"/>
          </p:cNvSpPr>
          <p:nvPr>
            <p:ph type="ctrTitle"/>
          </p:nvPr>
        </p:nvSpPr>
        <p:spPr>
          <a:xfrm>
            <a:off x="1238250" y="1122363"/>
            <a:ext cx="7429500" cy="2387600"/>
          </a:xfrm>
        </p:spPr>
        <p:txBody>
          <a:bodyPr anchor="b"/>
          <a:lstStyle>
            <a:lvl1pPr algn="ctr">
              <a:defRPr sz="4875"/>
            </a:lvl1pPr>
          </a:lstStyle>
          <a:p>
            <a:r>
              <a:rPr lang="en-GB"/>
              <a:t>Click to edit Master title style</a:t>
            </a:r>
          </a:p>
        </p:txBody>
      </p:sp>
      <p:sp>
        <p:nvSpPr>
          <p:cNvPr id="3" name="Subtitle 2">
            <a:extLst>
              <a:ext uri="{FF2B5EF4-FFF2-40B4-BE49-F238E27FC236}">
                <a16:creationId xmlns:a16="http://schemas.microsoft.com/office/drawing/2014/main" id="{6AF804C3-B46D-6984-77EF-E2CCDC9CF0D4}"/>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GB"/>
              <a:t>Click to edit Master subtitle style</a:t>
            </a:r>
          </a:p>
        </p:txBody>
      </p:sp>
      <p:sp>
        <p:nvSpPr>
          <p:cNvPr id="4" name="Date Placeholder 3">
            <a:extLst>
              <a:ext uri="{FF2B5EF4-FFF2-40B4-BE49-F238E27FC236}">
                <a16:creationId xmlns:a16="http://schemas.microsoft.com/office/drawing/2014/main" id="{9B59FF8D-CB0A-B6FD-EBCF-F70318FC896C}"/>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5" name="Footer Placeholder 4">
            <a:extLst>
              <a:ext uri="{FF2B5EF4-FFF2-40B4-BE49-F238E27FC236}">
                <a16:creationId xmlns:a16="http://schemas.microsoft.com/office/drawing/2014/main" id="{BE98EC09-C0CE-8D63-BC52-6D0D3894BB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53458C-FA58-A390-E2A3-63B400A9A868}"/>
              </a:ext>
            </a:extLst>
          </p:cNvPr>
          <p:cNvSpPr>
            <a:spLocks noGrp="1"/>
          </p:cNvSpPr>
          <p:nvPr>
            <p:ph type="sldNum" sz="quarter" idx="12"/>
          </p:nvPr>
        </p:nvSpPr>
        <p:spPr/>
        <p:txBody>
          <a:bodyPr/>
          <a:lstStyle/>
          <a:p>
            <a:fld id="{48F63A3B-78C7-47BE-AE5E-E10140E04643}" type="slidenum">
              <a:rPr lang="en-US" smtClean="0"/>
              <a:t>‹#›</a:t>
            </a:fld>
            <a:endParaRPr lang="en-US" dirty="0"/>
          </a:p>
        </p:txBody>
      </p:sp>
      <p:pic>
        <p:nvPicPr>
          <p:cNvPr id="7" name="Picture 6">
            <a:extLst>
              <a:ext uri="{FF2B5EF4-FFF2-40B4-BE49-F238E27FC236}">
                <a16:creationId xmlns:a16="http://schemas.microsoft.com/office/drawing/2014/main" id="{4F7936B1-2EF0-A5C1-F863-BFE9B834471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906000" cy="6858000"/>
          </a:xfrm>
          <a:prstGeom prst="rect">
            <a:avLst/>
          </a:prstGeom>
        </p:spPr>
      </p:pic>
      <p:cxnSp>
        <p:nvCxnSpPr>
          <p:cNvPr id="8" name="Straight Connector 7">
            <a:extLst>
              <a:ext uri="{FF2B5EF4-FFF2-40B4-BE49-F238E27FC236}">
                <a16:creationId xmlns:a16="http://schemas.microsoft.com/office/drawing/2014/main" id="{C67546CB-7351-5C6D-4C68-668025D21D50}"/>
              </a:ext>
            </a:extLst>
          </p:cNvPr>
          <p:cNvCxnSpPr>
            <a:cxnSpLocks/>
          </p:cNvCxnSpPr>
          <p:nvPr userDrawn="1"/>
        </p:nvCxnSpPr>
        <p:spPr>
          <a:xfrm>
            <a:off x="599153" y="4448969"/>
            <a:ext cx="67334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89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16F8-036A-99E8-DFAF-144F19D7B6C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8BEAAA9-8BAE-D7A6-FA67-74CA5CE8193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342213B-E0F3-0BBA-7F1D-6AC325EAF8A2}"/>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5" name="Footer Placeholder 4">
            <a:extLst>
              <a:ext uri="{FF2B5EF4-FFF2-40B4-BE49-F238E27FC236}">
                <a16:creationId xmlns:a16="http://schemas.microsoft.com/office/drawing/2014/main" id="{A497D19A-2C73-52BB-CB09-C2F8B6686C4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ED33CF-A990-F542-AC1C-C53B379B5373}"/>
              </a:ext>
            </a:extLst>
          </p:cNvPr>
          <p:cNvSpPr>
            <a:spLocks noGrp="1"/>
          </p:cNvSpPr>
          <p:nvPr>
            <p:ph type="sldNum" sz="quarter" idx="12"/>
          </p:nvPr>
        </p:nvSpPr>
        <p:spPr/>
        <p:txBody>
          <a:bodyPr/>
          <a:lstStyle/>
          <a:p>
            <a:fld id="{3ECFC03C-1AA6-4349-8A54-8712A94068CB}" type="slidenum">
              <a:rPr lang="en-US" smtClean="0"/>
              <a:t>‹#›</a:t>
            </a:fld>
            <a:endParaRPr lang="en-US"/>
          </a:p>
        </p:txBody>
      </p:sp>
    </p:spTree>
    <p:extLst>
      <p:ext uri="{BB962C8B-B14F-4D97-AF65-F5344CB8AC3E}">
        <p14:creationId xmlns:p14="http://schemas.microsoft.com/office/powerpoint/2010/main" val="57035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6C4D4-4978-E167-A44B-FFBA66416CF3}"/>
              </a:ext>
            </a:extLst>
          </p:cNvPr>
          <p:cNvSpPr>
            <a:spLocks noGrp="1"/>
          </p:cNvSpPr>
          <p:nvPr>
            <p:ph type="title"/>
          </p:nvPr>
        </p:nvSpPr>
        <p:spPr>
          <a:xfrm>
            <a:off x="675878" y="1709739"/>
            <a:ext cx="8543925" cy="2852737"/>
          </a:xfrm>
        </p:spPr>
        <p:txBody>
          <a:bodyPr anchor="b"/>
          <a:lstStyle>
            <a:lvl1pPr>
              <a:defRPr sz="4875"/>
            </a:lvl1pPr>
          </a:lstStyle>
          <a:p>
            <a:r>
              <a:rPr lang="en-GB"/>
              <a:t>Click to edit Master title style</a:t>
            </a:r>
          </a:p>
        </p:txBody>
      </p:sp>
      <p:sp>
        <p:nvSpPr>
          <p:cNvPr id="3" name="Text Placeholder 2">
            <a:extLst>
              <a:ext uri="{FF2B5EF4-FFF2-40B4-BE49-F238E27FC236}">
                <a16:creationId xmlns:a16="http://schemas.microsoft.com/office/drawing/2014/main" id="{2FC7E49A-F617-6A8B-FC54-AF7CFFAA0F1F}"/>
              </a:ext>
            </a:extLst>
          </p:cNvPr>
          <p:cNvSpPr>
            <a:spLocks noGrp="1"/>
          </p:cNvSpPr>
          <p:nvPr>
            <p:ph type="body" idx="1"/>
          </p:nvPr>
        </p:nvSpPr>
        <p:spPr>
          <a:xfrm>
            <a:off x="675878" y="4589464"/>
            <a:ext cx="8543925" cy="1500187"/>
          </a:xfrm>
        </p:spPr>
        <p:txBody>
          <a:bodyPr/>
          <a:lstStyle>
            <a:lvl1pPr marL="0" indent="0">
              <a:buNone/>
              <a:defRPr sz="1950">
                <a:solidFill>
                  <a:schemeClr val="tx1">
                    <a:tint val="82000"/>
                  </a:schemeClr>
                </a:solidFill>
              </a:defRPr>
            </a:lvl1pPr>
            <a:lvl2pPr marL="371475" indent="0">
              <a:buNone/>
              <a:defRPr sz="1625">
                <a:solidFill>
                  <a:schemeClr val="tx1">
                    <a:tint val="82000"/>
                  </a:schemeClr>
                </a:solidFill>
              </a:defRPr>
            </a:lvl2pPr>
            <a:lvl3pPr marL="742950" indent="0">
              <a:buNone/>
              <a:defRPr sz="1463">
                <a:solidFill>
                  <a:schemeClr val="tx1">
                    <a:tint val="82000"/>
                  </a:schemeClr>
                </a:solidFill>
              </a:defRPr>
            </a:lvl3pPr>
            <a:lvl4pPr marL="1114425" indent="0">
              <a:buNone/>
              <a:defRPr sz="1300">
                <a:solidFill>
                  <a:schemeClr val="tx1">
                    <a:tint val="82000"/>
                  </a:schemeClr>
                </a:solidFill>
              </a:defRPr>
            </a:lvl4pPr>
            <a:lvl5pPr marL="1485900" indent="0">
              <a:buNone/>
              <a:defRPr sz="1300">
                <a:solidFill>
                  <a:schemeClr val="tx1">
                    <a:tint val="82000"/>
                  </a:schemeClr>
                </a:solidFill>
              </a:defRPr>
            </a:lvl5pPr>
            <a:lvl6pPr marL="1857375" indent="0">
              <a:buNone/>
              <a:defRPr sz="1300">
                <a:solidFill>
                  <a:schemeClr val="tx1">
                    <a:tint val="82000"/>
                  </a:schemeClr>
                </a:solidFill>
              </a:defRPr>
            </a:lvl6pPr>
            <a:lvl7pPr marL="2228850" indent="0">
              <a:buNone/>
              <a:defRPr sz="1300">
                <a:solidFill>
                  <a:schemeClr val="tx1">
                    <a:tint val="82000"/>
                  </a:schemeClr>
                </a:solidFill>
              </a:defRPr>
            </a:lvl7pPr>
            <a:lvl8pPr marL="2600325" indent="0">
              <a:buNone/>
              <a:defRPr sz="1300">
                <a:solidFill>
                  <a:schemeClr val="tx1">
                    <a:tint val="82000"/>
                  </a:schemeClr>
                </a:solidFill>
              </a:defRPr>
            </a:lvl8pPr>
            <a:lvl9pPr marL="2971800" indent="0">
              <a:buNone/>
              <a:defRPr sz="13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7929E64-93D3-46E3-A0D3-CBD29DC3022A}"/>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5" name="Footer Placeholder 4">
            <a:extLst>
              <a:ext uri="{FF2B5EF4-FFF2-40B4-BE49-F238E27FC236}">
                <a16:creationId xmlns:a16="http://schemas.microsoft.com/office/drawing/2014/main" id="{7F6ADE42-7722-C1C1-E852-4B27F55F0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B64EE-A77C-619C-79D7-5E37E2C69231}"/>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429017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A545E-3344-7B97-0579-ECEA18DB83F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D653989-3776-70DD-F661-3D27F4930181}"/>
              </a:ext>
            </a:extLst>
          </p:cNvPr>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120E8A3-9400-0231-B84C-662EE83C39CF}"/>
              </a:ext>
            </a:extLst>
          </p:cNvPr>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7091A3E-6DCA-876D-7E76-E652D70C5771}"/>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6" name="Footer Placeholder 5">
            <a:extLst>
              <a:ext uri="{FF2B5EF4-FFF2-40B4-BE49-F238E27FC236}">
                <a16:creationId xmlns:a16="http://schemas.microsoft.com/office/drawing/2014/main" id="{09CD9608-306B-A1B3-06E3-598483F72D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A05EC6-D994-EAF8-F500-83BE802F176A}"/>
              </a:ext>
            </a:extLst>
          </p:cNvPr>
          <p:cNvSpPr>
            <a:spLocks noGrp="1"/>
          </p:cNvSpPr>
          <p:nvPr>
            <p:ph type="sldNum" sz="quarter" idx="12"/>
          </p:nvPr>
        </p:nvSpPr>
        <p:spPr/>
        <p:txBody>
          <a:bodyPr/>
          <a:lstStyle/>
          <a:p>
            <a:fld id="{3ECFC03C-1AA6-4349-8A54-8712A94068CB}" type="slidenum">
              <a:rPr lang="en-US" smtClean="0"/>
              <a:t>‹#›</a:t>
            </a:fld>
            <a:endParaRPr lang="en-US"/>
          </a:p>
        </p:txBody>
      </p:sp>
    </p:spTree>
    <p:extLst>
      <p:ext uri="{BB962C8B-B14F-4D97-AF65-F5344CB8AC3E}">
        <p14:creationId xmlns:p14="http://schemas.microsoft.com/office/powerpoint/2010/main" val="144007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95D8-6040-31BA-8969-429A23621385}"/>
              </a:ext>
            </a:extLst>
          </p:cNvPr>
          <p:cNvSpPr>
            <a:spLocks noGrp="1"/>
          </p:cNvSpPr>
          <p:nvPr>
            <p:ph type="title"/>
          </p:nvPr>
        </p:nvSpPr>
        <p:spPr>
          <a:xfrm>
            <a:off x="682328" y="365126"/>
            <a:ext cx="8543925"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D49AC1D3-6613-F934-8D4A-D634B27AC587}"/>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GB"/>
              <a:t>Click to edit Master text styles</a:t>
            </a:r>
          </a:p>
        </p:txBody>
      </p:sp>
      <p:sp>
        <p:nvSpPr>
          <p:cNvPr id="4" name="Content Placeholder 3">
            <a:extLst>
              <a:ext uri="{FF2B5EF4-FFF2-40B4-BE49-F238E27FC236}">
                <a16:creationId xmlns:a16="http://schemas.microsoft.com/office/drawing/2014/main" id="{844EFDB5-0D87-85D2-7F9A-45927976142C}"/>
              </a:ext>
            </a:extLst>
          </p:cNvPr>
          <p:cNvSpPr>
            <a:spLocks noGrp="1"/>
          </p:cNvSpPr>
          <p:nvPr>
            <p:ph sz="half" idx="2"/>
          </p:nvPr>
        </p:nvSpPr>
        <p:spPr>
          <a:xfrm>
            <a:off x="682328"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A991BD1-C606-EBF5-11A0-15B19280E952}"/>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GB"/>
              <a:t>Click to edit Master text styles</a:t>
            </a:r>
          </a:p>
        </p:txBody>
      </p:sp>
      <p:sp>
        <p:nvSpPr>
          <p:cNvPr id="6" name="Content Placeholder 5">
            <a:extLst>
              <a:ext uri="{FF2B5EF4-FFF2-40B4-BE49-F238E27FC236}">
                <a16:creationId xmlns:a16="http://schemas.microsoft.com/office/drawing/2014/main" id="{33ACBEDC-6D5C-5313-878D-62F0D139DB56}"/>
              </a:ext>
            </a:extLst>
          </p:cNvPr>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BB47F18-AEC7-9BE3-D8D8-EE031698F038}"/>
              </a:ext>
            </a:extLst>
          </p:cNvPr>
          <p:cNvSpPr>
            <a:spLocks noGrp="1"/>
          </p:cNvSpPr>
          <p:nvPr>
            <p:ph type="dt" sz="half" idx="10"/>
          </p:nvPr>
        </p:nvSpPr>
        <p:spPr/>
        <p:txBody>
          <a:bodyPr/>
          <a:lstStyle/>
          <a:p>
            <a:fld id="{C764DE79-268F-4C1A-8933-263129D2AF90}" type="datetimeFigureOut">
              <a:rPr lang="en-US" smtClean="0"/>
              <a:t>1/31/2025</a:t>
            </a:fld>
            <a:endParaRPr lang="en-US" dirty="0"/>
          </a:p>
        </p:txBody>
      </p:sp>
      <p:sp>
        <p:nvSpPr>
          <p:cNvPr id="8" name="Footer Placeholder 7">
            <a:extLst>
              <a:ext uri="{FF2B5EF4-FFF2-40B4-BE49-F238E27FC236}">
                <a16:creationId xmlns:a16="http://schemas.microsoft.com/office/drawing/2014/main" id="{A6CC5C28-3C12-D1EB-6181-59AA84EACB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0B6F974-3D48-F85F-B1E9-D2D36216EDD3}"/>
              </a:ext>
            </a:extLst>
          </p:cNvPr>
          <p:cNvSpPr>
            <a:spLocks noGrp="1"/>
          </p:cNvSpPr>
          <p:nvPr>
            <p:ph type="sldNum" sz="quarter" idx="12"/>
          </p:nvPr>
        </p:nvSpPr>
        <p:spPr/>
        <p:txBody>
          <a:bodyPr/>
          <a:lstStyle/>
          <a:p>
            <a:fld id="{3ECFC03C-1AA6-4349-8A54-8712A94068CB}" type="slidenum">
              <a:rPr lang="en-US" smtClean="0"/>
              <a:pPr/>
              <a:t>‹#›</a:t>
            </a:fld>
            <a:endParaRPr lang="en-US" dirty="0"/>
          </a:p>
        </p:txBody>
      </p:sp>
    </p:spTree>
    <p:extLst>
      <p:ext uri="{BB962C8B-B14F-4D97-AF65-F5344CB8AC3E}">
        <p14:creationId xmlns:p14="http://schemas.microsoft.com/office/powerpoint/2010/main" val="25922623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95850" y="274638"/>
            <a:ext cx="8814849"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0" bIns="45720" numCol="1" anchor="ctr" anchorCtr="0" compatLnSpc="1">
            <a:prstTxWarp prst="textNoShape">
              <a:avLst/>
            </a:prstTxWarp>
          </a:bodyPr>
          <a:lstStyle/>
          <a:p>
            <a:pPr lvl="0"/>
            <a:r>
              <a:rPr lang="en-GB" dirty="0"/>
              <a:t>Click to edit Master title style</a:t>
            </a:r>
            <a:endParaRPr lang="en-US" dirty="0"/>
          </a:p>
        </p:txBody>
      </p:sp>
      <p:sp>
        <p:nvSpPr>
          <p:cNvPr id="1027" name="Text Placeholder 2"/>
          <p:cNvSpPr>
            <a:spLocks noGrp="1"/>
          </p:cNvSpPr>
          <p:nvPr>
            <p:ph type="body" idx="1"/>
          </p:nvPr>
        </p:nvSpPr>
        <p:spPr bwMode="auto">
          <a:xfrm>
            <a:off x="595850" y="1600201"/>
            <a:ext cx="8814850" cy="457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Rectangle 4"/>
          <p:cNvSpPr/>
          <p:nvPr userDrawn="1"/>
        </p:nvSpPr>
        <p:spPr>
          <a:xfrm>
            <a:off x="0" y="6419521"/>
            <a:ext cx="9906000" cy="43848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userDrawn="1"/>
        </p:nvSpPr>
        <p:spPr>
          <a:xfrm>
            <a:off x="0" y="6466795"/>
            <a:ext cx="9906000" cy="276999"/>
          </a:xfrm>
          <a:prstGeom prst="rect">
            <a:avLst/>
          </a:prstGeom>
        </p:spPr>
        <p:txBody>
          <a:bodyPr wrap="square">
            <a:spAutoFit/>
          </a:bodyPr>
          <a:lstStyle/>
          <a:p>
            <a:pPr algn="ctr"/>
            <a:r>
              <a:rPr lang="en-GB" sz="1200" i="0" dirty="0">
                <a:solidFill>
                  <a:schemeClr val="bg1"/>
                </a:solidFill>
              </a:rPr>
              <a:t>North East London Commissioning Alliance  </a:t>
            </a:r>
          </a:p>
        </p:txBody>
      </p:sp>
    </p:spTree>
    <p:extLst>
      <p:ext uri="{BB962C8B-B14F-4D97-AF65-F5344CB8AC3E}">
        <p14:creationId xmlns:p14="http://schemas.microsoft.com/office/powerpoint/2010/main" val="4147504503"/>
      </p:ext>
    </p:extLst>
  </p:cSld>
  <p:clrMap bg1="lt1" tx1="dk1" bg2="lt2" tx2="dk2" accent1="accent1" accent2="accent2" accent3="accent3" accent4="accent4" accent5="accent5" accent6="accent6" hlink="hlink" folHlink="folHlink"/>
  <p:sldLayoutIdLst>
    <p:sldLayoutId id="2147483998" r:id="rId1"/>
    <p:sldLayoutId id="2147483957" r:id="rId2"/>
    <p:sldLayoutId id="2147483958" r:id="rId3"/>
    <p:sldLayoutId id="2147483960" r:id="rId4"/>
  </p:sldLayoutIdLst>
  <p:txStyles>
    <p:titleStyle>
      <a:lvl1pPr algn="l" defTabSz="457200" rtl="0" eaLnBrk="1" fontAlgn="base" hangingPunct="1">
        <a:lnSpc>
          <a:spcPts val="4400"/>
        </a:lnSpc>
        <a:spcBef>
          <a:spcPct val="0"/>
        </a:spcBef>
        <a:spcAft>
          <a:spcPct val="0"/>
        </a:spcAft>
        <a:defRPr sz="4400" b="1" i="0" kern="1200" baseline="0">
          <a:solidFill>
            <a:srgbClr val="005EB8"/>
          </a:solidFill>
          <a:latin typeface="Arial"/>
          <a:ea typeface="ＭＳ Ｐゴシック" charset="0"/>
          <a:cs typeface="Arial"/>
        </a:defRPr>
      </a:lvl1pPr>
      <a:lvl2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2pPr>
      <a:lvl3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3pPr>
      <a:lvl4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4pPr>
      <a:lvl5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rgbClr val="005EB8"/>
        </a:buClr>
        <a:buFont typeface="Arial"/>
        <a:buChar char="•"/>
        <a:defRPr sz="3200" b="0" i="0" kern="1200">
          <a:solidFill>
            <a:srgbClr val="272727"/>
          </a:solidFill>
          <a:latin typeface="Arial"/>
          <a:ea typeface="ＭＳ Ｐゴシック" charset="0"/>
          <a:cs typeface="Arial"/>
        </a:defRPr>
      </a:lvl1pPr>
      <a:lvl2pPr marL="742950" indent="-285750" algn="l" defTabSz="457200" rtl="0" eaLnBrk="1" fontAlgn="base" hangingPunct="1">
        <a:spcBef>
          <a:spcPct val="20000"/>
        </a:spcBef>
        <a:spcAft>
          <a:spcPct val="0"/>
        </a:spcAft>
        <a:buClr>
          <a:srgbClr val="005EB8"/>
        </a:buClr>
        <a:buFont typeface="Arial"/>
        <a:buChar char="•"/>
        <a:defRPr sz="2800" b="0" i="0" kern="1200">
          <a:solidFill>
            <a:srgbClr val="272727"/>
          </a:solidFill>
          <a:latin typeface="Arial"/>
          <a:ea typeface="ＭＳ Ｐゴシック" charset="0"/>
          <a:cs typeface="Arial"/>
        </a:defRPr>
      </a:lvl2pPr>
      <a:lvl3pPr marL="1143000" indent="-228600" algn="l" defTabSz="457200" rtl="0" eaLnBrk="1" fontAlgn="base" hangingPunct="1">
        <a:spcBef>
          <a:spcPct val="20000"/>
        </a:spcBef>
        <a:spcAft>
          <a:spcPct val="0"/>
        </a:spcAft>
        <a:buClr>
          <a:srgbClr val="005EB8"/>
        </a:buClr>
        <a:buFont typeface="Arial"/>
        <a:buChar char="•"/>
        <a:defRPr sz="2400" b="0" i="0" kern="1200">
          <a:solidFill>
            <a:srgbClr val="272727"/>
          </a:solidFill>
          <a:latin typeface="Arial"/>
          <a:ea typeface="ＭＳ Ｐゴシック" charset="0"/>
          <a:cs typeface="Arial"/>
        </a:defRPr>
      </a:lvl3pPr>
      <a:lvl4pPr marL="1600200" indent="-228600" algn="l" defTabSz="457200" rtl="0" eaLnBrk="1" fontAlgn="base" hangingPunct="1">
        <a:spcBef>
          <a:spcPct val="20000"/>
        </a:spcBef>
        <a:spcAft>
          <a:spcPct val="0"/>
        </a:spcAft>
        <a:buClr>
          <a:srgbClr val="005EB8"/>
        </a:buClr>
        <a:buFont typeface="Arial"/>
        <a:buChar char="•"/>
        <a:defRPr sz="2000" b="0" i="0" kern="1200">
          <a:solidFill>
            <a:srgbClr val="272727"/>
          </a:solidFill>
          <a:latin typeface="Arial"/>
          <a:ea typeface="ＭＳ Ｐゴシック" charset="0"/>
          <a:cs typeface="Arial"/>
        </a:defRPr>
      </a:lvl4pPr>
      <a:lvl5pPr marL="2057400" indent="-228600" algn="l" defTabSz="457200" rtl="0" eaLnBrk="1" fontAlgn="base" hangingPunct="1">
        <a:spcBef>
          <a:spcPct val="20000"/>
        </a:spcBef>
        <a:spcAft>
          <a:spcPct val="0"/>
        </a:spcAft>
        <a:buClr>
          <a:srgbClr val="005EB8"/>
        </a:buClr>
        <a:buFont typeface="Arial"/>
        <a:buChar char="•"/>
        <a:defRPr sz="2000" b="0" i="0" kern="1200">
          <a:solidFill>
            <a:srgbClr val="272727"/>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BFFA06-EB04-BD44-87FC-BE509EAF9008}"/>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03F3936-86F4-589F-A2AF-308C7C6225F1}"/>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D925807-A6A8-E7FF-2B60-5AF5652B3F7D}"/>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82000"/>
                  </a:schemeClr>
                </a:solidFill>
              </a:defRPr>
            </a:lvl1pPr>
          </a:lstStyle>
          <a:p>
            <a:fld id="{5BC36A3B-DC4B-41D8-9394-E2837695F146}" type="datetimeFigureOut">
              <a:rPr lang="en-GB" smtClean="0"/>
              <a:t>31/01/2025</a:t>
            </a:fld>
            <a:endParaRPr lang="en-GB"/>
          </a:p>
        </p:txBody>
      </p:sp>
      <p:sp>
        <p:nvSpPr>
          <p:cNvPr id="5" name="Footer Placeholder 4">
            <a:extLst>
              <a:ext uri="{FF2B5EF4-FFF2-40B4-BE49-F238E27FC236}">
                <a16:creationId xmlns:a16="http://schemas.microsoft.com/office/drawing/2014/main" id="{F53E9A1A-08CE-8DD2-9760-29D121C8095B}"/>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223EC86-7702-BBDB-43EB-5ABB22735120}"/>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82000"/>
                  </a:schemeClr>
                </a:solidFill>
              </a:defRPr>
            </a:lvl1pPr>
          </a:lstStyle>
          <a:p>
            <a:fld id="{A66A558B-BA51-4325-89D7-66786480EE39}" type="slidenum">
              <a:rPr lang="en-GB" smtClean="0"/>
              <a:t>‹#›</a:t>
            </a:fld>
            <a:endParaRPr lang="en-GB"/>
          </a:p>
        </p:txBody>
      </p:sp>
      <p:pic>
        <p:nvPicPr>
          <p:cNvPr id="7" name="Picture 6">
            <a:extLst>
              <a:ext uri="{FF2B5EF4-FFF2-40B4-BE49-F238E27FC236}">
                <a16:creationId xmlns:a16="http://schemas.microsoft.com/office/drawing/2014/main" id="{C657343C-8B6B-646B-99EF-F709980274D8}"/>
              </a:ext>
              <a:ext uri="{C183D7F6-B498-43B3-948B-1728B52AA6E4}">
                <adec:decorative xmlns:adec="http://schemas.microsoft.com/office/drawing/2017/decorative" val="1"/>
              </a:ext>
            </a:extLst>
          </p:cNvPr>
          <p:cNvPicPr>
            <a:picLocks noChangeAspect="1"/>
          </p:cNvPicPr>
          <p:nvPr userDrawn="1"/>
        </p:nvPicPr>
        <p:blipFill>
          <a:blip r:embed="rId13"/>
          <a:stretch>
            <a:fillRect/>
          </a:stretch>
        </p:blipFill>
        <p:spPr>
          <a:xfrm>
            <a:off x="0" y="0"/>
            <a:ext cx="9906000" cy="6858000"/>
          </a:xfrm>
          <a:prstGeom prst="rect">
            <a:avLst/>
          </a:prstGeom>
        </p:spPr>
      </p:pic>
    </p:spTree>
    <p:extLst>
      <p:ext uri="{BB962C8B-B14F-4D97-AF65-F5344CB8AC3E}">
        <p14:creationId xmlns:p14="http://schemas.microsoft.com/office/powerpoint/2010/main" val="1283444885"/>
      </p:ext>
    </p:extLst>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Triangle 2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F937FD9C-21FA-8A39-FE8D-071E5068D5BA}"/>
              </a:ext>
            </a:extLst>
          </p:cNvPr>
          <p:cNvSpPr>
            <a:spLocks noGrp="1"/>
          </p:cNvSpPr>
          <p:nvPr>
            <p:ph type="title"/>
          </p:nvPr>
        </p:nvSpPr>
        <p:spPr>
          <a:xfrm>
            <a:off x="963234" y="958652"/>
            <a:ext cx="7926123" cy="2477574"/>
          </a:xfrm>
        </p:spPr>
        <p:txBody>
          <a:bodyPr vert="horz" lIns="91440" tIns="45720" rIns="91440" bIns="45720" rtlCol="0" anchor="ctr">
            <a:normAutofit fontScale="90000"/>
          </a:bodyPr>
          <a:lstStyle/>
          <a:p>
            <a:pPr algn="ctr" defTabSz="914400"/>
            <a:r>
              <a:rPr lang="en-US" sz="3100" b="1" kern="1200" dirty="0">
                <a:solidFill>
                  <a:schemeClr val="tx1"/>
                </a:solidFill>
                <a:latin typeface="Arial" panose="020B0604020202020204" pitchFamily="34" charset="0"/>
                <a:cs typeface="Arial" panose="020B0604020202020204" pitchFamily="34" charset="0"/>
              </a:rPr>
              <a:t>      Tower Hamlets</a:t>
            </a:r>
            <a:br>
              <a:rPr lang="en-US" sz="3100" b="1" kern="1200" dirty="0">
                <a:solidFill>
                  <a:schemeClr val="tx1"/>
                </a:solidFill>
                <a:latin typeface="Arial" panose="020B0604020202020204" pitchFamily="34" charset="0"/>
                <a:cs typeface="Arial" panose="020B0604020202020204" pitchFamily="34" charset="0"/>
              </a:rPr>
            </a:br>
            <a:br>
              <a:rPr lang="en-US" sz="3100" b="1" kern="1200" dirty="0">
                <a:solidFill>
                  <a:schemeClr val="tx1"/>
                </a:solidFill>
                <a:latin typeface="Arial" panose="020B0604020202020204" pitchFamily="34" charset="0"/>
                <a:cs typeface="Arial" panose="020B0604020202020204" pitchFamily="34" charset="0"/>
              </a:rPr>
            </a:br>
            <a:r>
              <a:rPr lang="en-US" sz="3100" b="1" kern="1200" dirty="0">
                <a:solidFill>
                  <a:schemeClr val="tx1"/>
                </a:solidFill>
                <a:latin typeface="Arial" panose="020B0604020202020204" pitchFamily="34" charset="0"/>
                <a:cs typeface="Arial" panose="020B0604020202020204" pitchFamily="34" charset="0"/>
              </a:rPr>
              <a:t>      Dynamic Support Register (DSR) and Keyworking Service</a:t>
            </a:r>
            <a:br>
              <a:rPr lang="en-US" sz="3100" b="1" kern="1200" dirty="0">
                <a:solidFill>
                  <a:schemeClr val="tx1"/>
                </a:solidFill>
                <a:latin typeface="Arial" panose="020B0604020202020204" pitchFamily="34" charset="0"/>
                <a:cs typeface="Arial" panose="020B0604020202020204" pitchFamily="34" charset="0"/>
              </a:rPr>
            </a:br>
            <a:br>
              <a:rPr lang="en-US" sz="3100" b="1" kern="1200" dirty="0">
                <a:solidFill>
                  <a:schemeClr val="tx1"/>
                </a:solidFill>
                <a:latin typeface="Arial" panose="020B0604020202020204" pitchFamily="34" charset="0"/>
                <a:cs typeface="Arial" panose="020B0604020202020204" pitchFamily="34" charset="0"/>
              </a:rPr>
            </a:br>
            <a:r>
              <a:rPr lang="en-US" sz="3100" b="1" kern="1200" dirty="0">
                <a:solidFill>
                  <a:schemeClr val="tx1"/>
                </a:solidFill>
                <a:latin typeface="Arial" panose="020B0604020202020204" pitchFamily="34" charset="0"/>
                <a:cs typeface="Arial" panose="020B0604020202020204" pitchFamily="34" charset="0"/>
              </a:rPr>
              <a:t>      for Children and Young People (CYP)</a:t>
            </a:r>
            <a:br>
              <a:rPr lang="en-US" sz="1600" kern="1200" dirty="0">
                <a:solidFill>
                  <a:schemeClr val="tx1"/>
                </a:solidFill>
                <a:latin typeface="+mj-lt"/>
                <a:ea typeface="+mj-ea"/>
                <a:cs typeface="+mj-cs"/>
              </a:rPr>
            </a:br>
            <a:endParaRPr lang="en-US" sz="1600" kern="1200" dirty="0">
              <a:solidFill>
                <a:schemeClr val="tx1"/>
              </a:solidFill>
              <a:latin typeface="+mj-lt"/>
              <a:ea typeface="+mj-ea"/>
              <a:cs typeface="+mj-cs"/>
            </a:endParaRPr>
          </a:p>
        </p:txBody>
      </p:sp>
      <p:sp>
        <p:nvSpPr>
          <p:cNvPr id="6" name="Subtitle 2">
            <a:extLst>
              <a:ext uri="{FF2B5EF4-FFF2-40B4-BE49-F238E27FC236}">
                <a16:creationId xmlns:a16="http://schemas.microsoft.com/office/drawing/2014/main" id="{3181C369-212E-E7EF-97BB-6480592D4B8E}"/>
              </a:ext>
            </a:extLst>
          </p:cNvPr>
          <p:cNvSpPr txBox="1">
            <a:spLocks/>
          </p:cNvSpPr>
          <p:nvPr/>
        </p:nvSpPr>
        <p:spPr>
          <a:xfrm>
            <a:off x="778039" y="4444679"/>
            <a:ext cx="8111318" cy="1454670"/>
          </a:xfrm>
          <a:prstGeom prst="rect">
            <a:avLst/>
          </a:prstGeom>
        </p:spPr>
        <p:txBody>
          <a:bodyPr vert="horz" lIns="91440" tIns="45720" rIns="91440" bIns="45720" rtlCol="0" anchor="t">
            <a:noAutofit/>
          </a:bodyPr>
          <a:lstStyle>
            <a:lvl1pPr marL="228600" indent="-228600" algn="l" defTabSz="914400" rtl="0" eaLnBrk="1" latinLnBrk="0" hangingPunct="1">
              <a:lnSpc>
                <a:spcPct val="100000"/>
              </a:lnSpc>
              <a:spcBef>
                <a:spcPts val="1000"/>
              </a:spcBef>
              <a:spcAft>
                <a:spcPts val="600"/>
              </a:spcAft>
              <a:buClr>
                <a:schemeClr val="tx1"/>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100000"/>
              </a:lnSpc>
              <a:spcBef>
                <a:spcPts val="500"/>
              </a:spcBef>
              <a:spcAft>
                <a:spcPts val="600"/>
              </a:spcAft>
              <a:buClr>
                <a:schemeClr val="tx1"/>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90000"/>
              </a:lnSpc>
              <a:spcBef>
                <a:spcPts val="813"/>
              </a:spcBef>
              <a:spcAft>
                <a:spcPts val="488"/>
              </a:spcAft>
              <a:buClr>
                <a:srgbClr val="000000"/>
              </a:buClr>
              <a:buNone/>
            </a:pPr>
            <a:r>
              <a:rPr lang="en-US" sz="1600" b="1" dirty="0">
                <a:solidFill>
                  <a:schemeClr val="tx1"/>
                </a:solidFill>
                <a:latin typeface="Arial" panose="020B0604020202020204" pitchFamily="34" charset="0"/>
                <a:cs typeface="Arial" panose="020B0604020202020204" pitchFamily="34" charset="0"/>
              </a:rPr>
              <a:t>Awareness Raising Training </a:t>
            </a:r>
          </a:p>
          <a:p>
            <a:pPr marL="0" indent="0" fontAlgn="auto">
              <a:lnSpc>
                <a:spcPct val="90000"/>
              </a:lnSpc>
              <a:spcBef>
                <a:spcPts val="813"/>
              </a:spcBef>
              <a:spcAft>
                <a:spcPts val="488"/>
              </a:spcAft>
              <a:buClr>
                <a:srgbClr val="000000"/>
              </a:buClr>
              <a:buNone/>
            </a:pPr>
            <a:r>
              <a:rPr lang="en-US" sz="1600" dirty="0">
                <a:solidFill>
                  <a:schemeClr val="tx1"/>
                </a:solidFill>
                <a:latin typeface="Arial" panose="020B0604020202020204" pitchFamily="34" charset="0"/>
                <a:cs typeface="Arial" panose="020B0604020202020204" pitchFamily="34" charset="0"/>
              </a:rPr>
              <a:t>Jasmin Begum</a:t>
            </a:r>
          </a:p>
          <a:p>
            <a:pPr marL="0" indent="0" fontAlgn="auto">
              <a:lnSpc>
                <a:spcPct val="90000"/>
              </a:lnSpc>
              <a:spcBef>
                <a:spcPts val="813"/>
              </a:spcBef>
              <a:spcAft>
                <a:spcPts val="488"/>
              </a:spcAft>
              <a:buClr>
                <a:srgbClr val="000000"/>
              </a:buClr>
              <a:buNone/>
            </a:pPr>
            <a:r>
              <a:rPr lang="en-US" sz="1600" dirty="0">
                <a:solidFill>
                  <a:schemeClr val="tx1"/>
                </a:solidFill>
                <a:latin typeface="Arial" panose="020B0604020202020204" pitchFamily="34" charset="0"/>
                <a:cs typeface="Arial" panose="020B0604020202020204" pitchFamily="34" charset="0"/>
              </a:rPr>
              <a:t>Commissioning and Project Manager - Tower Hamlets CYP Mental Health and Learning Disability</a:t>
            </a:r>
          </a:p>
          <a:p>
            <a:pPr marL="0" indent="0" fontAlgn="auto">
              <a:lnSpc>
                <a:spcPct val="90000"/>
              </a:lnSpc>
              <a:spcBef>
                <a:spcPts val="813"/>
              </a:spcBef>
              <a:spcAft>
                <a:spcPts val="488"/>
              </a:spcAft>
              <a:buClr>
                <a:srgbClr val="000000"/>
              </a:buClr>
              <a:buNone/>
            </a:pPr>
            <a:r>
              <a:rPr lang="en-US" sz="1600" dirty="0">
                <a:solidFill>
                  <a:schemeClr val="tx1"/>
                </a:solidFill>
                <a:latin typeface="Arial" panose="020B0604020202020204" pitchFamily="34" charset="0"/>
                <a:cs typeface="Arial" panose="020B0604020202020204" pitchFamily="34" charset="0"/>
              </a:rPr>
              <a:t>North East London ICB</a:t>
            </a:r>
          </a:p>
        </p:txBody>
      </p:sp>
    </p:spTree>
    <p:extLst>
      <p:ext uri="{BB962C8B-B14F-4D97-AF65-F5344CB8AC3E}">
        <p14:creationId xmlns:p14="http://schemas.microsoft.com/office/powerpoint/2010/main" val="1747480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280E667-FB9C-2907-C266-D0741C67982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68458E-0BBA-42AE-DF8D-27B461FB73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D8E8EFBD-8050-024C-2BDB-AE33516E1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724A3DB-F79C-3FE1-BFEF-B182F93E5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FAB59FC9-C365-C8EC-3C49-2CE1394B5879}"/>
              </a:ext>
            </a:extLst>
          </p:cNvPr>
          <p:cNvSpPr>
            <a:spLocks noGrp="1"/>
          </p:cNvSpPr>
          <p:nvPr>
            <p:ph type="title"/>
          </p:nvPr>
        </p:nvSpPr>
        <p:spPr>
          <a:xfrm>
            <a:off x="681038" y="365125"/>
            <a:ext cx="8543925" cy="1325563"/>
          </a:xfrm>
        </p:spPr>
        <p:txBody>
          <a:bodyPr>
            <a:normAutofit/>
          </a:bodyPr>
          <a:lstStyle/>
          <a:p>
            <a:r>
              <a:rPr lang="en-GB" sz="2800" b="1" dirty="0">
                <a:latin typeface="Arial" panose="020B0604020202020204" pitchFamily="34" charset="0"/>
                <a:ea typeface="Verdana" panose="020B0604030504040204" pitchFamily="34" charset="0"/>
                <a:cs typeface="Arial" panose="020B0604020202020204" pitchFamily="34" charset="0"/>
              </a:rPr>
              <a:t>Community CETR Process</a:t>
            </a:r>
          </a:p>
        </p:txBody>
      </p:sp>
      <p:pic>
        <p:nvPicPr>
          <p:cNvPr id="5" name="Content Placeholder 4">
            <a:extLst>
              <a:ext uri="{FF2B5EF4-FFF2-40B4-BE49-F238E27FC236}">
                <a16:creationId xmlns:a16="http://schemas.microsoft.com/office/drawing/2014/main" id="{427F0A8C-5C07-BF0F-4C30-BBC3D3666509}"/>
              </a:ext>
            </a:extLst>
          </p:cNvPr>
          <p:cNvPicPr>
            <a:picLocks noGrp="1" noChangeAspect="1"/>
          </p:cNvPicPr>
          <p:nvPr>
            <p:ph idx="1"/>
          </p:nvPr>
        </p:nvPicPr>
        <p:blipFill>
          <a:blip r:embed="rId3"/>
          <a:stretch>
            <a:fillRect/>
          </a:stretch>
        </p:blipFill>
        <p:spPr>
          <a:xfrm>
            <a:off x="521441" y="1354238"/>
            <a:ext cx="8860354" cy="4876919"/>
          </a:xfrm>
          <a:prstGeom prst="rect">
            <a:avLst/>
          </a:prstGeom>
        </p:spPr>
      </p:pic>
    </p:spTree>
    <p:extLst>
      <p:ext uri="{BB962C8B-B14F-4D97-AF65-F5344CB8AC3E}">
        <p14:creationId xmlns:p14="http://schemas.microsoft.com/office/powerpoint/2010/main" val="2626734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5B7394-B88B-F11F-3161-0EC13B5B531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7F99F7-8613-62E7-959F-3591D8CEB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B54FBD5B-D4DD-5AED-1803-B44889BA3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F44124F-E7A0-8C44-B8D0-46B5AD31C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E37F4B5D-B934-8276-3C9D-55B7AD078441}"/>
              </a:ext>
            </a:extLst>
          </p:cNvPr>
          <p:cNvSpPr>
            <a:spLocks noGrp="1"/>
          </p:cNvSpPr>
          <p:nvPr>
            <p:ph type="title"/>
          </p:nvPr>
        </p:nvSpPr>
        <p:spPr>
          <a:xfrm>
            <a:off x="681038" y="365125"/>
            <a:ext cx="8543925" cy="1325563"/>
          </a:xfrm>
        </p:spPr>
        <p:txBody>
          <a:bodyPr>
            <a:normAutofit/>
          </a:bodyPr>
          <a:lstStyle/>
          <a:p>
            <a:r>
              <a:rPr lang="en-GB" sz="2800" b="1" dirty="0">
                <a:latin typeface="Arial" panose="020B0604020202020204" pitchFamily="34" charset="0"/>
                <a:ea typeface="Verdana" panose="020B0604030504040204" pitchFamily="34" charset="0"/>
                <a:cs typeface="Arial" panose="020B0604020202020204" pitchFamily="34" charset="0"/>
              </a:rPr>
              <a:t>Benefits of CETRs </a:t>
            </a:r>
          </a:p>
        </p:txBody>
      </p:sp>
      <p:sp>
        <p:nvSpPr>
          <p:cNvPr id="7" name="TextBox 6">
            <a:extLst>
              <a:ext uri="{FF2B5EF4-FFF2-40B4-BE49-F238E27FC236}">
                <a16:creationId xmlns:a16="http://schemas.microsoft.com/office/drawing/2014/main" id="{79BAFDC5-D94F-E571-3E8B-306A8A8A53E0}"/>
              </a:ext>
            </a:extLst>
          </p:cNvPr>
          <p:cNvSpPr txBox="1"/>
          <p:nvPr/>
        </p:nvSpPr>
        <p:spPr>
          <a:xfrm>
            <a:off x="477694" y="1349142"/>
            <a:ext cx="8860355" cy="1815882"/>
          </a:xfrm>
          <a:prstGeom prst="rect">
            <a:avLst/>
          </a:prstGeom>
          <a:noFill/>
        </p:spPr>
        <p:txBody>
          <a:bodyPr wrap="square" rtlCol="0">
            <a:spAutoFit/>
          </a:bodyPr>
          <a:lstStyle/>
          <a:p>
            <a:pPr marL="342900" indent="-34290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Help improve the quality of care people receive within the community or in hospital</a:t>
            </a:r>
          </a:p>
          <a:p>
            <a:pPr marL="342900" indent="-34290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Reduce the amount of time people spend in hospital </a:t>
            </a:r>
          </a:p>
          <a:p>
            <a:pPr marL="342900" indent="-34290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Help find solutions for problems that may be stopping them from leaving hospital </a:t>
            </a:r>
          </a:p>
          <a:p>
            <a:pPr marL="342900" indent="-34290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Help people stay in their home and community with extra support where possible </a:t>
            </a:r>
          </a:p>
          <a:p>
            <a:pPr marL="342900" indent="-34290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Empower people to be in control of their care and treatment by being involved in decision making </a:t>
            </a:r>
          </a:p>
          <a:p>
            <a:pPr marL="342900" indent="-34290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Brings health and social care teams together to work collaboratively</a:t>
            </a:r>
          </a:p>
        </p:txBody>
      </p:sp>
      <p:sp>
        <p:nvSpPr>
          <p:cNvPr id="15" name="TextBox 14">
            <a:extLst>
              <a:ext uri="{FF2B5EF4-FFF2-40B4-BE49-F238E27FC236}">
                <a16:creationId xmlns:a16="http://schemas.microsoft.com/office/drawing/2014/main" id="{E1630427-BE6A-09D9-D8AF-2559B25F6613}"/>
              </a:ext>
            </a:extLst>
          </p:cNvPr>
          <p:cNvSpPr txBox="1"/>
          <p:nvPr/>
        </p:nvSpPr>
        <p:spPr>
          <a:xfrm>
            <a:off x="477694" y="3428672"/>
            <a:ext cx="8860355" cy="1615827"/>
          </a:xfrm>
          <a:prstGeom prst="rect">
            <a:avLst/>
          </a:prstGeom>
          <a:noFill/>
        </p:spPr>
        <p:txBody>
          <a:bodyPr wrap="square" rtlCol="0">
            <a:spAutoFit/>
          </a:bodyPr>
          <a:lstStyle/>
          <a:p>
            <a:r>
              <a:rPr lang="en-GB" sz="1600" b="1" dirty="0">
                <a:solidFill>
                  <a:srgbClr val="272727"/>
                </a:solidFill>
                <a:latin typeface="Arial" panose="020B0604020202020204" pitchFamily="34" charset="0"/>
                <a:ea typeface="Verdana" panose="020B0604030504040204" pitchFamily="34" charset="0"/>
                <a:cs typeface="Arial" panose="020B0604020202020204" pitchFamily="34" charset="0"/>
              </a:rPr>
              <a:t>Specialist services available through the DSR/CETR pathway</a:t>
            </a:r>
          </a:p>
          <a:p>
            <a:pPr marL="285750" indent="-28575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Individual referrals for assessments outside of routinely commissioned services, e.g. functional behaviour assessment, sensory assessment</a:t>
            </a:r>
          </a:p>
          <a:p>
            <a:pPr marL="285750" indent="-285750">
              <a:buFont typeface="Arial" panose="020B0604020202020204" pitchFamily="34" charset="0"/>
              <a:buChar char="•"/>
            </a:pPr>
            <a:r>
              <a:rPr lang="en-GB" sz="1600" dirty="0">
                <a:solidFill>
                  <a:srgbClr val="272727"/>
                </a:solidFill>
                <a:latin typeface="Arial" panose="020B0604020202020204" pitchFamily="34" charset="0"/>
                <a:ea typeface="Verdana" panose="020B0604030504040204" pitchFamily="34" charset="0"/>
                <a:cs typeface="Arial" panose="020B0604020202020204" pitchFamily="34" charset="0"/>
              </a:rPr>
              <a:t>The NEL key working service will be available for those aged 0-25.</a:t>
            </a:r>
          </a:p>
          <a:p>
            <a:pPr marL="285750" indent="-285750">
              <a:buFont typeface="Arial" panose="020B0604020202020204" pitchFamily="34" charset="0"/>
              <a:buChar char="•"/>
            </a:pPr>
            <a:endParaRPr lang="en-GB" sz="1750" dirty="0">
              <a:solidFill>
                <a:srgbClr val="272727"/>
              </a:solidFill>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endParaRPr lang="en-GB" sz="1750" b="1" dirty="0">
              <a:solidFill>
                <a:srgbClr val="272727"/>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79029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2B48EB2-1376-E7FE-81FB-7F34B9A58D9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2C80BF-681C-369B-FBDD-9F619F3C5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BB723DC9-5E6D-311D-8A36-5305BA06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1DF2C5E-5BB1-78CA-3278-7203A79DC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14CCA3E-17B0-368A-C6B0-F43FBB6837CB}"/>
              </a:ext>
            </a:extLst>
          </p:cNvPr>
          <p:cNvSpPr>
            <a:spLocks noGrp="1"/>
          </p:cNvSpPr>
          <p:nvPr>
            <p:ph type="title"/>
          </p:nvPr>
        </p:nvSpPr>
        <p:spPr>
          <a:xfrm>
            <a:off x="681038" y="365125"/>
            <a:ext cx="8543925" cy="1325563"/>
          </a:xfrm>
        </p:spPr>
        <p:txBody>
          <a:bodyPr>
            <a:normAutofit/>
          </a:bodyPr>
          <a:lstStyle/>
          <a:p>
            <a:r>
              <a:rPr lang="en-GB" sz="2800" b="1" dirty="0">
                <a:latin typeface="Arial" panose="020B0604020202020204" pitchFamily="34" charset="0"/>
                <a:ea typeface="Verdana" panose="020B0604030504040204" pitchFamily="34" charset="0"/>
                <a:cs typeface="Arial" panose="020B0604020202020204" pitchFamily="34" charset="0"/>
              </a:rPr>
              <a:t>Further information </a:t>
            </a:r>
          </a:p>
        </p:txBody>
      </p:sp>
      <p:sp>
        <p:nvSpPr>
          <p:cNvPr id="11" name="Content Placeholder 10">
            <a:extLst>
              <a:ext uri="{FF2B5EF4-FFF2-40B4-BE49-F238E27FC236}">
                <a16:creationId xmlns:a16="http://schemas.microsoft.com/office/drawing/2014/main" id="{65B8DE94-2CD1-B046-8D30-881C513D5F44}"/>
              </a:ext>
            </a:extLst>
          </p:cNvPr>
          <p:cNvSpPr>
            <a:spLocks noGrp="1"/>
          </p:cNvSpPr>
          <p:nvPr>
            <p:ph idx="1"/>
          </p:nvPr>
        </p:nvSpPr>
        <p:spPr>
          <a:xfrm>
            <a:off x="681038" y="1825625"/>
            <a:ext cx="8543925" cy="156966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solidFill>
                  <a:srgbClr val="272727"/>
                </a:solidFill>
                <a:latin typeface="Arial" panose="020B0604020202020204" pitchFamily="34" charset="0"/>
                <a:ea typeface="Verdana" panose="020B0604030504040204" pitchFamily="34" charset="0"/>
                <a:cs typeface="Arial" panose="020B0604020202020204" pitchFamily="34" charset="0"/>
              </a:rPr>
              <a:t>Jasmin Begum – TH DSR Holder</a:t>
            </a:r>
            <a:r>
              <a:rPr kumimoji="0" lang="en-GB" sz="1600" b="0" i="0" u="none" strike="noStrike" kern="0" cap="none" spc="0" normalizeH="0" baseline="0" noProof="0" dirty="0">
                <a:ln>
                  <a:noFill/>
                </a:ln>
                <a:solidFill>
                  <a:srgbClr val="272727"/>
                </a:solidFill>
                <a:effectLst/>
                <a:uLnTx/>
                <a:uFillTx/>
                <a:latin typeface="Arial" panose="020B0604020202020204" pitchFamily="34" charset="0"/>
                <a:ea typeface="Verdana" panose="020B0604030504040204" pitchFamily="34" charset="0"/>
                <a:cs typeface="Arial" panose="020B0604020202020204" pitchFamily="34" charset="0"/>
              </a:rPr>
              <a:t>, NEL ICB</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rgbClr val="272727"/>
                </a:solidFill>
                <a:effectLst/>
                <a:uLnTx/>
                <a:uFillTx/>
                <a:latin typeface="Arial" panose="020B0604020202020204" pitchFamily="34" charset="0"/>
                <a:ea typeface="Verdana" panose="020B0604030504040204" pitchFamily="34" charset="0"/>
                <a:cs typeface="Arial" panose="020B0604020202020204" pitchFamily="34" charset="0"/>
              </a:rPr>
              <a:t>E-mail- </a:t>
            </a:r>
            <a:r>
              <a:rPr kumimoji="0" lang="en-GB" sz="1600" b="0" i="0" u="none" strike="noStrike" kern="0" cap="none" spc="0" normalizeH="0" baseline="0" noProof="0" dirty="0">
                <a:ln>
                  <a:noFill/>
                </a:ln>
                <a:solidFill>
                  <a:srgbClr val="005B9C"/>
                </a:solidFill>
                <a:effectLst/>
                <a:uLnTx/>
                <a:uFillTx/>
                <a:latin typeface="Arial" panose="020B0604020202020204" pitchFamily="34" charset="0"/>
                <a:ea typeface="Verdana" panose="020B0604030504040204" pitchFamily="34" charset="0"/>
                <a:cs typeface="Arial" panose="020B0604020202020204" pitchFamily="34" charset="0"/>
              </a:rPr>
              <a:t>Jasmin.begum10@nhs.net</a:t>
            </a:r>
            <a:endParaRPr kumimoji="0" lang="en-GB" sz="1600" b="0" i="0" u="none" strike="noStrike" kern="0" cap="none" spc="0" normalizeH="0" baseline="0" noProof="0" dirty="0">
              <a:ln>
                <a:noFill/>
              </a:ln>
              <a:solidFill>
                <a:srgbClr val="005B9C"/>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srgbClr val="005B9C"/>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rgbClr val="272727"/>
                </a:solidFill>
                <a:effectLst/>
                <a:uLnTx/>
                <a:uFillTx/>
                <a:latin typeface="Arial" panose="020B0604020202020204" pitchFamily="34" charset="0"/>
                <a:ea typeface="Verdana" panose="020B0604030504040204" pitchFamily="34" charset="0"/>
                <a:cs typeface="Arial" panose="020B0604020202020204" pitchFamily="34" charset="0"/>
              </a:rPr>
              <a:t>Generic e-mail </a:t>
            </a:r>
            <a:r>
              <a:rPr lang="en-GB" sz="1600" kern="0" dirty="0">
                <a:solidFill>
                  <a:srgbClr val="272727"/>
                </a:solidFill>
                <a:latin typeface="Arial" panose="020B0604020202020204" pitchFamily="34" charset="0"/>
                <a:ea typeface="Verdana" panose="020B0604030504040204" pitchFamily="34" charset="0"/>
                <a:cs typeface="Arial" panose="020B0604020202020204" pitchFamily="34" charset="0"/>
              </a:rPr>
              <a:t>– nelondonicb.dsr.thcypmhewb@nhs.net</a:t>
            </a:r>
            <a:endParaRPr kumimoji="0" lang="en-GB" sz="1600" b="0" i="0" u="none" strike="noStrike" kern="0" cap="none" spc="0" normalizeH="0" baseline="0" noProof="0" dirty="0">
              <a:ln>
                <a:noFill/>
              </a:ln>
              <a:solidFill>
                <a:srgbClr val="005B9C"/>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1600" kern="0" dirty="0">
              <a:solidFill>
                <a:srgbClr val="005B9C"/>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srgbClr val="005B9C"/>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2998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22E0D08-7DB4-3B15-6C4A-5DF906E8C73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060C72-3AC6-906F-4CA1-8624F1B465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ABBD0D92-19C4-26D5-883D-5BDA1597B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FA8809B-01F2-3000-52BF-D2BA942A4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BC4458E-5929-0B8F-EFDD-86883444526D}"/>
              </a:ext>
            </a:extLst>
          </p:cNvPr>
          <p:cNvPicPr>
            <a:picLocks noGrp="1" noChangeAspect="1"/>
          </p:cNvPicPr>
          <p:nvPr>
            <p:ph idx="1"/>
          </p:nvPr>
        </p:nvPicPr>
        <p:blipFill>
          <a:blip r:embed="rId3"/>
          <a:stretch>
            <a:fillRect/>
          </a:stretch>
        </p:blipFill>
        <p:spPr>
          <a:xfrm>
            <a:off x="1870050" y="980673"/>
            <a:ext cx="5332522" cy="4351338"/>
          </a:xfrm>
          <a:prstGeom prst="rect">
            <a:avLst/>
          </a:prstGeom>
        </p:spPr>
      </p:pic>
    </p:spTree>
    <p:extLst>
      <p:ext uri="{BB962C8B-B14F-4D97-AF65-F5344CB8AC3E}">
        <p14:creationId xmlns:p14="http://schemas.microsoft.com/office/powerpoint/2010/main" val="121912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2">
            <a:extLst>
              <a:ext uri="{FF2B5EF4-FFF2-40B4-BE49-F238E27FC236}">
                <a16:creationId xmlns:a16="http://schemas.microsoft.com/office/drawing/2014/main" id="{1A32AED5-EC06-34ED-0D67-9E51F9974132}"/>
              </a:ext>
            </a:extLst>
          </p:cNvPr>
          <p:cNvSpPr>
            <a:spLocks noGrp="1"/>
          </p:cNvSpPr>
          <p:nvPr>
            <p:ph type="title"/>
          </p:nvPr>
        </p:nvSpPr>
        <p:spPr>
          <a:xfrm>
            <a:off x="681038" y="365125"/>
            <a:ext cx="8543925" cy="1325563"/>
          </a:xfrm>
        </p:spPr>
        <p:txBody>
          <a:bodyPr>
            <a:normAutofit/>
          </a:bodyPr>
          <a:lstStyle/>
          <a:p>
            <a:r>
              <a:rPr lang="en-GB" sz="3600" dirty="0">
                <a:latin typeface="Arial" panose="020B0604020202020204" pitchFamily="34" charset="0"/>
                <a:cs typeface="Arial" panose="020B0604020202020204" pitchFamily="34" charset="0"/>
              </a:rPr>
              <a:t>What is a Dynamic Support Register?</a:t>
            </a:r>
          </a:p>
        </p:txBody>
      </p:sp>
      <p:pic>
        <p:nvPicPr>
          <p:cNvPr id="11" name="Content Placeholder 10">
            <a:extLst>
              <a:ext uri="{FF2B5EF4-FFF2-40B4-BE49-F238E27FC236}">
                <a16:creationId xmlns:a16="http://schemas.microsoft.com/office/drawing/2014/main" id="{100EC74B-6C62-6687-10C9-29352F8EA16C}"/>
              </a:ext>
            </a:extLst>
          </p:cNvPr>
          <p:cNvPicPr>
            <a:picLocks noGrp="1" noChangeAspect="1"/>
          </p:cNvPicPr>
          <p:nvPr>
            <p:ph idx="1"/>
          </p:nvPr>
        </p:nvPicPr>
        <p:blipFill>
          <a:blip r:embed="rId3">
            <a:duotone>
              <a:schemeClr val="accent4">
                <a:shade val="45000"/>
                <a:satMod val="135000"/>
              </a:schemeClr>
              <a:prstClr val="white"/>
            </a:duotone>
          </a:blip>
          <a:stretch>
            <a:fillRect/>
          </a:stretch>
        </p:blipFill>
        <p:spPr>
          <a:xfrm>
            <a:off x="419629" y="1537384"/>
            <a:ext cx="8962167" cy="1615692"/>
          </a:xfrm>
          <a:prstGeom prst="rect">
            <a:avLst/>
          </a:prstGeom>
        </p:spPr>
      </p:pic>
      <p:sp>
        <p:nvSpPr>
          <p:cNvPr id="13" name="object 3">
            <a:extLst>
              <a:ext uri="{FF2B5EF4-FFF2-40B4-BE49-F238E27FC236}">
                <a16:creationId xmlns:a16="http://schemas.microsoft.com/office/drawing/2014/main" id="{77B9FF3E-2E2E-25F5-64CC-325CBCC9088D}"/>
              </a:ext>
            </a:extLst>
          </p:cNvPr>
          <p:cNvSpPr/>
          <p:nvPr/>
        </p:nvSpPr>
        <p:spPr>
          <a:xfrm>
            <a:off x="521441" y="3334442"/>
            <a:ext cx="4169810" cy="1250478"/>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2C9B8"/>
          </a:solidFill>
        </p:spPr>
        <p:txBody>
          <a:bodyPr wrap="square" lIns="0" tIns="0" rIns="0" bIns="0" rtlCol="0"/>
          <a:lstStyle/>
          <a:p>
            <a:pPr algn="ctr"/>
            <a:endParaRPr lang="en-GB" sz="2500" dirty="0">
              <a:solidFill>
                <a:schemeClr val="bg1"/>
              </a:solidFill>
            </a:endParaRPr>
          </a:p>
          <a:p>
            <a:pPr algn="ctr"/>
            <a:r>
              <a:rPr lang="en-GB" sz="2500" dirty="0">
                <a:solidFill>
                  <a:schemeClr val="bg1"/>
                </a:solidFill>
              </a:rPr>
              <a:t>Prevent admission where possible</a:t>
            </a:r>
            <a:endParaRPr sz="2500" dirty="0">
              <a:solidFill>
                <a:schemeClr val="bg1"/>
              </a:solidFill>
            </a:endParaRPr>
          </a:p>
        </p:txBody>
      </p:sp>
      <p:sp>
        <p:nvSpPr>
          <p:cNvPr id="14" name="object 3">
            <a:extLst>
              <a:ext uri="{FF2B5EF4-FFF2-40B4-BE49-F238E27FC236}">
                <a16:creationId xmlns:a16="http://schemas.microsoft.com/office/drawing/2014/main" id="{30D66095-4A81-8BF1-0052-F16962CDFF6A}"/>
              </a:ext>
            </a:extLst>
          </p:cNvPr>
          <p:cNvSpPr/>
          <p:nvPr/>
        </p:nvSpPr>
        <p:spPr>
          <a:xfrm>
            <a:off x="521441" y="4690460"/>
            <a:ext cx="4169811" cy="1464871"/>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B9BD4"/>
          </a:solidFill>
          <a:ln>
            <a:solidFill>
              <a:srgbClr val="5B9BD4"/>
            </a:solidFill>
          </a:ln>
        </p:spPr>
        <p:txBody>
          <a:bodyPr wrap="square" lIns="0" tIns="0" rIns="0" bIns="0" rtlCol="0"/>
          <a:lstStyle/>
          <a:p>
            <a:pPr algn="ctr"/>
            <a:endParaRPr lang="en-GB" sz="2500" dirty="0">
              <a:solidFill>
                <a:schemeClr val="bg1"/>
              </a:solidFill>
            </a:endParaRPr>
          </a:p>
          <a:p>
            <a:pPr algn="ctr"/>
            <a:r>
              <a:rPr lang="en-GB" sz="2500" dirty="0">
                <a:solidFill>
                  <a:schemeClr val="bg1"/>
                </a:solidFill>
              </a:rPr>
              <a:t>Partnership working to review the needs of each individual registered on the DSR</a:t>
            </a:r>
            <a:endParaRPr sz="2500" dirty="0">
              <a:solidFill>
                <a:schemeClr val="bg1"/>
              </a:solidFill>
            </a:endParaRPr>
          </a:p>
        </p:txBody>
      </p:sp>
      <p:sp>
        <p:nvSpPr>
          <p:cNvPr id="15" name="object 3">
            <a:extLst>
              <a:ext uri="{FF2B5EF4-FFF2-40B4-BE49-F238E27FC236}">
                <a16:creationId xmlns:a16="http://schemas.microsoft.com/office/drawing/2014/main" id="{A1781582-785F-51AB-E981-EE6AC51098EE}"/>
              </a:ext>
            </a:extLst>
          </p:cNvPr>
          <p:cNvSpPr/>
          <p:nvPr/>
        </p:nvSpPr>
        <p:spPr>
          <a:xfrm>
            <a:off x="4867944" y="3327137"/>
            <a:ext cx="4513852" cy="1250478"/>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48BE63"/>
          </a:solidFill>
        </p:spPr>
        <p:txBody>
          <a:bodyPr wrap="square" lIns="0" tIns="0" rIns="0" bIns="0" rtlCol="0"/>
          <a:lstStyle/>
          <a:p>
            <a:pPr algn="ctr" defTabSz="914400" fontAlgn="auto">
              <a:spcBef>
                <a:spcPts val="0"/>
              </a:spcBef>
              <a:spcAft>
                <a:spcPts val="0"/>
              </a:spcAft>
            </a:pPr>
            <a:endParaRPr lang="en-GB" sz="2500" dirty="0">
              <a:solidFill>
                <a:prstClr val="white"/>
              </a:solidFill>
              <a:latin typeface="Arial" panose="020B0604020202020204"/>
              <a:ea typeface="+mn-ea"/>
              <a:cs typeface="+mn-cs"/>
            </a:endParaRPr>
          </a:p>
          <a:p>
            <a:pPr algn="ctr" defTabSz="914400" fontAlgn="auto">
              <a:spcBef>
                <a:spcPts val="0"/>
              </a:spcBef>
              <a:spcAft>
                <a:spcPts val="0"/>
              </a:spcAft>
            </a:pPr>
            <a:r>
              <a:rPr lang="en-GB" sz="2500" dirty="0">
                <a:solidFill>
                  <a:prstClr val="white"/>
                </a:solidFill>
                <a:latin typeface="Arial" panose="020B0604020202020204"/>
                <a:ea typeface="+mn-ea"/>
                <a:cs typeface="+mn-cs"/>
              </a:rPr>
              <a:t>Early identification </a:t>
            </a:r>
            <a:endParaRPr sz="2500" dirty="0">
              <a:solidFill>
                <a:prstClr val="white"/>
              </a:solidFill>
              <a:latin typeface="Arial" panose="020B0604020202020204"/>
              <a:ea typeface="+mn-ea"/>
              <a:cs typeface="+mn-cs"/>
            </a:endParaRPr>
          </a:p>
        </p:txBody>
      </p:sp>
      <p:sp>
        <p:nvSpPr>
          <p:cNvPr id="16" name="object 3">
            <a:extLst>
              <a:ext uri="{FF2B5EF4-FFF2-40B4-BE49-F238E27FC236}">
                <a16:creationId xmlns:a16="http://schemas.microsoft.com/office/drawing/2014/main" id="{7EA5CF7B-7C17-1019-0DF5-2E1C96CA2E3F}"/>
              </a:ext>
            </a:extLst>
          </p:cNvPr>
          <p:cNvSpPr/>
          <p:nvPr/>
        </p:nvSpPr>
        <p:spPr>
          <a:xfrm>
            <a:off x="4867944" y="4751676"/>
            <a:ext cx="4513852" cy="1429257"/>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2C9B8"/>
          </a:solidFill>
        </p:spPr>
        <p:txBody>
          <a:bodyPr wrap="square" lIns="0" tIns="0" rIns="0" bIns="0" rtlCol="0"/>
          <a:lstStyle/>
          <a:p>
            <a:pPr algn="ctr"/>
            <a:endParaRPr lang="en-GB" sz="2500" dirty="0">
              <a:solidFill>
                <a:schemeClr val="bg1"/>
              </a:solidFill>
            </a:endParaRPr>
          </a:p>
          <a:p>
            <a:pPr algn="ctr"/>
            <a:r>
              <a:rPr lang="en-GB" sz="2500" dirty="0">
                <a:solidFill>
                  <a:schemeClr val="bg1"/>
                </a:solidFill>
              </a:rPr>
              <a:t>Mobilising the right support</a:t>
            </a:r>
            <a:endParaRPr sz="2500" dirty="0">
              <a:solidFill>
                <a:schemeClr val="bg1"/>
              </a:solidFill>
            </a:endParaRPr>
          </a:p>
        </p:txBody>
      </p:sp>
    </p:spTree>
    <p:extLst>
      <p:ext uri="{BB962C8B-B14F-4D97-AF65-F5344CB8AC3E}">
        <p14:creationId xmlns:p14="http://schemas.microsoft.com/office/powerpoint/2010/main" val="1771053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B81B954-2AF8-E828-5061-B727A2D1B24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CE3B5E3-AD75-3A3E-6BD4-30FC60F7B2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66935B91-FDFF-C5D3-690D-4BD04141C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30341F2-5195-2DE7-C248-B197C7F91B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B094E0E7-F8B8-7321-359B-2232A218EEDB}"/>
              </a:ext>
            </a:extLst>
          </p:cNvPr>
          <p:cNvSpPr>
            <a:spLocks noGrp="1"/>
          </p:cNvSpPr>
          <p:nvPr>
            <p:ph type="title"/>
          </p:nvPr>
        </p:nvSpPr>
        <p:spPr>
          <a:xfrm>
            <a:off x="682382" y="609935"/>
            <a:ext cx="8543925" cy="1325563"/>
          </a:xfrm>
        </p:spPr>
        <p:txBody>
          <a:bodyPr>
            <a:noAutofit/>
          </a:bodyPr>
          <a:lstStyle/>
          <a:p>
            <a:r>
              <a:rPr lang="en-GB" sz="2800" b="1" dirty="0">
                <a:latin typeface="Arial" panose="020B0604020202020204" pitchFamily="34" charset="0"/>
                <a:ea typeface="Verdana" panose="020B0604030504040204" pitchFamily="34" charset="0"/>
                <a:cs typeface="Arial" panose="020B0604020202020204" pitchFamily="34" charset="0"/>
              </a:rPr>
              <a:t>Dynamic Support Register (DSR) Criteria and Referrals</a:t>
            </a:r>
          </a:p>
        </p:txBody>
      </p:sp>
      <p:sp>
        <p:nvSpPr>
          <p:cNvPr id="16" name="Content Placeholder 2">
            <a:extLst>
              <a:ext uri="{FF2B5EF4-FFF2-40B4-BE49-F238E27FC236}">
                <a16:creationId xmlns:a16="http://schemas.microsoft.com/office/drawing/2014/main" id="{6F6FCED6-01B9-CA1A-9B9F-EB6C770F5E47}"/>
              </a:ext>
            </a:extLst>
          </p:cNvPr>
          <p:cNvSpPr>
            <a:spLocks noGrp="1"/>
          </p:cNvSpPr>
          <p:nvPr>
            <p:ph idx="1"/>
          </p:nvPr>
        </p:nvSpPr>
        <p:spPr>
          <a:xfrm>
            <a:off x="679693" y="1935498"/>
            <a:ext cx="8543925" cy="4351338"/>
          </a:xfrm>
        </p:spPr>
        <p:txBody>
          <a:bodyPr>
            <a:normAutofit/>
          </a:bodyPr>
          <a:lstStyle/>
          <a:p>
            <a:pPr marL="0" indent="0">
              <a:buNone/>
            </a:pPr>
            <a:r>
              <a:rPr lang="en-US" sz="1600" dirty="0">
                <a:latin typeface="Arial" panose="020B0604020202020204" pitchFamily="34" charset="0"/>
                <a:ea typeface="Verdana" panose="020B0604030504040204" pitchFamily="34" charset="0"/>
                <a:cs typeface="Arial" panose="020B0604020202020204" pitchFamily="34" charset="0"/>
              </a:rPr>
              <a:t>A child/young person can be added to the DSR if they have a diagnosis of autism and/or learning disabilities and are at risk of the following:</a:t>
            </a:r>
          </a:p>
          <a:p>
            <a:r>
              <a:rPr lang="en-US" sz="1600" dirty="0">
                <a:latin typeface="Arial" panose="020B0604020202020204" pitchFamily="34" charset="0"/>
                <a:ea typeface="Verdana" panose="020B0604030504040204" pitchFamily="34" charset="0"/>
                <a:cs typeface="Arial" panose="020B0604020202020204" pitchFamily="34" charset="0"/>
              </a:rPr>
              <a:t>Risk of admission to a tier 4 unit</a:t>
            </a:r>
          </a:p>
          <a:p>
            <a:r>
              <a:rPr lang="en-US" sz="1600" dirty="0">
                <a:latin typeface="Arial" panose="020B0604020202020204" pitchFamily="34" charset="0"/>
                <a:ea typeface="Verdana" panose="020B0604030504040204" pitchFamily="34" charset="0"/>
                <a:cs typeface="Arial" panose="020B0604020202020204" pitchFamily="34" charset="0"/>
              </a:rPr>
              <a:t>If there is a risk of placement breakdown either at home or in a residential placement.  </a:t>
            </a:r>
          </a:p>
          <a:p>
            <a:pPr marL="0" indent="0">
              <a:buNone/>
            </a:pPr>
            <a:endParaRPr lang="en-US" sz="1600" dirty="0">
              <a:latin typeface="Arial" panose="020B0604020202020204" pitchFamily="34" charset="0"/>
              <a:ea typeface="Verdana" panose="020B0604030504040204" pitchFamily="34" charset="0"/>
              <a:cs typeface="Arial" panose="020B0604020202020204" pitchFamily="34" charset="0"/>
            </a:endParaRPr>
          </a:p>
          <a:p>
            <a:pPr marL="0" indent="0">
              <a:buNone/>
            </a:pPr>
            <a:r>
              <a:rPr lang="en-US" sz="1600" dirty="0">
                <a:latin typeface="Arial" panose="020B0604020202020204" pitchFamily="34" charset="0"/>
                <a:ea typeface="Verdana" panose="020B0604030504040204" pitchFamily="34" charset="0"/>
                <a:cs typeface="Arial" panose="020B0604020202020204" pitchFamily="34" charset="0"/>
              </a:rPr>
              <a:t>Professionals can refer for an individual to be added to the register by </a:t>
            </a:r>
          </a:p>
          <a:p>
            <a:pPr marL="0" indent="0">
              <a:buNone/>
            </a:pPr>
            <a:r>
              <a:rPr lang="en-US" sz="1600" dirty="0">
                <a:latin typeface="Arial" panose="020B0604020202020204" pitchFamily="34" charset="0"/>
                <a:ea typeface="Verdana" panose="020B0604030504040204" pitchFamily="34" charset="0"/>
                <a:cs typeface="Arial" panose="020B0604020202020204" pitchFamily="34" charset="0"/>
              </a:rPr>
              <a:t>e-mailing ‘nelondonicb.dsr.thcypmhewb@nhs.net’ with a referral form.</a:t>
            </a:r>
          </a:p>
          <a:p>
            <a:pPr marL="0" indent="0">
              <a:buNone/>
            </a:pPr>
            <a:endParaRPr lang="en-US" sz="1600" dirty="0">
              <a:latin typeface="Arial" panose="020B0604020202020204" pitchFamily="34" charset="0"/>
              <a:ea typeface="Verdana" panose="020B0604030504040204" pitchFamily="34" charset="0"/>
              <a:cs typeface="Arial" panose="020B0604020202020204" pitchFamily="34" charset="0"/>
            </a:endParaRPr>
          </a:p>
          <a:p>
            <a:pPr marL="0" indent="0">
              <a:buNone/>
            </a:pPr>
            <a:r>
              <a:rPr lang="en-US" sz="1600" dirty="0">
                <a:latin typeface="Arial" panose="020B0604020202020204" pitchFamily="34" charset="0"/>
                <a:ea typeface="Verdana" panose="020B0604030504040204" pitchFamily="34" charset="0"/>
                <a:cs typeface="Arial" panose="020B0604020202020204" pitchFamily="34" charset="0"/>
              </a:rPr>
              <a:t>Families can also self-refer, an online form is available on the Local Offer page. </a:t>
            </a:r>
          </a:p>
          <a:p>
            <a:pPr marL="0" indent="0">
              <a:buNone/>
            </a:pPr>
            <a:endParaRPr lang="en-US" sz="1625" dirty="0"/>
          </a:p>
          <a:p>
            <a:pPr marL="0" indent="0">
              <a:buNone/>
            </a:pPr>
            <a:endParaRPr lang="en-GB" dirty="0"/>
          </a:p>
        </p:txBody>
      </p:sp>
    </p:spTree>
    <p:extLst>
      <p:ext uri="{BB962C8B-B14F-4D97-AF65-F5344CB8AC3E}">
        <p14:creationId xmlns:p14="http://schemas.microsoft.com/office/powerpoint/2010/main" val="956891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23D3D4-3631-DEB3-00EF-FA99BB5ED17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498D09-6C0D-2DB3-7545-77E1E81401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F1EC8F8C-5F1F-52EE-E0B6-1AF7F7E05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DCD01B0-1711-7E83-59B0-A86A20F0A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1BD5568B-D7D4-4E96-7179-802BA982C048}"/>
              </a:ext>
            </a:extLst>
          </p:cNvPr>
          <p:cNvSpPr txBox="1">
            <a:spLocks noGrp="1"/>
          </p:cNvSpPr>
          <p:nvPr>
            <p:ph type="title"/>
          </p:nvPr>
        </p:nvSpPr>
        <p:spPr bwMode="auto">
          <a:xfrm>
            <a:off x="521441" y="304232"/>
            <a:ext cx="7522905" cy="1325563"/>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lIns="91440" tIns="45720" rIns="91440" bIns="45720" numCol="1" rtlCol="0" anchor="ctr" anchorCtr="0" compatLnSpc="1">
            <a:prstTxWarp prst="textNoShape">
              <a:avLst/>
            </a:prstTxWarp>
            <a:normAutofit/>
          </a:bodyPr>
          <a:lstStyle>
            <a:lvl1pPr algn="l" defTabSz="457200" rtl="0" eaLnBrk="1" fontAlgn="base" hangingPunct="1">
              <a:lnSpc>
                <a:spcPct val="100000"/>
              </a:lnSpc>
              <a:spcBef>
                <a:spcPct val="0"/>
              </a:spcBef>
              <a:spcAft>
                <a:spcPct val="0"/>
              </a:spcAft>
              <a:defRPr sz="4400" b="1" i="0" kern="1200" baseline="0">
                <a:solidFill>
                  <a:srgbClr val="005EB8"/>
                </a:solidFill>
                <a:latin typeface="Arial"/>
                <a:ea typeface="ＭＳ Ｐゴシック" charset="0"/>
                <a:cs typeface="Arial"/>
              </a:defRPr>
            </a:lvl1pPr>
            <a:lvl2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2pPr>
            <a:lvl3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3pPr>
            <a:lvl4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4pPr>
            <a:lvl5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defTabSz="914400">
              <a:lnSpc>
                <a:spcPct val="90000"/>
              </a:lnSpc>
              <a:spcAft>
                <a:spcPts val="600"/>
              </a:spcAft>
            </a:pPr>
            <a:r>
              <a:rPr lang="en-US" sz="3600" kern="1200" dirty="0">
                <a:solidFill>
                  <a:schemeClr val="tx1"/>
                </a:solidFill>
                <a:latin typeface="Arial" panose="020B0604020202020204" pitchFamily="34" charset="0"/>
                <a:ea typeface="+mj-ea"/>
                <a:cs typeface="Arial" panose="020B0604020202020204" pitchFamily="34" charset="0"/>
              </a:rPr>
              <a:t>Referral Process</a:t>
            </a:r>
          </a:p>
        </p:txBody>
      </p:sp>
      <p:pic>
        <p:nvPicPr>
          <p:cNvPr id="4" name="Content Placeholder 3">
            <a:extLst>
              <a:ext uri="{FF2B5EF4-FFF2-40B4-BE49-F238E27FC236}">
                <a16:creationId xmlns:a16="http://schemas.microsoft.com/office/drawing/2014/main" id="{0DE1906C-CC10-BBCC-860E-F68025EFDC69}"/>
              </a:ext>
            </a:extLst>
          </p:cNvPr>
          <p:cNvPicPr>
            <a:picLocks noGrp="1" noChangeAspect="1"/>
          </p:cNvPicPr>
          <p:nvPr>
            <p:ph idx="1"/>
          </p:nvPr>
        </p:nvPicPr>
        <p:blipFill>
          <a:blip r:embed="rId3"/>
          <a:stretch>
            <a:fillRect/>
          </a:stretch>
        </p:blipFill>
        <p:spPr>
          <a:xfrm>
            <a:off x="521441" y="1501534"/>
            <a:ext cx="8516581" cy="4351338"/>
          </a:xfrm>
          <a:prstGeom prst="rect">
            <a:avLst/>
          </a:prstGeom>
        </p:spPr>
      </p:pic>
    </p:spTree>
    <p:extLst>
      <p:ext uri="{BB962C8B-B14F-4D97-AF65-F5344CB8AC3E}">
        <p14:creationId xmlns:p14="http://schemas.microsoft.com/office/powerpoint/2010/main" val="863528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23FF14-EF61-C17F-47B1-55A0109A9F6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C19C97A-6767-06BC-EB4F-1D44AE2F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C5568FD1-7656-E5B4-AFB3-8E7C74FAEB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36FC1AD-F69D-4085-DFD1-C7FB09EF1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3">
            <a:extLst>
              <a:ext uri="{FF2B5EF4-FFF2-40B4-BE49-F238E27FC236}">
                <a16:creationId xmlns:a16="http://schemas.microsoft.com/office/drawing/2014/main" id="{87330199-6719-15A2-F233-F83D81D20B06}"/>
              </a:ext>
            </a:extLst>
          </p:cNvPr>
          <p:cNvSpPr txBox="1">
            <a:spLocks noGrp="1"/>
          </p:cNvSpPr>
          <p:nvPr>
            <p:ph type="title"/>
          </p:nvPr>
        </p:nvSpPr>
        <p:spPr>
          <a:xfrm>
            <a:off x="521441" y="584050"/>
            <a:ext cx="1895071" cy="590931"/>
          </a:xfrm>
          <a:prstGeom prst="rect">
            <a:avLst/>
          </a:prstGeom>
          <a:noFill/>
        </p:spPr>
        <p:txBody>
          <a:bodyPr wrap="none" rtlCol="0">
            <a:spAutoFit/>
          </a:bodyPr>
          <a:lstStyle/>
          <a:p>
            <a:r>
              <a:rPr lang="en-GB" sz="2800" b="1" dirty="0">
                <a:latin typeface="Arial" panose="020B0604020202020204" pitchFamily="34" charset="0"/>
                <a:cs typeface="Arial" panose="020B0604020202020204" pitchFamily="34" charset="0"/>
              </a:rPr>
              <a:t>Co</a:t>
            </a:r>
            <a:r>
              <a:rPr lang="en-GB" sz="3600" b="1" dirty="0">
                <a:latin typeface="Arial" panose="020B0604020202020204" pitchFamily="34" charset="0"/>
                <a:cs typeface="Arial" panose="020B0604020202020204" pitchFamily="34" charset="0"/>
              </a:rPr>
              <a:t>nsent</a:t>
            </a:r>
          </a:p>
        </p:txBody>
      </p:sp>
      <p:pic>
        <p:nvPicPr>
          <p:cNvPr id="7" name="Content Placeholder 4">
            <a:extLst>
              <a:ext uri="{FF2B5EF4-FFF2-40B4-BE49-F238E27FC236}">
                <a16:creationId xmlns:a16="http://schemas.microsoft.com/office/drawing/2014/main" id="{A08E9023-55C4-ABBF-627F-4F0E53AD034B}"/>
              </a:ext>
            </a:extLst>
          </p:cNvPr>
          <p:cNvPicPr>
            <a:picLocks noGrp="1" noChangeAspect="1"/>
          </p:cNvPicPr>
          <p:nvPr>
            <p:ph idx="1"/>
          </p:nvPr>
        </p:nvPicPr>
        <p:blipFill>
          <a:blip r:embed="rId3">
            <a:duotone>
              <a:schemeClr val="accent4">
                <a:shade val="45000"/>
                <a:satMod val="135000"/>
              </a:schemeClr>
              <a:prstClr val="white"/>
            </a:duotone>
          </a:blip>
          <a:stretch>
            <a:fillRect/>
          </a:stretch>
        </p:blipFill>
        <p:spPr>
          <a:xfrm>
            <a:off x="521441" y="1292088"/>
            <a:ext cx="8860355" cy="1196484"/>
          </a:xfrm>
          <a:prstGeom prst="rect">
            <a:avLst/>
          </a:prstGeom>
        </p:spPr>
      </p:pic>
      <p:sp>
        <p:nvSpPr>
          <p:cNvPr id="11" name="object 3">
            <a:extLst>
              <a:ext uri="{FF2B5EF4-FFF2-40B4-BE49-F238E27FC236}">
                <a16:creationId xmlns:a16="http://schemas.microsoft.com/office/drawing/2014/main" id="{6D9EE01F-9015-4602-6805-24035EC66D65}"/>
              </a:ext>
            </a:extLst>
          </p:cNvPr>
          <p:cNvSpPr/>
          <p:nvPr/>
        </p:nvSpPr>
        <p:spPr>
          <a:xfrm>
            <a:off x="521441" y="2658609"/>
            <a:ext cx="4895385" cy="1814000"/>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2C9B8"/>
          </a:solidFill>
        </p:spPr>
        <p:txBody>
          <a:bodyPr wrap="square" lIns="0" tIns="0" rIns="0" bIns="0" rtlCol="0"/>
          <a:lstStyle/>
          <a:p>
            <a:pPr algn="ctr" defTabSz="914400" fontAlgn="auto">
              <a:spcBef>
                <a:spcPts val="0"/>
              </a:spcBef>
              <a:spcAft>
                <a:spcPts val="0"/>
              </a:spcAft>
            </a:pPr>
            <a:endParaRPr lang="en-GB" sz="2500" dirty="0">
              <a:solidFill>
                <a:prstClr val="white"/>
              </a:solidFill>
              <a:latin typeface="Arial" panose="020B0604020202020204"/>
              <a:ea typeface="+mn-ea"/>
              <a:cs typeface="+mn-cs"/>
            </a:endParaRPr>
          </a:p>
          <a:p>
            <a:pPr algn="ctr" defTabSz="914400" fontAlgn="auto">
              <a:spcBef>
                <a:spcPts val="0"/>
              </a:spcBef>
              <a:spcAft>
                <a:spcPts val="0"/>
              </a:spcAft>
            </a:pPr>
            <a:r>
              <a:rPr lang="en-GB" sz="2000" dirty="0">
                <a:solidFill>
                  <a:prstClr val="white"/>
                </a:solidFill>
                <a:latin typeface="Arial" panose="020B0604020202020204"/>
                <a:ea typeface="+mn-ea"/>
                <a:cs typeface="+mn-cs"/>
              </a:rPr>
              <a:t>The individual must be supported to make a decision about consent by people who know them well and understand their communication needs</a:t>
            </a:r>
            <a:endParaRPr sz="2000" dirty="0">
              <a:solidFill>
                <a:prstClr val="white"/>
              </a:solidFill>
              <a:latin typeface="Arial" panose="020B0604020202020204"/>
              <a:ea typeface="+mn-ea"/>
              <a:cs typeface="+mn-cs"/>
            </a:endParaRPr>
          </a:p>
        </p:txBody>
      </p:sp>
      <p:sp>
        <p:nvSpPr>
          <p:cNvPr id="14" name="object 3">
            <a:extLst>
              <a:ext uri="{FF2B5EF4-FFF2-40B4-BE49-F238E27FC236}">
                <a16:creationId xmlns:a16="http://schemas.microsoft.com/office/drawing/2014/main" id="{0B5B9CFA-B3BA-905B-F792-222100290CAB}"/>
              </a:ext>
            </a:extLst>
          </p:cNvPr>
          <p:cNvSpPr/>
          <p:nvPr/>
        </p:nvSpPr>
        <p:spPr>
          <a:xfrm>
            <a:off x="5567844" y="2658431"/>
            <a:ext cx="3813952" cy="1038176"/>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B9BD4"/>
          </a:solidFill>
          <a:ln>
            <a:solidFill>
              <a:srgbClr val="5B9BD4"/>
            </a:solidFill>
          </a:ln>
        </p:spPr>
        <p:txBody>
          <a:bodyPr wrap="square" lIns="0" tIns="0" rIns="0" bIns="0" rtlCol="0"/>
          <a:lstStyle/>
          <a:p>
            <a:pPr algn="ctr" defTabSz="914400" fontAlgn="auto">
              <a:spcBef>
                <a:spcPts val="0"/>
              </a:spcBef>
              <a:spcAft>
                <a:spcPts val="0"/>
              </a:spcAft>
            </a:pPr>
            <a:endParaRPr lang="en-GB" sz="2000" dirty="0">
              <a:solidFill>
                <a:prstClr val="white"/>
              </a:solidFill>
              <a:latin typeface="Arial" panose="020B0604020202020204"/>
              <a:ea typeface="+mn-ea"/>
              <a:cs typeface="+mn-cs"/>
            </a:endParaRPr>
          </a:p>
          <a:p>
            <a:pPr algn="ctr" defTabSz="914400" fontAlgn="auto">
              <a:spcBef>
                <a:spcPts val="0"/>
              </a:spcBef>
              <a:spcAft>
                <a:spcPts val="0"/>
              </a:spcAft>
            </a:pPr>
            <a:r>
              <a:rPr lang="en-GB" sz="2000" dirty="0">
                <a:solidFill>
                  <a:prstClr val="white"/>
                </a:solidFill>
                <a:latin typeface="Arial" panose="020B0604020202020204"/>
                <a:ea typeface="+mn-ea"/>
                <a:cs typeface="+mn-cs"/>
              </a:rPr>
              <a:t>The consent form covers DSR and Keyworker Service</a:t>
            </a:r>
            <a:endParaRPr sz="2000" dirty="0">
              <a:solidFill>
                <a:prstClr val="white"/>
              </a:solidFill>
              <a:latin typeface="Arial" panose="020B0604020202020204"/>
              <a:ea typeface="+mn-ea"/>
              <a:cs typeface="+mn-cs"/>
            </a:endParaRPr>
          </a:p>
        </p:txBody>
      </p:sp>
      <p:sp>
        <p:nvSpPr>
          <p:cNvPr id="15" name="object 3">
            <a:extLst>
              <a:ext uri="{FF2B5EF4-FFF2-40B4-BE49-F238E27FC236}">
                <a16:creationId xmlns:a16="http://schemas.microsoft.com/office/drawing/2014/main" id="{41F310B4-EB88-0E51-3ED5-4C159B51AEBA}"/>
              </a:ext>
            </a:extLst>
          </p:cNvPr>
          <p:cNvSpPr/>
          <p:nvPr/>
        </p:nvSpPr>
        <p:spPr>
          <a:xfrm>
            <a:off x="5567844" y="3816988"/>
            <a:ext cx="3813952" cy="1370483"/>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2C9B8"/>
          </a:solidFill>
        </p:spPr>
        <p:txBody>
          <a:bodyPr wrap="square" lIns="0" tIns="0" rIns="0" bIns="0" rtlCol="0"/>
          <a:lstStyle/>
          <a:p>
            <a:pPr algn="ctr" defTabSz="914400" fontAlgn="auto">
              <a:spcBef>
                <a:spcPts val="0"/>
              </a:spcBef>
              <a:spcAft>
                <a:spcPts val="0"/>
              </a:spcAft>
            </a:pPr>
            <a:endParaRPr lang="en-GB" sz="2500" dirty="0">
              <a:solidFill>
                <a:prstClr val="white"/>
              </a:solidFill>
              <a:latin typeface="Arial" panose="020B0604020202020204"/>
              <a:ea typeface="+mn-ea"/>
              <a:cs typeface="+mn-cs"/>
            </a:endParaRPr>
          </a:p>
          <a:p>
            <a:pPr algn="ctr" defTabSz="914400" fontAlgn="auto">
              <a:spcBef>
                <a:spcPts val="0"/>
              </a:spcBef>
              <a:spcAft>
                <a:spcPts val="0"/>
              </a:spcAft>
            </a:pPr>
            <a:r>
              <a:rPr lang="en-GB" sz="2000" dirty="0">
                <a:solidFill>
                  <a:prstClr val="white"/>
                </a:solidFill>
                <a:latin typeface="Arial" panose="020B0604020202020204"/>
                <a:ea typeface="+mn-ea"/>
                <a:cs typeface="+mn-cs"/>
              </a:rPr>
              <a:t>Once signed, sent to</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nelondonicb.dsr.thcypmhewb@nhs.net’</a:t>
            </a:r>
            <a:r>
              <a:rPr lang="en-GB" sz="2000" dirty="0">
                <a:solidFill>
                  <a:prstClr val="white"/>
                </a:solidFill>
                <a:latin typeface="Arial" panose="020B0604020202020204"/>
                <a:ea typeface="+mn-ea"/>
                <a:cs typeface="+mn-cs"/>
              </a:rPr>
              <a:t> </a:t>
            </a:r>
            <a:endParaRPr sz="2000" dirty="0">
              <a:solidFill>
                <a:prstClr val="white"/>
              </a:solidFill>
              <a:latin typeface="Arial" panose="020B0604020202020204"/>
              <a:ea typeface="+mn-ea"/>
              <a:cs typeface="+mn-cs"/>
            </a:endParaRPr>
          </a:p>
        </p:txBody>
      </p:sp>
      <p:sp>
        <p:nvSpPr>
          <p:cNvPr id="17" name="object 3">
            <a:extLst>
              <a:ext uri="{FF2B5EF4-FFF2-40B4-BE49-F238E27FC236}">
                <a16:creationId xmlns:a16="http://schemas.microsoft.com/office/drawing/2014/main" id="{FBFBDC96-F023-0209-5C52-590F98D07B40}"/>
              </a:ext>
            </a:extLst>
          </p:cNvPr>
          <p:cNvSpPr/>
          <p:nvPr/>
        </p:nvSpPr>
        <p:spPr>
          <a:xfrm>
            <a:off x="5630770" y="5282663"/>
            <a:ext cx="3813952" cy="948494"/>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48BE63"/>
          </a:solidFill>
        </p:spPr>
        <p:txBody>
          <a:bodyPr wrap="square" lIns="0" tIns="0" rIns="0" bIns="0" rtlCol="0"/>
          <a:lstStyle/>
          <a:p>
            <a:pPr algn="ctr" defTabSz="914400" fontAlgn="auto">
              <a:spcBef>
                <a:spcPts val="0"/>
              </a:spcBef>
              <a:spcAft>
                <a:spcPts val="0"/>
              </a:spcAft>
            </a:pPr>
            <a:endParaRPr lang="en-GB" sz="2000" dirty="0">
              <a:solidFill>
                <a:prstClr val="white"/>
              </a:solidFill>
              <a:latin typeface="Arial" panose="020B0604020202020204"/>
              <a:ea typeface="+mn-ea"/>
              <a:cs typeface="+mn-cs"/>
            </a:endParaRPr>
          </a:p>
          <a:p>
            <a:pPr algn="ctr" defTabSz="914400" fontAlgn="auto">
              <a:spcBef>
                <a:spcPts val="0"/>
              </a:spcBef>
              <a:spcAft>
                <a:spcPts val="0"/>
              </a:spcAft>
            </a:pPr>
            <a:r>
              <a:rPr lang="en-GB" sz="2000" dirty="0">
                <a:solidFill>
                  <a:prstClr val="white"/>
                </a:solidFill>
                <a:latin typeface="Arial" panose="020B0604020202020204"/>
                <a:ea typeface="+mn-ea"/>
                <a:cs typeface="+mn-cs"/>
              </a:rPr>
              <a:t>Consent can be withdrawn at </a:t>
            </a:r>
            <a:r>
              <a:rPr lang="en-GB" sz="2000" b="1" dirty="0">
                <a:solidFill>
                  <a:prstClr val="white"/>
                </a:solidFill>
                <a:latin typeface="Arial" panose="020B0604020202020204"/>
                <a:ea typeface="+mn-ea"/>
                <a:cs typeface="+mn-cs"/>
              </a:rPr>
              <a:t>any time</a:t>
            </a:r>
            <a:r>
              <a:rPr lang="en-GB" sz="2000" dirty="0">
                <a:solidFill>
                  <a:prstClr val="white"/>
                </a:solidFill>
                <a:latin typeface="Arial" panose="020B0604020202020204"/>
                <a:ea typeface="+mn-ea"/>
                <a:cs typeface="+mn-cs"/>
              </a:rPr>
              <a:t>.</a:t>
            </a:r>
            <a:endParaRPr sz="2000" dirty="0">
              <a:solidFill>
                <a:prstClr val="white"/>
              </a:solidFill>
              <a:latin typeface="Arial" panose="020B0604020202020204"/>
              <a:ea typeface="+mn-ea"/>
              <a:cs typeface="+mn-cs"/>
            </a:endParaRPr>
          </a:p>
        </p:txBody>
      </p:sp>
      <p:sp>
        <p:nvSpPr>
          <p:cNvPr id="18" name="object 3">
            <a:extLst>
              <a:ext uri="{FF2B5EF4-FFF2-40B4-BE49-F238E27FC236}">
                <a16:creationId xmlns:a16="http://schemas.microsoft.com/office/drawing/2014/main" id="{F2D34658-7CBE-9F1E-FB08-6DD72676B30E}"/>
              </a:ext>
            </a:extLst>
          </p:cNvPr>
          <p:cNvSpPr/>
          <p:nvPr/>
        </p:nvSpPr>
        <p:spPr>
          <a:xfrm>
            <a:off x="521441" y="4555749"/>
            <a:ext cx="4920552" cy="1370483"/>
          </a:xfrm>
          <a:custGeom>
            <a:avLst/>
            <a:gdLst/>
            <a:ahLst/>
            <a:cxnLst/>
            <a:rect l="l" t="t" r="r" b="b"/>
            <a:pathLst>
              <a:path w="10642600" h="1783079">
                <a:moveTo>
                  <a:pt x="10344912" y="0"/>
                </a:moveTo>
                <a:lnTo>
                  <a:pt x="297179" y="0"/>
                </a:lnTo>
                <a:lnTo>
                  <a:pt x="248977" y="3890"/>
                </a:lnTo>
                <a:lnTo>
                  <a:pt x="203250" y="15154"/>
                </a:lnTo>
                <a:lnTo>
                  <a:pt x="160611" y="33179"/>
                </a:lnTo>
                <a:lnTo>
                  <a:pt x="121671" y="57351"/>
                </a:lnTo>
                <a:lnTo>
                  <a:pt x="87044" y="87058"/>
                </a:lnTo>
                <a:lnTo>
                  <a:pt x="57340" y="121688"/>
                </a:lnTo>
                <a:lnTo>
                  <a:pt x="33171" y="160628"/>
                </a:lnTo>
                <a:lnTo>
                  <a:pt x="15150" y="203265"/>
                </a:lnTo>
                <a:lnTo>
                  <a:pt x="3889" y="248986"/>
                </a:lnTo>
                <a:lnTo>
                  <a:pt x="0" y="297180"/>
                </a:lnTo>
                <a:lnTo>
                  <a:pt x="0" y="1485900"/>
                </a:lnTo>
                <a:lnTo>
                  <a:pt x="3889" y="1534093"/>
                </a:lnTo>
                <a:lnTo>
                  <a:pt x="15150" y="1579814"/>
                </a:lnTo>
                <a:lnTo>
                  <a:pt x="33171" y="1622451"/>
                </a:lnTo>
                <a:lnTo>
                  <a:pt x="57340" y="1661391"/>
                </a:lnTo>
                <a:lnTo>
                  <a:pt x="87044" y="1696021"/>
                </a:lnTo>
                <a:lnTo>
                  <a:pt x="121671" y="1725728"/>
                </a:lnTo>
                <a:lnTo>
                  <a:pt x="160611" y="1749900"/>
                </a:lnTo>
                <a:lnTo>
                  <a:pt x="203250" y="1767925"/>
                </a:lnTo>
                <a:lnTo>
                  <a:pt x="248977" y="1779189"/>
                </a:lnTo>
                <a:lnTo>
                  <a:pt x="297179" y="1783080"/>
                </a:lnTo>
                <a:lnTo>
                  <a:pt x="10344912" y="1783080"/>
                </a:lnTo>
                <a:lnTo>
                  <a:pt x="10393105" y="1779189"/>
                </a:lnTo>
                <a:lnTo>
                  <a:pt x="10438826" y="1767925"/>
                </a:lnTo>
                <a:lnTo>
                  <a:pt x="10481463" y="1749900"/>
                </a:lnTo>
                <a:lnTo>
                  <a:pt x="10520403" y="1725728"/>
                </a:lnTo>
                <a:lnTo>
                  <a:pt x="10555033" y="1696021"/>
                </a:lnTo>
                <a:lnTo>
                  <a:pt x="10584740" y="1661391"/>
                </a:lnTo>
                <a:lnTo>
                  <a:pt x="10608912" y="1622451"/>
                </a:lnTo>
                <a:lnTo>
                  <a:pt x="10626937" y="1579814"/>
                </a:lnTo>
                <a:lnTo>
                  <a:pt x="10638201" y="1534093"/>
                </a:lnTo>
                <a:lnTo>
                  <a:pt x="10642092" y="1485900"/>
                </a:lnTo>
                <a:lnTo>
                  <a:pt x="10642092" y="297180"/>
                </a:lnTo>
                <a:lnTo>
                  <a:pt x="10638201" y="248986"/>
                </a:lnTo>
                <a:lnTo>
                  <a:pt x="10626937" y="203265"/>
                </a:lnTo>
                <a:lnTo>
                  <a:pt x="10608912" y="160628"/>
                </a:lnTo>
                <a:lnTo>
                  <a:pt x="10584740" y="121688"/>
                </a:lnTo>
                <a:lnTo>
                  <a:pt x="10555033" y="87058"/>
                </a:lnTo>
                <a:lnTo>
                  <a:pt x="10520403" y="57351"/>
                </a:lnTo>
                <a:lnTo>
                  <a:pt x="10481463" y="33179"/>
                </a:lnTo>
                <a:lnTo>
                  <a:pt x="10438826" y="15154"/>
                </a:lnTo>
                <a:lnTo>
                  <a:pt x="10393105" y="3890"/>
                </a:lnTo>
                <a:lnTo>
                  <a:pt x="10344912" y="0"/>
                </a:lnTo>
                <a:close/>
              </a:path>
            </a:pathLst>
          </a:custGeom>
          <a:solidFill>
            <a:srgbClr val="5B9BD4"/>
          </a:solidFill>
          <a:ln>
            <a:solidFill>
              <a:srgbClr val="5B9BD4"/>
            </a:solidFill>
          </a:ln>
        </p:spPr>
        <p:txBody>
          <a:bodyPr wrap="square" lIns="0" tIns="0" rIns="0" bIns="0" rtlCol="0"/>
          <a:lstStyle/>
          <a:p>
            <a:pPr algn="ctr" defTabSz="914400" fontAlgn="auto">
              <a:spcBef>
                <a:spcPts val="0"/>
              </a:spcBef>
              <a:spcAft>
                <a:spcPts val="0"/>
              </a:spcAft>
            </a:pPr>
            <a:endParaRPr lang="en-GB" sz="2000" dirty="0">
              <a:solidFill>
                <a:prstClr val="white"/>
              </a:solidFill>
              <a:latin typeface="Arial" panose="020B0604020202020204"/>
              <a:ea typeface="+mn-ea"/>
              <a:cs typeface="+mn-cs"/>
            </a:endParaRPr>
          </a:p>
          <a:p>
            <a:pPr algn="ctr" defTabSz="914400" fontAlgn="auto">
              <a:spcBef>
                <a:spcPts val="0"/>
              </a:spcBef>
              <a:spcAft>
                <a:spcPts val="0"/>
              </a:spcAft>
            </a:pPr>
            <a:r>
              <a:rPr lang="en-GB" sz="2000" dirty="0">
                <a:solidFill>
                  <a:prstClr val="white"/>
                </a:solidFill>
                <a:latin typeface="Arial" panose="020B0604020202020204"/>
                <a:ea typeface="+mn-ea"/>
                <a:cs typeface="+mn-cs"/>
              </a:rPr>
              <a:t>Information is only shared with Health, Social Care, and Education</a:t>
            </a:r>
          </a:p>
        </p:txBody>
      </p:sp>
    </p:spTree>
    <p:extLst>
      <p:ext uri="{BB962C8B-B14F-4D97-AF65-F5344CB8AC3E}">
        <p14:creationId xmlns:p14="http://schemas.microsoft.com/office/powerpoint/2010/main" val="292436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353BFDF-8B42-ED84-85FA-F34D791A79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C67719-5352-5094-7472-61AA7BE9A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3DD0C73A-72D3-6571-DE14-895960A446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BF60B8F-EFB7-7CDA-8DA0-21784CE05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D094B59-E631-30B5-C9C1-B180B5024C9C}"/>
              </a:ext>
            </a:extLst>
          </p:cNvPr>
          <p:cNvSpPr>
            <a:spLocks noGrp="1"/>
          </p:cNvSpPr>
          <p:nvPr>
            <p:ph type="title"/>
          </p:nvPr>
        </p:nvSpPr>
        <p:spPr>
          <a:xfrm>
            <a:off x="679655" y="561669"/>
            <a:ext cx="8543925" cy="1325563"/>
          </a:xfrm>
        </p:spPr>
        <p:txBody>
          <a:bodyPr>
            <a:normAutofit/>
          </a:bodyPr>
          <a:lstStyle/>
          <a:p>
            <a:r>
              <a:rPr lang="en-US" sz="2800" b="1" dirty="0">
                <a:latin typeface="Arial" panose="020B0604020202020204" pitchFamily="34" charset="0"/>
                <a:ea typeface="Verdana" panose="020B0604030504040204" pitchFamily="34" charset="0"/>
                <a:cs typeface="Arial" panose="020B0604020202020204" pitchFamily="34" charset="0"/>
              </a:rPr>
              <a:t>Monthly DSR meeting and RAG rating process​</a:t>
            </a:r>
            <a:endParaRPr lang="en-GB" sz="2800" b="1" dirty="0">
              <a:latin typeface="Arial" panose="020B0604020202020204" pitchFamily="34" charset="0"/>
              <a:ea typeface="Verdana" panose="020B0604030504040204" pitchFamily="34" charset="0"/>
              <a:cs typeface="Arial" panose="020B0604020202020204" pitchFamily="34" charset="0"/>
            </a:endParaRPr>
          </a:p>
        </p:txBody>
      </p:sp>
      <p:pic>
        <p:nvPicPr>
          <p:cNvPr id="7" name="Content Placeholder 4">
            <a:extLst>
              <a:ext uri="{FF2B5EF4-FFF2-40B4-BE49-F238E27FC236}">
                <a16:creationId xmlns:a16="http://schemas.microsoft.com/office/drawing/2014/main" id="{7262F10A-A3D9-AAC4-CE7E-ACD18650770B}"/>
              </a:ext>
            </a:extLst>
          </p:cNvPr>
          <p:cNvPicPr>
            <a:picLocks noGrp="1" noChangeAspect="1"/>
          </p:cNvPicPr>
          <p:nvPr>
            <p:ph idx="1"/>
          </p:nvPr>
        </p:nvPicPr>
        <p:blipFill>
          <a:blip r:embed="rId2"/>
          <a:stretch>
            <a:fillRect/>
          </a:stretch>
        </p:blipFill>
        <p:spPr>
          <a:xfrm>
            <a:off x="679655" y="1537390"/>
            <a:ext cx="8317508" cy="4351338"/>
          </a:xfrm>
          <a:prstGeom prst="rect">
            <a:avLst/>
          </a:prstGeom>
        </p:spPr>
      </p:pic>
    </p:spTree>
    <p:extLst>
      <p:ext uri="{BB962C8B-B14F-4D97-AF65-F5344CB8AC3E}">
        <p14:creationId xmlns:p14="http://schemas.microsoft.com/office/powerpoint/2010/main" val="1214482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7E51D78-4A36-7096-BD60-0F086E71FD0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FF78F2B-7DA0-69C7-FDF5-D33AF7D89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93A3C3CA-3217-6B4D-1567-CD48ACD9F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4199F74-2D4D-9D3B-ECBA-78045A9E5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1CFA73-A052-B31F-4FC8-9AB4A2DBC318}"/>
              </a:ext>
            </a:extLst>
          </p:cNvPr>
          <p:cNvSpPr txBox="1">
            <a:spLocks/>
          </p:cNvSpPr>
          <p:nvPr/>
        </p:nvSpPr>
        <p:spPr>
          <a:xfrm>
            <a:off x="679655" y="953886"/>
            <a:ext cx="8698137" cy="7325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600" b="1" dirty="0">
                <a:latin typeface="Arial" panose="020B0604020202020204" pitchFamily="34" charset="0"/>
                <a:ea typeface="Verdana" panose="020B0604030504040204" pitchFamily="34" charset="0"/>
                <a:cs typeface="Arial" panose="020B0604020202020204" pitchFamily="34" charset="0"/>
              </a:rPr>
              <a:t>If it’s an Emergency</a:t>
            </a:r>
          </a:p>
        </p:txBody>
      </p:sp>
      <p:sp>
        <p:nvSpPr>
          <p:cNvPr id="7" name="Content Placeholder 5">
            <a:extLst>
              <a:ext uri="{FF2B5EF4-FFF2-40B4-BE49-F238E27FC236}">
                <a16:creationId xmlns:a16="http://schemas.microsoft.com/office/drawing/2014/main" id="{04701BB0-0AB4-2863-CB2B-FA26F50CF21E}"/>
              </a:ext>
            </a:extLst>
          </p:cNvPr>
          <p:cNvSpPr txBox="1">
            <a:spLocks noGrp="1"/>
          </p:cNvSpPr>
          <p:nvPr>
            <p:ph idx="1"/>
          </p:nvPr>
        </p:nvSpPr>
        <p:spPr>
          <a:xfrm>
            <a:off x="521438" y="2159598"/>
            <a:ext cx="8543925" cy="2156488"/>
          </a:xfrm>
          <a:prstGeom prst="rect">
            <a:avLst/>
          </a:prstGeom>
          <a:noFill/>
        </p:spPr>
        <p:txBody>
          <a:bodyPr wrap="square" rtlCol="0">
            <a:spAutoFit/>
          </a:bodyPr>
          <a:lstStyle/>
          <a:p>
            <a:r>
              <a:rPr lang="en-GB" sz="1600" dirty="0">
                <a:solidFill>
                  <a:schemeClr val="tx2"/>
                </a:solidFill>
                <a:latin typeface="Arial" panose="020B0604020202020204" pitchFamily="34" charset="0"/>
                <a:ea typeface="Verdana" panose="020B0604030504040204" pitchFamily="34" charset="0"/>
                <a:cs typeface="Arial" panose="020B0604020202020204" pitchFamily="34" charset="0"/>
              </a:rPr>
              <a:t>  Sometimes you may become aware of a case in crisis, or someone may escalate very   quickly, and they are in imminent risk of admission.</a:t>
            </a:r>
          </a:p>
          <a:p>
            <a:endParaRPr lang="en-GB" sz="1600" dirty="0">
              <a:solidFill>
                <a:schemeClr val="tx2"/>
              </a:solidFill>
              <a:latin typeface="Arial" panose="020B0604020202020204" pitchFamily="34" charset="0"/>
              <a:ea typeface="Verdana" panose="020B0604030504040204" pitchFamily="34" charset="0"/>
              <a:cs typeface="Arial" panose="020B0604020202020204" pitchFamily="34" charset="0"/>
            </a:endParaRPr>
          </a:p>
          <a:p>
            <a:r>
              <a:rPr lang="en-GB" sz="1600" dirty="0">
                <a:solidFill>
                  <a:schemeClr val="tx2"/>
                </a:solidFill>
                <a:latin typeface="Arial" panose="020B0604020202020204" pitchFamily="34" charset="0"/>
                <a:ea typeface="Verdana" panose="020B0604030504040204" pitchFamily="34" charset="0"/>
                <a:cs typeface="Arial" panose="020B0604020202020204" pitchFamily="34" charset="0"/>
              </a:rPr>
              <a:t>   Signs of this may be: </a:t>
            </a:r>
          </a:p>
          <a:p>
            <a:pPr marL="342900" indent="-342900">
              <a:buFont typeface="Arial" panose="020B0604020202020204" pitchFamily="34" charset="0"/>
              <a:buChar char="•"/>
            </a:pPr>
            <a:r>
              <a:rPr lang="en-GB" sz="1600" dirty="0">
                <a:solidFill>
                  <a:schemeClr val="tx2"/>
                </a:solidFill>
                <a:latin typeface="Arial" panose="020B0604020202020204" pitchFamily="34" charset="0"/>
                <a:ea typeface="Verdana" panose="020B0604030504040204" pitchFamily="34" charset="0"/>
                <a:cs typeface="Arial" panose="020B0604020202020204" pitchFamily="34" charset="0"/>
              </a:rPr>
              <a:t>Individual is presenting a serious risk of harm to themselves or others </a:t>
            </a:r>
          </a:p>
          <a:p>
            <a:pPr marL="342900" indent="-342900">
              <a:buFont typeface="Arial" panose="020B0604020202020204" pitchFamily="34" charset="0"/>
              <a:buChar char="•"/>
            </a:pPr>
            <a:r>
              <a:rPr lang="en-GB" sz="1600" dirty="0">
                <a:solidFill>
                  <a:schemeClr val="tx2"/>
                </a:solidFill>
                <a:latin typeface="Arial" panose="020B0604020202020204" pitchFamily="34" charset="0"/>
                <a:ea typeface="Verdana" panose="020B0604030504040204" pitchFamily="34" charset="0"/>
                <a:cs typeface="Arial" panose="020B0604020202020204" pitchFamily="34" charset="0"/>
              </a:rPr>
              <a:t>Individual is repeatedly presenting at A&amp;E or local teams in crisis </a:t>
            </a:r>
          </a:p>
          <a:p>
            <a:pPr marL="342900" indent="-342900">
              <a:buFont typeface="Arial" panose="020B0604020202020204" pitchFamily="34" charset="0"/>
              <a:buChar char="•"/>
            </a:pPr>
            <a:r>
              <a:rPr lang="en-GB" sz="1600" dirty="0">
                <a:solidFill>
                  <a:schemeClr val="tx2"/>
                </a:solidFill>
                <a:latin typeface="Arial" panose="020B0604020202020204" pitchFamily="34" charset="0"/>
                <a:ea typeface="Verdana" panose="020B0604030504040204" pitchFamily="34" charset="0"/>
                <a:cs typeface="Arial" panose="020B0604020202020204" pitchFamily="34" charset="0"/>
              </a:rPr>
              <a:t>Placement has broken down to the point where it is irretrievable </a:t>
            </a:r>
          </a:p>
        </p:txBody>
      </p:sp>
      <p:sp>
        <p:nvSpPr>
          <p:cNvPr id="9" name="Rectangle: Rounded Corners 8">
            <a:extLst>
              <a:ext uri="{FF2B5EF4-FFF2-40B4-BE49-F238E27FC236}">
                <a16:creationId xmlns:a16="http://schemas.microsoft.com/office/drawing/2014/main" id="{49CBB1BD-3CB3-C845-4139-170C0005162B}"/>
              </a:ext>
            </a:extLst>
          </p:cNvPr>
          <p:cNvSpPr/>
          <p:nvPr/>
        </p:nvSpPr>
        <p:spPr>
          <a:xfrm>
            <a:off x="521438" y="5022256"/>
            <a:ext cx="8860356" cy="1522323"/>
          </a:xfrm>
          <a:prstGeom prst="roundRect">
            <a:avLst/>
          </a:prstGeom>
          <a:solidFill>
            <a:srgbClr val="0070C0"/>
          </a:solidFill>
          <a:ln w="25400" cap="flat" cmpd="sng" algn="ctr">
            <a:no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In these circumstances, contact your register holder immediately to request a LAEP or community CETR and agree any interim action.</a:t>
            </a:r>
          </a:p>
        </p:txBody>
      </p:sp>
    </p:spTree>
    <p:extLst>
      <p:ext uri="{BB962C8B-B14F-4D97-AF65-F5344CB8AC3E}">
        <p14:creationId xmlns:p14="http://schemas.microsoft.com/office/powerpoint/2010/main" val="4168079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36CAA33-34D4-66F2-F64B-BFF5ED7EB1F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75F252-37CA-07B3-FC51-E6C14D3EFF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A3A3D886-229D-AE65-9906-CFE54BB4F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1BA4F19-979E-14DF-9EC4-5CD6456D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ED0B5BC9-27FA-D1AC-88A3-BD360CB807F1}"/>
              </a:ext>
            </a:extLst>
          </p:cNvPr>
          <p:cNvSpPr txBox="1">
            <a:spLocks noGrp="1"/>
          </p:cNvSpPr>
          <p:nvPr>
            <p:ph type="title"/>
          </p:nvPr>
        </p:nvSpPr>
        <p:spPr bwMode="auto">
          <a:xfrm>
            <a:off x="750611" y="505333"/>
            <a:ext cx="8543925" cy="1325563"/>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lIns="91440" tIns="45720" rIns="91440" bIns="45720" numCol="1" rtlCol="0" anchor="ctr" anchorCtr="0" compatLnSpc="1">
            <a:prstTxWarp prst="textNoShape">
              <a:avLst/>
            </a:prstTxWarp>
            <a:normAutofit/>
          </a:bodyPr>
          <a:lstStyle>
            <a:lvl1pPr algn="l" defTabSz="457200" rtl="0" eaLnBrk="1" fontAlgn="base" hangingPunct="1">
              <a:lnSpc>
                <a:spcPct val="100000"/>
              </a:lnSpc>
              <a:spcBef>
                <a:spcPct val="0"/>
              </a:spcBef>
              <a:spcAft>
                <a:spcPct val="0"/>
              </a:spcAft>
              <a:defRPr sz="4400" b="1" i="0" kern="1200" baseline="0">
                <a:solidFill>
                  <a:srgbClr val="005EB8"/>
                </a:solidFill>
                <a:latin typeface="Arial"/>
                <a:ea typeface="ＭＳ Ｐゴシック" charset="0"/>
                <a:cs typeface="Arial"/>
              </a:defRPr>
            </a:lvl1pPr>
            <a:lvl2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2pPr>
            <a:lvl3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3pPr>
            <a:lvl4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4pPr>
            <a:lvl5pPr algn="l" defTabSz="457200" rtl="0" eaLnBrk="1" fontAlgn="base" hangingPunct="1">
              <a:spcBef>
                <a:spcPct val="0"/>
              </a:spcBef>
              <a:spcAft>
                <a:spcPct val="0"/>
              </a:spcAft>
              <a:defRPr sz="4400">
                <a:solidFill>
                  <a:srgbClr val="004B6B"/>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defTabSz="914400">
              <a:lnSpc>
                <a:spcPct val="90000"/>
              </a:lnSpc>
              <a:spcAft>
                <a:spcPts val="600"/>
              </a:spcAft>
            </a:pPr>
            <a:r>
              <a:rPr lang="en-US" sz="3600" kern="1200" dirty="0">
                <a:solidFill>
                  <a:schemeClr val="tx1"/>
                </a:solidFill>
                <a:latin typeface="Arial" panose="020B0604020202020204" pitchFamily="34" charset="0"/>
                <a:ea typeface="+mj-ea"/>
                <a:cs typeface="Arial" panose="020B0604020202020204" pitchFamily="34" charset="0"/>
              </a:rPr>
              <a:t>Local Area Emergency Protocol </a:t>
            </a:r>
          </a:p>
        </p:txBody>
      </p:sp>
      <p:sp>
        <p:nvSpPr>
          <p:cNvPr id="15" name="Content Placeholder 14">
            <a:extLst>
              <a:ext uri="{FF2B5EF4-FFF2-40B4-BE49-F238E27FC236}">
                <a16:creationId xmlns:a16="http://schemas.microsoft.com/office/drawing/2014/main" id="{FDEE99C2-F0F0-ECE6-6509-FF092C1FA9D9}"/>
              </a:ext>
            </a:extLst>
          </p:cNvPr>
          <p:cNvSpPr>
            <a:spLocks noGrp="1"/>
          </p:cNvSpPr>
          <p:nvPr>
            <p:ph idx="1"/>
          </p:nvPr>
        </p:nvSpPr>
        <p:spPr>
          <a:xfrm>
            <a:off x="750612" y="2739347"/>
            <a:ext cx="8543925" cy="3491810"/>
          </a:xfrm>
        </p:spPr>
        <p:txBody>
          <a:bodyPr>
            <a:normAutofit fontScale="92500" lnSpcReduction="10000"/>
          </a:bodyPr>
          <a:lstStyle/>
          <a:p>
            <a:pPr marL="0" indent="0">
              <a:buNone/>
            </a:pPr>
            <a:r>
              <a:rPr lang="en-GB" sz="1700" dirty="0">
                <a:latin typeface="Arial" panose="020B0604020202020204" pitchFamily="34" charset="0"/>
                <a:cs typeface="Arial" panose="020B0604020202020204" pitchFamily="34" charset="0"/>
              </a:rPr>
              <a:t>A LAEP is designed to identify barriers preventing the individual from remaining in the community and to provide clear, constructive recommendations for overcoming these barriers through collaborative efforts and creative resource use.</a:t>
            </a:r>
          </a:p>
          <a:p>
            <a:pPr marL="0" indent="0">
              <a:buNone/>
            </a:pPr>
            <a:endParaRPr lang="en-GB" sz="1700" dirty="0">
              <a:latin typeface="Arial" panose="020B0604020202020204" pitchFamily="34" charset="0"/>
              <a:cs typeface="Arial" panose="020B0604020202020204" pitchFamily="34" charset="0"/>
            </a:endParaRPr>
          </a:p>
          <a:p>
            <a:pPr marL="0" indent="0">
              <a:buNone/>
            </a:pPr>
            <a:r>
              <a:rPr lang="en-GB" sz="1700" b="1" dirty="0">
                <a:latin typeface="Arial" panose="020B0604020202020204" pitchFamily="34" charset="0"/>
                <a:cs typeface="Arial" panose="020B0604020202020204" pitchFamily="34" charset="0"/>
              </a:rPr>
              <a:t>Protocol Steps:</a:t>
            </a:r>
          </a:p>
          <a:p>
            <a:pPr marL="0" indent="0">
              <a:buNone/>
            </a:pPr>
            <a:r>
              <a:rPr lang="en-GB" sz="1700" dirty="0">
                <a:latin typeface="Arial" panose="020B0604020202020204" pitchFamily="34" charset="0"/>
                <a:cs typeface="Arial" panose="020B0604020202020204" pitchFamily="34" charset="0"/>
              </a:rPr>
              <a:t>•	Share the current situation.</a:t>
            </a:r>
          </a:p>
          <a:p>
            <a:pPr marL="0" indent="0">
              <a:buNone/>
            </a:pPr>
            <a:r>
              <a:rPr lang="en-GB" sz="1700" dirty="0">
                <a:latin typeface="Arial" panose="020B0604020202020204" pitchFamily="34" charset="0"/>
                <a:cs typeface="Arial" panose="020B0604020202020204" pitchFamily="34" charset="0"/>
              </a:rPr>
              <a:t>•	Identify the needs and wishes of the individual, including input from them directly and, if appropriate, their family, relevant carers, and clinicians.</a:t>
            </a:r>
          </a:p>
          <a:p>
            <a:pPr marL="0" indent="0">
              <a:buNone/>
            </a:pPr>
            <a:r>
              <a:rPr lang="en-GB" sz="1700" dirty="0">
                <a:latin typeface="Arial" panose="020B0604020202020204" pitchFamily="34" charset="0"/>
                <a:cs typeface="Arial" panose="020B0604020202020204" pitchFamily="34" charset="0"/>
              </a:rPr>
              <a:t>•	Assess the current risks.</a:t>
            </a:r>
          </a:p>
          <a:p>
            <a:pPr marL="0" indent="0">
              <a:buNone/>
            </a:pPr>
            <a:r>
              <a:rPr lang="en-GB" sz="1700" dirty="0">
                <a:latin typeface="Arial" panose="020B0604020202020204" pitchFamily="34" charset="0"/>
                <a:cs typeface="Arial" panose="020B0604020202020204" pitchFamily="34" charset="0"/>
              </a:rPr>
              <a:t>•	Consider care, education, and treatment needs.</a:t>
            </a:r>
          </a:p>
          <a:p>
            <a:pPr marL="0" indent="0">
              <a:buNone/>
            </a:pPr>
            <a:r>
              <a:rPr lang="en-GB" sz="1700" dirty="0">
                <a:latin typeface="Arial" panose="020B0604020202020204" pitchFamily="34" charset="0"/>
                <a:cs typeface="Arial" panose="020B0604020202020204" pitchFamily="34" charset="0"/>
              </a:rPr>
              <a:t>•	Identify current and potential resources.</a:t>
            </a:r>
          </a:p>
          <a:p>
            <a:pPr marL="0" indent="0">
              <a:buNone/>
            </a:pPr>
            <a:r>
              <a:rPr lang="en-GB" sz="1700" dirty="0">
                <a:latin typeface="Arial" panose="020B0604020202020204" pitchFamily="34" charset="0"/>
                <a:cs typeface="Arial" panose="020B0604020202020204" pitchFamily="34" charset="0"/>
              </a:rPr>
              <a:t>•	Make decisions and agree on a support plan, assigning responsibilities for follow-up.</a:t>
            </a:r>
          </a:p>
          <a:p>
            <a:pPr marL="0" indent="0">
              <a:buNone/>
            </a:pPr>
            <a:endParaRPr lang="en-GB" dirty="0"/>
          </a:p>
        </p:txBody>
      </p:sp>
      <p:sp>
        <p:nvSpPr>
          <p:cNvPr id="22" name="TextBox 21">
            <a:extLst>
              <a:ext uri="{FF2B5EF4-FFF2-40B4-BE49-F238E27FC236}">
                <a16:creationId xmlns:a16="http://schemas.microsoft.com/office/drawing/2014/main" id="{9CA50A6F-73CE-8BF7-423A-DDBAC645B6B0}"/>
              </a:ext>
            </a:extLst>
          </p:cNvPr>
          <p:cNvSpPr txBox="1"/>
          <p:nvPr/>
        </p:nvSpPr>
        <p:spPr>
          <a:xfrm>
            <a:off x="729129" y="1712954"/>
            <a:ext cx="8357719" cy="830997"/>
          </a:xfrm>
          <a:prstGeom prst="rect">
            <a:avLst/>
          </a:prstGeom>
          <a:noFill/>
        </p:spPr>
        <p:txBody>
          <a:bodyPr wrap="square">
            <a:spAutoFit/>
          </a:bodyPr>
          <a:lstStyle/>
          <a:p>
            <a:r>
              <a:rPr lang="en-GB" sz="1600" dirty="0"/>
              <a:t>This is raised when an individual with learning disabilities and/or autism has been or is likely to be recommended for inpatient admission with little or no notice meaning a community CETR has not taken place.</a:t>
            </a:r>
          </a:p>
        </p:txBody>
      </p:sp>
    </p:spTree>
    <p:extLst>
      <p:ext uri="{BB962C8B-B14F-4D97-AF65-F5344CB8AC3E}">
        <p14:creationId xmlns:p14="http://schemas.microsoft.com/office/powerpoint/2010/main" val="500675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8121EFC-E069-9985-4FD4-B43125B6719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409BB5-FEAB-A6F4-E187-87C10D2AF0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D83AB79-A1EB-6A14-C116-EE88C6CF4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8585" y="3335867"/>
            <a:ext cx="267462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088D00-8788-F10A-59BC-4BB07AC538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441" y="623275"/>
            <a:ext cx="886035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CD2479FE-9A9C-994B-D759-07B4D406F341}"/>
              </a:ext>
            </a:extLst>
          </p:cNvPr>
          <p:cNvSpPr>
            <a:spLocks noGrp="1"/>
          </p:cNvSpPr>
          <p:nvPr>
            <p:ph type="title"/>
          </p:nvPr>
        </p:nvSpPr>
        <p:spPr>
          <a:xfrm>
            <a:off x="681038" y="365125"/>
            <a:ext cx="8543925" cy="1325563"/>
          </a:xfrm>
        </p:spPr>
        <p:txBody>
          <a:bodyPr>
            <a:normAutofit/>
          </a:bodyPr>
          <a:lstStyle/>
          <a:p>
            <a:r>
              <a:rPr lang="en-GB" sz="2800" b="1" dirty="0">
                <a:latin typeface="Verdana" panose="020B0604030504040204" pitchFamily="34" charset="0"/>
                <a:ea typeface="Verdana" panose="020B0604030504040204" pitchFamily="34" charset="0"/>
              </a:rPr>
              <a:t>Community and inpatient CETRs</a:t>
            </a:r>
          </a:p>
        </p:txBody>
      </p:sp>
      <p:sp>
        <p:nvSpPr>
          <p:cNvPr id="11" name="Content Placeholder 4">
            <a:extLst>
              <a:ext uri="{FF2B5EF4-FFF2-40B4-BE49-F238E27FC236}">
                <a16:creationId xmlns:a16="http://schemas.microsoft.com/office/drawing/2014/main" id="{AE8CC3E2-FE65-5FB4-FAD7-4EC654EC2926}"/>
              </a:ext>
            </a:extLst>
          </p:cNvPr>
          <p:cNvSpPr txBox="1">
            <a:spLocks noGrp="1"/>
          </p:cNvSpPr>
          <p:nvPr>
            <p:ph idx="1"/>
          </p:nvPr>
        </p:nvSpPr>
        <p:spPr>
          <a:xfrm>
            <a:off x="521441" y="1532203"/>
            <a:ext cx="8650156" cy="2053896"/>
          </a:xfrm>
          <a:prstGeom prst="rect">
            <a:avLst/>
          </a:prstGeom>
          <a:noFill/>
        </p:spPr>
        <p:txBody>
          <a:bodyPr wrap="square" rtlCol="0">
            <a:spAutoFit/>
          </a:bodyPr>
          <a:lstStyle/>
          <a:p>
            <a:pPr marL="0" indent="0">
              <a:buNone/>
            </a:pPr>
            <a:r>
              <a:rPr lang="en-GB" sz="1600" b="1" dirty="0">
                <a:solidFill>
                  <a:schemeClr val="tx2"/>
                </a:solidFill>
                <a:latin typeface="Verdana" panose="020B0604030504040204" pitchFamily="34" charset="0"/>
                <a:ea typeface="Verdana" panose="020B0604030504040204" pitchFamily="34" charset="0"/>
              </a:rPr>
              <a:t>Community </a:t>
            </a:r>
            <a:r>
              <a:rPr lang="en-GB" sz="1600" b="1" dirty="0" err="1">
                <a:solidFill>
                  <a:schemeClr val="tx2"/>
                </a:solidFill>
                <a:latin typeface="Verdana" panose="020B0604030504040204" pitchFamily="34" charset="0"/>
                <a:ea typeface="Verdana" panose="020B0604030504040204" pitchFamily="34" charset="0"/>
              </a:rPr>
              <a:t>CeTR</a:t>
            </a:r>
            <a:r>
              <a:rPr lang="en-GB" sz="1600" b="1" dirty="0">
                <a:solidFill>
                  <a:schemeClr val="tx2"/>
                </a:solidFill>
                <a:latin typeface="Verdana" panose="020B0604030504040204" pitchFamily="34" charset="0"/>
                <a:ea typeface="Verdana" panose="020B0604030504040204" pitchFamily="34" charset="0"/>
              </a:rPr>
              <a:t>:</a:t>
            </a:r>
          </a:p>
          <a:p>
            <a:pPr marL="457200" indent="-457200">
              <a:buFont typeface="Arial" panose="020B0604020202020204" pitchFamily="34" charset="0"/>
              <a:buChar char="•"/>
            </a:pPr>
            <a:r>
              <a:rPr lang="en-GB" sz="1600" dirty="0">
                <a:solidFill>
                  <a:schemeClr val="tx2"/>
                </a:solidFill>
                <a:latin typeface="Verdana" panose="020B0604030504040204" pitchFamily="34" charset="0"/>
                <a:ea typeface="Verdana" panose="020B0604030504040204" pitchFamily="34" charset="0"/>
              </a:rPr>
              <a:t>Takes place when someone is at risk of being admitted into hospital </a:t>
            </a:r>
          </a:p>
          <a:p>
            <a:pPr marL="457200" indent="-457200">
              <a:buFont typeface="Arial" panose="020B0604020202020204" pitchFamily="34" charset="0"/>
              <a:buChar char="•"/>
            </a:pPr>
            <a:r>
              <a:rPr lang="en-GB" sz="1600" dirty="0">
                <a:solidFill>
                  <a:schemeClr val="tx2"/>
                </a:solidFill>
                <a:latin typeface="Verdana" panose="020B0604030504040204" pitchFamily="34" charset="0"/>
                <a:ea typeface="Verdana" panose="020B0604030504040204" pitchFamily="34" charset="0"/>
              </a:rPr>
              <a:t>Looks at alternatives to admission and community support </a:t>
            </a:r>
            <a:r>
              <a:rPr lang="en-GB" sz="1600" b="1" dirty="0">
                <a:solidFill>
                  <a:schemeClr val="tx2"/>
                </a:solidFill>
                <a:latin typeface="Verdana" panose="020B0604030504040204" pitchFamily="34" charset="0"/>
                <a:ea typeface="Verdana" panose="020B0604030504040204" pitchFamily="34" charset="0"/>
              </a:rPr>
              <a:t> </a:t>
            </a:r>
          </a:p>
          <a:p>
            <a:pPr marL="457200" indent="-457200">
              <a:buFont typeface="Arial" panose="020B0604020202020204" pitchFamily="34" charset="0"/>
              <a:buChar char="•"/>
            </a:pPr>
            <a:r>
              <a:rPr lang="en-GB" sz="1600" dirty="0">
                <a:solidFill>
                  <a:schemeClr val="tx2"/>
                </a:solidFill>
                <a:latin typeface="Verdana" panose="020B0604030504040204" pitchFamily="34" charset="0"/>
                <a:ea typeface="Verdana" panose="020B0604030504040204" pitchFamily="34" charset="0"/>
              </a:rPr>
              <a:t>Can be called to provide early intervention if somebody may be on a longer term pathway that may increase their risks </a:t>
            </a:r>
          </a:p>
          <a:p>
            <a:endParaRPr lang="en-GB" sz="3200" dirty="0">
              <a:latin typeface="Verdana" panose="020B0604030504040204" pitchFamily="34" charset="0"/>
              <a:ea typeface="Verdana" panose="020B0604030504040204" pitchFamily="34" charset="0"/>
            </a:endParaRPr>
          </a:p>
        </p:txBody>
      </p:sp>
      <p:pic>
        <p:nvPicPr>
          <p:cNvPr id="13" name="Picture 12">
            <a:extLst>
              <a:ext uri="{FF2B5EF4-FFF2-40B4-BE49-F238E27FC236}">
                <a16:creationId xmlns:a16="http://schemas.microsoft.com/office/drawing/2014/main" id="{DE748C28-22FB-1358-5444-C1402242EB05}"/>
              </a:ext>
            </a:extLst>
          </p:cNvPr>
          <p:cNvPicPr>
            <a:picLocks noChangeAspect="1"/>
          </p:cNvPicPr>
          <p:nvPr/>
        </p:nvPicPr>
        <p:blipFill>
          <a:blip r:embed="rId3"/>
          <a:stretch>
            <a:fillRect/>
          </a:stretch>
        </p:blipFill>
        <p:spPr>
          <a:xfrm>
            <a:off x="521441" y="2988086"/>
            <a:ext cx="8703522" cy="1989930"/>
          </a:xfrm>
          <a:prstGeom prst="rect">
            <a:avLst/>
          </a:prstGeom>
        </p:spPr>
      </p:pic>
      <p:pic>
        <p:nvPicPr>
          <p:cNvPr id="14" name="Picture 13">
            <a:extLst>
              <a:ext uri="{FF2B5EF4-FFF2-40B4-BE49-F238E27FC236}">
                <a16:creationId xmlns:a16="http://schemas.microsoft.com/office/drawing/2014/main" id="{6BC781E1-03B4-8295-DC71-EA4AB86569CD}"/>
              </a:ext>
            </a:extLst>
          </p:cNvPr>
          <p:cNvPicPr>
            <a:picLocks noChangeAspect="1"/>
          </p:cNvPicPr>
          <p:nvPr/>
        </p:nvPicPr>
        <p:blipFill>
          <a:blip r:embed="rId4"/>
          <a:stretch>
            <a:fillRect/>
          </a:stretch>
        </p:blipFill>
        <p:spPr>
          <a:xfrm>
            <a:off x="521441" y="4079224"/>
            <a:ext cx="8860355" cy="2151933"/>
          </a:xfrm>
          <a:prstGeom prst="rect">
            <a:avLst/>
          </a:prstGeom>
        </p:spPr>
      </p:pic>
    </p:spTree>
    <p:extLst>
      <p:ext uri="{BB962C8B-B14F-4D97-AF65-F5344CB8AC3E}">
        <p14:creationId xmlns:p14="http://schemas.microsoft.com/office/powerpoint/2010/main" val="1273441539"/>
      </p:ext>
    </p:extLst>
  </p:cSld>
  <p:clrMapOvr>
    <a:masterClrMapping/>
  </p:clrMapOvr>
</p:sld>
</file>

<file path=ppt/theme/theme1.xml><?xml version="1.0" encoding="utf-8"?>
<a:theme xmlns:a="http://schemas.openxmlformats.org/drawingml/2006/main" name="TH PowerPoint template copy">
  <a:themeElements>
    <a:clrScheme name="TH CCG NHS 2">
      <a:dk1>
        <a:srgbClr val="005B9C"/>
      </a:dk1>
      <a:lt1>
        <a:srgbClr val="FFFFFF"/>
      </a:lt1>
      <a:dk2>
        <a:srgbClr val="272727"/>
      </a:dk2>
      <a:lt2>
        <a:srgbClr val="EEECE1"/>
      </a:lt2>
      <a:accent1>
        <a:srgbClr val="007EBA"/>
      </a:accent1>
      <a:accent2>
        <a:srgbClr val="D32C4F"/>
      </a:accent2>
      <a:accent3>
        <a:srgbClr val="0091B3"/>
      </a:accent3>
      <a:accent4>
        <a:srgbClr val="4FA735"/>
      </a:accent4>
      <a:accent5>
        <a:srgbClr val="008341"/>
      </a:accent5>
      <a:accent6>
        <a:srgbClr val="E57E23"/>
      </a:accent6>
      <a:hlink>
        <a:srgbClr val="063773"/>
      </a:hlink>
      <a:folHlink>
        <a:srgbClr val="9C005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F7289174A91B4DB56B5FE77C40F3CF" ma:contentTypeVersion="16" ma:contentTypeDescription="Create a new document." ma:contentTypeScope="" ma:versionID="978b4ac7e089daa8b035cca9673870e0">
  <xsd:schema xmlns:xsd="http://www.w3.org/2001/XMLSchema" xmlns:xs="http://www.w3.org/2001/XMLSchema" xmlns:p="http://schemas.microsoft.com/office/2006/metadata/properties" xmlns:ns3="99ccb9e1-eec2-4309-bd67-cc2676acd77e" xmlns:ns4="38a44ee4-f542-49d4-aeaf-9d5e8af1307f" targetNamespace="http://schemas.microsoft.com/office/2006/metadata/properties" ma:root="true" ma:fieldsID="4694848843dcde95e13af0a83959b42d" ns3:_="" ns4:_="">
    <xsd:import namespace="99ccb9e1-eec2-4309-bd67-cc2676acd77e"/>
    <xsd:import namespace="38a44ee4-f542-49d4-aeaf-9d5e8af1307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AutoTags" minOccurs="0"/>
                <xsd:element ref="ns3:MediaServiceGenerationTime" minOccurs="0"/>
                <xsd:element ref="ns3:MediaServiceEventHashCode"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cb9e1-eec2-4309-bd67-cc2676acd7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a44ee4-f542-49d4-aeaf-9d5e8af1307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9ccb9e1-eec2-4309-bd67-cc2676acd77e" xsi:nil="true"/>
  </documentManagement>
</p:properties>
</file>

<file path=customXml/itemProps1.xml><?xml version="1.0" encoding="utf-8"?>
<ds:datastoreItem xmlns:ds="http://schemas.openxmlformats.org/officeDocument/2006/customXml" ds:itemID="{778BAAA5-D56E-4CA1-8F67-28A2ABFA2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cb9e1-eec2-4309-bd67-cc2676acd77e"/>
    <ds:schemaRef ds:uri="38a44ee4-f542-49d4-aeaf-9d5e8af130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D3BA77-1830-46C6-BCBF-03DFC2C92C75}">
  <ds:schemaRefs>
    <ds:schemaRef ds:uri="http://schemas.microsoft.com/sharepoint/v3/contenttype/forms"/>
  </ds:schemaRefs>
</ds:datastoreItem>
</file>

<file path=customXml/itemProps3.xml><?xml version="1.0" encoding="utf-8"?>
<ds:datastoreItem xmlns:ds="http://schemas.openxmlformats.org/officeDocument/2006/customXml" ds:itemID="{CDDB878D-F5BD-494E-BCEF-43EBDEC2380F}">
  <ds:schemaRefs>
    <ds:schemaRef ds:uri="http://www.w3.org/XML/1998/namespace"/>
    <ds:schemaRef ds:uri="http://purl.org/dc/dcmitype/"/>
    <ds:schemaRef ds:uri="http://purl.org/dc/elements/1.1/"/>
    <ds:schemaRef ds:uri="99ccb9e1-eec2-4309-bd67-cc2676acd77e"/>
    <ds:schemaRef ds:uri="38a44ee4-f542-49d4-aeaf-9d5e8af1307f"/>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10940</TotalTime>
  <Words>736</Words>
  <Application>Microsoft Office PowerPoint</Application>
  <PresentationFormat>A4 Paper (210x297 mm)</PresentationFormat>
  <Paragraphs>88</Paragraphs>
  <Slides>13</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Aptos</vt:lpstr>
      <vt:lpstr>Aptos Display</vt:lpstr>
      <vt:lpstr>Arial</vt:lpstr>
      <vt:lpstr>Calibri</vt:lpstr>
      <vt:lpstr>Verdana</vt:lpstr>
      <vt:lpstr>TH PowerPoint template copy</vt:lpstr>
      <vt:lpstr>Office Theme</vt:lpstr>
      <vt:lpstr>      Tower Hamlets        Dynamic Support Register (DSR) and Keyworking Service        for Children and Young People (CYP) </vt:lpstr>
      <vt:lpstr>What is a Dynamic Support Register?</vt:lpstr>
      <vt:lpstr>Dynamic Support Register (DSR) Criteria and Referrals</vt:lpstr>
      <vt:lpstr>Referral Process</vt:lpstr>
      <vt:lpstr>Consent</vt:lpstr>
      <vt:lpstr>Monthly DSR meeting and RAG rating process​</vt:lpstr>
      <vt:lpstr>PowerPoint Presentation</vt:lpstr>
      <vt:lpstr>Local Area Emergency Protocol </vt:lpstr>
      <vt:lpstr>Community and inpatient CETRs</vt:lpstr>
      <vt:lpstr>Community CETR Process</vt:lpstr>
      <vt:lpstr>Benefits of CETRs </vt:lpstr>
      <vt:lpstr>Further information </vt:lpstr>
      <vt:lpstr>PowerPoint Presentation</vt:lpstr>
    </vt:vector>
  </TitlesOfParts>
  <Company>Lekker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Sparrow Design</dc:creator>
  <cp:lastModifiedBy>BEGUM, Jasmin (NHS NORTH EAST LONDON ICB - A3A8R)</cp:lastModifiedBy>
  <cp:revision>358</cp:revision>
  <dcterms:created xsi:type="dcterms:W3CDTF">2013-03-14T21:23:05Z</dcterms:created>
  <dcterms:modified xsi:type="dcterms:W3CDTF">2025-02-05T23:56:48Z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0x01010068F7289174A91B4DB56B5FE77C40F3CF</vt:lpwstr>
  </property>
</Properties>
</file>