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628" r:id="rId3"/>
    <p:sldId id="261" r:id="rId4"/>
    <p:sldId id="259" r:id="rId5"/>
    <p:sldId id="260" r:id="rId6"/>
    <p:sldId id="638" r:id="rId7"/>
    <p:sldId id="654" r:id="rId8"/>
    <p:sldId id="652" r:id="rId9"/>
    <p:sldId id="655" r:id="rId10"/>
    <p:sldId id="637" r:id="rId11"/>
    <p:sldId id="649" r:id="rId12"/>
    <p:sldId id="656" r:id="rId13"/>
    <p:sldId id="658" r:id="rId14"/>
    <p:sldId id="65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81"/>
    <p:restoredTop sz="96291"/>
  </p:normalViewPr>
  <p:slideViewPr>
    <p:cSldViewPr snapToGrid="0" snapToObjects="1">
      <p:cViewPr varScale="1">
        <p:scale>
          <a:sx n="81" d="100"/>
          <a:sy n="81" d="100"/>
        </p:scale>
        <p:origin x="643"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81CFF1-F010-4940-92CC-8F9173B56BE2}" type="doc">
      <dgm:prSet loTypeId="urn:microsoft.com/office/officeart/2005/8/layout/process1" loCatId="" qsTypeId="urn:microsoft.com/office/officeart/2005/8/quickstyle/simple1" qsCatId="simple" csTypeId="urn:microsoft.com/office/officeart/2005/8/colors/accent1_1" csCatId="accent1" phldr="1"/>
      <dgm:spPr/>
    </dgm:pt>
    <dgm:pt modelId="{CD7ADE94-B40E-D84D-917C-C42CD4BB0C1C}" type="pres">
      <dgm:prSet presAssocID="{B981CFF1-F010-4940-92CC-8F9173B56BE2}" presName="Name0" presStyleCnt="0">
        <dgm:presLayoutVars>
          <dgm:dir/>
          <dgm:resizeHandles val="exact"/>
        </dgm:presLayoutVars>
      </dgm:prSet>
      <dgm:spPr/>
    </dgm:pt>
  </dgm:ptLst>
  <dgm:cxnLst>
    <dgm:cxn modelId="{5FD434B9-FC89-BC4C-BAA8-8D36102E6FDF}" type="presOf" srcId="{B981CFF1-F010-4940-92CC-8F9173B56BE2}" destId="{CD7ADE94-B40E-D84D-917C-C42CD4BB0C1C}"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81CFF1-F010-4940-92CC-8F9173B56BE2}" type="doc">
      <dgm:prSet loTypeId="urn:microsoft.com/office/officeart/2005/8/layout/process1" loCatId="" qsTypeId="urn:microsoft.com/office/officeart/2005/8/quickstyle/simple1" qsCatId="simple" csTypeId="urn:microsoft.com/office/officeart/2005/8/colors/accent1_1" csCatId="accent1" phldr="1"/>
      <dgm:spPr/>
    </dgm:pt>
    <dgm:pt modelId="{CD7ADE94-B40E-D84D-917C-C42CD4BB0C1C}" type="pres">
      <dgm:prSet presAssocID="{B981CFF1-F010-4940-92CC-8F9173B56BE2}" presName="Name0" presStyleCnt="0">
        <dgm:presLayoutVars>
          <dgm:dir/>
          <dgm:resizeHandles val="exact"/>
        </dgm:presLayoutVars>
      </dgm:prSet>
      <dgm:spPr/>
    </dgm:pt>
  </dgm:ptLst>
  <dgm:cxnLst>
    <dgm:cxn modelId="{5FD434B9-FC89-BC4C-BAA8-8D36102E6FDF}" type="presOf" srcId="{B981CFF1-F010-4940-92CC-8F9173B56BE2}" destId="{CD7ADE94-B40E-D84D-917C-C42CD4BB0C1C}" srcOrd="0"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710AF4-5794-364D-B2A2-7C79A149F872}"/>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1"/>
            <a:ext cx="12192000" cy="6857999"/>
          </a:xfrm>
          <a:prstGeom prst="rect">
            <a:avLst/>
          </a:prstGeom>
        </p:spPr>
      </p:pic>
      <p:sp>
        <p:nvSpPr>
          <p:cNvPr id="2" name="Title 1">
            <a:extLst>
              <a:ext uri="{FF2B5EF4-FFF2-40B4-BE49-F238E27FC236}">
                <a16:creationId xmlns:a16="http://schemas.microsoft.com/office/drawing/2014/main" id="{61807583-4662-D24D-B83C-596374474405}"/>
              </a:ext>
            </a:extLst>
          </p:cNvPr>
          <p:cNvSpPr>
            <a:spLocks noGrp="1"/>
          </p:cNvSpPr>
          <p:nvPr>
            <p:ph type="ctrTitle" hasCustomPrompt="1"/>
          </p:nvPr>
        </p:nvSpPr>
        <p:spPr>
          <a:xfrm>
            <a:off x="737419" y="1553501"/>
            <a:ext cx="8257494" cy="2667937"/>
          </a:xfrm>
        </p:spPr>
        <p:txBody>
          <a:bodyPr lIns="0" tIns="0" rIns="0" bIns="0" anchor="b">
            <a:normAutofit/>
          </a:bodyPr>
          <a:lstStyle>
            <a:lvl1pPr algn="l">
              <a:defRPr sz="4800">
                <a:solidFill>
                  <a:schemeClr val="bg1"/>
                </a:solidFill>
              </a:defRPr>
            </a:lvl1pPr>
          </a:lstStyle>
          <a:p>
            <a:r>
              <a:rPr lang="en-US" dirty="0"/>
              <a:t>Click to edit presentation title</a:t>
            </a:r>
          </a:p>
        </p:txBody>
      </p:sp>
      <p:sp>
        <p:nvSpPr>
          <p:cNvPr id="3" name="Subtitle 2">
            <a:extLst>
              <a:ext uri="{FF2B5EF4-FFF2-40B4-BE49-F238E27FC236}">
                <a16:creationId xmlns:a16="http://schemas.microsoft.com/office/drawing/2014/main" id="{DBA3E4B4-9958-BF44-B9D5-43B2409D5AB2}"/>
              </a:ext>
            </a:extLst>
          </p:cNvPr>
          <p:cNvSpPr>
            <a:spLocks noGrp="1"/>
          </p:cNvSpPr>
          <p:nvPr>
            <p:ph type="subTitle" idx="1" hasCustomPrompt="1"/>
          </p:nvPr>
        </p:nvSpPr>
        <p:spPr>
          <a:xfrm>
            <a:off x="737419" y="4672082"/>
            <a:ext cx="8257494" cy="1104897"/>
          </a:xfrm>
        </p:spPr>
        <p:txBody>
          <a:bodyPr lIns="0" tIns="0" rIns="0" bIns="0">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presentation subtitle</a:t>
            </a:r>
          </a:p>
        </p:txBody>
      </p:sp>
      <p:cxnSp>
        <p:nvCxnSpPr>
          <p:cNvPr id="10" name="Straight Connector 9">
            <a:extLst>
              <a:ext uri="{FF2B5EF4-FFF2-40B4-BE49-F238E27FC236}">
                <a16:creationId xmlns:a16="http://schemas.microsoft.com/office/drawing/2014/main" id="{C9EEA930-263A-CB4D-A212-A936C70EA948}"/>
              </a:ext>
            </a:extLst>
          </p:cNvPr>
          <p:cNvCxnSpPr>
            <a:cxnSpLocks/>
          </p:cNvCxnSpPr>
          <p:nvPr userDrawn="1"/>
        </p:nvCxnSpPr>
        <p:spPr>
          <a:xfrm>
            <a:off x="737419" y="4448969"/>
            <a:ext cx="825749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5007B704-E14E-3A87-D669-D0CE6B59729A}"/>
              </a:ext>
            </a:extLst>
          </p:cNvPr>
          <p:cNvSpPr>
            <a:spLocks noGrp="1"/>
          </p:cNvSpPr>
          <p:nvPr>
            <p:ph type="body" sz="quarter" idx="10" hasCustomPrompt="1"/>
          </p:nvPr>
        </p:nvSpPr>
        <p:spPr>
          <a:xfrm>
            <a:off x="3223490" y="5986033"/>
            <a:ext cx="8078725" cy="857908"/>
          </a:xfrm>
        </p:spPr>
        <p:txBody>
          <a:bodyPr lIns="0" tIns="0" rIns="0" bIns="0" anchor="ctr">
            <a:normAutofit/>
          </a:bodyPr>
          <a:lstStyle>
            <a:lvl1pPr marL="0" indent="0" algn="r">
              <a:buNone/>
              <a:defRPr sz="2400">
                <a:solidFill>
                  <a:schemeClr val="bg1"/>
                </a:solidFill>
              </a:defRPr>
            </a:lvl1pPr>
            <a:lvl2pPr algn="r">
              <a:defRPr>
                <a:solidFill>
                  <a:schemeClr val="bg1"/>
                </a:solidFill>
              </a:defRPr>
            </a:lvl2pPr>
            <a:lvl3pPr algn="r">
              <a:defRPr>
                <a:solidFill>
                  <a:schemeClr val="bg1"/>
                </a:solidFill>
              </a:defRPr>
            </a:lvl3pPr>
            <a:lvl4pPr algn="r">
              <a:defRPr>
                <a:solidFill>
                  <a:schemeClr val="bg1"/>
                </a:solidFill>
              </a:defRPr>
            </a:lvl4pPr>
            <a:lvl5pPr algn="r">
              <a:defRPr>
                <a:solidFill>
                  <a:schemeClr val="bg1"/>
                </a:solidFill>
              </a:defRPr>
            </a:lvl5pPr>
          </a:lstStyle>
          <a:p>
            <a:pPr lvl="0"/>
            <a:r>
              <a:rPr lang="en-GB" dirty="0"/>
              <a:t>Click to add name of place based partnership (if required)</a:t>
            </a:r>
            <a:endParaRPr lang="en-US" dirty="0"/>
          </a:p>
        </p:txBody>
      </p:sp>
    </p:spTree>
    <p:extLst>
      <p:ext uri="{BB962C8B-B14F-4D97-AF65-F5344CB8AC3E}">
        <p14:creationId xmlns:p14="http://schemas.microsoft.com/office/powerpoint/2010/main" val="234775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083C0-2BE1-884D-B665-83AD712967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8DCAEFB-E782-714F-B467-B8AF336281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5">
            <a:extLst>
              <a:ext uri="{FF2B5EF4-FFF2-40B4-BE49-F238E27FC236}">
                <a16:creationId xmlns:a16="http://schemas.microsoft.com/office/drawing/2014/main" id="{D0750659-E725-4B74-04FA-2B74A35DE245}"/>
              </a:ext>
            </a:extLst>
          </p:cNvPr>
          <p:cNvSpPr>
            <a:spLocks noGrp="1"/>
          </p:cNvSpPr>
          <p:nvPr>
            <p:ph type="body" sz="quarter" idx="10" hasCustomPrompt="1"/>
          </p:nvPr>
        </p:nvSpPr>
        <p:spPr>
          <a:xfrm>
            <a:off x="4316426" y="6455206"/>
            <a:ext cx="6985790" cy="365125"/>
          </a:xfrm>
        </p:spPr>
        <p:txBody>
          <a:bodyPr lIns="0" tIns="0" rIns="0" bIns="0" anchor="ctr">
            <a:normAutofit/>
          </a:bodyPr>
          <a:lstStyle>
            <a:lvl1pPr marL="0" indent="0" algn="r">
              <a:buNone/>
              <a:defRPr lang="en-GB" sz="1100" smtClean="0">
                <a:effectLst/>
              </a:defRPr>
            </a:lvl1pPr>
            <a:lvl2pPr algn="r">
              <a:defRPr>
                <a:solidFill>
                  <a:schemeClr val="bg1"/>
                </a:solidFill>
              </a:defRPr>
            </a:lvl2pPr>
            <a:lvl3pPr algn="r">
              <a:defRPr>
                <a:solidFill>
                  <a:schemeClr val="bg1"/>
                </a:solidFill>
              </a:defRPr>
            </a:lvl3pPr>
            <a:lvl4pPr algn="r">
              <a:defRPr>
                <a:solidFill>
                  <a:schemeClr val="bg1"/>
                </a:solidFill>
              </a:defRPr>
            </a:lvl4pPr>
            <a:lvl5pPr algn="r">
              <a:defRPr>
                <a:solidFill>
                  <a:schemeClr val="bg1"/>
                </a:solidFill>
              </a:defRPr>
            </a:lvl5pPr>
          </a:lstStyle>
          <a:p>
            <a:r>
              <a:rPr lang="en-GB" sz="11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Click to add name of place based partnership (if required)</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C8E87ECD-225B-8144-826E-A903AE9A1D32}"/>
              </a:ext>
            </a:extLst>
          </p:cNvPr>
          <p:cNvSpPr>
            <a:spLocks noGrp="1"/>
          </p:cNvSpPr>
          <p:nvPr>
            <p:ph type="sldNum" sz="quarter" idx="12"/>
          </p:nvPr>
        </p:nvSpPr>
        <p:spPr/>
        <p:txBody>
          <a:bodyPr/>
          <a:lstStyle/>
          <a:p>
            <a:fld id="{3ECFC03C-1AA6-4349-8A54-8712A94068CB}" type="slidenum">
              <a:rPr lang="en-US" smtClean="0"/>
              <a:t>‹#›</a:t>
            </a:fld>
            <a:endParaRPr lang="en-US" dirty="0"/>
          </a:p>
        </p:txBody>
      </p:sp>
    </p:spTree>
    <p:extLst>
      <p:ext uri="{BB962C8B-B14F-4D97-AF65-F5344CB8AC3E}">
        <p14:creationId xmlns:p14="http://schemas.microsoft.com/office/powerpoint/2010/main" val="4236148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27220BA-A5FC-6344-8A9A-0A1B48EFE6E8}"/>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0"/>
            <a:ext cx="12192000" cy="6857999"/>
          </a:xfrm>
          <a:prstGeom prst="rect">
            <a:avLst/>
          </a:prstGeom>
        </p:spPr>
      </p:pic>
      <p:sp>
        <p:nvSpPr>
          <p:cNvPr id="2" name="Title 1">
            <a:extLst>
              <a:ext uri="{FF2B5EF4-FFF2-40B4-BE49-F238E27FC236}">
                <a16:creationId xmlns:a16="http://schemas.microsoft.com/office/drawing/2014/main" id="{61807583-4662-D24D-B83C-596374474405}"/>
              </a:ext>
            </a:extLst>
          </p:cNvPr>
          <p:cNvSpPr>
            <a:spLocks noGrp="1"/>
          </p:cNvSpPr>
          <p:nvPr>
            <p:ph type="ctrTitle" hasCustomPrompt="1"/>
          </p:nvPr>
        </p:nvSpPr>
        <p:spPr>
          <a:xfrm>
            <a:off x="1669774" y="2723322"/>
            <a:ext cx="8736496" cy="1458360"/>
          </a:xfrm>
        </p:spPr>
        <p:txBody>
          <a:bodyPr lIns="0" tIns="0" rIns="0" bIns="0" anchor="b">
            <a:normAutofit/>
          </a:bodyPr>
          <a:lstStyle>
            <a:lvl1pPr algn="ctr">
              <a:defRPr sz="4800">
                <a:solidFill>
                  <a:schemeClr val="bg1"/>
                </a:solidFill>
              </a:defRPr>
            </a:lvl1pPr>
          </a:lstStyle>
          <a:p>
            <a:r>
              <a:rPr lang="en-GB" dirty="0"/>
              <a:t>Click to edit chapter title</a:t>
            </a:r>
            <a:endParaRPr lang="en-US" dirty="0"/>
          </a:p>
        </p:txBody>
      </p:sp>
      <p:sp>
        <p:nvSpPr>
          <p:cNvPr id="3" name="Subtitle 2">
            <a:extLst>
              <a:ext uri="{FF2B5EF4-FFF2-40B4-BE49-F238E27FC236}">
                <a16:creationId xmlns:a16="http://schemas.microsoft.com/office/drawing/2014/main" id="{DBA3E4B4-9958-BF44-B9D5-43B2409D5AB2}"/>
              </a:ext>
            </a:extLst>
          </p:cNvPr>
          <p:cNvSpPr>
            <a:spLocks noGrp="1"/>
          </p:cNvSpPr>
          <p:nvPr>
            <p:ph type="subTitle" idx="1" hasCustomPrompt="1"/>
          </p:nvPr>
        </p:nvSpPr>
        <p:spPr>
          <a:xfrm>
            <a:off x="1669774" y="4395065"/>
            <a:ext cx="8736496" cy="1104897"/>
          </a:xfrm>
        </p:spPr>
        <p:txBody>
          <a:bodyPr lIns="0" tIns="0" rIns="0" bIns="0">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chapter subtitle</a:t>
            </a:r>
            <a:endParaRPr lang="en-US" dirty="0"/>
          </a:p>
        </p:txBody>
      </p:sp>
      <p:sp>
        <p:nvSpPr>
          <p:cNvPr id="6" name="Text Placeholder 5">
            <a:extLst>
              <a:ext uri="{FF2B5EF4-FFF2-40B4-BE49-F238E27FC236}">
                <a16:creationId xmlns:a16="http://schemas.microsoft.com/office/drawing/2014/main" id="{909671AE-4B0C-17BB-CE95-2D7D4C028EEF}"/>
              </a:ext>
            </a:extLst>
          </p:cNvPr>
          <p:cNvSpPr>
            <a:spLocks noGrp="1"/>
          </p:cNvSpPr>
          <p:nvPr>
            <p:ph type="body" sz="quarter" idx="10" hasCustomPrompt="1"/>
          </p:nvPr>
        </p:nvSpPr>
        <p:spPr>
          <a:xfrm>
            <a:off x="3223490" y="5986033"/>
            <a:ext cx="8078725" cy="857908"/>
          </a:xfrm>
        </p:spPr>
        <p:txBody>
          <a:bodyPr lIns="0" tIns="0" rIns="0" bIns="0" anchor="ctr">
            <a:normAutofit/>
          </a:bodyPr>
          <a:lstStyle>
            <a:lvl1pPr marL="0" indent="0" algn="r">
              <a:buNone/>
              <a:defRPr sz="2400">
                <a:solidFill>
                  <a:schemeClr val="bg1"/>
                </a:solidFill>
              </a:defRPr>
            </a:lvl1pPr>
            <a:lvl2pPr algn="r">
              <a:defRPr>
                <a:solidFill>
                  <a:schemeClr val="bg1"/>
                </a:solidFill>
              </a:defRPr>
            </a:lvl2pPr>
            <a:lvl3pPr algn="r">
              <a:defRPr>
                <a:solidFill>
                  <a:schemeClr val="bg1"/>
                </a:solidFill>
              </a:defRPr>
            </a:lvl3pPr>
            <a:lvl4pPr algn="r">
              <a:defRPr>
                <a:solidFill>
                  <a:schemeClr val="bg1"/>
                </a:solidFill>
              </a:defRPr>
            </a:lvl4pPr>
            <a:lvl5pPr algn="r">
              <a:defRPr>
                <a:solidFill>
                  <a:schemeClr val="bg1"/>
                </a:solidFill>
              </a:defRPr>
            </a:lvl5pPr>
          </a:lstStyle>
          <a:p>
            <a:pPr lvl="0"/>
            <a:r>
              <a:rPr lang="en-GB" dirty="0"/>
              <a:t>Click to add name of place based partnership (if required)</a:t>
            </a:r>
            <a:endParaRPr lang="en-US" dirty="0"/>
          </a:p>
        </p:txBody>
      </p:sp>
    </p:spTree>
    <p:extLst>
      <p:ext uri="{BB962C8B-B14F-4D97-AF65-F5344CB8AC3E}">
        <p14:creationId xmlns:p14="http://schemas.microsoft.com/office/powerpoint/2010/main" val="1906661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083C0-2BE1-884D-B665-83AD712967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8DCAEFB-E782-714F-B467-B8AF336281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5">
            <a:extLst>
              <a:ext uri="{FF2B5EF4-FFF2-40B4-BE49-F238E27FC236}">
                <a16:creationId xmlns:a16="http://schemas.microsoft.com/office/drawing/2014/main" id="{C8E87ECD-225B-8144-826E-A903AE9A1D32}"/>
              </a:ext>
            </a:extLst>
          </p:cNvPr>
          <p:cNvSpPr>
            <a:spLocks noGrp="1"/>
          </p:cNvSpPr>
          <p:nvPr>
            <p:ph type="sldNum" sz="quarter" idx="12"/>
          </p:nvPr>
        </p:nvSpPr>
        <p:spPr/>
        <p:txBody>
          <a:bodyPr/>
          <a:lstStyle/>
          <a:p>
            <a:fld id="{3ECFC03C-1AA6-4349-8A54-8712A94068CB}" type="slidenum">
              <a:rPr lang="en-US" smtClean="0"/>
              <a:t>‹#›</a:t>
            </a:fld>
            <a:endParaRPr lang="en-US" dirty="0"/>
          </a:p>
        </p:txBody>
      </p:sp>
    </p:spTree>
    <p:extLst>
      <p:ext uri="{BB962C8B-B14F-4D97-AF65-F5344CB8AC3E}">
        <p14:creationId xmlns:p14="http://schemas.microsoft.com/office/powerpoint/2010/main" val="28680134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CC4EB08-0A20-2048-B986-D240D4E13430}"/>
              </a:ext>
              <a:ext uri="{C183D7F6-B498-43B3-948B-1728B52AA6E4}">
                <adec:decorative xmlns:adec="http://schemas.microsoft.com/office/drawing/2017/decorative" val="1"/>
              </a:ext>
            </a:extLst>
          </p:cNvPr>
          <p:cNvPicPr>
            <a:picLocks noChangeAspect="1"/>
          </p:cNvPicPr>
          <p:nvPr userDrawn="1"/>
        </p:nvPicPr>
        <p:blipFill>
          <a:blip r:embed="rId6"/>
          <a:srcRect/>
          <a:stretch/>
        </p:blipFill>
        <p:spPr>
          <a:xfrm>
            <a:off x="0" y="1"/>
            <a:ext cx="12192000" cy="6857999"/>
          </a:xfrm>
          <a:prstGeom prst="rect">
            <a:avLst/>
          </a:prstGeom>
        </p:spPr>
      </p:pic>
      <p:sp>
        <p:nvSpPr>
          <p:cNvPr id="2" name="Title Placeholder 1">
            <a:extLst>
              <a:ext uri="{FF2B5EF4-FFF2-40B4-BE49-F238E27FC236}">
                <a16:creationId xmlns:a16="http://schemas.microsoft.com/office/drawing/2014/main" id="{1DF59C6C-7E42-0748-9A62-A4D4E733A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560B1692-D5F2-FC4D-A2CB-C67BFCCBB1F9}"/>
              </a:ext>
            </a:extLst>
          </p:cNvPr>
          <p:cNvSpPr>
            <a:spLocks noGrp="1"/>
          </p:cNvSpPr>
          <p:nvPr>
            <p:ph type="body" idx="1"/>
          </p:nvPr>
        </p:nvSpPr>
        <p:spPr>
          <a:xfrm>
            <a:off x="838200" y="1825625"/>
            <a:ext cx="10344665"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a:extLst>
              <a:ext uri="{FF2B5EF4-FFF2-40B4-BE49-F238E27FC236}">
                <a16:creationId xmlns:a16="http://schemas.microsoft.com/office/drawing/2014/main" id="{0423C810-055E-8846-BAD4-F5E946A135EB}"/>
              </a:ext>
            </a:extLst>
          </p:cNvPr>
          <p:cNvSpPr>
            <a:spLocks noGrp="1"/>
          </p:cNvSpPr>
          <p:nvPr>
            <p:ph type="sldNum" sz="quarter" idx="4"/>
          </p:nvPr>
        </p:nvSpPr>
        <p:spPr>
          <a:xfrm>
            <a:off x="838200" y="6455206"/>
            <a:ext cx="2743200" cy="365125"/>
          </a:xfrm>
          <a:prstGeom prst="rect">
            <a:avLst/>
          </a:prstGeom>
        </p:spPr>
        <p:txBody>
          <a:bodyPr vert="horz" lIns="91440" tIns="45720" rIns="91440" bIns="45720" rtlCol="0" anchor="ctr"/>
          <a:lstStyle>
            <a:lvl1pPr algn="l">
              <a:defRPr sz="1200">
                <a:solidFill>
                  <a:schemeClr val="bg1"/>
                </a:solidFill>
              </a:defRPr>
            </a:lvl1pPr>
          </a:lstStyle>
          <a:p>
            <a:fld id="{3ECFC03C-1AA6-4349-8A54-8712A94068CB}" type="slidenum">
              <a:rPr lang="en-US" smtClean="0"/>
              <a:pPr/>
              <a:t>‹#›</a:t>
            </a:fld>
            <a:endParaRPr lang="en-US" dirty="0"/>
          </a:p>
        </p:txBody>
      </p:sp>
    </p:spTree>
    <p:extLst>
      <p:ext uri="{BB962C8B-B14F-4D97-AF65-F5344CB8AC3E}">
        <p14:creationId xmlns:p14="http://schemas.microsoft.com/office/powerpoint/2010/main" val="2452043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Lst>
  <p:txStyles>
    <p:titleStyle>
      <a:lvl1pPr algn="l" defTabSz="914400" rtl="0" eaLnBrk="1" latinLnBrk="0" hangingPunct="1">
        <a:lnSpc>
          <a:spcPct val="90000"/>
        </a:lnSpc>
        <a:spcBef>
          <a:spcPct val="0"/>
        </a:spcBef>
        <a:buNone/>
        <a:defRPr sz="4400" b="1" kern="1200" spc="-10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600"/>
        </a:spcAft>
        <a:buClr>
          <a:schemeClr val="tx1"/>
        </a:buClr>
        <a:buFont typeface="Arial" panose="020B0604020202020204" pitchFamily="34" charset="0"/>
        <a:buChar char="•"/>
        <a:defRPr sz="280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240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2000" kern="1200">
          <a:solidFill>
            <a:srgbClr val="000000"/>
          </a:solidFill>
          <a:latin typeface="+mn-lt"/>
          <a:ea typeface="+mn-ea"/>
          <a:cs typeface="+mn-cs"/>
        </a:defRPr>
      </a:lvl3pPr>
      <a:lvl4pPr marL="16002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1800" kern="1200">
          <a:solidFill>
            <a:srgbClr val="000000"/>
          </a:solidFill>
          <a:latin typeface="+mn-lt"/>
          <a:ea typeface="+mn-ea"/>
          <a:cs typeface="+mn-cs"/>
        </a:defRPr>
      </a:lvl4pPr>
      <a:lvl5pPr marL="20574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18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gbr01.safelinks.protection.outlook.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1EBB3-0630-A61C-A434-A748FEB267DC}"/>
              </a:ext>
            </a:extLst>
          </p:cNvPr>
          <p:cNvSpPr>
            <a:spLocks noGrp="1"/>
          </p:cNvSpPr>
          <p:nvPr>
            <p:ph type="ctrTitle"/>
          </p:nvPr>
        </p:nvSpPr>
        <p:spPr/>
        <p:txBody>
          <a:bodyPr/>
          <a:lstStyle/>
          <a:p>
            <a:r>
              <a:rPr lang="en-GB" dirty="0"/>
              <a:t>Primary Care patient safety Strategy Overview</a:t>
            </a:r>
            <a:br>
              <a:rPr lang="en-GB" dirty="0"/>
            </a:br>
            <a:endParaRPr lang="en-GB" dirty="0"/>
          </a:p>
        </p:txBody>
      </p:sp>
      <p:sp>
        <p:nvSpPr>
          <p:cNvPr id="3" name="Subtitle 2">
            <a:extLst>
              <a:ext uri="{FF2B5EF4-FFF2-40B4-BE49-F238E27FC236}">
                <a16:creationId xmlns:a16="http://schemas.microsoft.com/office/drawing/2014/main" id="{5B177DA8-8FF0-EE0B-BB99-E06E36689CF8}"/>
              </a:ext>
            </a:extLst>
          </p:cNvPr>
          <p:cNvSpPr>
            <a:spLocks noGrp="1"/>
          </p:cNvSpPr>
          <p:nvPr>
            <p:ph type="subTitle" idx="1"/>
          </p:nvPr>
        </p:nvSpPr>
        <p:spPr/>
        <p:txBody>
          <a:bodyPr/>
          <a:lstStyle/>
          <a:p>
            <a:r>
              <a:rPr lang="en-GB" dirty="0"/>
              <a:t>Contact: jenny.singleton@nhs.net</a:t>
            </a:r>
          </a:p>
        </p:txBody>
      </p:sp>
    </p:spTree>
    <p:extLst>
      <p:ext uri="{BB962C8B-B14F-4D97-AF65-F5344CB8AC3E}">
        <p14:creationId xmlns:p14="http://schemas.microsoft.com/office/powerpoint/2010/main" val="1086237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9">
            <a:extLst>
              <a:ext uri="{FF2B5EF4-FFF2-40B4-BE49-F238E27FC236}">
                <a16:creationId xmlns:a16="http://schemas.microsoft.com/office/drawing/2014/main" id="{4AB17AB1-55B5-1B55-D8E7-F7CD041A9A36}"/>
              </a:ext>
            </a:extLst>
          </p:cNvPr>
          <p:cNvSpPr>
            <a:spLocks noGrp="1"/>
          </p:cNvSpPr>
          <p:nvPr>
            <p:ph idx="1"/>
          </p:nvPr>
        </p:nvSpPr>
        <p:spPr>
          <a:xfrm>
            <a:off x="838195" y="1442301"/>
            <a:ext cx="10515599" cy="4873657"/>
          </a:xfrm>
        </p:spPr>
        <p:txBody>
          <a:bodyPr>
            <a:normAutofit/>
          </a:bodyPr>
          <a:lstStyle/>
          <a:p>
            <a:pPr algn="l" rtl="0"/>
            <a:r>
              <a:rPr lang="en-GB" sz="1400" b="0" i="0" dirty="0">
                <a:solidFill>
                  <a:schemeClr val="tx1"/>
                </a:solidFill>
                <a:effectLst/>
              </a:rPr>
              <a:t>The Patient Safety Incident Response Framework (PSIRF) replaces the Serious Incident Framework, and its introduction seeks to promote proportionality in relation to patient safety incidents and focus on learning and improvement. All NEL Trusts now have an agreed Response Framework and no </a:t>
            </a:r>
            <a:r>
              <a:rPr lang="en-GB" sz="1400" dirty="0">
                <a:solidFill>
                  <a:schemeClr val="tx1"/>
                </a:solidFill>
              </a:rPr>
              <a:t>lo</a:t>
            </a:r>
            <a:r>
              <a:rPr lang="en-GB" sz="1400" b="0" i="0" dirty="0">
                <a:solidFill>
                  <a:schemeClr val="tx1"/>
                </a:solidFill>
                <a:effectLst/>
              </a:rPr>
              <a:t>nger report SIs. </a:t>
            </a:r>
          </a:p>
          <a:p>
            <a:endParaRPr lang="en-GB" sz="1100" dirty="0"/>
          </a:p>
          <a:p>
            <a:endParaRPr lang="en-US" sz="1100" dirty="0"/>
          </a:p>
          <a:p>
            <a:endParaRPr lang="en-US" sz="1100" dirty="0"/>
          </a:p>
        </p:txBody>
      </p:sp>
      <p:sp>
        <p:nvSpPr>
          <p:cNvPr id="2" name="Title 1">
            <a:extLst>
              <a:ext uri="{FF2B5EF4-FFF2-40B4-BE49-F238E27FC236}">
                <a16:creationId xmlns:a16="http://schemas.microsoft.com/office/drawing/2014/main" id="{BA10F9DA-4C1E-2B39-C153-8730C682D894}"/>
              </a:ext>
            </a:extLst>
          </p:cNvPr>
          <p:cNvSpPr>
            <a:spLocks noGrp="1"/>
          </p:cNvSpPr>
          <p:nvPr>
            <p:ph type="title"/>
          </p:nvPr>
        </p:nvSpPr>
        <p:spPr/>
        <p:txBody>
          <a:bodyPr>
            <a:normAutofit/>
          </a:bodyPr>
          <a:lstStyle/>
          <a:p>
            <a:r>
              <a:rPr lang="en-US" sz="3600" dirty="0"/>
              <a:t>Patient Safety Incident Response Framework</a:t>
            </a:r>
          </a:p>
        </p:txBody>
      </p:sp>
      <p:graphicFrame>
        <p:nvGraphicFramePr>
          <p:cNvPr id="4" name="Diagram 3">
            <a:extLst>
              <a:ext uri="{FF2B5EF4-FFF2-40B4-BE49-F238E27FC236}">
                <a16:creationId xmlns:a16="http://schemas.microsoft.com/office/drawing/2014/main" id="{EF150FF5-2F66-D9CA-C686-1EC8ADB60F63}"/>
              </a:ext>
            </a:extLst>
          </p:cNvPr>
          <p:cNvGraphicFramePr/>
          <p:nvPr/>
        </p:nvGraphicFramePr>
        <p:xfrm>
          <a:off x="838189" y="3134832"/>
          <a:ext cx="10344662" cy="529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FB664B12-1FE9-E43C-3FFD-0A6775F5089E}"/>
              </a:ext>
            </a:extLst>
          </p:cNvPr>
          <p:cNvGraphicFramePr/>
          <p:nvPr/>
        </p:nvGraphicFramePr>
        <p:xfrm>
          <a:off x="838189" y="4393770"/>
          <a:ext cx="10344664" cy="57744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0" name="Table 10">
            <a:extLst>
              <a:ext uri="{FF2B5EF4-FFF2-40B4-BE49-F238E27FC236}">
                <a16:creationId xmlns:a16="http://schemas.microsoft.com/office/drawing/2014/main" id="{CE55F050-6C09-B0A7-B94A-E6EC5C354258}"/>
              </a:ext>
            </a:extLst>
          </p:cNvPr>
          <p:cNvGraphicFramePr>
            <a:graphicFrameLocks noGrp="1"/>
          </p:cNvGraphicFramePr>
          <p:nvPr>
            <p:extLst>
              <p:ext uri="{D42A27DB-BD31-4B8C-83A1-F6EECF244321}">
                <p14:modId xmlns:p14="http://schemas.microsoft.com/office/powerpoint/2010/main" val="2734998683"/>
              </p:ext>
            </p:extLst>
          </p:nvPr>
        </p:nvGraphicFramePr>
        <p:xfrm>
          <a:off x="1221531" y="2278352"/>
          <a:ext cx="4302962" cy="3478496"/>
        </p:xfrm>
        <a:graphic>
          <a:graphicData uri="http://schemas.openxmlformats.org/drawingml/2006/table">
            <a:tbl>
              <a:tblPr firstRow="1" bandRow="1">
                <a:tableStyleId>{5C22544A-7EE6-4342-B048-85BDC9FD1C3A}</a:tableStyleId>
              </a:tblPr>
              <a:tblGrid>
                <a:gridCol w="4302962">
                  <a:extLst>
                    <a:ext uri="{9D8B030D-6E8A-4147-A177-3AD203B41FA5}">
                      <a16:colId xmlns:a16="http://schemas.microsoft.com/office/drawing/2014/main" val="2251501306"/>
                    </a:ext>
                  </a:extLst>
                </a:gridCol>
              </a:tblGrid>
              <a:tr h="616918">
                <a:tc>
                  <a:txBody>
                    <a:bodyPr/>
                    <a:lstStyle/>
                    <a:p>
                      <a:pPr algn="ctr"/>
                      <a:r>
                        <a:rPr lang="en-US" sz="1200" dirty="0"/>
                        <a:t>Serious Incident Framework</a:t>
                      </a:r>
                    </a:p>
                  </a:txBody>
                  <a:tcPr anchor="ctr">
                    <a:solidFill>
                      <a:schemeClr val="accent2"/>
                    </a:solidFill>
                  </a:tcPr>
                </a:tc>
                <a:extLst>
                  <a:ext uri="{0D108BD9-81ED-4DB2-BD59-A6C34878D82A}">
                    <a16:rowId xmlns:a16="http://schemas.microsoft.com/office/drawing/2014/main" val="1391098404"/>
                  </a:ext>
                </a:extLst>
              </a:tr>
              <a:tr h="8842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What constitutes a serious incident is nationally mandated and providers must respond to all incidents that meet this threshold.</a:t>
                      </a:r>
                    </a:p>
                  </a:txBody>
                  <a:tcPr anchor="ctr">
                    <a:solidFill>
                      <a:srgbClr val="FE7200">
                        <a:alpha val="20000"/>
                      </a:srgbClr>
                    </a:solidFill>
                  </a:tcPr>
                </a:tc>
                <a:extLst>
                  <a:ext uri="{0D108BD9-81ED-4DB2-BD59-A6C34878D82A}">
                    <a16:rowId xmlns:a16="http://schemas.microsoft.com/office/drawing/2014/main" val="1207215104"/>
                  </a:ext>
                </a:extLst>
              </a:tr>
              <a:tr h="6802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All serious incidents should be investigated using a standardised approach and timescales.</a:t>
                      </a:r>
                    </a:p>
                  </a:txBody>
                  <a:tcPr anchor="ctr">
                    <a:solidFill>
                      <a:srgbClr val="FE7200">
                        <a:alpha val="40000"/>
                      </a:srgbClr>
                    </a:solidFill>
                  </a:tcPr>
                </a:tc>
                <a:extLst>
                  <a:ext uri="{0D108BD9-81ED-4DB2-BD59-A6C34878D82A}">
                    <a16:rowId xmlns:a16="http://schemas.microsoft.com/office/drawing/2014/main" val="1488783079"/>
                  </a:ext>
                </a:extLst>
              </a:tr>
              <a:tr h="6169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ICBs review and sign off serious incidents for approval.</a:t>
                      </a:r>
                    </a:p>
                  </a:txBody>
                  <a:tcPr anchor="ctr">
                    <a:solidFill>
                      <a:srgbClr val="FE7200">
                        <a:alpha val="20000"/>
                      </a:srgbClr>
                    </a:solidFill>
                  </a:tcPr>
                </a:tc>
                <a:extLst>
                  <a:ext uri="{0D108BD9-81ED-4DB2-BD59-A6C34878D82A}">
                    <a16:rowId xmlns:a16="http://schemas.microsoft.com/office/drawing/2014/main" val="1462778632"/>
                  </a:ext>
                </a:extLst>
              </a:tr>
              <a:tr h="6802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ICBs monitor numbers/themes and timescales of responses, providing scrutiny and assurance. </a:t>
                      </a:r>
                    </a:p>
                  </a:txBody>
                  <a:tcPr anchor="ctr">
                    <a:solidFill>
                      <a:srgbClr val="FE7200">
                        <a:alpha val="40000"/>
                      </a:srgbClr>
                    </a:solidFill>
                  </a:tcPr>
                </a:tc>
                <a:extLst>
                  <a:ext uri="{0D108BD9-81ED-4DB2-BD59-A6C34878D82A}">
                    <a16:rowId xmlns:a16="http://schemas.microsoft.com/office/drawing/2014/main" val="1852470619"/>
                  </a:ext>
                </a:extLst>
              </a:tr>
            </a:tbl>
          </a:graphicData>
        </a:graphic>
      </p:graphicFrame>
      <p:graphicFrame>
        <p:nvGraphicFramePr>
          <p:cNvPr id="11" name="Table 10">
            <a:extLst>
              <a:ext uri="{FF2B5EF4-FFF2-40B4-BE49-F238E27FC236}">
                <a16:creationId xmlns:a16="http://schemas.microsoft.com/office/drawing/2014/main" id="{8546F7EE-11D3-AEF7-AFCE-4E7B52E1C57C}"/>
              </a:ext>
            </a:extLst>
          </p:cNvPr>
          <p:cNvGraphicFramePr>
            <a:graphicFrameLocks noGrp="1"/>
          </p:cNvGraphicFramePr>
          <p:nvPr>
            <p:extLst>
              <p:ext uri="{D42A27DB-BD31-4B8C-83A1-F6EECF244321}">
                <p14:modId xmlns:p14="http://schemas.microsoft.com/office/powerpoint/2010/main" val="562045543"/>
              </p:ext>
            </p:extLst>
          </p:nvPr>
        </p:nvGraphicFramePr>
        <p:xfrm>
          <a:off x="6509281" y="2278352"/>
          <a:ext cx="4302962" cy="3478496"/>
        </p:xfrm>
        <a:graphic>
          <a:graphicData uri="http://schemas.openxmlformats.org/drawingml/2006/table">
            <a:tbl>
              <a:tblPr firstRow="1" bandRow="1">
                <a:tableStyleId>{5C22544A-7EE6-4342-B048-85BDC9FD1C3A}</a:tableStyleId>
              </a:tblPr>
              <a:tblGrid>
                <a:gridCol w="4302962">
                  <a:extLst>
                    <a:ext uri="{9D8B030D-6E8A-4147-A177-3AD203B41FA5}">
                      <a16:colId xmlns:a16="http://schemas.microsoft.com/office/drawing/2014/main" val="2251501306"/>
                    </a:ext>
                  </a:extLst>
                </a:gridCol>
              </a:tblGrid>
              <a:tr h="616918">
                <a:tc>
                  <a:txBody>
                    <a:bodyPr/>
                    <a:lstStyle/>
                    <a:p>
                      <a:pPr algn="ctr"/>
                      <a:r>
                        <a:rPr lang="en-US" sz="1200" dirty="0"/>
                        <a:t>Patient Safety Incident Reporting Framework</a:t>
                      </a:r>
                    </a:p>
                  </a:txBody>
                  <a:tcPr anchor="ctr">
                    <a:solidFill>
                      <a:schemeClr val="accent2"/>
                    </a:solidFill>
                  </a:tcPr>
                </a:tc>
                <a:extLst>
                  <a:ext uri="{0D108BD9-81ED-4DB2-BD59-A6C34878D82A}">
                    <a16:rowId xmlns:a16="http://schemas.microsoft.com/office/drawing/2014/main" val="1391098404"/>
                  </a:ext>
                </a:extLst>
              </a:tr>
              <a:tr h="884260">
                <a:tc>
                  <a:txBody>
                    <a:bodyPr/>
                    <a:lstStyle/>
                    <a:p>
                      <a:pPr lvl="0" algn="ctr"/>
                      <a:r>
                        <a:rPr lang="en-GB" sz="1200" dirty="0"/>
                        <a:t>There are some nationally mandated approaches that will remain the same (e.g. never events), however what constitutes a safety event is locally determined by providers. </a:t>
                      </a:r>
                    </a:p>
                  </a:txBody>
                  <a:tcPr anchor="ctr">
                    <a:solidFill>
                      <a:srgbClr val="FE7200">
                        <a:alpha val="20000"/>
                      </a:srgbClr>
                    </a:solidFill>
                  </a:tcPr>
                </a:tc>
                <a:extLst>
                  <a:ext uri="{0D108BD9-81ED-4DB2-BD59-A6C34878D82A}">
                    <a16:rowId xmlns:a16="http://schemas.microsoft.com/office/drawing/2014/main" val="1207215104"/>
                  </a:ext>
                </a:extLst>
              </a:tr>
              <a:tr h="680200">
                <a:tc>
                  <a:txBody>
                    <a:bodyPr/>
                    <a:lstStyle/>
                    <a:p>
                      <a:pPr lvl="0" algn="ctr"/>
                      <a:r>
                        <a:rPr lang="en-GB" sz="1200" dirty="0"/>
                        <a:t>Providers are responsible for determining which ‘events’ require a response and how this response should be managed.</a:t>
                      </a:r>
                    </a:p>
                  </a:txBody>
                  <a:tcPr anchor="ctr">
                    <a:solidFill>
                      <a:srgbClr val="FE7200">
                        <a:alpha val="40000"/>
                      </a:srgbClr>
                    </a:solidFill>
                  </a:tcPr>
                </a:tc>
                <a:extLst>
                  <a:ext uri="{0D108BD9-81ED-4DB2-BD59-A6C34878D82A}">
                    <a16:rowId xmlns:a16="http://schemas.microsoft.com/office/drawing/2014/main" val="1488783079"/>
                  </a:ext>
                </a:extLst>
              </a:tr>
              <a:tr h="616918">
                <a:tc>
                  <a:txBody>
                    <a:bodyPr/>
                    <a:lstStyle/>
                    <a:p>
                      <a:pPr lvl="0" algn="ctr"/>
                      <a:r>
                        <a:rPr lang="en-GB" sz="1200" dirty="0"/>
                        <a:t>Providers are accountable for the quality of incident responses and outcomes of this response.  </a:t>
                      </a:r>
                    </a:p>
                  </a:txBody>
                  <a:tcPr anchor="ctr">
                    <a:solidFill>
                      <a:srgbClr val="FE7200">
                        <a:alpha val="20000"/>
                      </a:srgbClr>
                    </a:solidFill>
                  </a:tcPr>
                </a:tc>
                <a:extLst>
                  <a:ext uri="{0D108BD9-81ED-4DB2-BD59-A6C34878D82A}">
                    <a16:rowId xmlns:a16="http://schemas.microsoft.com/office/drawing/2014/main" val="1462778632"/>
                  </a:ext>
                </a:extLst>
              </a:tr>
              <a:tr h="680200">
                <a:tc>
                  <a:txBody>
                    <a:bodyPr/>
                    <a:lstStyle/>
                    <a:p>
                      <a:pPr lvl="0" algn="ctr"/>
                      <a:r>
                        <a:rPr lang="en-GB" sz="1200" dirty="0"/>
                        <a:t>ICBs oversee effectiveness of provider systems for responding to events, providing support and guidance related to improving these systems.</a:t>
                      </a:r>
                    </a:p>
                  </a:txBody>
                  <a:tcPr anchor="ctr">
                    <a:solidFill>
                      <a:srgbClr val="FE7200">
                        <a:alpha val="40000"/>
                      </a:srgbClr>
                    </a:solidFill>
                  </a:tcPr>
                </a:tc>
                <a:extLst>
                  <a:ext uri="{0D108BD9-81ED-4DB2-BD59-A6C34878D82A}">
                    <a16:rowId xmlns:a16="http://schemas.microsoft.com/office/drawing/2014/main" val="1852470619"/>
                  </a:ext>
                </a:extLst>
              </a:tr>
            </a:tbl>
          </a:graphicData>
        </a:graphic>
      </p:graphicFrame>
      <p:sp>
        <p:nvSpPr>
          <p:cNvPr id="3" name="Right Arrow 2">
            <a:extLst>
              <a:ext uri="{FF2B5EF4-FFF2-40B4-BE49-F238E27FC236}">
                <a16:creationId xmlns:a16="http://schemas.microsoft.com/office/drawing/2014/main" id="{799AB2BB-F8E4-32C2-81A3-1C8654690C72}"/>
              </a:ext>
            </a:extLst>
          </p:cNvPr>
          <p:cNvSpPr/>
          <p:nvPr/>
        </p:nvSpPr>
        <p:spPr>
          <a:xfrm>
            <a:off x="5709797" y="3128928"/>
            <a:ext cx="614180" cy="360813"/>
          </a:xfrm>
          <a:prstGeom prst="rightArrow">
            <a:avLst/>
          </a:prstGeom>
          <a:solidFill>
            <a:schemeClr val="accent2"/>
          </a:solidFill>
          <a:ln>
            <a:solidFill>
              <a:srgbClr val="FE7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ight Arrow 12">
            <a:extLst>
              <a:ext uri="{FF2B5EF4-FFF2-40B4-BE49-F238E27FC236}">
                <a16:creationId xmlns:a16="http://schemas.microsoft.com/office/drawing/2014/main" id="{666BEBA8-76BE-7F0A-1007-D416742747F9}"/>
              </a:ext>
            </a:extLst>
          </p:cNvPr>
          <p:cNvSpPr/>
          <p:nvPr/>
        </p:nvSpPr>
        <p:spPr>
          <a:xfrm>
            <a:off x="5703423" y="3964726"/>
            <a:ext cx="614180" cy="360813"/>
          </a:xfrm>
          <a:prstGeom prst="rightArrow">
            <a:avLst/>
          </a:prstGeom>
          <a:solidFill>
            <a:schemeClr val="accent2"/>
          </a:solidFill>
          <a:ln>
            <a:solidFill>
              <a:srgbClr val="FE7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Arrow 13">
            <a:extLst>
              <a:ext uri="{FF2B5EF4-FFF2-40B4-BE49-F238E27FC236}">
                <a16:creationId xmlns:a16="http://schemas.microsoft.com/office/drawing/2014/main" id="{7CBFE9FC-3E3D-F286-6F03-CDBDCC02283C}"/>
              </a:ext>
            </a:extLst>
          </p:cNvPr>
          <p:cNvSpPr/>
          <p:nvPr/>
        </p:nvSpPr>
        <p:spPr>
          <a:xfrm>
            <a:off x="5703423" y="4610400"/>
            <a:ext cx="614180" cy="360813"/>
          </a:xfrm>
          <a:prstGeom prst="rightArrow">
            <a:avLst/>
          </a:prstGeom>
          <a:solidFill>
            <a:schemeClr val="accent2"/>
          </a:solidFill>
          <a:ln>
            <a:solidFill>
              <a:srgbClr val="FE7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ight Arrow 14">
            <a:extLst>
              <a:ext uri="{FF2B5EF4-FFF2-40B4-BE49-F238E27FC236}">
                <a16:creationId xmlns:a16="http://schemas.microsoft.com/office/drawing/2014/main" id="{A52E5E07-8701-4BB9-9DAF-4336FE4ED069}"/>
              </a:ext>
            </a:extLst>
          </p:cNvPr>
          <p:cNvSpPr/>
          <p:nvPr/>
        </p:nvSpPr>
        <p:spPr>
          <a:xfrm>
            <a:off x="5703423" y="5288374"/>
            <a:ext cx="614180" cy="360813"/>
          </a:xfrm>
          <a:prstGeom prst="rightArrow">
            <a:avLst/>
          </a:prstGeom>
          <a:solidFill>
            <a:schemeClr val="accent2"/>
          </a:solidFill>
          <a:ln>
            <a:solidFill>
              <a:srgbClr val="FE7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86326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6A320-5C13-490F-AF02-CC0A559DFD6B}"/>
              </a:ext>
            </a:extLst>
          </p:cNvPr>
          <p:cNvSpPr>
            <a:spLocks noGrp="1"/>
          </p:cNvSpPr>
          <p:nvPr>
            <p:ph type="title"/>
          </p:nvPr>
        </p:nvSpPr>
        <p:spPr/>
        <p:txBody>
          <a:bodyPr/>
          <a:lstStyle/>
          <a:p>
            <a:r>
              <a:rPr lang="en-US" dirty="0"/>
              <a:t>Learn from Patient Safety Events</a:t>
            </a:r>
          </a:p>
        </p:txBody>
      </p:sp>
      <p:sp>
        <p:nvSpPr>
          <p:cNvPr id="3" name="Content Placeholder 2">
            <a:extLst>
              <a:ext uri="{FF2B5EF4-FFF2-40B4-BE49-F238E27FC236}">
                <a16:creationId xmlns:a16="http://schemas.microsoft.com/office/drawing/2014/main" id="{BE17A2B9-DF55-9B72-8E8E-256E70C2CED7}"/>
              </a:ext>
            </a:extLst>
          </p:cNvPr>
          <p:cNvSpPr>
            <a:spLocks noGrp="1"/>
          </p:cNvSpPr>
          <p:nvPr>
            <p:ph idx="1"/>
          </p:nvPr>
        </p:nvSpPr>
        <p:spPr>
          <a:xfrm>
            <a:off x="838200" y="1690688"/>
            <a:ext cx="10344665" cy="4587564"/>
          </a:xfrm>
        </p:spPr>
        <p:txBody>
          <a:bodyPr>
            <a:noAutofit/>
          </a:bodyPr>
          <a:lstStyle/>
          <a:p>
            <a:pPr fontAlgn="base"/>
            <a:r>
              <a:rPr lang="en-GB" sz="1600" b="0" i="0" dirty="0">
                <a:solidFill>
                  <a:schemeClr val="tx1"/>
                </a:solidFill>
                <a:effectLst/>
              </a:rPr>
              <a:t>The Learn from Patient Safety Events (LFPSE) is a new national NHS service for the recording and analysis of patient safety events that occur in healthcare. It replaces key components of the old Serious Incident Framework (SIs).</a:t>
            </a:r>
          </a:p>
          <a:p>
            <a:pPr fontAlgn="base"/>
            <a:r>
              <a:rPr lang="en-GB" sz="1600" b="1" i="0" u="none" strike="noStrike" dirty="0">
                <a:solidFill>
                  <a:schemeClr val="tx1"/>
                </a:solidFill>
                <a:effectLst/>
              </a:rPr>
              <a:t>It is designed to include primary care organisations and some organisations in NEL are now using it to report patient safety incidents. </a:t>
            </a:r>
            <a:r>
              <a:rPr lang="en-GB" sz="1600" b="0" i="0" u="none" strike="noStrike" dirty="0">
                <a:solidFill>
                  <a:schemeClr val="tx1"/>
                </a:solidFill>
                <a:effectLst/>
              </a:rPr>
              <a:t> </a:t>
            </a:r>
          </a:p>
          <a:p>
            <a:pPr marL="800100" lvl="1" indent="-342900">
              <a:spcAft>
                <a:spcPts val="0"/>
              </a:spcAft>
              <a:buFont typeface="+mj-lt"/>
              <a:buAutoNum type="arabicPeriod"/>
            </a:pPr>
            <a:r>
              <a:rPr lang="en-GB" sz="1600" b="1" i="0" u="none" strike="noStrike" dirty="0">
                <a:solidFill>
                  <a:schemeClr val="tx1"/>
                </a:solidFill>
                <a:effectLst/>
              </a:rPr>
              <a:t>Revised taxonomy</a:t>
            </a:r>
            <a:r>
              <a:rPr lang="en-GB" sz="1600" b="0" i="0" u="none" strike="noStrike" dirty="0">
                <a:solidFill>
                  <a:schemeClr val="tx1"/>
                </a:solidFill>
                <a:effectLst/>
              </a:rPr>
              <a:t>: Learning focussed data collection, minimising blame and promoting analysis of how things go wrong to better support targeted improvement </a:t>
            </a:r>
          </a:p>
          <a:p>
            <a:pPr marL="800100" lvl="1" indent="-342900">
              <a:spcAft>
                <a:spcPts val="0"/>
              </a:spcAft>
              <a:buFont typeface="+mj-lt"/>
              <a:buAutoNum type="arabicPeriod"/>
            </a:pPr>
            <a:r>
              <a:rPr lang="en-GB" sz="1600" b="1" i="0" u="none" strike="noStrike" dirty="0">
                <a:solidFill>
                  <a:schemeClr val="tx1"/>
                </a:solidFill>
                <a:effectLst/>
              </a:rPr>
              <a:t>Machine learning:</a:t>
            </a:r>
            <a:r>
              <a:rPr lang="en-GB" sz="1600" b="0" i="0" u="none" strike="noStrike" dirty="0">
                <a:solidFill>
                  <a:schemeClr val="tx1"/>
                </a:solidFill>
                <a:effectLst/>
              </a:rPr>
              <a:t> ML-enhanced anonymisation to reduce identifiability, real time ability to analyse free text, suggest learning resources to providers and identify new or under recognised risks across all harm levels.</a:t>
            </a:r>
          </a:p>
          <a:p>
            <a:pPr marL="800100" lvl="1" indent="-342900">
              <a:spcAft>
                <a:spcPts val="0"/>
              </a:spcAft>
              <a:buFont typeface="+mj-lt"/>
              <a:buAutoNum type="arabicPeriod"/>
            </a:pPr>
            <a:r>
              <a:rPr lang="en-GB" sz="1600" b="1" i="0" u="none" strike="noStrike" dirty="0">
                <a:solidFill>
                  <a:schemeClr val="tx1"/>
                </a:solidFill>
                <a:effectLst/>
              </a:rPr>
              <a:t>Two way communication</a:t>
            </a:r>
            <a:r>
              <a:rPr lang="en-GB" sz="1600" b="0" i="0" u="none" strike="noStrike" dirty="0">
                <a:solidFill>
                  <a:schemeClr val="tx1"/>
                </a:solidFill>
                <a:effectLst/>
              </a:rPr>
              <a:t>: Live automatic data sharing between local and national systems, meaning more timely response to issues and provision of feedback and reducing harm to patients</a:t>
            </a:r>
          </a:p>
          <a:p>
            <a:pPr marL="800100" lvl="1" indent="-342900">
              <a:spcAft>
                <a:spcPts val="0"/>
              </a:spcAft>
              <a:buFont typeface="+mj-lt"/>
              <a:buAutoNum type="arabicPeriod"/>
            </a:pPr>
            <a:r>
              <a:rPr lang="en-GB" sz="1600" b="1" i="0" u="none" strike="noStrike" dirty="0">
                <a:solidFill>
                  <a:schemeClr val="tx1"/>
                </a:solidFill>
                <a:effectLst/>
              </a:rPr>
              <a:t>Self service data access:</a:t>
            </a:r>
            <a:r>
              <a:rPr lang="en-GB" sz="1600" b="0" i="0" u="none" strike="noStrike" dirty="0">
                <a:solidFill>
                  <a:schemeClr val="tx1"/>
                </a:solidFill>
                <a:effectLst/>
              </a:rPr>
              <a:t> </a:t>
            </a:r>
            <a:r>
              <a:rPr lang="en-GB" sz="1600" dirty="0">
                <a:solidFill>
                  <a:schemeClr val="tx1"/>
                </a:solidFill>
              </a:rPr>
              <a:t>enables ICBs to review all reports made in their local system, enables PCNs to have an account as well as individual providers. </a:t>
            </a:r>
            <a:endParaRPr lang="en-GB" sz="1600" b="0" i="0" u="none" strike="noStrike" dirty="0">
              <a:solidFill>
                <a:schemeClr val="tx1"/>
              </a:solidFill>
              <a:effectLst/>
            </a:endParaRPr>
          </a:p>
          <a:p>
            <a:pPr marL="800100" lvl="1" indent="-342900">
              <a:spcAft>
                <a:spcPts val="0"/>
              </a:spcAft>
              <a:buFont typeface="+mj-lt"/>
              <a:buAutoNum type="arabicPeriod"/>
            </a:pPr>
            <a:r>
              <a:rPr lang="en-GB" sz="1600" b="1" i="0" u="none" strike="noStrike" dirty="0">
                <a:solidFill>
                  <a:schemeClr val="tx1"/>
                </a:solidFill>
                <a:effectLst/>
              </a:rPr>
              <a:t>Improved data linkage and sharing options</a:t>
            </a:r>
            <a:r>
              <a:rPr lang="en-GB" sz="1600" b="0" i="0" u="none" strike="noStrike" dirty="0">
                <a:solidFill>
                  <a:schemeClr val="tx1"/>
                </a:solidFill>
                <a:effectLst/>
              </a:rPr>
              <a:t>: Faster more direct ways to support e.g. CQC and MHRA to fulfil their duties around safety and learning. </a:t>
            </a:r>
            <a:endParaRPr lang="en-GB" sz="1600" b="0" i="0" dirty="0">
              <a:solidFill>
                <a:schemeClr val="tx1"/>
              </a:solidFill>
              <a:effectLst/>
            </a:endParaRPr>
          </a:p>
        </p:txBody>
      </p:sp>
    </p:spTree>
    <p:extLst>
      <p:ext uri="{BB962C8B-B14F-4D97-AF65-F5344CB8AC3E}">
        <p14:creationId xmlns:p14="http://schemas.microsoft.com/office/powerpoint/2010/main" val="1995769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D37A7-779A-CC6E-5F3E-D64D40AF1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D04A9-8F81-0231-AFA1-E0BF51C23887}"/>
              </a:ext>
            </a:extLst>
          </p:cNvPr>
          <p:cNvSpPr>
            <a:spLocks noGrp="1"/>
          </p:cNvSpPr>
          <p:nvPr>
            <p:ph type="title"/>
          </p:nvPr>
        </p:nvSpPr>
        <p:spPr/>
        <p:txBody>
          <a:bodyPr/>
          <a:lstStyle/>
          <a:p>
            <a:r>
              <a:rPr lang="en-US" dirty="0"/>
              <a:t>Learn from Patient Safety Events</a:t>
            </a:r>
          </a:p>
        </p:txBody>
      </p:sp>
      <p:pic>
        <p:nvPicPr>
          <p:cNvPr id="9" name="Content Placeholder 8">
            <a:extLst>
              <a:ext uri="{FF2B5EF4-FFF2-40B4-BE49-F238E27FC236}">
                <a16:creationId xmlns:a16="http://schemas.microsoft.com/office/drawing/2014/main" id="{9F63A44A-14F1-62A1-35B2-DD9C51E64DF3}"/>
              </a:ext>
            </a:extLst>
          </p:cNvPr>
          <p:cNvPicPr>
            <a:picLocks noGrp="1" noChangeAspect="1"/>
          </p:cNvPicPr>
          <p:nvPr>
            <p:ph idx="1"/>
          </p:nvPr>
        </p:nvPicPr>
        <p:blipFill>
          <a:blip r:embed="rId2"/>
          <a:stretch>
            <a:fillRect/>
          </a:stretch>
        </p:blipFill>
        <p:spPr>
          <a:xfrm>
            <a:off x="326593" y="1590773"/>
            <a:ext cx="5636889" cy="3170750"/>
          </a:xfrm>
        </p:spPr>
      </p:pic>
      <p:pic>
        <p:nvPicPr>
          <p:cNvPr id="11" name="Picture 10">
            <a:extLst>
              <a:ext uri="{FF2B5EF4-FFF2-40B4-BE49-F238E27FC236}">
                <a16:creationId xmlns:a16="http://schemas.microsoft.com/office/drawing/2014/main" id="{9C021E68-7AC1-24EB-80D9-E47C2EEA07EA}"/>
              </a:ext>
            </a:extLst>
          </p:cNvPr>
          <p:cNvPicPr>
            <a:picLocks noChangeAspect="1"/>
          </p:cNvPicPr>
          <p:nvPr/>
        </p:nvPicPr>
        <p:blipFill>
          <a:blip r:embed="rId3"/>
          <a:stretch>
            <a:fillRect/>
          </a:stretch>
        </p:blipFill>
        <p:spPr>
          <a:xfrm>
            <a:off x="6096000" y="1590773"/>
            <a:ext cx="5636889" cy="3170750"/>
          </a:xfrm>
          <a:prstGeom prst="rect">
            <a:avLst/>
          </a:prstGeom>
        </p:spPr>
      </p:pic>
    </p:spTree>
    <p:extLst>
      <p:ext uri="{BB962C8B-B14F-4D97-AF65-F5344CB8AC3E}">
        <p14:creationId xmlns:p14="http://schemas.microsoft.com/office/powerpoint/2010/main" val="166465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5047B-DB71-1A72-6BF0-575526334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A8A3E-4434-73BF-46C6-304978FFE836}"/>
              </a:ext>
            </a:extLst>
          </p:cNvPr>
          <p:cNvSpPr>
            <a:spLocks noGrp="1"/>
          </p:cNvSpPr>
          <p:nvPr>
            <p:ph type="title"/>
          </p:nvPr>
        </p:nvSpPr>
        <p:spPr/>
        <p:txBody>
          <a:bodyPr/>
          <a:lstStyle/>
          <a:p>
            <a:endParaRPr lang="en-GB" dirty="0"/>
          </a:p>
        </p:txBody>
      </p:sp>
      <p:sp>
        <p:nvSpPr>
          <p:cNvPr id="6" name="Content Placeholder 5">
            <a:extLst>
              <a:ext uri="{FF2B5EF4-FFF2-40B4-BE49-F238E27FC236}">
                <a16:creationId xmlns:a16="http://schemas.microsoft.com/office/drawing/2014/main" id="{34D53DE1-02CD-2554-EE59-D71212B386C6}"/>
              </a:ext>
            </a:extLst>
          </p:cNvPr>
          <p:cNvSpPr>
            <a:spLocks noGrp="1"/>
          </p:cNvSpPr>
          <p:nvPr>
            <p:ph idx="1"/>
          </p:nvPr>
        </p:nvSpPr>
        <p:spPr/>
        <p:txBody>
          <a:bodyPr/>
          <a:lstStyle/>
          <a:p>
            <a:endParaRPr lang="en-GB" dirty="0"/>
          </a:p>
        </p:txBody>
      </p:sp>
      <p:pic>
        <p:nvPicPr>
          <p:cNvPr id="5" name="Picture 4">
            <a:extLst>
              <a:ext uri="{FF2B5EF4-FFF2-40B4-BE49-F238E27FC236}">
                <a16:creationId xmlns:a16="http://schemas.microsoft.com/office/drawing/2014/main" id="{049F83D2-C54D-DD54-748B-9C6BF8577097}"/>
              </a:ext>
            </a:extLst>
          </p:cNvPr>
          <p:cNvPicPr>
            <a:picLocks noChangeAspect="1"/>
          </p:cNvPicPr>
          <p:nvPr/>
        </p:nvPicPr>
        <p:blipFill>
          <a:blip r:embed="rId2"/>
          <a:stretch>
            <a:fillRect/>
          </a:stretch>
        </p:blipFill>
        <p:spPr>
          <a:xfrm>
            <a:off x="30812" y="0"/>
            <a:ext cx="12057987" cy="6311900"/>
          </a:xfrm>
          <a:prstGeom prst="rect">
            <a:avLst/>
          </a:prstGeom>
        </p:spPr>
      </p:pic>
    </p:spTree>
    <p:extLst>
      <p:ext uri="{BB962C8B-B14F-4D97-AF65-F5344CB8AC3E}">
        <p14:creationId xmlns:p14="http://schemas.microsoft.com/office/powerpoint/2010/main" val="744995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08E3E-C058-0527-D3A2-68E7B47F9F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E1B7A-D5A7-B7D8-BBFB-DE6821A79D28}"/>
              </a:ext>
            </a:extLst>
          </p:cNvPr>
          <p:cNvSpPr>
            <a:spLocks noGrp="1"/>
          </p:cNvSpPr>
          <p:nvPr>
            <p:ph type="title"/>
          </p:nvPr>
        </p:nvSpPr>
        <p:spPr/>
        <p:txBody>
          <a:bodyPr/>
          <a:lstStyle/>
          <a:p>
            <a:r>
              <a:rPr lang="en-US" dirty="0"/>
              <a:t>Learn from Patient Safety Events</a:t>
            </a:r>
          </a:p>
        </p:txBody>
      </p:sp>
      <p:sp>
        <p:nvSpPr>
          <p:cNvPr id="4" name="Content Placeholder 3">
            <a:extLst>
              <a:ext uri="{FF2B5EF4-FFF2-40B4-BE49-F238E27FC236}">
                <a16:creationId xmlns:a16="http://schemas.microsoft.com/office/drawing/2014/main" id="{4F66796C-203D-E7E7-6CB6-525BEE4F1045}"/>
              </a:ext>
            </a:extLst>
          </p:cNvPr>
          <p:cNvSpPr>
            <a:spLocks noGrp="1"/>
          </p:cNvSpPr>
          <p:nvPr>
            <p:ph idx="1"/>
          </p:nvPr>
        </p:nvSpPr>
        <p:spPr/>
        <p:txBody>
          <a:bodyPr/>
          <a:lstStyle/>
          <a:p>
            <a:pPr marL="0" indent="0">
              <a:buNone/>
            </a:pPr>
            <a:r>
              <a:rPr lang="en-GB" dirty="0"/>
              <a:t>Questions to consider </a:t>
            </a:r>
          </a:p>
          <a:p>
            <a:r>
              <a:rPr lang="en-GB" dirty="0"/>
              <a:t>What would you or can you prioritise?</a:t>
            </a:r>
          </a:p>
          <a:p>
            <a:r>
              <a:rPr lang="en-GB" dirty="0"/>
              <a:t>What can the ICB support or facilitate?   </a:t>
            </a:r>
          </a:p>
        </p:txBody>
      </p:sp>
    </p:spTree>
    <p:extLst>
      <p:ext uri="{BB962C8B-B14F-4D97-AF65-F5344CB8AC3E}">
        <p14:creationId xmlns:p14="http://schemas.microsoft.com/office/powerpoint/2010/main" val="2814097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89A14-BB2D-6298-9B14-676550B97C88}"/>
              </a:ext>
            </a:extLst>
          </p:cNvPr>
          <p:cNvSpPr>
            <a:spLocks noGrp="1"/>
          </p:cNvSpPr>
          <p:nvPr>
            <p:ph type="title"/>
          </p:nvPr>
        </p:nvSpPr>
        <p:spPr/>
        <p:txBody>
          <a:bodyPr>
            <a:normAutofit/>
          </a:bodyPr>
          <a:lstStyle/>
          <a:p>
            <a:r>
              <a:rPr lang="en-US" sz="3600" dirty="0"/>
              <a:t>Introduction</a:t>
            </a:r>
          </a:p>
        </p:txBody>
      </p:sp>
      <p:sp>
        <p:nvSpPr>
          <p:cNvPr id="10" name="Content Placeholder 9">
            <a:extLst>
              <a:ext uri="{FF2B5EF4-FFF2-40B4-BE49-F238E27FC236}">
                <a16:creationId xmlns:a16="http://schemas.microsoft.com/office/drawing/2014/main" id="{08F03E43-9F29-EC55-0921-4C71BB752ACE}"/>
              </a:ext>
            </a:extLst>
          </p:cNvPr>
          <p:cNvSpPr>
            <a:spLocks noGrp="1"/>
          </p:cNvSpPr>
          <p:nvPr>
            <p:ph idx="1"/>
          </p:nvPr>
        </p:nvSpPr>
        <p:spPr>
          <a:xfrm>
            <a:off x="480767" y="1470581"/>
            <a:ext cx="6699351" cy="4647415"/>
          </a:xfrm>
        </p:spPr>
        <p:txBody>
          <a:bodyPr>
            <a:noAutofit/>
          </a:bodyPr>
          <a:lstStyle/>
          <a:p>
            <a:pPr algn="l" rtl="0"/>
            <a:r>
              <a:rPr lang="en-GB" sz="1400" b="0" i="0" dirty="0">
                <a:solidFill>
                  <a:schemeClr val="tx1"/>
                </a:solidFill>
                <a:effectLst/>
                <a:latin typeface="Aptos" panose="020B0004020202020204" pitchFamily="34" charset="0"/>
              </a:rPr>
              <a:t>The NHS </a:t>
            </a:r>
            <a:r>
              <a:rPr lang="en-GB" sz="1400" b="1" i="0" dirty="0">
                <a:solidFill>
                  <a:schemeClr val="tx1"/>
                </a:solidFill>
                <a:effectLst/>
                <a:latin typeface="Aptos" panose="020B0004020202020204" pitchFamily="34" charset="0"/>
              </a:rPr>
              <a:t>Patient Safety Strategy </a:t>
            </a:r>
            <a:r>
              <a:rPr lang="en-GB" sz="1400" b="0" i="0" dirty="0">
                <a:solidFill>
                  <a:schemeClr val="tx1"/>
                </a:solidFill>
                <a:effectLst/>
                <a:latin typeface="Aptos" panose="020B0004020202020204" pitchFamily="34" charset="0"/>
              </a:rPr>
              <a:t>was published in 2019. The focus was </a:t>
            </a:r>
            <a:r>
              <a:rPr lang="en-GB" sz="1400" dirty="0">
                <a:solidFill>
                  <a:schemeClr val="tx1"/>
                </a:solidFill>
                <a:latin typeface="Aptos" panose="020B0004020202020204" pitchFamily="34" charset="0"/>
              </a:rPr>
              <a:t>on </a:t>
            </a:r>
            <a:r>
              <a:rPr lang="en-GB" sz="1400" b="0" i="0" dirty="0">
                <a:solidFill>
                  <a:schemeClr val="tx1"/>
                </a:solidFill>
                <a:effectLst/>
                <a:latin typeface="Aptos" panose="020B0004020202020204" pitchFamily="34" charset="0"/>
              </a:rPr>
              <a:t>NHS Trusts and CCGs/ICBs in terms of implementation and the standard NHS contract was changed to set out contract requirements </a:t>
            </a:r>
            <a:r>
              <a:rPr lang="en-GB" sz="1400" dirty="0">
                <a:solidFill>
                  <a:schemeClr val="tx1"/>
                </a:solidFill>
                <a:latin typeface="Aptos" panose="020B0004020202020204" pitchFamily="34" charset="0"/>
              </a:rPr>
              <a:t>to deliver key components. </a:t>
            </a:r>
            <a:r>
              <a:rPr lang="en-GB" sz="1400" b="0" i="0" dirty="0">
                <a:solidFill>
                  <a:schemeClr val="tx1"/>
                </a:solidFill>
                <a:effectLst/>
                <a:latin typeface="Aptos" panose="020B0004020202020204" pitchFamily="34" charset="0"/>
              </a:rPr>
              <a:t> </a:t>
            </a:r>
          </a:p>
          <a:p>
            <a:pPr algn="l" rtl="0"/>
            <a:r>
              <a:rPr lang="en-GB" sz="1400" dirty="0">
                <a:solidFill>
                  <a:schemeClr val="tx1"/>
                </a:solidFill>
                <a:latin typeface="Aptos" panose="020B0004020202020204" pitchFamily="34" charset="0"/>
              </a:rPr>
              <a:t>The strategy seeks to </a:t>
            </a:r>
            <a:r>
              <a:rPr lang="en-GB" sz="1400" b="0" i="0" dirty="0">
                <a:solidFill>
                  <a:schemeClr val="tx1"/>
                </a:solidFill>
                <a:effectLst/>
                <a:latin typeface="Aptos" panose="020B0004020202020204" pitchFamily="34" charset="0"/>
              </a:rPr>
              <a:t>embed transformational changes in the way the NHS understands and address issues of patient safety within organisations. </a:t>
            </a:r>
          </a:p>
          <a:p>
            <a:pPr algn="l" rtl="0"/>
            <a:r>
              <a:rPr lang="en-GB" sz="1400" b="0" i="0" dirty="0">
                <a:solidFill>
                  <a:schemeClr val="tx1"/>
                </a:solidFill>
                <a:effectLst/>
                <a:latin typeface="Aptos" panose="020B0004020202020204" pitchFamily="34" charset="0"/>
              </a:rPr>
              <a:t>It raises the profile of human and system factors as key drivers for patient safety. </a:t>
            </a:r>
          </a:p>
          <a:p>
            <a:pPr algn="l" rtl="0"/>
            <a:r>
              <a:rPr lang="en-GB" sz="1400" b="0" i="0" dirty="0">
                <a:solidFill>
                  <a:schemeClr val="tx1"/>
                </a:solidFill>
                <a:effectLst/>
                <a:latin typeface="Aptos" panose="020B0004020202020204" pitchFamily="34" charset="0"/>
              </a:rPr>
              <a:t>The Patient Safety Strategy outlines two core foundations: a </a:t>
            </a:r>
            <a:r>
              <a:rPr lang="en-GB" sz="1400" b="1" i="0" dirty="0">
                <a:solidFill>
                  <a:schemeClr val="tx1"/>
                </a:solidFill>
                <a:effectLst/>
                <a:latin typeface="Aptos" panose="020B0004020202020204" pitchFamily="34" charset="0"/>
              </a:rPr>
              <a:t>patient safety culture </a:t>
            </a:r>
            <a:r>
              <a:rPr lang="en-GB" sz="1400" b="0" i="0" dirty="0">
                <a:solidFill>
                  <a:schemeClr val="tx1"/>
                </a:solidFill>
                <a:effectLst/>
                <a:latin typeface="Aptos" panose="020B0004020202020204" pitchFamily="34" charset="0"/>
              </a:rPr>
              <a:t>and a </a:t>
            </a:r>
            <a:r>
              <a:rPr lang="en-GB" sz="1400" b="1" i="0" dirty="0">
                <a:solidFill>
                  <a:schemeClr val="tx1"/>
                </a:solidFill>
                <a:effectLst/>
                <a:latin typeface="Aptos" panose="020B0004020202020204" pitchFamily="34" charset="0"/>
              </a:rPr>
              <a:t>patient safety system</a:t>
            </a:r>
            <a:r>
              <a:rPr lang="en-GB" sz="1400" b="0" i="0" dirty="0">
                <a:solidFill>
                  <a:schemeClr val="tx1"/>
                </a:solidFill>
                <a:effectLst/>
                <a:latin typeface="Aptos" panose="020B0004020202020204" pitchFamily="34" charset="0"/>
              </a:rPr>
              <a:t>. Three strategic aims support delivery:</a:t>
            </a:r>
          </a:p>
          <a:p>
            <a:pPr marL="457200" lvl="1" indent="0">
              <a:buNone/>
            </a:pPr>
            <a:r>
              <a:rPr lang="en-GB" sz="1400" b="1" i="0" dirty="0">
                <a:solidFill>
                  <a:schemeClr val="tx1"/>
                </a:solidFill>
                <a:effectLst/>
                <a:latin typeface="Aptos" panose="020B0004020202020204" pitchFamily="34" charset="0"/>
              </a:rPr>
              <a:t>1. Insight: </a:t>
            </a:r>
            <a:r>
              <a:rPr lang="en-GB" sz="1400" b="0" i="0" dirty="0">
                <a:solidFill>
                  <a:schemeClr val="tx1"/>
                </a:solidFill>
                <a:effectLst/>
                <a:latin typeface="Aptos" panose="020B0004020202020204" pitchFamily="34" charset="0"/>
              </a:rPr>
              <a:t>improving understanding of safety by using intelligence from multiple sources of patient safety information;</a:t>
            </a:r>
          </a:p>
          <a:p>
            <a:pPr marL="457200" lvl="1" indent="0">
              <a:buNone/>
            </a:pPr>
            <a:r>
              <a:rPr lang="en-GB" sz="1400" b="1" i="0" dirty="0">
                <a:solidFill>
                  <a:schemeClr val="tx1"/>
                </a:solidFill>
                <a:effectLst/>
                <a:latin typeface="Aptos" panose="020B0004020202020204" pitchFamily="34" charset="0"/>
              </a:rPr>
              <a:t>2. Involvement: </a:t>
            </a:r>
            <a:r>
              <a:rPr lang="en-GB" sz="1400" b="0" i="0" dirty="0">
                <a:solidFill>
                  <a:schemeClr val="tx1"/>
                </a:solidFill>
                <a:effectLst/>
                <a:latin typeface="Aptos" panose="020B0004020202020204" pitchFamily="34" charset="0"/>
              </a:rPr>
              <a:t>equipping patients, staff and partners with the skills and opportunities to improve patient safety throughout the whole system;</a:t>
            </a:r>
          </a:p>
          <a:p>
            <a:pPr marL="457200" lvl="1" indent="0">
              <a:buNone/>
            </a:pPr>
            <a:r>
              <a:rPr lang="en-GB" sz="1400" b="1" i="0" dirty="0">
                <a:solidFill>
                  <a:schemeClr val="tx1"/>
                </a:solidFill>
                <a:effectLst/>
                <a:latin typeface="Aptos" panose="020B0004020202020204" pitchFamily="34" charset="0"/>
              </a:rPr>
              <a:t>3. Improvement:</a:t>
            </a:r>
            <a:r>
              <a:rPr lang="en-GB" sz="1400" b="0" i="0" dirty="0">
                <a:solidFill>
                  <a:schemeClr val="tx1"/>
                </a:solidFill>
                <a:effectLst/>
                <a:latin typeface="Aptos" panose="020B0004020202020204" pitchFamily="34" charset="0"/>
              </a:rPr>
              <a:t> designing and supporting programmes that deliver effective and sustainable change in the most important areas.</a:t>
            </a:r>
          </a:p>
          <a:p>
            <a:r>
              <a:rPr lang="en-GB" sz="1400" b="0" i="0" dirty="0">
                <a:solidFill>
                  <a:schemeClr val="tx1"/>
                </a:solidFill>
                <a:effectLst/>
                <a:latin typeface="Aptos" panose="020B0004020202020204" pitchFamily="34" charset="0"/>
              </a:rPr>
              <a:t>The </a:t>
            </a:r>
            <a:r>
              <a:rPr lang="en-GB" sz="1400" b="1" i="0" dirty="0">
                <a:solidFill>
                  <a:schemeClr val="tx1"/>
                </a:solidFill>
                <a:effectLst/>
                <a:latin typeface="Aptos" panose="020B0004020202020204" pitchFamily="34" charset="0"/>
              </a:rPr>
              <a:t>Primary Care Patient Safety Strategy </a:t>
            </a:r>
            <a:r>
              <a:rPr lang="en-GB" sz="1400" b="0" i="0" dirty="0">
                <a:solidFill>
                  <a:schemeClr val="tx1"/>
                </a:solidFill>
                <a:effectLst/>
                <a:latin typeface="Aptos" panose="020B0004020202020204" pitchFamily="34" charset="0"/>
              </a:rPr>
              <a:t>was published in September 2024. </a:t>
            </a:r>
          </a:p>
        </p:txBody>
      </p:sp>
      <p:graphicFrame>
        <p:nvGraphicFramePr>
          <p:cNvPr id="4" name="Table 4">
            <a:extLst>
              <a:ext uri="{FF2B5EF4-FFF2-40B4-BE49-F238E27FC236}">
                <a16:creationId xmlns:a16="http://schemas.microsoft.com/office/drawing/2014/main" id="{98D88719-B647-43C3-6B80-0174543D5912}"/>
              </a:ext>
            </a:extLst>
          </p:cNvPr>
          <p:cNvGraphicFramePr>
            <a:graphicFrameLocks noGrp="1"/>
          </p:cNvGraphicFramePr>
          <p:nvPr/>
        </p:nvGraphicFramePr>
        <p:xfrm>
          <a:off x="7724597" y="1599609"/>
          <a:ext cx="3714670" cy="1829391"/>
        </p:xfrm>
        <a:graphic>
          <a:graphicData uri="http://schemas.openxmlformats.org/drawingml/2006/table">
            <a:tbl>
              <a:tblPr firstRow="1" bandRow="1">
                <a:tableStyleId>{5C22544A-7EE6-4342-B048-85BDC9FD1C3A}</a:tableStyleId>
              </a:tblPr>
              <a:tblGrid>
                <a:gridCol w="3714670">
                  <a:extLst>
                    <a:ext uri="{9D8B030D-6E8A-4147-A177-3AD203B41FA5}">
                      <a16:colId xmlns:a16="http://schemas.microsoft.com/office/drawing/2014/main" val="815137949"/>
                    </a:ext>
                  </a:extLst>
                </a:gridCol>
              </a:tblGrid>
              <a:tr h="483150">
                <a:tc>
                  <a:txBody>
                    <a:bodyPr/>
                    <a:lstStyle/>
                    <a:p>
                      <a:pPr algn="ctr"/>
                      <a:r>
                        <a:rPr lang="en-US" sz="1200" dirty="0"/>
                        <a:t>Patient Safety Culture</a:t>
                      </a:r>
                    </a:p>
                  </a:txBody>
                  <a:tcPr anchor="ctr"/>
                </a:tc>
                <a:extLst>
                  <a:ext uri="{0D108BD9-81ED-4DB2-BD59-A6C34878D82A}">
                    <a16:rowId xmlns:a16="http://schemas.microsoft.com/office/drawing/2014/main" val="3966403951"/>
                  </a:ext>
                </a:extLst>
              </a:tr>
              <a:tr h="1346241">
                <a:tc>
                  <a:txBody>
                    <a:bodyPr/>
                    <a:lstStyle/>
                    <a:p>
                      <a:pPr lvl="0" algn="ctr">
                        <a:buFont typeface="Arial" panose="020B0604020202020204" pitchFamily="34" charset="0"/>
                        <a:buChar char="•"/>
                      </a:pPr>
                      <a:r>
                        <a:rPr lang="en-GB" sz="1200" b="0" i="0" dirty="0"/>
                        <a:t> Staff feel psychologically safe</a:t>
                      </a:r>
                    </a:p>
                    <a:p>
                      <a:pPr lvl="0" algn="ctr">
                        <a:buFont typeface="Arial" panose="020B0604020202020204" pitchFamily="34" charset="0"/>
                        <a:buChar char="•"/>
                      </a:pPr>
                      <a:r>
                        <a:rPr lang="en-GB" sz="1200" b="0" i="0" dirty="0"/>
                        <a:t> Value and respect diversity</a:t>
                      </a:r>
                    </a:p>
                    <a:p>
                      <a:pPr lvl="0" algn="ctr">
                        <a:buFont typeface="Arial" panose="020B0604020202020204" pitchFamily="34" charset="0"/>
                        <a:buChar char="•"/>
                      </a:pPr>
                      <a:r>
                        <a:rPr lang="en-GB" sz="1200" b="0" i="0" dirty="0"/>
                        <a:t> A compelling vision</a:t>
                      </a:r>
                    </a:p>
                    <a:p>
                      <a:pPr lvl="0" algn="ctr">
                        <a:buFont typeface="Arial" panose="020B0604020202020204" pitchFamily="34" charset="0"/>
                        <a:buChar char="•"/>
                      </a:pPr>
                      <a:r>
                        <a:rPr lang="en-GB" sz="1200" b="0" i="0" dirty="0"/>
                        <a:t> Good leadership at all levels</a:t>
                      </a:r>
                    </a:p>
                    <a:p>
                      <a:pPr lvl="0" algn="ctr">
                        <a:buFont typeface="Arial" panose="020B0604020202020204" pitchFamily="34" charset="0"/>
                        <a:buChar char="•"/>
                      </a:pPr>
                      <a:r>
                        <a:rPr lang="en-GB" sz="1200" b="0" i="0" dirty="0"/>
                        <a:t> A sense of teamwork </a:t>
                      </a:r>
                    </a:p>
                    <a:p>
                      <a:pPr lvl="0" algn="ctr">
                        <a:buFont typeface="Arial" panose="020B0604020202020204" pitchFamily="34" charset="0"/>
                        <a:buChar char="•"/>
                      </a:pPr>
                      <a:r>
                        <a:rPr lang="en-GB" sz="1200" b="0" i="0" dirty="0"/>
                        <a:t> Openness and support for learning</a:t>
                      </a:r>
                      <a:endParaRPr lang="en-GB" sz="1200" dirty="0"/>
                    </a:p>
                  </a:txBody>
                  <a:tcPr anchor="ctr"/>
                </a:tc>
                <a:extLst>
                  <a:ext uri="{0D108BD9-81ED-4DB2-BD59-A6C34878D82A}">
                    <a16:rowId xmlns:a16="http://schemas.microsoft.com/office/drawing/2014/main" val="143642209"/>
                  </a:ext>
                </a:extLst>
              </a:tr>
            </a:tbl>
          </a:graphicData>
        </a:graphic>
      </p:graphicFrame>
      <p:graphicFrame>
        <p:nvGraphicFramePr>
          <p:cNvPr id="5" name="Table 4">
            <a:extLst>
              <a:ext uri="{FF2B5EF4-FFF2-40B4-BE49-F238E27FC236}">
                <a16:creationId xmlns:a16="http://schemas.microsoft.com/office/drawing/2014/main" id="{FADC6129-A828-1906-A3CF-A0D97D02FB64}"/>
              </a:ext>
            </a:extLst>
          </p:cNvPr>
          <p:cNvGraphicFramePr>
            <a:graphicFrameLocks noGrp="1"/>
          </p:cNvGraphicFramePr>
          <p:nvPr/>
        </p:nvGraphicFramePr>
        <p:xfrm>
          <a:off x="7724597" y="3740430"/>
          <a:ext cx="3714670" cy="2078479"/>
        </p:xfrm>
        <a:graphic>
          <a:graphicData uri="http://schemas.openxmlformats.org/drawingml/2006/table">
            <a:tbl>
              <a:tblPr firstRow="1" bandRow="1">
                <a:tableStyleId>{5C22544A-7EE6-4342-B048-85BDC9FD1C3A}</a:tableStyleId>
              </a:tblPr>
              <a:tblGrid>
                <a:gridCol w="3714670">
                  <a:extLst>
                    <a:ext uri="{9D8B030D-6E8A-4147-A177-3AD203B41FA5}">
                      <a16:colId xmlns:a16="http://schemas.microsoft.com/office/drawing/2014/main" val="815137949"/>
                    </a:ext>
                  </a:extLst>
                </a:gridCol>
              </a:tblGrid>
              <a:tr h="541430">
                <a:tc>
                  <a:txBody>
                    <a:bodyPr/>
                    <a:lstStyle/>
                    <a:p>
                      <a:pPr algn="ctr"/>
                      <a:r>
                        <a:rPr lang="en-US" sz="1200" dirty="0"/>
                        <a:t>Patient Safety Systems</a:t>
                      </a:r>
                    </a:p>
                  </a:txBody>
                  <a:tcPr anchor="ctr"/>
                </a:tc>
                <a:extLst>
                  <a:ext uri="{0D108BD9-81ED-4DB2-BD59-A6C34878D82A}">
                    <a16:rowId xmlns:a16="http://schemas.microsoft.com/office/drawing/2014/main" val="3966403951"/>
                  </a:ext>
                </a:extLst>
              </a:tr>
              <a:tr h="1537049">
                <a:tc>
                  <a:txBody>
                    <a:bodyPr/>
                    <a:lstStyle/>
                    <a:p>
                      <a:pPr lvl="0" algn="ctr">
                        <a:buFont typeface="Arial" panose="020B0604020202020204" pitchFamily="34" charset="0"/>
                        <a:buChar char="•"/>
                      </a:pPr>
                      <a:r>
                        <a:rPr lang="en-GB" sz="1200" b="0" i="0" dirty="0"/>
                        <a:t> A shared understanding of safety across all ICS members</a:t>
                      </a:r>
                    </a:p>
                    <a:p>
                      <a:pPr lvl="0" algn="ctr">
                        <a:buFont typeface="Arial" panose="020B0604020202020204" pitchFamily="34" charset="0"/>
                        <a:buChar char="•"/>
                      </a:pPr>
                      <a:r>
                        <a:rPr lang="en-GB" sz="1200" b="0" i="0" dirty="0"/>
                        <a:t> A proportionate and localised approach to addressing patient safety concerns</a:t>
                      </a:r>
                    </a:p>
                    <a:p>
                      <a:pPr lvl="0" algn="ctr">
                        <a:buFont typeface="Arial" panose="020B0604020202020204" pitchFamily="34" charset="0"/>
                        <a:buChar char="•"/>
                      </a:pPr>
                      <a:r>
                        <a:rPr lang="en-GB" sz="1200" b="0" i="0" dirty="0"/>
                        <a:t> Compassionate engagement with those who are impacted by safety events</a:t>
                      </a:r>
                    </a:p>
                    <a:p>
                      <a:pPr lvl="0" algn="ctr">
                        <a:buFont typeface="Arial" panose="020B0604020202020204" pitchFamily="34" charset="0"/>
                        <a:buChar char="•"/>
                      </a:pPr>
                      <a:r>
                        <a:rPr lang="en-GB" sz="1200" b="0" i="0" dirty="0"/>
                        <a:t> A focus on learning and improvement</a:t>
                      </a:r>
                      <a:endParaRPr lang="en-GB" sz="1200" dirty="0"/>
                    </a:p>
                  </a:txBody>
                  <a:tcPr anchor="ctr"/>
                </a:tc>
                <a:extLst>
                  <a:ext uri="{0D108BD9-81ED-4DB2-BD59-A6C34878D82A}">
                    <a16:rowId xmlns:a16="http://schemas.microsoft.com/office/drawing/2014/main" val="143642209"/>
                  </a:ext>
                </a:extLst>
              </a:tr>
            </a:tbl>
          </a:graphicData>
        </a:graphic>
      </p:graphicFrame>
    </p:spTree>
    <p:extLst>
      <p:ext uri="{BB962C8B-B14F-4D97-AF65-F5344CB8AC3E}">
        <p14:creationId xmlns:p14="http://schemas.microsoft.com/office/powerpoint/2010/main" val="224716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CB03A-6C11-55AD-2A4A-AA63B8B6A1A1}"/>
            </a:ext>
          </a:extLst>
        </p:cNvPr>
        <p:cNvGrpSpPr/>
        <p:nvPr/>
      </p:nvGrpSpPr>
      <p:grpSpPr>
        <a:xfrm>
          <a:off x="0" y="0"/>
          <a:ext cx="0" cy="0"/>
          <a:chOff x="0" y="0"/>
          <a:chExt cx="0" cy="0"/>
        </a:xfrm>
      </p:grpSpPr>
      <p:pic>
        <p:nvPicPr>
          <p:cNvPr id="3" name="Picture 2" descr="A picture containing diagram">
            <a:extLst>
              <a:ext uri="{FF2B5EF4-FFF2-40B4-BE49-F238E27FC236}">
                <a16:creationId xmlns:a16="http://schemas.microsoft.com/office/drawing/2014/main" id="{74FA1350-C094-FA77-D825-00409C984CCC}"/>
              </a:ext>
            </a:extLst>
          </p:cNvPr>
          <p:cNvPicPr>
            <a:picLocks noChangeAspect="1"/>
          </p:cNvPicPr>
          <p:nvPr/>
        </p:nvPicPr>
        <p:blipFill>
          <a:blip r:embed="rId2"/>
          <a:stretch>
            <a:fillRect/>
          </a:stretch>
        </p:blipFill>
        <p:spPr>
          <a:xfrm>
            <a:off x="957954" y="335427"/>
            <a:ext cx="10515599" cy="6027805"/>
          </a:xfrm>
          <a:prstGeom prst="rect">
            <a:avLst/>
          </a:prstGeom>
        </p:spPr>
      </p:pic>
    </p:spTree>
    <p:extLst>
      <p:ext uri="{BB962C8B-B14F-4D97-AF65-F5344CB8AC3E}">
        <p14:creationId xmlns:p14="http://schemas.microsoft.com/office/powerpoint/2010/main" val="295556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43BE-EBE9-5AF4-14A5-8273D7E64B76}"/>
              </a:ext>
            </a:extLst>
          </p:cNvPr>
          <p:cNvSpPr>
            <a:spLocks noGrp="1"/>
          </p:cNvSpPr>
          <p:nvPr>
            <p:ph type="title"/>
          </p:nvPr>
        </p:nvSpPr>
        <p:spPr/>
        <p:txBody>
          <a:bodyPr/>
          <a:lstStyle/>
          <a:p>
            <a:r>
              <a:rPr lang="en-GB" dirty="0"/>
              <a:t>Primary Care Patient Safety Strategy - implementation</a:t>
            </a:r>
          </a:p>
        </p:txBody>
      </p:sp>
      <p:sp>
        <p:nvSpPr>
          <p:cNvPr id="6" name="Content Placeholder 5"/>
          <p:cNvSpPr>
            <a:spLocks noGrp="1"/>
          </p:cNvSpPr>
          <p:nvPr>
            <p:ph idx="1"/>
          </p:nvPr>
        </p:nvSpPr>
        <p:spPr/>
        <p:txBody>
          <a:bodyPr>
            <a:normAutofit/>
          </a:bodyPr>
          <a:lstStyle/>
          <a:p>
            <a:pPr marL="0" indent="0">
              <a:buNone/>
            </a:pPr>
            <a:r>
              <a:rPr lang="en-GB" dirty="0"/>
              <a:t>The strategy recognises capacity pressures in primary care and ICBs.</a:t>
            </a:r>
          </a:p>
          <a:p>
            <a:pPr marL="0" indent="0">
              <a:buNone/>
            </a:pPr>
            <a:r>
              <a:rPr lang="en-GB" dirty="0"/>
              <a:t>The strategy focuses on existing processes and structures which can be used and built on – no Grand Design. </a:t>
            </a:r>
          </a:p>
          <a:p>
            <a:pPr marL="0" indent="0">
              <a:buNone/>
            </a:pPr>
            <a:r>
              <a:rPr lang="en-GB" dirty="0"/>
              <a:t>While the strategy is for all areas of primary care, some improvements are intended to be implemented first in general practice and the successes and learning then used in the rollout to community pharmacy, optometry and dental services.</a:t>
            </a:r>
          </a:p>
        </p:txBody>
      </p:sp>
    </p:spTree>
    <p:extLst>
      <p:ext uri="{BB962C8B-B14F-4D97-AF65-F5344CB8AC3E}">
        <p14:creationId xmlns:p14="http://schemas.microsoft.com/office/powerpoint/2010/main" val="1031208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873D2-2F90-A29C-756A-59257BFB7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CB04A-CBFE-A339-5E1C-E07EBBE3BC82}"/>
              </a:ext>
            </a:extLst>
          </p:cNvPr>
          <p:cNvSpPr>
            <a:spLocks noGrp="1"/>
          </p:cNvSpPr>
          <p:nvPr>
            <p:ph type="title"/>
          </p:nvPr>
        </p:nvSpPr>
        <p:spPr/>
        <p:txBody>
          <a:bodyPr/>
          <a:lstStyle/>
          <a:p>
            <a:r>
              <a:rPr lang="en-GB" dirty="0"/>
              <a:t>The primary care strategy </a:t>
            </a:r>
          </a:p>
        </p:txBody>
      </p:sp>
      <p:sp>
        <p:nvSpPr>
          <p:cNvPr id="6" name="Content Placeholder 5">
            <a:extLst>
              <a:ext uri="{FF2B5EF4-FFF2-40B4-BE49-F238E27FC236}">
                <a16:creationId xmlns:a16="http://schemas.microsoft.com/office/drawing/2014/main" id="{5D65681B-F061-5A37-A6DE-EDB19E38706F}"/>
              </a:ext>
            </a:extLst>
          </p:cNvPr>
          <p:cNvSpPr>
            <a:spLocks noGrp="1"/>
          </p:cNvSpPr>
          <p:nvPr>
            <p:ph idx="1"/>
          </p:nvPr>
        </p:nvSpPr>
        <p:spPr/>
        <p:txBody>
          <a:bodyPr>
            <a:normAutofit/>
          </a:bodyPr>
          <a:lstStyle/>
          <a:p>
            <a:pPr marL="0" indent="0">
              <a:buNone/>
            </a:pPr>
            <a:r>
              <a:rPr lang="en-GB" sz="2400" dirty="0"/>
              <a:t>The new Primary care strategy reports that between 20,000 and 30,000 incidents of avoidable significant harm can be identified in general practice in England per year (Avery et al, 2020).</a:t>
            </a:r>
          </a:p>
          <a:p>
            <a:pPr marL="0" indent="0">
              <a:buNone/>
            </a:pPr>
            <a:r>
              <a:rPr lang="en-GB" sz="2400" dirty="0"/>
              <a:t>The top 3 patient safety incident types in a retrospective general practice case note review were: </a:t>
            </a:r>
          </a:p>
          <a:p>
            <a:r>
              <a:rPr lang="en-GB" sz="2400" dirty="0"/>
              <a:t>diagnosis 61% </a:t>
            </a:r>
          </a:p>
          <a:p>
            <a:r>
              <a:rPr lang="en-GB" sz="2400" dirty="0"/>
              <a:t>medication-related 26% </a:t>
            </a:r>
          </a:p>
          <a:p>
            <a:r>
              <a:rPr lang="en-GB" sz="2400" dirty="0"/>
              <a:t>delayed referral 11%</a:t>
            </a:r>
          </a:p>
        </p:txBody>
      </p:sp>
    </p:spTree>
    <p:extLst>
      <p:ext uri="{BB962C8B-B14F-4D97-AF65-F5344CB8AC3E}">
        <p14:creationId xmlns:p14="http://schemas.microsoft.com/office/powerpoint/2010/main" val="3458384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8C3C6-6994-B65F-782F-B16CD252BDCB}"/>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9045A9E-3AA6-C516-8AF4-2F2A78D032F9}"/>
              </a:ext>
            </a:extLst>
          </p:cNvPr>
          <p:cNvSpPr>
            <a:spLocks noGrp="1"/>
          </p:cNvSpPr>
          <p:nvPr>
            <p:ph idx="1"/>
          </p:nvPr>
        </p:nvSpPr>
        <p:spPr>
          <a:xfrm>
            <a:off x="827988" y="1448552"/>
            <a:ext cx="10344665" cy="4839125"/>
          </a:xfrm>
        </p:spPr>
        <p:txBody>
          <a:bodyPr>
            <a:normAutofit/>
          </a:bodyPr>
          <a:lstStyle/>
          <a:p>
            <a:pPr marL="0" indent="0">
              <a:buNone/>
            </a:pPr>
            <a:r>
              <a:rPr lang="en-GB" sz="1600" dirty="0"/>
              <a:t>Recommendations for ICBs and primary care providers:</a:t>
            </a:r>
          </a:p>
          <a:p>
            <a:pPr marL="0" indent="0">
              <a:buNone/>
            </a:pPr>
            <a:r>
              <a:rPr lang="en-GB" sz="1600" b="1" dirty="0"/>
              <a:t>Safety culture, safety systems and inequalities</a:t>
            </a:r>
          </a:p>
          <a:p>
            <a:r>
              <a:rPr lang="en-GB" sz="1600" dirty="0"/>
              <a:t>General practice, with ICBs support, to give staff the opportunity to complete the </a:t>
            </a:r>
            <a:r>
              <a:rPr lang="en-GB" sz="1600" b="1" dirty="0"/>
              <a:t>NHS general practice Staff Survey</a:t>
            </a:r>
            <a:r>
              <a:rPr lang="en-GB" sz="1600" dirty="0"/>
              <a:t>. Community pharmacy, optometry and dental service providers to support staff to complete local staff surveys where available and to act on the survey findings to improve safety culture and staff experience.</a:t>
            </a:r>
          </a:p>
          <a:p>
            <a:r>
              <a:rPr lang="en-GB" sz="1600" dirty="0"/>
              <a:t>All staff and students (clinical and non-clinical) in primary care to have access to complete the free online </a:t>
            </a:r>
            <a:r>
              <a:rPr lang="en-GB" sz="1600" b="1" dirty="0"/>
              <a:t>NHS patient safety syllabus</a:t>
            </a:r>
            <a:r>
              <a:rPr lang="en-GB" sz="1600" dirty="0"/>
              <a:t> training (https://www.e-lfh.org.uk/programmes/patient-safety-syllabus-training/) levels 1 and 2. </a:t>
            </a:r>
          </a:p>
          <a:p>
            <a:r>
              <a:rPr lang="en-GB" sz="1600" dirty="0"/>
              <a:t>All primary care staff to have access to a </a:t>
            </a:r>
            <a:r>
              <a:rPr lang="en-GB" sz="1600" b="1" dirty="0"/>
              <a:t>Freedom to Speak Up Guardian </a:t>
            </a:r>
            <a:r>
              <a:rPr lang="en-GB" sz="1600" dirty="0"/>
              <a:t>service that is independent of their organisation. This should be in place in NEL ICB by May 2025. </a:t>
            </a:r>
          </a:p>
          <a:p>
            <a:r>
              <a:rPr lang="en-GB" sz="1600" dirty="0"/>
              <a:t>ICBs to </a:t>
            </a:r>
            <a:r>
              <a:rPr lang="en-GB" sz="1600" b="1" dirty="0"/>
              <a:t>identify digital clinical safety officers</a:t>
            </a:r>
            <a:r>
              <a:rPr lang="en-GB" sz="1600" dirty="0"/>
              <a:t> and provide effective digital and implementation support and training. ICBs to procure </a:t>
            </a:r>
            <a:r>
              <a:rPr lang="en-GB" sz="1600" b="1" dirty="0"/>
              <a:t>safe digital products </a:t>
            </a:r>
            <a:r>
              <a:rPr lang="en-GB" sz="1600" dirty="0"/>
              <a:t>for general practice that meet quality assured standards.</a:t>
            </a:r>
          </a:p>
          <a:p>
            <a:endParaRPr lang="en-GB" sz="1100" dirty="0"/>
          </a:p>
        </p:txBody>
      </p:sp>
      <p:sp>
        <p:nvSpPr>
          <p:cNvPr id="3" name="Title 1">
            <a:extLst>
              <a:ext uri="{FF2B5EF4-FFF2-40B4-BE49-F238E27FC236}">
                <a16:creationId xmlns:a16="http://schemas.microsoft.com/office/drawing/2014/main" id="{FB6BF203-ECC0-2D37-33BB-3566148DCE7A}"/>
              </a:ext>
            </a:extLst>
          </p:cNvPr>
          <p:cNvSpPr>
            <a:spLocks noGrp="1"/>
          </p:cNvSpPr>
          <p:nvPr>
            <p:ph type="title"/>
          </p:nvPr>
        </p:nvSpPr>
        <p:spPr>
          <a:xfrm>
            <a:off x="1131570" y="365125"/>
            <a:ext cx="10222230" cy="880745"/>
          </a:xfrm>
        </p:spPr>
        <p:txBody>
          <a:bodyPr/>
          <a:lstStyle/>
          <a:p>
            <a:r>
              <a:rPr lang="en-GB" dirty="0"/>
              <a:t>The primary care strategy </a:t>
            </a:r>
          </a:p>
        </p:txBody>
      </p:sp>
    </p:spTree>
    <p:extLst>
      <p:ext uri="{BB962C8B-B14F-4D97-AF65-F5344CB8AC3E}">
        <p14:creationId xmlns:p14="http://schemas.microsoft.com/office/powerpoint/2010/main" val="2774896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36A01-6A11-4931-E2B0-C07CE4AFAB03}"/>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AAA8CB8-66C6-9CCD-71F1-A54C1ADD9981}"/>
              </a:ext>
            </a:extLst>
          </p:cNvPr>
          <p:cNvSpPr>
            <a:spLocks noGrp="1"/>
          </p:cNvSpPr>
          <p:nvPr>
            <p:ph idx="1"/>
          </p:nvPr>
        </p:nvSpPr>
        <p:spPr>
          <a:xfrm>
            <a:off x="827988" y="1448552"/>
            <a:ext cx="10530840" cy="4839125"/>
          </a:xfrm>
        </p:spPr>
        <p:txBody>
          <a:bodyPr>
            <a:normAutofit/>
          </a:bodyPr>
          <a:lstStyle/>
          <a:p>
            <a:pPr marL="0" indent="0">
              <a:buNone/>
            </a:pPr>
            <a:r>
              <a:rPr lang="en-GB" sz="1600" dirty="0"/>
              <a:t>Recommendations for ICBs and primary care providers:</a:t>
            </a:r>
          </a:p>
          <a:p>
            <a:pPr marL="0" indent="0">
              <a:buNone/>
            </a:pPr>
            <a:r>
              <a:rPr lang="en-GB" sz="2100" b="1" dirty="0"/>
              <a:t>1. Insight</a:t>
            </a:r>
          </a:p>
          <a:p>
            <a:r>
              <a:rPr lang="en-GB" sz="1600" dirty="0"/>
              <a:t>ICB quality groups/committees and patient safety specialists to develop mechanisms that support the adoption of Learning From Patient Safety Events (</a:t>
            </a:r>
            <a:r>
              <a:rPr lang="en-GB" sz="1600" b="1" dirty="0"/>
              <a:t>LFPSE)</a:t>
            </a:r>
            <a:r>
              <a:rPr lang="en-GB" sz="1600" dirty="0"/>
              <a:t> and Patient Safety Incident Response Framework (</a:t>
            </a:r>
            <a:r>
              <a:rPr lang="en-GB" sz="1600" b="1" dirty="0"/>
              <a:t>PSIRF</a:t>
            </a:r>
            <a:r>
              <a:rPr lang="en-GB" sz="1600" dirty="0"/>
              <a:t>) in primary care, sharing of insight and learning, and improve communication across systems for primary care. ICBs should explore sharing using existing structures such as buddying/peer systems for practices/organisations, and PCN-based patient safety groups. </a:t>
            </a:r>
          </a:p>
          <a:p>
            <a:r>
              <a:rPr lang="en-GB" sz="1600" dirty="0"/>
              <a:t>All ICBs, general practices, community pharmacies, optometry providers and dental providers to register for an administrator account (https://record.learn-from-patient-safety-events.nhs.uk/) with LFPSE or to connect their local risk management system (</a:t>
            </a:r>
            <a:r>
              <a:rPr lang="en-GB" sz="1600" dirty="0">
                <a:hlinkClick r:id="rId2"/>
              </a:rPr>
              <a:t>https://gbr01.safelinks.protection.outlook.com/</a:t>
            </a:r>
            <a:r>
              <a:rPr lang="en-GB" sz="1600" dirty="0"/>
              <a:t>? and to report safety events. To provide feedback on the system and to encourage individual practitioners to register and report. </a:t>
            </a:r>
          </a:p>
          <a:p>
            <a:r>
              <a:rPr lang="en-GB" sz="1600" dirty="0"/>
              <a:t>General practice, with support from ICBs, to start implementing the Patient safety incident response framework (PSIRF) (https://www.england.nhs.uk/patient-safety/incident-response-framework/) that is proportionate, flexible and contextual. This could be at place or via GP federations or PCNs. Community pharmacy, optometry and dental service providers should also start to implement PSIRF where they feel confident to do so.</a:t>
            </a:r>
          </a:p>
          <a:p>
            <a:endParaRPr lang="en-GB" sz="1600" dirty="0"/>
          </a:p>
          <a:p>
            <a:endParaRPr lang="en-GB" sz="1100" dirty="0"/>
          </a:p>
        </p:txBody>
      </p:sp>
      <p:sp>
        <p:nvSpPr>
          <p:cNvPr id="3" name="Title 1">
            <a:extLst>
              <a:ext uri="{FF2B5EF4-FFF2-40B4-BE49-F238E27FC236}">
                <a16:creationId xmlns:a16="http://schemas.microsoft.com/office/drawing/2014/main" id="{FF40C8A5-0006-68F9-4C2A-DE83F2B833AC}"/>
              </a:ext>
            </a:extLst>
          </p:cNvPr>
          <p:cNvSpPr>
            <a:spLocks noGrp="1"/>
          </p:cNvSpPr>
          <p:nvPr>
            <p:ph type="title"/>
          </p:nvPr>
        </p:nvSpPr>
        <p:spPr>
          <a:xfrm>
            <a:off x="843228" y="-92459"/>
            <a:ext cx="10515600" cy="1325563"/>
          </a:xfrm>
        </p:spPr>
        <p:txBody>
          <a:bodyPr/>
          <a:lstStyle/>
          <a:p>
            <a:r>
              <a:rPr lang="en-GB" dirty="0"/>
              <a:t>The primary care strategy </a:t>
            </a:r>
          </a:p>
        </p:txBody>
      </p:sp>
    </p:spTree>
    <p:extLst>
      <p:ext uri="{BB962C8B-B14F-4D97-AF65-F5344CB8AC3E}">
        <p14:creationId xmlns:p14="http://schemas.microsoft.com/office/powerpoint/2010/main" val="1208171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A4B1D-B431-EF53-1031-CEEA9C05722A}"/>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39AC63F-09AC-F7A9-D7CE-670624889242}"/>
              </a:ext>
            </a:extLst>
          </p:cNvPr>
          <p:cNvSpPr>
            <a:spLocks noGrp="1"/>
          </p:cNvSpPr>
          <p:nvPr>
            <p:ph idx="1"/>
          </p:nvPr>
        </p:nvSpPr>
        <p:spPr>
          <a:xfrm>
            <a:off x="827988" y="1448552"/>
            <a:ext cx="10344665" cy="4839125"/>
          </a:xfrm>
        </p:spPr>
        <p:txBody>
          <a:bodyPr>
            <a:normAutofit/>
          </a:bodyPr>
          <a:lstStyle/>
          <a:p>
            <a:pPr marL="0" indent="0">
              <a:buNone/>
            </a:pPr>
            <a:r>
              <a:rPr lang="en-GB" sz="1600" dirty="0"/>
              <a:t>There are a number of recommendations for ICBs and primary care providers:</a:t>
            </a:r>
          </a:p>
          <a:p>
            <a:pPr marL="0" indent="0">
              <a:buNone/>
            </a:pPr>
            <a:r>
              <a:rPr lang="en-GB" sz="1600" b="1" dirty="0"/>
              <a:t>2. Involvement</a:t>
            </a:r>
          </a:p>
          <a:p>
            <a:r>
              <a:rPr lang="en-GB" sz="1600" dirty="0"/>
              <a:t>GP, dental, pharmacy and optometry practices, place or PCNs start to </a:t>
            </a:r>
            <a:r>
              <a:rPr lang="en-GB" sz="1600" b="1" dirty="0"/>
              <a:t>identify patient safety leads </a:t>
            </a:r>
            <a:r>
              <a:rPr lang="en-GB" sz="1600" dirty="0"/>
              <a:t>and enable them to complete the free online NHS patient safety syllabus training levels 1 and 2 (https://www.e-lfh.org.uk/programmes/patientsafety-syllabus-training/) (with primary care module).</a:t>
            </a:r>
          </a:p>
          <a:p>
            <a:r>
              <a:rPr lang="en-GB" sz="1600" dirty="0"/>
              <a:t>GP, dental, pharmacy and optometry practices or PCNs start to identify two or more lay </a:t>
            </a:r>
            <a:r>
              <a:rPr lang="en-GB" sz="1600" b="1" dirty="0"/>
              <a:t>Patient Safety Partners (PSPs) </a:t>
            </a:r>
            <a:r>
              <a:rPr lang="en-GB" sz="1600" dirty="0"/>
              <a:t>in line with the Framework for involving patients in patient safety (https://www.england.nhs.uk/publication/framework-forinvolving-patients-in-patient-safety/),and enable them to complete the free online NHS patient safety syllabus training levels 1 and 2 (https://www.e-lfh.org.uk/programmes/patient-safety-syllabus-training/) (with primary care module). </a:t>
            </a:r>
          </a:p>
          <a:p>
            <a:r>
              <a:rPr lang="en-GB" sz="1600" dirty="0"/>
              <a:t>General practices to add patient safety to their </a:t>
            </a:r>
            <a:r>
              <a:rPr lang="en-GB" sz="1600" b="1" dirty="0"/>
              <a:t>PPG agendas</a:t>
            </a:r>
            <a:r>
              <a:rPr lang="en-GB" sz="1600" dirty="0"/>
              <a:t>. </a:t>
            </a:r>
          </a:p>
          <a:p>
            <a:r>
              <a:rPr lang="en-GB" sz="1600" dirty="0"/>
              <a:t>ICB Patient safety specialists (PSSs) to </a:t>
            </a:r>
            <a:r>
              <a:rPr lang="en-GB" sz="1600" b="1" dirty="0"/>
              <a:t>provide guidance </a:t>
            </a:r>
            <a:r>
              <a:rPr lang="en-GB" sz="1600" dirty="0"/>
              <a:t>and support for the local implementation of patient safety leads and PSPs.</a:t>
            </a:r>
          </a:p>
          <a:p>
            <a:endParaRPr lang="en-GB" sz="1600" dirty="0"/>
          </a:p>
          <a:p>
            <a:endParaRPr lang="en-GB" sz="1100" dirty="0"/>
          </a:p>
        </p:txBody>
      </p:sp>
      <p:sp>
        <p:nvSpPr>
          <p:cNvPr id="3" name="Title 1">
            <a:extLst>
              <a:ext uri="{FF2B5EF4-FFF2-40B4-BE49-F238E27FC236}">
                <a16:creationId xmlns:a16="http://schemas.microsoft.com/office/drawing/2014/main" id="{BE89EB04-316A-FB8E-3F69-6AB4E4622166}"/>
              </a:ext>
            </a:extLst>
          </p:cNvPr>
          <p:cNvSpPr>
            <a:spLocks noGrp="1"/>
          </p:cNvSpPr>
          <p:nvPr>
            <p:ph type="title"/>
          </p:nvPr>
        </p:nvSpPr>
        <p:spPr>
          <a:xfrm>
            <a:off x="838200" y="285750"/>
            <a:ext cx="10515600" cy="1016318"/>
          </a:xfrm>
        </p:spPr>
        <p:txBody>
          <a:bodyPr/>
          <a:lstStyle/>
          <a:p>
            <a:r>
              <a:rPr lang="en-GB" dirty="0"/>
              <a:t>The primary care strategy </a:t>
            </a:r>
          </a:p>
        </p:txBody>
      </p:sp>
    </p:spTree>
    <p:extLst>
      <p:ext uri="{BB962C8B-B14F-4D97-AF65-F5344CB8AC3E}">
        <p14:creationId xmlns:p14="http://schemas.microsoft.com/office/powerpoint/2010/main" val="1854296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F76CF-1FB5-E719-0CF9-C92D17B2EB48}"/>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8AFB7C4-7AD8-099E-2F0D-EB08F482CE21}"/>
              </a:ext>
            </a:extLst>
          </p:cNvPr>
          <p:cNvSpPr>
            <a:spLocks noGrp="1"/>
          </p:cNvSpPr>
          <p:nvPr>
            <p:ph idx="1"/>
          </p:nvPr>
        </p:nvSpPr>
        <p:spPr>
          <a:xfrm>
            <a:off x="827988" y="1448552"/>
            <a:ext cx="10344665" cy="4839125"/>
          </a:xfrm>
        </p:spPr>
        <p:txBody>
          <a:bodyPr>
            <a:normAutofit/>
          </a:bodyPr>
          <a:lstStyle/>
          <a:p>
            <a:pPr marL="0" indent="0">
              <a:buNone/>
            </a:pPr>
            <a:r>
              <a:rPr lang="en-GB" sz="1600" dirty="0"/>
              <a:t>Recommendations for ICBs and primary care providers:</a:t>
            </a:r>
          </a:p>
          <a:p>
            <a:pPr marL="0" indent="0">
              <a:buNone/>
            </a:pPr>
            <a:r>
              <a:rPr lang="en-GB" sz="1600" b="1" dirty="0"/>
              <a:t>3. Improvement </a:t>
            </a:r>
          </a:p>
          <a:p>
            <a:r>
              <a:rPr lang="en-GB" sz="1600" dirty="0"/>
              <a:t>ICBs and GP practices to pilot approaches and share good practice for locally-derived patient safety improvements relating to the 3 patient safety themes of: </a:t>
            </a:r>
            <a:r>
              <a:rPr lang="en-GB" sz="1600" b="1" dirty="0"/>
              <a:t>diagnosis, medication and referral. </a:t>
            </a:r>
          </a:p>
          <a:p>
            <a:r>
              <a:rPr lang="en-GB" sz="1600" dirty="0"/>
              <a:t>Community pharmacies to continue to implement the </a:t>
            </a:r>
            <a:r>
              <a:rPr lang="en-GB" sz="1600" b="1" dirty="0"/>
              <a:t>Pharmacy Quality Scheme </a:t>
            </a:r>
            <a:r>
              <a:rPr lang="en-GB" sz="1600" dirty="0"/>
              <a:t>(https://cpe.org.uk/quality-andregulations/pharmacy-quality-scheme/pharmacy-quality-scheme-outcomes/) (PQS) improvement initiatives and to identify, develop and test novel approaches, and share good practice for locally-derived patient safety improvements. </a:t>
            </a:r>
          </a:p>
          <a:p>
            <a:r>
              <a:rPr lang="en-GB" sz="1600" b="1" dirty="0"/>
              <a:t>Optometry services and dental services to identify, develop and test novel approaches</a:t>
            </a:r>
            <a:r>
              <a:rPr lang="en-GB" sz="1600" dirty="0"/>
              <a:t>, and share good practice for locally-derived patient safety improvements.</a:t>
            </a:r>
          </a:p>
          <a:p>
            <a:endParaRPr lang="en-GB" sz="1100" dirty="0"/>
          </a:p>
        </p:txBody>
      </p:sp>
      <p:sp>
        <p:nvSpPr>
          <p:cNvPr id="3" name="Title 1">
            <a:extLst>
              <a:ext uri="{FF2B5EF4-FFF2-40B4-BE49-F238E27FC236}">
                <a16:creationId xmlns:a16="http://schemas.microsoft.com/office/drawing/2014/main" id="{B8F3862F-A2F4-C48A-28F0-6146B916307A}"/>
              </a:ext>
            </a:extLst>
          </p:cNvPr>
          <p:cNvSpPr>
            <a:spLocks noGrp="1"/>
          </p:cNvSpPr>
          <p:nvPr>
            <p:ph type="title"/>
          </p:nvPr>
        </p:nvSpPr>
        <p:spPr>
          <a:xfrm>
            <a:off x="827988" y="122989"/>
            <a:ext cx="10515600" cy="985721"/>
          </a:xfrm>
        </p:spPr>
        <p:txBody>
          <a:bodyPr/>
          <a:lstStyle/>
          <a:p>
            <a:r>
              <a:rPr lang="en-GB" dirty="0"/>
              <a:t>The primary care strategy </a:t>
            </a:r>
          </a:p>
        </p:txBody>
      </p:sp>
    </p:spTree>
    <p:extLst>
      <p:ext uri="{BB962C8B-B14F-4D97-AF65-F5344CB8AC3E}">
        <p14:creationId xmlns:p14="http://schemas.microsoft.com/office/powerpoint/2010/main" val="445266594"/>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FFFFFF"/>
      </a:lt2>
      <a:accent1>
        <a:srgbClr val="005EB8"/>
      </a:accent1>
      <a:accent2>
        <a:srgbClr val="005EB8"/>
      </a:accent2>
      <a:accent3>
        <a:srgbClr val="005EB8"/>
      </a:accent3>
      <a:accent4>
        <a:srgbClr val="005EB8"/>
      </a:accent4>
      <a:accent5>
        <a:srgbClr val="005EB8"/>
      </a:accent5>
      <a:accent6>
        <a:srgbClr val="005EB8"/>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TotalTime>
  <Words>1612</Words>
  <Application>Microsoft Office PowerPoint</Application>
  <PresentationFormat>Widescreen</PresentationFormat>
  <Paragraphs>85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Aptos</vt:lpstr>
      <vt:lpstr>Arial</vt:lpstr>
      <vt:lpstr>Office Theme</vt:lpstr>
      <vt:lpstr>Primary Care patient safety Strategy Overview </vt:lpstr>
      <vt:lpstr>Introduction</vt:lpstr>
      <vt:lpstr>PowerPoint Presentation</vt:lpstr>
      <vt:lpstr>Primary Care Patient Safety Strategy - implementation</vt:lpstr>
      <vt:lpstr>The primary care strategy </vt:lpstr>
      <vt:lpstr>The primary care strategy </vt:lpstr>
      <vt:lpstr>The primary care strategy </vt:lpstr>
      <vt:lpstr>The primary care strategy </vt:lpstr>
      <vt:lpstr>The primary care strategy </vt:lpstr>
      <vt:lpstr>Patient Safety Incident Response Framework</vt:lpstr>
      <vt:lpstr>Learn from Patient Safety Events</vt:lpstr>
      <vt:lpstr>Learn from Patient Safety Events</vt:lpstr>
      <vt:lpstr>PowerPoint Presentation</vt:lpstr>
      <vt:lpstr>Learn from Patient Safety Events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Singleton, Jenny  - North East London ICB</dc:creator>
  <cp:lastModifiedBy>SINGLETON, Jenny (NHS NORTH EAST LONDON ICB - A3A8R)</cp:lastModifiedBy>
  <cp:revision>15</cp:revision>
  <dcterms:created xsi:type="dcterms:W3CDTF">2021-03-05T13:22:03Z</dcterms:created>
  <dcterms:modified xsi:type="dcterms:W3CDTF">2025-02-19T16:08:26Z</dcterms:modified>
</cp:coreProperties>
</file>