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E0E70C-E089-44F3-98CF-6DF214EC4B88}" v="1" dt="2025-04-24T10:25:42.3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62" autoAdjust="0"/>
    <p:restoredTop sz="96622" autoAdjust="0"/>
  </p:normalViewPr>
  <p:slideViewPr>
    <p:cSldViewPr snapToGrid="0">
      <p:cViewPr>
        <p:scale>
          <a:sx n="110" d="100"/>
          <a:sy n="110" d="100"/>
        </p:scale>
        <p:origin x="1296" y="3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RAIG, Katie (NHS ENGLAND)" userId="09f57e08-dcb9-47e7-8a11-d00bf5bf709a" providerId="ADAL" clId="{A9E0E70C-E089-44F3-98CF-6DF214EC4B88}"/>
    <pc:docChg chg="undo custSel modSld">
      <pc:chgData name="CRAIG, Katie (NHS ENGLAND)" userId="09f57e08-dcb9-47e7-8a11-d00bf5bf709a" providerId="ADAL" clId="{A9E0E70C-E089-44F3-98CF-6DF214EC4B88}" dt="2025-04-24T10:27:59.204" v="43" actId="1076"/>
      <pc:docMkLst>
        <pc:docMk/>
      </pc:docMkLst>
      <pc:sldChg chg="modSp mod">
        <pc:chgData name="CRAIG, Katie (NHS ENGLAND)" userId="09f57e08-dcb9-47e7-8a11-d00bf5bf709a" providerId="ADAL" clId="{A9E0E70C-E089-44F3-98CF-6DF214EC4B88}" dt="2025-04-24T10:27:59.204" v="43" actId="1076"/>
        <pc:sldMkLst>
          <pc:docMk/>
          <pc:sldMk cId="225172615" sldId="257"/>
        </pc:sldMkLst>
        <pc:spChg chg="mod">
          <ac:chgData name="CRAIG, Katie (NHS ENGLAND)" userId="09f57e08-dcb9-47e7-8a11-d00bf5bf709a" providerId="ADAL" clId="{A9E0E70C-E089-44F3-98CF-6DF214EC4B88}" dt="2025-04-24T10:25:55.490" v="28" actId="20577"/>
          <ac:spMkLst>
            <pc:docMk/>
            <pc:sldMk cId="225172615" sldId="257"/>
            <ac:spMk id="2" creationId="{2A9A7A28-8521-6E9A-10EF-040F72361A8C}"/>
          </ac:spMkLst>
        </pc:spChg>
        <pc:spChg chg="mod">
          <ac:chgData name="CRAIG, Katie (NHS ENGLAND)" userId="09f57e08-dcb9-47e7-8a11-d00bf5bf709a" providerId="ADAL" clId="{A9E0E70C-E089-44F3-98CF-6DF214EC4B88}" dt="2025-04-24T10:27:43.605" v="41" actId="20577"/>
          <ac:spMkLst>
            <pc:docMk/>
            <pc:sldMk cId="225172615" sldId="257"/>
            <ac:spMk id="6" creationId="{EEA07174-3066-7726-793D-1C1A924ABBEE}"/>
          </ac:spMkLst>
        </pc:spChg>
        <pc:picChg chg="mod">
          <ac:chgData name="CRAIG, Katie (NHS ENGLAND)" userId="09f57e08-dcb9-47e7-8a11-d00bf5bf709a" providerId="ADAL" clId="{A9E0E70C-E089-44F3-98CF-6DF214EC4B88}" dt="2025-04-24T10:26:55.735" v="36" actId="1076"/>
          <ac:picMkLst>
            <pc:docMk/>
            <pc:sldMk cId="225172615" sldId="257"/>
            <ac:picMk id="8" creationId="{60390C89-7604-D119-90FF-47EBDCD02A98}"/>
          </ac:picMkLst>
        </pc:picChg>
        <pc:cxnChg chg="mod">
          <ac:chgData name="CRAIG, Katie (NHS ENGLAND)" userId="09f57e08-dcb9-47e7-8a11-d00bf5bf709a" providerId="ADAL" clId="{A9E0E70C-E089-44F3-98CF-6DF214EC4B88}" dt="2025-04-24T10:27:59.204" v="43" actId="1076"/>
          <ac:cxnSpMkLst>
            <pc:docMk/>
            <pc:sldMk cId="225172615" sldId="257"/>
            <ac:cxnSpMk id="7" creationId="{9C98DC68-FA1F-05D6-897F-9934370328C0}"/>
          </ac:cxnSpMkLst>
        </pc:cxnChg>
        <pc:cxnChg chg="mod">
          <ac:chgData name="CRAIG, Katie (NHS ENGLAND)" userId="09f57e08-dcb9-47e7-8a11-d00bf5bf709a" providerId="ADAL" clId="{A9E0E70C-E089-44F3-98CF-6DF214EC4B88}" dt="2025-04-24T10:27:54.098" v="42" actId="1076"/>
          <ac:cxnSpMkLst>
            <pc:docMk/>
            <pc:sldMk cId="225172615" sldId="257"/>
            <ac:cxnSpMk id="9" creationId="{77FAAEEA-5A77-AD64-E91B-5466A8CB857A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D3394-85A3-6082-AD18-1A739A022B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25D6E9-34B2-CC8F-DEFE-C04737B98A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37EA14-C8E1-C410-FA45-5DE0B98BD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2738-9920-4016-95E9-48CA2C5A1E69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E9FDF9-7858-1B18-4A2D-CD0951DD3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17C93C-E091-904D-97D5-681FC373A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C4827-16D9-4DE8-95B2-9B7ADB551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970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2C7A6-6AD5-E500-3663-7B971DE72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BC0836-E782-0F49-9817-85A824A89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0BB188-02E6-BF38-EEB1-15BE3B712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2738-9920-4016-95E9-48CA2C5A1E69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36E1D-007F-36C0-4C64-273E0A09A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6CE5F0-6B6A-A6F5-3219-5245AF3AA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C4827-16D9-4DE8-95B2-9B7ADB551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2C5CB5-0364-C570-DD81-9553AF6963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2390A8-2D64-3EDF-AD53-2D63CE6D3C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F06258-BE4C-2150-DEC6-70977FA14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2738-9920-4016-95E9-48CA2C5A1E69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B8F7B-28F7-674B-C425-B47AAE59C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862D76-35F4-EEAD-A66C-102E66F87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C4827-16D9-4DE8-95B2-9B7ADB551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096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682DF-DA80-F7B2-94FA-AD52E6962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DCCB6-00D4-1E40-4A42-0059679CE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28239-ED56-1207-27E7-9CB79A241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2738-9920-4016-95E9-48CA2C5A1E69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77061-2C99-8CB5-0EF7-33ED6179C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8643A4-E512-5515-A04C-0AF1D8394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C4827-16D9-4DE8-95B2-9B7ADB551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983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F84F6-0B38-F143-80C5-490EA0960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89AEA7-70DF-D8E0-1E5D-2A04B4BCC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4C3FB8-9E47-8C00-F123-4CFE69C0B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2738-9920-4016-95E9-48CA2C5A1E69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EEA1E3-5EE5-0A40-366F-535962960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4E3D34-026C-ACD3-D5F7-FFA9652BA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C4827-16D9-4DE8-95B2-9B7ADB551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479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D97F8-1408-F8A7-C1D5-1C62B1D81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AF195-E636-110B-16A4-E1EBB10DFA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E22753-7A98-EEED-85AF-56CB691921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678D0D-A8BB-ECA2-27BE-96F6FF708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2738-9920-4016-95E9-48CA2C5A1E69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4FE150-7E36-21D3-338B-292E8EB16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2812B4-742D-DB71-6E94-4FCE26190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C4827-16D9-4DE8-95B2-9B7ADB551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045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6A843-B67A-E20F-6E21-8EE2B8D41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80A730-A343-DBCC-D83A-23CF0671FB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4250D5-D4B1-1F17-F140-2C9366A604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0E1E9C-7039-22CA-EBA7-FB06F43F90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A646A4-8CDB-7A62-C578-717460928A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046FC4-9024-8DDB-8735-0CA9E11D2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2738-9920-4016-95E9-48CA2C5A1E69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E56FC5-7205-36B8-118F-85BF3F68B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207540-9C97-8769-E8B1-43F35EA60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C4827-16D9-4DE8-95B2-9B7ADB551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701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5B5CA-9DF8-B03E-50D0-247A16C80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28516E-CA0E-B250-9A44-B3501859C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2738-9920-4016-95E9-48CA2C5A1E69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313CC1-99E6-AC07-CF22-01248DEE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54F612-E8F3-A8C4-0FD2-5CD208DCB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C4827-16D9-4DE8-95B2-9B7ADB551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215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2F5F93-314A-697B-1A58-C78A3DB9C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2738-9920-4016-95E9-48CA2C5A1E69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B40D86-47B2-0EC0-609D-75AABA135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6161CE-B63F-571E-F27A-00BCEEE52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C4827-16D9-4DE8-95B2-9B7ADB551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205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8172A-01EB-E943-3D35-A39BF52D1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01FEF-A890-3EC2-F89E-6315391BB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5E01B0-B401-9ACB-5676-ADD0935934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6F5540-CA74-25D4-CBEA-8B0A48A5B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2738-9920-4016-95E9-48CA2C5A1E69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BECEFE-8030-4EB4-C686-4A5E84A2E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C4BF89-027A-BFA2-7762-63CF63C95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C4827-16D9-4DE8-95B2-9B7ADB551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064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82F49-5D12-7E8E-FF14-8714DCFC2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65C3DE-BE71-A098-1A6A-A5CD2588AF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1F44FD-BE22-6896-01CE-8C3BD8229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D00874-6538-BB30-26B9-16CD2D160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2738-9920-4016-95E9-48CA2C5A1E69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7B8FE1-394E-8F70-51F5-6A34EE763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9B5673-DD76-9FAC-DA32-A589CB1B6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C4827-16D9-4DE8-95B2-9B7ADB551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2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AE95CA-C560-CB53-019E-DC67C22D9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EE7A76-7FAB-C8B8-E7F8-D1196C437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8648B-FA5F-3389-A859-EFEC3AD5D8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4022738-9920-4016-95E9-48CA2C5A1E69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9D9038-8C75-29EA-DA75-B643B8CC7E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4901B6-BB55-FC7C-E6FD-901109B82A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EC4827-16D9-4DE8-95B2-9B7ADB551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248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jpg"/><Relationship Id="rId2" Type="http://schemas.openxmlformats.org/officeDocument/2006/relationships/hyperlink" Target="https://worldhealthorg.shinyapps.io/tb_profiles/?_inputs_&amp;tab=%22tables%22&amp;lan=%22EN%22&amp;iso2=%22AF%22&amp;entity_type=%22country%22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s://www.gov.uk/government/collections/immunisation-against-infectious-disease-the-green-book" TargetMode="External"/><Relationship Id="rId4" Type="http://schemas.openxmlformats.org/officeDocument/2006/relationships/hyperlink" Target="https://assets.publishing.service.gov.uk/media/5b645a2140f0b66875559e93/_Greenbook_chapter_32_Tuberculosis_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A7A28-8521-6E9A-10EF-040F72361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9876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dirty="0"/>
              <a:t>BCG Eligibility - scan QR code </a:t>
            </a:r>
            <a:br>
              <a:rPr lang="en-GB" sz="4000" dirty="0"/>
            </a:br>
            <a:r>
              <a:rPr lang="en-GB" sz="4000" dirty="0"/>
              <a:t>or click on link: </a:t>
            </a:r>
            <a:r>
              <a:rPr lang="en-GB" sz="4000" dirty="0">
                <a:hlinkClick r:id="rId2"/>
              </a:rPr>
              <a:t>TB profile</a:t>
            </a:r>
            <a:endParaRPr lang="en-GB" sz="40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FA7B9B8-FC33-D8BF-2DC3-F027575D97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150306" y="202433"/>
            <a:ext cx="1467055" cy="1438476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EA07174-3066-7726-793D-1C1A924ABBEE}"/>
              </a:ext>
            </a:extLst>
          </p:cNvPr>
          <p:cNvSpPr txBox="1"/>
          <p:nvPr/>
        </p:nvSpPr>
        <p:spPr>
          <a:xfrm>
            <a:off x="261102" y="1444873"/>
            <a:ext cx="11669795" cy="526297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400" u="sng" dirty="0"/>
              <a:t>For professional use only</a:t>
            </a:r>
            <a:endParaRPr lang="en-GB" sz="1400" dirty="0"/>
          </a:p>
          <a:p>
            <a:pPr algn="ctr"/>
            <a:r>
              <a:rPr lang="en-GB" sz="1400" dirty="0"/>
              <a:t>This WHO website provides the most up to date TB incidence per country </a:t>
            </a:r>
          </a:p>
          <a:p>
            <a:pPr algn="ctr"/>
            <a:r>
              <a:rPr lang="en-GB" sz="1400" dirty="0"/>
              <a:t>- please refer to the rate per 100,000 population on the ‘Data Tables’: </a:t>
            </a:r>
          </a:p>
          <a:p>
            <a:pPr algn="ctr"/>
            <a:endParaRPr lang="en-GB" sz="1400" dirty="0"/>
          </a:p>
          <a:p>
            <a:pPr algn="ctr"/>
            <a:endParaRPr lang="en-GB" sz="1400" dirty="0"/>
          </a:p>
          <a:p>
            <a:pPr algn="ctr"/>
            <a:endParaRPr lang="en-GB" sz="1400" dirty="0"/>
          </a:p>
          <a:p>
            <a:pPr algn="ctr"/>
            <a:r>
              <a:rPr lang="en-GB" sz="1400" dirty="0"/>
              <a:t> </a:t>
            </a:r>
          </a:p>
          <a:p>
            <a:pPr algn="ctr"/>
            <a:endParaRPr lang="en-GB" sz="1400" dirty="0"/>
          </a:p>
          <a:p>
            <a:pPr algn="ctr"/>
            <a:endParaRPr lang="en-GB" sz="1400" dirty="0"/>
          </a:p>
          <a:p>
            <a:pPr algn="ctr"/>
            <a:endParaRPr lang="en-GB" sz="1400" dirty="0"/>
          </a:p>
          <a:p>
            <a:pPr algn="ctr"/>
            <a:endParaRPr lang="en-GB" sz="1400" dirty="0"/>
          </a:p>
          <a:p>
            <a:pPr algn="ctr"/>
            <a:endParaRPr lang="en-GB" sz="1400" b="1" dirty="0"/>
          </a:p>
          <a:p>
            <a:pPr algn="ctr"/>
            <a:endParaRPr lang="en-GB" sz="1400" b="1" dirty="0"/>
          </a:p>
          <a:p>
            <a:endParaRPr lang="en-GB" sz="1400" b="1" dirty="0"/>
          </a:p>
          <a:p>
            <a:r>
              <a:rPr lang="en-GB" sz="1400" b="1" dirty="0"/>
              <a:t>Eligibility: 	</a:t>
            </a:r>
          </a:p>
          <a:p>
            <a:r>
              <a:rPr lang="en-GB" sz="1400" i="1" dirty="0"/>
              <a:t>1. All unvaccinated infants (aged 0-12 months) living in areas of the UK where annual incidence of TB is greater than or equal to 40/100,0003 (in London currently, it is only the borough of Newham where a universal service is offered)</a:t>
            </a:r>
          </a:p>
          <a:p>
            <a:r>
              <a:rPr lang="en-GB" sz="1400" i="1" dirty="0"/>
              <a:t>2. All unvaccinated infants (aged 0-12 months) with one or more parent or grandparent who was born in a country where the annual incidence of TB is greater than or equal to 40/100,000</a:t>
            </a:r>
          </a:p>
          <a:p>
            <a:r>
              <a:rPr lang="en-GB" sz="1400" i="1" dirty="0"/>
              <a:t>3. All unvaccinated infants (aged 0-12 months) who were born, or resided for three months or more, in a country where the annual incidence of TB is greater than or equal to 40/100,000</a:t>
            </a:r>
          </a:p>
          <a:p>
            <a:endParaRPr lang="en-GB" sz="1400" b="1" u="sng" dirty="0"/>
          </a:p>
          <a:p>
            <a:pPr algn="ctr"/>
            <a:r>
              <a:rPr lang="en-GB" sz="1400" dirty="0"/>
              <a:t>See The Green Book </a:t>
            </a:r>
            <a:r>
              <a:rPr lang="en-GB" sz="1400" dirty="0">
                <a:hlinkClick r:id="rId4"/>
              </a:rPr>
              <a:t>Chapter 32</a:t>
            </a:r>
            <a:r>
              <a:rPr lang="en-GB" sz="1400" dirty="0"/>
              <a:t> for full eligibility criteria:</a:t>
            </a:r>
          </a:p>
          <a:p>
            <a:pPr algn="ctr"/>
            <a:r>
              <a:rPr lang="en-GB" sz="1400" dirty="0"/>
              <a:t> </a:t>
            </a:r>
            <a:r>
              <a:rPr lang="en-GB" sz="1400" dirty="0">
                <a:hlinkClick r:id="rId5"/>
              </a:rPr>
              <a:t>https://www.gov.uk/government/collections/immunisation-against-infectious-disease-the-green-book</a:t>
            </a:r>
            <a:r>
              <a:rPr lang="en-GB" sz="1400" dirty="0"/>
              <a:t>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9CF6717-5F1C-0B8A-47C9-3DD283EC769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00415" y="2437909"/>
            <a:ext cx="8149891" cy="1982181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C98DC68-FA1F-05D6-897F-9934370328C0}"/>
              </a:ext>
            </a:extLst>
          </p:cNvPr>
          <p:cNvCxnSpPr/>
          <p:nvPr/>
        </p:nvCxnSpPr>
        <p:spPr>
          <a:xfrm>
            <a:off x="1598861" y="1856383"/>
            <a:ext cx="1253289" cy="581526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7FAAEEA-5A77-AD64-E91B-5466A8CB857A}"/>
              </a:ext>
            </a:extLst>
          </p:cNvPr>
          <p:cNvCxnSpPr/>
          <p:nvPr/>
        </p:nvCxnSpPr>
        <p:spPr>
          <a:xfrm flipH="1">
            <a:off x="8697664" y="2551956"/>
            <a:ext cx="1493921" cy="1333503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blue and black logo&#10;&#10;AI-generated content may be incorrect.">
            <a:extLst>
              <a:ext uri="{FF2B5EF4-FFF2-40B4-BE49-F238E27FC236}">
                <a16:creationId xmlns:a16="http://schemas.microsoft.com/office/drawing/2014/main" id="{60390C89-7604-D119-90FF-47EBDCD02A9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76" y="150148"/>
            <a:ext cx="964628" cy="923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72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04C7ACCF0F1C4E831DA39F7FDDF7A5" ma:contentTypeVersion="17" ma:contentTypeDescription="Create a new document." ma:contentTypeScope="" ma:versionID="2a44bd4e7fb379f93403086591d16593">
  <xsd:schema xmlns:xsd="http://www.w3.org/2001/XMLSchema" xmlns:xs="http://www.w3.org/2001/XMLSchema" xmlns:p="http://schemas.microsoft.com/office/2006/metadata/properties" xmlns:ns2="5d7b648e-1e34-4d18-9abb-3dd43d017709" xmlns:ns3="e5e4dbf6-565d-4406-8fdd-77d94833c6da" targetNamespace="http://schemas.microsoft.com/office/2006/metadata/properties" ma:root="true" ma:fieldsID="e4303dc3c719f730223a3620d267dc18" ns2:_="" ns3:_="">
    <xsd:import namespace="5d7b648e-1e34-4d18-9abb-3dd43d017709"/>
    <xsd:import namespace="e5e4dbf6-565d-4406-8fdd-77d94833c6da"/>
    <xsd:element name="properties">
      <xsd:complexType>
        <xsd:sequence>
          <xsd:element name="documentManagement">
            <xsd:complexType>
              <xsd:all>
                <xsd:element ref="ns2:_Flow_SignoffStatus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_ip_UnifiedCompliancePolicyProperties" minOccurs="0"/>
                <xsd:element ref="ns3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7b648e-1e34-4d18-9abb-3dd43d017709" elementFormDefault="qualified">
    <xsd:import namespace="http://schemas.microsoft.com/office/2006/documentManagement/types"/>
    <xsd:import namespace="http://schemas.microsoft.com/office/infopath/2007/PartnerControls"/>
    <xsd:element name="_Flow_SignoffStatus" ma:index="5" nillable="true" ma:displayName="Sign-off status" ma:internalName="Sign_x002d_off_x0020_status" ma:readOnly="false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e4dbf6-565d-4406-8fdd-77d94833c6da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e857c73d-935c-47f9-ae2f-0098558f0582}" ma:internalName="TaxCatchAll" ma:showField="CatchAllData" ma:web="e5e4dbf6-565d-4406-8fdd-77d94833c6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ip_UnifiedCompliancePolicyProperties" ma:index="21" nillable="true" ma:displayName="Unified Compliance Policy Properties" ma:internalName="_ip_UnifiedCompliancePolicyProperties" ma:readOnly="false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e5e4dbf6-565d-4406-8fdd-77d94833c6da" xsi:nil="true"/>
    <lcf76f155ced4ddcb4097134ff3c332f xmlns="5d7b648e-1e34-4d18-9abb-3dd43d017709">
      <Terms xmlns="http://schemas.microsoft.com/office/infopath/2007/PartnerControls"/>
    </lcf76f155ced4ddcb4097134ff3c332f>
    <_ip_UnifiedCompliancePolicyProperties xmlns="e5e4dbf6-565d-4406-8fdd-77d94833c6da" xsi:nil="true"/>
    <TaxCatchAll xmlns="e5e4dbf6-565d-4406-8fdd-77d94833c6da" xsi:nil="true"/>
    <_Flow_SignoffStatus xmlns="5d7b648e-1e34-4d18-9abb-3dd43d017709" xsi:nil="true"/>
  </documentManagement>
</p:properties>
</file>

<file path=customXml/itemProps1.xml><?xml version="1.0" encoding="utf-8"?>
<ds:datastoreItem xmlns:ds="http://schemas.openxmlformats.org/officeDocument/2006/customXml" ds:itemID="{4A03C1E1-3119-4398-A189-CA7AC2843DA9}"/>
</file>

<file path=customXml/itemProps2.xml><?xml version="1.0" encoding="utf-8"?>
<ds:datastoreItem xmlns:ds="http://schemas.openxmlformats.org/officeDocument/2006/customXml" ds:itemID="{F571A15B-E4B1-46EE-A6B9-D2BF8C284C4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2373FFE-F9A1-4110-80C9-0CB56A79453C}">
  <ds:schemaRefs>
    <ds:schemaRef ds:uri="http://schemas.microsoft.com/office/2006/documentManagement/types"/>
    <ds:schemaRef ds:uri="http://schemas.openxmlformats.org/package/2006/metadata/core-properties"/>
    <ds:schemaRef ds:uri="c39ebc83-19ce-4413-80de-35b4a237df47"/>
    <ds:schemaRef ds:uri="http://schemas.microsoft.com/office/2006/metadata/properties"/>
    <ds:schemaRef ds:uri="http://purl.org/dc/terms/"/>
    <ds:schemaRef ds:uri="http://purl.org/dc/elements/1.1/"/>
    <ds:schemaRef ds:uri="http://purl.org/dc/dcmitype/"/>
    <ds:schemaRef ds:uri="55c7dfe8-31bc-4f6c-ad0b-9168b291de96"/>
    <ds:schemaRef ds:uri="http://schemas.microsoft.com/office/infopath/2007/PartnerControl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BCG Eligibility - scan QR code  or click on link: TB profile</vt:lpstr>
    </vt:vector>
  </TitlesOfParts>
  <Company>NHS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BLATCH, Lucy (NHS ENGLAND - X24)</dc:creator>
  <cp:lastModifiedBy>CRAIG, Katie (NHS ENGLAND)</cp:lastModifiedBy>
  <cp:revision>25</cp:revision>
  <dcterms:created xsi:type="dcterms:W3CDTF">2025-01-17T14:51:58Z</dcterms:created>
  <dcterms:modified xsi:type="dcterms:W3CDTF">2025-04-24T10:28:08Z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0x0101007704C7ACCF0F1C4E831DA39F7FDDF7A5</vt:lpwstr>
  </property>
  <property fmtid="{D5CDD505-2E9C-101B-9397-08002B2CF9AE}" pid="3" name="MediaServiceImageTags">
    <vt:lpwstr/>
  </property>
</Properties>
</file>