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24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22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21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76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6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44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34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00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54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0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45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F142F-B9F9-4121-BDCD-644D333AE5FD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D7082-569A-457D-AEC7-521A8FBB3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12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9237" y="104356"/>
            <a:ext cx="9317078" cy="6557172"/>
            <a:chOff x="-125412" y="2723"/>
            <a:chExt cx="9317078" cy="6557172"/>
          </a:xfrm>
        </p:grpSpPr>
        <p:grpSp>
          <p:nvGrpSpPr>
            <p:cNvPr id="35" name="Group 34"/>
            <p:cNvGrpSpPr/>
            <p:nvPr/>
          </p:nvGrpSpPr>
          <p:grpSpPr>
            <a:xfrm>
              <a:off x="897861" y="5542649"/>
              <a:ext cx="8293805" cy="1017246"/>
              <a:chOff x="897861" y="5542649"/>
              <a:chExt cx="8293805" cy="1017246"/>
            </a:xfrm>
          </p:grpSpPr>
          <p:sp>
            <p:nvSpPr>
              <p:cNvPr id="46" name="Rectangle 5"/>
              <p:cNvSpPr>
                <a:spLocks noChangeArrowheads="1"/>
              </p:cNvSpPr>
              <p:nvPr/>
            </p:nvSpPr>
            <p:spPr bwMode="auto">
              <a:xfrm>
                <a:off x="897861" y="6062533"/>
                <a:ext cx="122126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1200" b="1" dirty="0" smtClean="0">
                    <a:cs typeface="Arial" charset="0"/>
                  </a:rPr>
                  <a:t>Blisters, infected sores</a:t>
                </a:r>
                <a:endParaRPr lang="en-GB" altLang="en-US" sz="1200" b="1" dirty="0">
                  <a:cs typeface="Arial" charset="0"/>
                </a:endParaRPr>
              </a:p>
            </p:txBody>
          </p:sp>
          <p:sp>
            <p:nvSpPr>
              <p:cNvPr id="47" name="Rectangle 6"/>
              <p:cNvSpPr>
                <a:spLocks noChangeArrowheads="1"/>
              </p:cNvSpPr>
              <p:nvPr/>
            </p:nvSpPr>
            <p:spPr bwMode="auto">
              <a:xfrm>
                <a:off x="7247450" y="6098230"/>
                <a:ext cx="194421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sz="1200" b="1" dirty="0">
                    <a:cs typeface="Arial" charset="0"/>
                  </a:rPr>
                  <a:t>Swollen/inflamed </a:t>
                </a:r>
                <a:r>
                  <a:rPr lang="en-GB" altLang="en-US" sz="1200" b="1" dirty="0" smtClean="0">
                    <a:cs typeface="Arial" charset="0"/>
                  </a:rPr>
                  <a:t>areas, ingrowing nail</a:t>
                </a:r>
                <a:endParaRPr lang="en-GB" altLang="en-US" sz="1200" b="1" dirty="0">
                  <a:cs typeface="Arial" charset="0"/>
                </a:endParaRPr>
              </a:p>
            </p:txBody>
          </p:sp>
          <p:sp>
            <p:nvSpPr>
              <p:cNvPr id="48" name="Rectangle 7"/>
              <p:cNvSpPr>
                <a:spLocks noChangeArrowheads="1"/>
              </p:cNvSpPr>
              <p:nvPr/>
            </p:nvSpPr>
            <p:spPr bwMode="auto">
              <a:xfrm>
                <a:off x="6875463" y="5542649"/>
                <a:ext cx="184731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en-GB" altLang="en-US" sz="1400" b="1" dirty="0">
                  <a:cs typeface="Arial" charset="0"/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-125412" y="2723"/>
              <a:ext cx="8616907" cy="6116733"/>
              <a:chOff x="-125412" y="2723"/>
              <a:chExt cx="8616907" cy="6116733"/>
            </a:xfrm>
          </p:grpSpPr>
          <p:pic>
            <p:nvPicPr>
              <p:cNvPr id="37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7242" y="4925443"/>
                <a:ext cx="1182327" cy="1194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4058" y="4758754"/>
                <a:ext cx="1128869" cy="1313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9" name="Picture 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19287" y="4831732"/>
                <a:ext cx="1172208" cy="12658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0" name="Group 39"/>
              <p:cNvGrpSpPr/>
              <p:nvPr/>
            </p:nvGrpSpPr>
            <p:grpSpPr>
              <a:xfrm>
                <a:off x="-125412" y="2723"/>
                <a:ext cx="8442697" cy="4666895"/>
                <a:chOff x="-125412" y="2723"/>
                <a:chExt cx="8442697" cy="4666895"/>
              </a:xfrm>
            </p:grpSpPr>
            <p:sp>
              <p:nvSpPr>
                <p:cNvPr id="41" name="Rectangle 10"/>
                <p:cNvSpPr>
                  <a:spLocks noChangeArrowheads="1"/>
                </p:cNvSpPr>
                <p:nvPr/>
              </p:nvSpPr>
              <p:spPr bwMode="auto">
                <a:xfrm>
                  <a:off x="2925183" y="1257512"/>
                  <a:ext cx="3734484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 sz="2000" b="1" dirty="0" smtClean="0">
                      <a:latin typeface="Calibri" pitchFamily="34" charset="0"/>
                    </a:rPr>
                    <a:t>FROM MONDAY 3</a:t>
                  </a:r>
                  <a:r>
                    <a:rPr lang="en-GB" altLang="en-US" sz="2000" b="1" baseline="30000" dirty="0" smtClean="0">
                      <a:latin typeface="Calibri" pitchFamily="34" charset="0"/>
                    </a:rPr>
                    <a:t>RD</a:t>
                  </a:r>
                  <a:r>
                    <a:rPr lang="en-GB" altLang="en-US" sz="2000" b="1" dirty="0" smtClean="0">
                      <a:latin typeface="Calibri" pitchFamily="34" charset="0"/>
                    </a:rPr>
                    <a:t> MARCH 2025</a:t>
                  </a:r>
                </a:p>
              </p:txBody>
            </p:sp>
            <p:sp>
              <p:nvSpPr>
                <p:cNvPr id="42" name="Rectangle 11"/>
                <p:cNvSpPr>
                  <a:spLocks noChangeArrowheads="1"/>
                </p:cNvSpPr>
                <p:nvPr/>
              </p:nvSpPr>
              <p:spPr bwMode="auto">
                <a:xfrm>
                  <a:off x="611560" y="1499519"/>
                  <a:ext cx="7705725" cy="31700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endParaRPr lang="en-GB" altLang="en-US" sz="2000" b="1" dirty="0" smtClean="0">
                    <a:latin typeface="Calibri" pitchFamily="34" charset="0"/>
                  </a:endParaRPr>
                </a:p>
                <a:p>
                  <a:pPr algn="ctr"/>
                  <a:r>
                    <a:rPr lang="en-GB" altLang="en-US" sz="2000" b="1" dirty="0" smtClean="0">
                      <a:latin typeface="Calibri" pitchFamily="34" charset="0"/>
                    </a:rPr>
                    <a:t>THE EMERGENCY CLINIC WILL RUN FROM 09:00- 12:00</a:t>
                  </a:r>
                </a:p>
                <a:p>
                  <a:pPr algn="ctr"/>
                  <a:r>
                    <a:rPr lang="en-GB" altLang="en-US" sz="2000" b="1" dirty="0" smtClean="0">
                      <a:latin typeface="Calibri" pitchFamily="34" charset="0"/>
                    </a:rPr>
                    <a:t>REGISTERATION FOR APPOINTMENTS STARTS AT 09:00-09:30HRS.</a:t>
                  </a:r>
                </a:p>
                <a:p>
                  <a:pPr algn="ctr"/>
                  <a:r>
                    <a:rPr lang="en-GB" altLang="en-US" sz="2000" b="1" dirty="0" smtClean="0">
                      <a:latin typeface="Calibri" pitchFamily="34" charset="0"/>
                    </a:rPr>
                    <a:t>PATEINTS WILLNOT BE ABLE TO REGISTER FOR THE EC AFTER 09:30HRS</a:t>
                  </a:r>
                  <a:endParaRPr lang="en-GB" altLang="en-US" sz="2000" b="1" dirty="0">
                    <a:latin typeface="Calibri" pitchFamily="34" charset="0"/>
                  </a:endParaRPr>
                </a:p>
                <a:p>
                  <a:pPr algn="ctr"/>
                  <a:endParaRPr lang="en-GB" altLang="en-US" sz="2000" b="1" dirty="0" smtClean="0">
                    <a:latin typeface="Calibri" pitchFamily="34" charset="0"/>
                  </a:endParaRPr>
                </a:p>
                <a:p>
                  <a:r>
                    <a:rPr lang="en-GB" altLang="en-US" sz="2000" b="1" dirty="0" smtClean="0">
                      <a:latin typeface="Calibri" pitchFamily="34" charset="0"/>
                    </a:rPr>
                    <a:t>TELEPHONE APPOINTMENTS ARE NOT ACCEPTED MUST ATTEND IN PERSON TO REGISTER</a:t>
                  </a:r>
                </a:p>
                <a:p>
                  <a:endParaRPr lang="en-GB" altLang="en-US" sz="2000" b="1" dirty="0">
                    <a:latin typeface="Calibri" pitchFamily="34" charset="0"/>
                  </a:endParaRPr>
                </a:p>
                <a:p>
                  <a:pPr lvl="0"/>
                  <a:r>
                    <a:rPr lang="en-GB" altLang="en-US" sz="2000" b="1" dirty="0">
                      <a:solidFill>
                        <a:prstClr val="black"/>
                      </a:solidFill>
                      <a:latin typeface="Calibri" pitchFamily="34" charset="0"/>
                    </a:rPr>
                    <a:t>No appointment necessary for the emergency conditions shown below</a:t>
                  </a:r>
                </a:p>
                <a:p>
                  <a:endParaRPr lang="en-GB" altLang="en-US" sz="2000" b="1" dirty="0">
                    <a:latin typeface="Calibri" pitchFamily="34" charset="0"/>
                  </a:endParaRPr>
                </a:p>
              </p:txBody>
            </p:sp>
            <p:grpSp>
              <p:nvGrpSpPr>
                <p:cNvPr id="43" name="Group 42"/>
                <p:cNvGrpSpPr/>
                <p:nvPr/>
              </p:nvGrpSpPr>
              <p:grpSpPr>
                <a:xfrm>
                  <a:off x="-125412" y="2723"/>
                  <a:ext cx="8314813" cy="1199019"/>
                  <a:chOff x="-125412" y="2723"/>
                  <a:chExt cx="8314813" cy="1199019"/>
                </a:xfrm>
              </p:grpSpPr>
              <p:sp>
                <p:nvSpPr>
                  <p:cNvPr id="44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1202814" y="678522"/>
                    <a:ext cx="6986587" cy="5232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en-GB" altLang="en-US" sz="1400" b="1" dirty="0" smtClean="0">
                        <a:solidFill>
                          <a:srgbClr val="FF0000"/>
                        </a:solidFill>
                      </a:rPr>
                      <a:t>CHANGES TO THE FOOT </a:t>
                    </a:r>
                    <a:r>
                      <a:rPr lang="en-GB" altLang="en-US" sz="1400" b="1" dirty="0">
                        <a:solidFill>
                          <a:srgbClr val="FF0000"/>
                        </a:solidFill>
                      </a:rPr>
                      <a:t>HEALTH SERVICE </a:t>
                    </a:r>
                  </a:p>
                  <a:p>
                    <a:pPr algn="ctr"/>
                    <a:r>
                      <a:rPr lang="en-GB" altLang="en-US" sz="1400" b="1" dirty="0">
                        <a:solidFill>
                          <a:srgbClr val="FF0000"/>
                        </a:solidFill>
                      </a:rPr>
                      <a:t>EMERGENCY </a:t>
                    </a:r>
                    <a:r>
                      <a:rPr lang="en-GB" altLang="en-US" sz="1400" b="1" dirty="0" smtClean="0">
                        <a:solidFill>
                          <a:srgbClr val="FF0000"/>
                        </a:solidFill>
                      </a:rPr>
                      <a:t>CLINIC (EC)</a:t>
                    </a:r>
                    <a:endParaRPr lang="en-GB" altLang="en-US" sz="1400" b="1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45" name="TextBox 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125412" y="2723"/>
                    <a:ext cx="1727200" cy="84638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eaLnBrk="0" hangingPunct="0"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/>
                    <a:r>
                      <a:rPr lang="en-GB" altLang="en-US" sz="1000" b="1" dirty="0">
                        <a:solidFill>
                          <a:schemeClr val="accent1"/>
                        </a:solidFill>
                        <a:latin typeface="+mn-lt"/>
                      </a:rPr>
                      <a:t> Department of Foot Health</a:t>
                    </a:r>
                  </a:p>
                  <a:p>
                    <a:pPr algn="ctr"/>
                    <a:r>
                      <a:rPr lang="en-GB" altLang="en-US" sz="1000" b="1" dirty="0">
                        <a:solidFill>
                          <a:schemeClr val="tx2"/>
                        </a:solidFill>
                        <a:latin typeface="+mn-lt"/>
                      </a:rPr>
                      <a:t>Mile End </a:t>
                    </a:r>
                    <a:r>
                      <a:rPr lang="en-GB" altLang="en-US" sz="1000" b="1" dirty="0" smtClean="0">
                        <a:solidFill>
                          <a:schemeClr val="tx2"/>
                        </a:solidFill>
                        <a:latin typeface="+mn-lt"/>
                      </a:rPr>
                      <a:t>Hospital</a:t>
                    </a:r>
                    <a:endParaRPr lang="en-GB" altLang="en-US" sz="1000" b="1" dirty="0">
                      <a:solidFill>
                        <a:schemeClr val="tx2"/>
                      </a:solidFill>
                      <a:latin typeface="+mn-lt"/>
                    </a:endParaRPr>
                  </a:p>
                  <a:p>
                    <a:pPr algn="ctr"/>
                    <a:r>
                      <a:rPr lang="en-GB" altLang="en-US" sz="1000" b="1" dirty="0">
                        <a:solidFill>
                          <a:schemeClr val="tx2"/>
                        </a:solidFill>
                        <a:latin typeface="+mn-lt"/>
                      </a:rPr>
                      <a:t>Bancroft Road</a:t>
                    </a:r>
                  </a:p>
                  <a:p>
                    <a:pPr algn="ctr"/>
                    <a:r>
                      <a:rPr lang="en-GB" altLang="en-US" sz="1000" b="1" dirty="0">
                        <a:solidFill>
                          <a:schemeClr val="tx2"/>
                        </a:solidFill>
                        <a:latin typeface="+mn-lt"/>
                      </a:rPr>
                      <a:t>London E1 4DG</a:t>
                    </a:r>
                  </a:p>
                  <a:p>
                    <a:r>
                      <a:rPr lang="en-GB" altLang="en-US" sz="900" dirty="0">
                        <a:latin typeface="Calibri" pitchFamily="34" charset="0"/>
                      </a:rPr>
                      <a:t> </a:t>
                    </a:r>
                  </a:p>
                </p:txBody>
              </p:sp>
            </p:grpSp>
          </p:grpSp>
        </p:grpSp>
      </p:grpSp>
      <p:sp>
        <p:nvSpPr>
          <p:cNvPr id="49" name="Rectangle 48"/>
          <p:cNvSpPr/>
          <p:nvPr/>
        </p:nvSpPr>
        <p:spPr>
          <a:xfrm>
            <a:off x="4071891" y="6169585"/>
            <a:ext cx="15177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100" b="1" dirty="0" smtClean="0">
                <a:cs typeface="Arial" charset="0"/>
              </a:rPr>
              <a:t>Discharging wounds, blood or pus</a:t>
            </a:r>
            <a:endParaRPr lang="en-GB" altLang="en-US" sz="1100" b="1" dirty="0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7163" y="6568908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/>
              <a:t> </a:t>
            </a:r>
            <a:r>
              <a:rPr lang="en-GB" sz="1000" dirty="0" smtClean="0"/>
              <a:t>  Foot Health Service August </a:t>
            </a:r>
            <a:r>
              <a:rPr lang="en-GB" sz="1000" dirty="0" smtClean="0"/>
              <a:t>2025</a:t>
            </a:r>
            <a:endParaRPr lang="en-GB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5" y="0"/>
            <a:ext cx="1825501" cy="95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7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97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Barts Health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Rashid Zabeer</dc:creator>
  <cp:lastModifiedBy>OKOYE, Arthur (EAST LONDON NHS FOUNDATION TRUST)</cp:lastModifiedBy>
  <cp:revision>14</cp:revision>
  <cp:lastPrinted>2019-03-05T09:57:12Z</cp:lastPrinted>
  <dcterms:created xsi:type="dcterms:W3CDTF">2014-10-21T10:41:17Z</dcterms:created>
  <dcterms:modified xsi:type="dcterms:W3CDTF">2025-01-07T10:01:26Z</dcterms:modified>
</cp:coreProperties>
</file>