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0000"/>
    <a:srgbClr val="BD90D6"/>
    <a:srgbClr val="CC3399"/>
    <a:srgbClr val="009900"/>
    <a:srgbClr val="FF33CC"/>
    <a:srgbClr val="CCFFCC"/>
    <a:srgbClr val="FC8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9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EE1E69-89B3-429C-81B0-E24C03695AA7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2F0FDD-7772-4C2B-A92C-F88AA1B7F368}">
      <dgm:prSet phldrT="[Text]" custT="1"/>
      <dgm:spPr>
        <a:solidFill>
          <a:schemeClr val="accent1">
            <a:lumMod val="40000"/>
            <a:lumOff val="60000"/>
          </a:schemeClr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2400" b="1" dirty="0">
              <a:solidFill>
                <a:schemeClr val="accent5">
                  <a:lumMod val="75000"/>
                </a:schemeClr>
              </a:solidFill>
            </a:rPr>
            <a:t>Urgent MAST enquiry</a:t>
          </a:r>
        </a:p>
        <a:p>
          <a:endParaRPr lang="en-US" sz="2000" b="1" dirty="0">
            <a:solidFill>
              <a:schemeClr val="accent5">
                <a:lumMod val="75000"/>
              </a:schemeClr>
            </a:solidFill>
          </a:endParaRPr>
        </a:p>
        <a:p>
          <a:r>
            <a:rPr lang="en-US" sz="2000" b="1" dirty="0">
              <a:solidFill>
                <a:srgbClr val="C00000"/>
              </a:solidFill>
            </a:rPr>
            <a:t>Red        (3hr)</a:t>
          </a:r>
        </a:p>
        <a:p>
          <a:r>
            <a:rPr lang="en-US" sz="2000" b="1" dirty="0">
              <a:solidFill>
                <a:schemeClr val="accent2"/>
              </a:solidFill>
            </a:rPr>
            <a:t>Amber  (5hr)</a:t>
          </a:r>
        </a:p>
        <a:p>
          <a:r>
            <a:rPr lang="en-US" sz="2000" b="1" dirty="0">
              <a:solidFill>
                <a:schemeClr val="accent6">
                  <a:lumMod val="50000"/>
                </a:schemeClr>
              </a:solidFill>
            </a:rPr>
            <a:t>Green   (7hr)</a:t>
          </a:r>
        </a:p>
        <a:p>
          <a:endParaRPr lang="en-US" sz="2000" b="1" dirty="0">
            <a:solidFill>
              <a:schemeClr val="accent5">
                <a:lumMod val="75000"/>
              </a:schemeClr>
            </a:solidFill>
          </a:endParaRPr>
        </a:p>
        <a:p>
          <a:r>
            <a:rPr lang="en-US" sz="1600" b="0" dirty="0">
              <a:solidFill>
                <a:schemeClr val="accent5">
                  <a:lumMod val="75000"/>
                </a:schemeClr>
              </a:solidFill>
            </a:rPr>
            <a:t> to gather further info from partners</a:t>
          </a:r>
        </a:p>
        <a:p>
          <a:endParaRPr lang="en-US" sz="1400" b="0" dirty="0">
            <a:solidFill>
              <a:schemeClr val="accent5">
                <a:lumMod val="75000"/>
              </a:schemeClr>
            </a:solidFill>
          </a:endParaRPr>
        </a:p>
      </dgm:t>
    </dgm:pt>
    <dgm:pt modelId="{B74BDDB3-B100-482E-9D3E-2EDDA3FC838D}" type="parTrans" cxnId="{A691A39C-FFCC-4644-9CB8-170E89B53F5B}">
      <dgm:prSet/>
      <dgm:spPr/>
      <dgm:t>
        <a:bodyPr/>
        <a:lstStyle/>
        <a:p>
          <a:endParaRPr lang="en-US"/>
        </a:p>
      </dgm:t>
    </dgm:pt>
    <dgm:pt modelId="{940D7B93-C4BE-4092-AA08-47DB2932AD59}" type="sibTrans" cxnId="{A691A39C-FFCC-4644-9CB8-170E89B53F5B}">
      <dgm:prSet/>
      <dgm:spPr/>
      <dgm:t>
        <a:bodyPr/>
        <a:lstStyle/>
        <a:p>
          <a:endParaRPr lang="en-US"/>
        </a:p>
      </dgm:t>
    </dgm:pt>
    <dgm:pt modelId="{188B261B-5E2D-4C02-9A7E-5BF4D3481088}" type="pres">
      <dgm:prSet presAssocID="{98EE1E69-89B3-429C-81B0-E24C03695AA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9A96093-6B94-43EB-8B76-842621B59EE4}" type="pres">
      <dgm:prSet presAssocID="{98EE1E69-89B3-429C-81B0-E24C03695AA7}" presName="hierFlow" presStyleCnt="0"/>
      <dgm:spPr/>
    </dgm:pt>
    <dgm:pt modelId="{59F7EA61-B336-42A6-A0AD-AA2654659EBE}" type="pres">
      <dgm:prSet presAssocID="{98EE1E69-89B3-429C-81B0-E24C03695AA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3014696-60E6-4E81-B0EC-CC783D18A6A2}" type="pres">
      <dgm:prSet presAssocID="{E42F0FDD-7772-4C2B-A92C-F88AA1B7F368}" presName="Name17" presStyleCnt="0"/>
      <dgm:spPr/>
    </dgm:pt>
    <dgm:pt modelId="{B0231871-B319-46FB-8714-DFD4CF4F1B1A}" type="pres">
      <dgm:prSet presAssocID="{E42F0FDD-7772-4C2B-A92C-F88AA1B7F368}" presName="level1Shape" presStyleLbl="node0" presStyleIdx="0" presStyleCnt="1" custScaleX="11673" custScaleY="93244" custLinFactNeighborX="-43506" custLinFactNeighborY="1302">
        <dgm:presLayoutVars>
          <dgm:chPref val="3"/>
        </dgm:presLayoutVars>
      </dgm:prSet>
      <dgm:spPr/>
    </dgm:pt>
    <dgm:pt modelId="{19A89087-A0A2-47B0-80BB-056C65B2992E}" type="pres">
      <dgm:prSet presAssocID="{E42F0FDD-7772-4C2B-A92C-F88AA1B7F368}" presName="hierChild2" presStyleCnt="0"/>
      <dgm:spPr/>
    </dgm:pt>
    <dgm:pt modelId="{A9700A3A-AAEB-445C-A934-EB9C7C6B54C5}" type="pres">
      <dgm:prSet presAssocID="{98EE1E69-89B3-429C-81B0-E24C03695AA7}" presName="bgShapesFlow" presStyleCnt="0"/>
      <dgm:spPr/>
    </dgm:pt>
  </dgm:ptLst>
  <dgm:cxnLst>
    <dgm:cxn modelId="{234FC93D-3A2D-485A-9C28-B05922CC0CF9}" type="presOf" srcId="{E42F0FDD-7772-4C2B-A92C-F88AA1B7F368}" destId="{B0231871-B319-46FB-8714-DFD4CF4F1B1A}" srcOrd="0" destOrd="0" presId="urn:microsoft.com/office/officeart/2005/8/layout/hierarchy5"/>
    <dgm:cxn modelId="{3F49ED6B-1355-4A36-B0E3-ABAD4320E388}" type="presOf" srcId="{98EE1E69-89B3-429C-81B0-E24C03695AA7}" destId="{188B261B-5E2D-4C02-9A7E-5BF4D3481088}" srcOrd="0" destOrd="0" presId="urn:microsoft.com/office/officeart/2005/8/layout/hierarchy5"/>
    <dgm:cxn modelId="{A691A39C-FFCC-4644-9CB8-170E89B53F5B}" srcId="{98EE1E69-89B3-429C-81B0-E24C03695AA7}" destId="{E42F0FDD-7772-4C2B-A92C-F88AA1B7F368}" srcOrd="0" destOrd="0" parTransId="{B74BDDB3-B100-482E-9D3E-2EDDA3FC838D}" sibTransId="{940D7B93-C4BE-4092-AA08-47DB2932AD59}"/>
    <dgm:cxn modelId="{C10F0F44-30FE-44F3-AE0D-3BD885D388A6}" type="presParOf" srcId="{188B261B-5E2D-4C02-9A7E-5BF4D3481088}" destId="{69A96093-6B94-43EB-8B76-842621B59EE4}" srcOrd="0" destOrd="0" presId="urn:microsoft.com/office/officeart/2005/8/layout/hierarchy5"/>
    <dgm:cxn modelId="{C0D411A3-4EF8-4D52-8438-B0C7DAC3A662}" type="presParOf" srcId="{69A96093-6B94-43EB-8B76-842621B59EE4}" destId="{59F7EA61-B336-42A6-A0AD-AA2654659EBE}" srcOrd="0" destOrd="0" presId="urn:microsoft.com/office/officeart/2005/8/layout/hierarchy5"/>
    <dgm:cxn modelId="{8E4D0950-9299-4A83-A8FC-4DC2763C775D}" type="presParOf" srcId="{59F7EA61-B336-42A6-A0AD-AA2654659EBE}" destId="{43014696-60E6-4E81-B0EC-CC783D18A6A2}" srcOrd="0" destOrd="0" presId="urn:microsoft.com/office/officeart/2005/8/layout/hierarchy5"/>
    <dgm:cxn modelId="{CE60314E-A07C-4676-84FE-1CACCBE1C6BA}" type="presParOf" srcId="{43014696-60E6-4E81-B0EC-CC783D18A6A2}" destId="{B0231871-B319-46FB-8714-DFD4CF4F1B1A}" srcOrd="0" destOrd="0" presId="urn:microsoft.com/office/officeart/2005/8/layout/hierarchy5"/>
    <dgm:cxn modelId="{E5AC813C-039C-4FF2-8A8B-AB23F5C84A55}" type="presParOf" srcId="{43014696-60E6-4E81-B0EC-CC783D18A6A2}" destId="{19A89087-A0A2-47B0-80BB-056C65B2992E}" srcOrd="1" destOrd="0" presId="urn:microsoft.com/office/officeart/2005/8/layout/hierarchy5"/>
    <dgm:cxn modelId="{12E51469-CC5E-4261-989C-E6283B1C13B9}" type="presParOf" srcId="{188B261B-5E2D-4C02-9A7E-5BF4D3481088}" destId="{A9700A3A-AAEB-445C-A934-EB9C7C6B54C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31871-B319-46FB-8714-DFD4CF4F1B1A}">
      <dsp:nvSpPr>
        <dsp:cNvPr id="0" name=""/>
        <dsp:cNvSpPr/>
      </dsp:nvSpPr>
      <dsp:spPr>
        <a:xfrm>
          <a:off x="0" y="286206"/>
          <a:ext cx="1427727" cy="570234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accent5">
                  <a:lumMod val="75000"/>
                </a:schemeClr>
              </a:solidFill>
            </a:rPr>
            <a:t>Urgent MAST enquiry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rgbClr val="C00000"/>
              </a:solidFill>
            </a:rPr>
            <a:t>Red        (3hr)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2"/>
              </a:solidFill>
            </a:rPr>
            <a:t>Amber  (5hr)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6">
                  <a:lumMod val="50000"/>
                </a:schemeClr>
              </a:solidFill>
            </a:rPr>
            <a:t>Green   (7hr)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b="1" kern="1200" dirty="0">
            <a:solidFill>
              <a:schemeClr val="accent5">
                <a:lumMod val="75000"/>
              </a:schemeClr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kern="1200" dirty="0">
              <a:solidFill>
                <a:schemeClr val="accent5">
                  <a:lumMod val="75000"/>
                </a:schemeClr>
              </a:solidFill>
            </a:rPr>
            <a:t> to gather further info from partners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41817" y="328023"/>
        <a:ext cx="1344093" cy="5618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790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97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1384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34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107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776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12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72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818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56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04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0B445-4095-4CB5-A607-FD81B8999863}" type="datetimeFigureOut">
              <a:rPr lang="en-GB" smtClean="0"/>
              <a:t>16/10/2024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19415-AF15-46A1-BDFF-67AECE6E0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21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indy.Abbey@towerhamlets.gov.uk" TargetMode="External"/><Relationship Id="rId3" Type="http://schemas.openxmlformats.org/officeDocument/2006/relationships/hyperlink" Target="mailto:Nick.Lessof@nhs.net" TargetMode="External"/><Relationship Id="rId7" Type="http://schemas.openxmlformats.org/officeDocument/2006/relationships/hyperlink" Target="mailto:MASH@towerhamlets.gov.uk" TargetMode="External"/><Relationship Id="rId2" Type="http://schemas.openxmlformats.org/officeDocument/2006/relationships/hyperlink" Target="mailto:LADO@towerhamlets.gov.uk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rcgp.org.uk/clinical-and-research/toolkits/~/media/8057F019ABEC4357B36AF45DA8580337.ashx" TargetMode="External"/><Relationship Id="rId5" Type="http://schemas.openxmlformats.org/officeDocument/2006/relationships/hyperlink" Target="mailto:emmatukmachi@nhs.net" TargetMode="External"/><Relationship Id="rId4" Type="http://schemas.openxmlformats.org/officeDocument/2006/relationships/hyperlink" Target="mailto:Helen.Jones66@nhs.net" TargetMode="External"/><Relationship Id="rId9" Type="http://schemas.openxmlformats.org/officeDocument/2006/relationships/hyperlink" Target="mailto:Habon.Ibrahim-Osman@towerhamlets.gov.uk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abon.Ibrahim-Osman@towerhamlets.gov.uk" TargetMode="External"/><Relationship Id="rId3" Type="http://schemas.openxmlformats.org/officeDocument/2006/relationships/diagramLayout" Target="../diagrams/layout1.xml"/><Relationship Id="rId7" Type="http://schemas.openxmlformats.org/officeDocument/2006/relationships/hyperlink" Target="mailto:A&amp;Iadmincsc@towerhamlets.gov.uk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hyperlink" Target="mailto:Robert.Bielby@towerhamlets.gov.uk" TargetMode="External"/><Relationship Id="rId4" Type="http://schemas.openxmlformats.org/officeDocument/2006/relationships/diagramQuickStyle" Target="../diagrams/quickStyle1.xml"/><Relationship Id="rId9" Type="http://schemas.openxmlformats.org/officeDocument/2006/relationships/hyperlink" Target="mailto:Stuart.Andrews@towerhamlets.gov.u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alex.macgarr@towerhamlets.gov.uk" TargetMode="External"/><Relationship Id="rId2" Type="http://schemas.openxmlformats.org/officeDocument/2006/relationships/hyperlink" Target="mailto:SQA@towerhamlets.gov.uk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Sam.Nair@towerhamlets.gov.uk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ClinicalUser\Downloads\RCGP-NSPCC-Toolkit-Tools-T12%20(2)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  <a:tint val="66000"/>
                <a:satMod val="160000"/>
              </a:schemeClr>
            </a:gs>
            <a:gs pos="50000">
              <a:schemeClr val="accent3">
                <a:lumMod val="75000"/>
                <a:tint val="44500"/>
                <a:satMod val="160000"/>
              </a:schemeClr>
            </a:gs>
            <a:gs pos="100000">
              <a:schemeClr val="accent3">
                <a:lumMod val="75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5590491" y="2720048"/>
            <a:ext cx="6435378" cy="2986058"/>
            <a:chOff x="7695" y="4348"/>
            <a:chExt cx="9694" cy="4850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9512" y="5723"/>
              <a:ext cx="7877" cy="3475"/>
            </a:xfrm>
            <a:prstGeom prst="rect">
              <a:avLst/>
            </a:prstGeom>
            <a:gradFill flip="none" rotWithShape="1">
              <a:gsLst>
                <a:gs pos="0">
                  <a:srgbClr val="9DC3E6">
                    <a:tint val="66000"/>
                    <a:satMod val="160000"/>
                  </a:srgbClr>
                </a:gs>
                <a:gs pos="50000">
                  <a:srgbClr val="9DC3E6">
                    <a:tint val="44500"/>
                    <a:satMod val="160000"/>
                  </a:srgbClr>
                </a:gs>
                <a:gs pos="100000">
                  <a:srgbClr val="9DC3E6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9857" y="4348"/>
              <a:ext cx="768" cy="1371"/>
            </a:xfrm>
            <a:custGeom>
              <a:avLst/>
              <a:gdLst>
                <a:gd name="T0" fmla="+- 0 10291 10291"/>
                <a:gd name="T1" fmla="*/ T0 w 763"/>
                <a:gd name="T2" fmla="+- 0 5316 4224"/>
                <a:gd name="T3" fmla="*/ 5316 h 1419"/>
                <a:gd name="T4" fmla="+- 0 10482 10291"/>
                <a:gd name="T5" fmla="*/ T4 w 763"/>
                <a:gd name="T6" fmla="+- 0 5316 4224"/>
                <a:gd name="T7" fmla="*/ 5316 h 1419"/>
                <a:gd name="T8" fmla="+- 0 10482 10291"/>
                <a:gd name="T9" fmla="*/ T8 w 763"/>
                <a:gd name="T10" fmla="+- 0 4224 4224"/>
                <a:gd name="T11" fmla="*/ 4224 h 1419"/>
                <a:gd name="T12" fmla="+- 0 10863 10291"/>
                <a:gd name="T13" fmla="*/ T12 w 763"/>
                <a:gd name="T14" fmla="+- 0 4224 4224"/>
                <a:gd name="T15" fmla="*/ 4224 h 1419"/>
                <a:gd name="T16" fmla="+- 0 10863 10291"/>
                <a:gd name="T17" fmla="*/ T16 w 763"/>
                <a:gd name="T18" fmla="+- 0 5316 4224"/>
                <a:gd name="T19" fmla="*/ 5316 h 1419"/>
                <a:gd name="T20" fmla="+- 0 11054 10291"/>
                <a:gd name="T21" fmla="*/ T20 w 763"/>
                <a:gd name="T22" fmla="+- 0 5316 4224"/>
                <a:gd name="T23" fmla="*/ 5316 h 1419"/>
                <a:gd name="T24" fmla="+- 0 10673 10291"/>
                <a:gd name="T25" fmla="*/ T24 w 763"/>
                <a:gd name="T26" fmla="+- 0 5643 4224"/>
                <a:gd name="T27" fmla="*/ 5643 h 1419"/>
                <a:gd name="T28" fmla="+- 0 10291 10291"/>
                <a:gd name="T29" fmla="*/ T28 w 763"/>
                <a:gd name="T30" fmla="+- 0 5316 4224"/>
                <a:gd name="T31" fmla="*/ 5316 h 141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763" h="1419">
                  <a:moveTo>
                    <a:pt x="0" y="1092"/>
                  </a:moveTo>
                  <a:lnTo>
                    <a:pt x="191" y="1092"/>
                  </a:lnTo>
                  <a:lnTo>
                    <a:pt x="191" y="0"/>
                  </a:lnTo>
                  <a:lnTo>
                    <a:pt x="572" y="0"/>
                  </a:lnTo>
                  <a:lnTo>
                    <a:pt x="572" y="1092"/>
                  </a:lnTo>
                  <a:lnTo>
                    <a:pt x="763" y="1092"/>
                  </a:lnTo>
                  <a:lnTo>
                    <a:pt x="382" y="1419"/>
                  </a:lnTo>
                  <a:lnTo>
                    <a:pt x="0" y="1092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8" name="AutoShape 54"/>
            <p:cNvSpPr>
              <a:spLocks/>
            </p:cNvSpPr>
            <p:nvPr/>
          </p:nvSpPr>
          <p:spPr bwMode="auto">
            <a:xfrm>
              <a:off x="7695" y="5021"/>
              <a:ext cx="2346" cy="613"/>
            </a:xfrm>
            <a:custGeom>
              <a:avLst/>
              <a:gdLst>
                <a:gd name="T0" fmla="+- 0 8978 8353"/>
                <a:gd name="T1" fmla="*/ T0 w 2122"/>
                <a:gd name="T2" fmla="+- 0 5273 4961"/>
                <a:gd name="T3" fmla="*/ 5273 h 625"/>
                <a:gd name="T4" fmla="+- 0 8353 8353"/>
                <a:gd name="T5" fmla="*/ T4 w 2122"/>
                <a:gd name="T6" fmla="+- 0 5273 4961"/>
                <a:gd name="T7" fmla="*/ 5273 h 625"/>
                <a:gd name="T8" fmla="+- 0 8665 8353"/>
                <a:gd name="T9" fmla="*/ T8 w 2122"/>
                <a:gd name="T10" fmla="+- 0 5586 4961"/>
                <a:gd name="T11" fmla="*/ 5586 h 625"/>
                <a:gd name="T12" fmla="+- 0 8978 8353"/>
                <a:gd name="T13" fmla="*/ T12 w 2122"/>
                <a:gd name="T14" fmla="+- 0 5273 4961"/>
                <a:gd name="T15" fmla="*/ 5273 h 625"/>
                <a:gd name="T16" fmla="+- 0 10475 8353"/>
                <a:gd name="T17" fmla="*/ T16 w 2122"/>
                <a:gd name="T18" fmla="+- 0 4961 4961"/>
                <a:gd name="T19" fmla="*/ 4961 h 625"/>
                <a:gd name="T20" fmla="+- 0 8602 8353"/>
                <a:gd name="T21" fmla="*/ T20 w 2122"/>
                <a:gd name="T22" fmla="+- 0 4961 4961"/>
                <a:gd name="T23" fmla="*/ 4961 h 625"/>
                <a:gd name="T24" fmla="+- 0 8602 8353"/>
                <a:gd name="T25" fmla="*/ T24 w 2122"/>
                <a:gd name="T26" fmla="+- 0 5273 4961"/>
                <a:gd name="T27" fmla="*/ 5273 h 625"/>
                <a:gd name="T28" fmla="+- 0 8729 8353"/>
                <a:gd name="T29" fmla="*/ T28 w 2122"/>
                <a:gd name="T30" fmla="+- 0 5273 4961"/>
                <a:gd name="T31" fmla="*/ 5273 h 625"/>
                <a:gd name="T32" fmla="+- 0 8729 8353"/>
                <a:gd name="T33" fmla="*/ T32 w 2122"/>
                <a:gd name="T34" fmla="+- 0 5088 4961"/>
                <a:gd name="T35" fmla="*/ 5088 h 625"/>
                <a:gd name="T36" fmla="+- 0 10475 8353"/>
                <a:gd name="T37" fmla="*/ T36 w 2122"/>
                <a:gd name="T38" fmla="+- 0 5088 4961"/>
                <a:gd name="T39" fmla="*/ 5088 h 625"/>
                <a:gd name="T40" fmla="+- 0 10475 8353"/>
                <a:gd name="T41" fmla="*/ T40 w 2122"/>
                <a:gd name="T42" fmla="+- 0 4961 4961"/>
                <a:gd name="T43" fmla="*/ 4961 h 62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</a:cxnLst>
              <a:rect l="0" t="0" r="r" b="b"/>
              <a:pathLst>
                <a:path w="2122" h="625">
                  <a:moveTo>
                    <a:pt x="625" y="312"/>
                  </a:moveTo>
                  <a:lnTo>
                    <a:pt x="0" y="312"/>
                  </a:lnTo>
                  <a:lnTo>
                    <a:pt x="312" y="625"/>
                  </a:lnTo>
                  <a:lnTo>
                    <a:pt x="625" y="312"/>
                  </a:lnTo>
                  <a:close/>
                  <a:moveTo>
                    <a:pt x="2122" y="0"/>
                  </a:moveTo>
                  <a:lnTo>
                    <a:pt x="249" y="0"/>
                  </a:lnTo>
                  <a:lnTo>
                    <a:pt x="249" y="312"/>
                  </a:lnTo>
                  <a:lnTo>
                    <a:pt x="376" y="312"/>
                  </a:lnTo>
                  <a:lnTo>
                    <a:pt x="376" y="127"/>
                  </a:lnTo>
                  <a:lnTo>
                    <a:pt x="2122" y="127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8353" y="4960"/>
              <a:ext cx="1504" cy="574"/>
            </a:xfrm>
            <a:custGeom>
              <a:avLst/>
              <a:gdLst>
                <a:gd name="T0" fmla="+- 0 10475 8353"/>
                <a:gd name="T1" fmla="*/ T0 w 2122"/>
                <a:gd name="T2" fmla="+- 0 5088 4961"/>
                <a:gd name="T3" fmla="*/ 5088 h 625"/>
                <a:gd name="T4" fmla="+- 0 8729 8353"/>
                <a:gd name="T5" fmla="*/ T4 w 2122"/>
                <a:gd name="T6" fmla="+- 0 5088 4961"/>
                <a:gd name="T7" fmla="*/ 5088 h 625"/>
                <a:gd name="T8" fmla="+- 0 8729 8353"/>
                <a:gd name="T9" fmla="*/ T8 w 2122"/>
                <a:gd name="T10" fmla="+- 0 5273 4961"/>
                <a:gd name="T11" fmla="*/ 5273 h 625"/>
                <a:gd name="T12" fmla="+- 0 8978 8353"/>
                <a:gd name="T13" fmla="*/ T12 w 2122"/>
                <a:gd name="T14" fmla="+- 0 5273 4961"/>
                <a:gd name="T15" fmla="*/ 5273 h 625"/>
                <a:gd name="T16" fmla="+- 0 8665 8353"/>
                <a:gd name="T17" fmla="*/ T16 w 2122"/>
                <a:gd name="T18" fmla="+- 0 5586 4961"/>
                <a:gd name="T19" fmla="*/ 5586 h 625"/>
                <a:gd name="T20" fmla="+- 0 8353 8353"/>
                <a:gd name="T21" fmla="*/ T20 w 2122"/>
                <a:gd name="T22" fmla="+- 0 5273 4961"/>
                <a:gd name="T23" fmla="*/ 5273 h 625"/>
                <a:gd name="T24" fmla="+- 0 8602 8353"/>
                <a:gd name="T25" fmla="*/ T24 w 2122"/>
                <a:gd name="T26" fmla="+- 0 5273 4961"/>
                <a:gd name="T27" fmla="*/ 5273 h 625"/>
                <a:gd name="T28" fmla="+- 0 8602 8353"/>
                <a:gd name="T29" fmla="*/ T28 w 2122"/>
                <a:gd name="T30" fmla="+- 0 4961 4961"/>
                <a:gd name="T31" fmla="*/ 4961 h 625"/>
                <a:gd name="T32" fmla="+- 0 10475 8353"/>
                <a:gd name="T33" fmla="*/ T32 w 2122"/>
                <a:gd name="T34" fmla="+- 0 4961 4961"/>
                <a:gd name="T35" fmla="*/ 4961 h 625"/>
                <a:gd name="T36" fmla="+- 0 10475 8353"/>
                <a:gd name="T37" fmla="*/ T36 w 2122"/>
                <a:gd name="T38" fmla="+- 0 5088 4961"/>
                <a:gd name="T39" fmla="*/ 5088 h 62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</a:cxnLst>
              <a:rect l="0" t="0" r="r" b="b"/>
              <a:pathLst>
                <a:path w="2122" h="625">
                  <a:moveTo>
                    <a:pt x="2122" y="127"/>
                  </a:moveTo>
                  <a:lnTo>
                    <a:pt x="376" y="127"/>
                  </a:lnTo>
                  <a:lnTo>
                    <a:pt x="376" y="312"/>
                  </a:lnTo>
                  <a:lnTo>
                    <a:pt x="625" y="312"/>
                  </a:lnTo>
                  <a:lnTo>
                    <a:pt x="312" y="625"/>
                  </a:lnTo>
                  <a:lnTo>
                    <a:pt x="0" y="312"/>
                  </a:lnTo>
                  <a:lnTo>
                    <a:pt x="249" y="312"/>
                  </a:lnTo>
                  <a:lnTo>
                    <a:pt x="249" y="0"/>
                  </a:lnTo>
                  <a:lnTo>
                    <a:pt x="2122" y="0"/>
                  </a:lnTo>
                  <a:lnTo>
                    <a:pt x="2122" y="127"/>
                  </a:lnTo>
                  <a:close/>
                </a:path>
              </a:pathLst>
            </a:custGeom>
            <a:noFill/>
            <a:ln w="12700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21" name="Text Box 51"/>
            <p:cNvSpPr txBox="1">
              <a:spLocks noChangeArrowheads="1"/>
            </p:cNvSpPr>
            <p:nvPr/>
          </p:nvSpPr>
          <p:spPr bwMode="auto">
            <a:xfrm>
              <a:off x="10957" y="8159"/>
              <a:ext cx="4969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325"/>
                </a:lnSpc>
                <a:spcAft>
                  <a:spcPts val="0"/>
                </a:spcAft>
              </a:pP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if concern/ allegation re staff member 020 7364 0677</a:t>
              </a:r>
            </a:p>
            <a:p>
              <a:pPr>
                <a:lnSpc>
                  <a:spcPts val="1325"/>
                </a:lnSpc>
              </a:pPr>
              <a:r>
                <a:rPr lang="en-GB" sz="1100" b="1" u="sng" dirty="0">
                  <a:solidFill>
                    <a:srgbClr val="C00000"/>
                  </a:solidFill>
                  <a:latin typeface="Calibri" panose="020F0502020204030204" pitchFamily="34" charset="0"/>
                  <a:ea typeface="Calibri" panose="020F0502020204030204" pitchFamily="34" charset="0"/>
                  <a:hlinkClick r:id="rId2"/>
                </a:rPr>
                <a:t>LADO@towerhamlets.gov.uk</a:t>
              </a:r>
              <a:endParaRPr lang="en-GB" sz="1100" dirty="0"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>
                <a:lnSpc>
                  <a:spcPts val="1325"/>
                </a:lnSpc>
                <a:spcAft>
                  <a:spcPts val="0"/>
                </a:spcAft>
              </a:pP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2" name="Text Box 50"/>
            <p:cNvSpPr txBox="1">
              <a:spLocks noChangeArrowheads="1"/>
            </p:cNvSpPr>
            <p:nvPr/>
          </p:nvSpPr>
          <p:spPr bwMode="auto">
            <a:xfrm>
              <a:off x="9875" y="6883"/>
              <a:ext cx="6264" cy="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125"/>
                </a:lnSpc>
                <a:spcAft>
                  <a:spcPts val="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Designated Nurse:</a:t>
              </a: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GB" sz="1100" b="1" u="sng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lynglover@nhs.net</a:t>
              </a:r>
              <a:r>
                <a:rPr lang="en-GB" sz="1100" b="1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020 3688 2300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R="185420">
                <a:spcAft>
                  <a:spcPts val="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Designated Doctor</a:t>
              </a: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: </a:t>
              </a:r>
              <a:r>
                <a:rPr lang="en-GB" sz="1100" b="1" u="sng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hlinkClick r:id="rId3"/>
                </a:rPr>
                <a:t>Nick.Lessof@nhs.net</a:t>
              </a:r>
              <a:r>
                <a:rPr lang="en-GB" sz="1100" b="1" u="none" strike="noStrike" dirty="0">
                  <a:solidFill>
                    <a:srgbClr val="0563C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hlinkClick r:id="rId3"/>
                </a:rPr>
                <a:t> </a:t>
              </a: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020 3688 2300 </a:t>
              </a:r>
            </a:p>
            <a:p>
              <a:pPr marR="185420">
                <a:spcAft>
                  <a:spcPts val="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Named GPs </a:t>
              </a: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(non-urgent email advice):  </a:t>
              </a:r>
              <a:r>
                <a:rPr lang="en-GB" sz="1100" b="1" u="none" strike="noStrike" dirty="0">
                  <a:solidFill>
                    <a:srgbClr val="C00000"/>
                  </a:solidFill>
                  <a:effectLst/>
                  <a:uFill>
                    <a:solidFill>
                      <a:srgbClr val="0563C1"/>
                    </a:solidFill>
                  </a:uFill>
                  <a:latin typeface="Calibri" panose="020F0502020204030204" pitchFamily="34" charset="0"/>
                  <a:ea typeface="Calibri" panose="020F0502020204030204" pitchFamily="34" charset="0"/>
                  <a:hlinkClick r:id="rId4"/>
                </a:rPr>
                <a:t>Helen.Jones66@nhs.net</a:t>
              </a:r>
              <a:r>
                <a:rPr lang="en-GB" sz="1100" b="1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  		              </a:t>
              </a:r>
              <a:r>
                <a:rPr lang="en-GB" sz="1100" b="1" u="none" strike="noStrike" dirty="0">
                  <a:solidFill>
                    <a:srgbClr val="C00000"/>
                  </a:solidFill>
                  <a:effectLst/>
                  <a:uFill>
                    <a:solidFill>
                      <a:srgbClr val="0563C1"/>
                    </a:solidFill>
                  </a:uFill>
                  <a:latin typeface="Calibri" panose="020F0502020204030204" pitchFamily="34" charset="0"/>
                  <a:ea typeface="Calibri" panose="020F0502020204030204" pitchFamily="34" charset="0"/>
                  <a:hlinkClick r:id="rId5"/>
                </a:rPr>
                <a:t>emmatukmachi@nhs.net 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Text Box 49"/>
            <p:cNvSpPr txBox="1">
              <a:spLocks noChangeArrowheads="1"/>
            </p:cNvSpPr>
            <p:nvPr/>
          </p:nvSpPr>
          <p:spPr bwMode="auto">
            <a:xfrm>
              <a:off x="10019" y="7908"/>
              <a:ext cx="1035" cy="6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228600">
                <a:spcBef>
                  <a:spcPts val="215"/>
                </a:spcBef>
                <a:spcAft>
                  <a:spcPts val="0"/>
                </a:spcAft>
              </a:pPr>
              <a:r>
                <a:rPr lang="en-GB" sz="1000" dirty="0">
                  <a:effectLst/>
                  <a:latin typeface="Wingdings" panose="05000000000000000000" pitchFamily="2" charset="2"/>
                  <a:ea typeface="Calibri" panose="020F0502020204030204" pitchFamily="34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>
                <a:spcBef>
                  <a:spcPts val="85"/>
                </a:spcBef>
                <a:spcAft>
                  <a:spcPts val="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LADO</a:t>
              </a: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:</a:t>
              </a:r>
            </a:p>
            <a:p>
              <a:pPr marL="227965">
                <a:spcBef>
                  <a:spcPts val="60"/>
                </a:spcBef>
                <a:spcAft>
                  <a:spcPts val="0"/>
                </a:spcAft>
              </a:pP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Text Box 48"/>
            <p:cNvSpPr txBox="1">
              <a:spLocks noChangeArrowheads="1"/>
            </p:cNvSpPr>
            <p:nvPr/>
          </p:nvSpPr>
          <p:spPr bwMode="auto">
            <a:xfrm>
              <a:off x="10274" y="5870"/>
              <a:ext cx="5466" cy="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>
                <a:lnSpc>
                  <a:spcPts val="1125"/>
                </a:lnSpc>
                <a:spcAft>
                  <a:spcPts val="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Speak to your practice CSG lead/ line manager/ duty doctor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>
                <a:spcBef>
                  <a:spcPts val="20"/>
                </a:spcBef>
                <a:spcAft>
                  <a:spcPts val="0"/>
                </a:spcAft>
              </a:pPr>
              <a:r>
                <a:rPr lang="en-GB" sz="115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Calibri" panose="020F0502020204030204" pitchFamily="34" charset="0"/>
                </a:rPr>
                <a:t> 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>
                <a:lnSpc>
                  <a:spcPts val="1325"/>
                </a:lnSpc>
                <a:spcAft>
                  <a:spcPts val="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Named/ designated CSG professionals </a:t>
              </a: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(9-5pm):</a:t>
              </a:r>
            </a:p>
          </p:txBody>
        </p:sp>
      </p:grp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2257425" y="806780"/>
            <a:ext cx="1725930" cy="2472055"/>
            <a:chOff x="3551" y="1243"/>
            <a:chExt cx="2718" cy="3893"/>
          </a:xfrm>
        </p:grpSpPr>
        <p:sp>
          <p:nvSpPr>
            <p:cNvPr id="27" name="Text Box 36"/>
            <p:cNvSpPr txBox="1">
              <a:spLocks noChangeArrowheads="1"/>
            </p:cNvSpPr>
            <p:nvPr/>
          </p:nvSpPr>
          <p:spPr bwMode="auto">
            <a:xfrm>
              <a:off x="3551" y="3344"/>
              <a:ext cx="2718" cy="1792"/>
            </a:xfrm>
            <a:prstGeom prst="rect">
              <a:avLst/>
            </a:prstGeom>
            <a:gradFill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18900000" scaled="1"/>
            </a:gra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129540" marR="128270" algn="ctr">
                <a:spcBef>
                  <a:spcPts val="360"/>
                </a:spcBef>
                <a:spcAft>
                  <a:spcPts val="0"/>
                </a:spcAft>
              </a:pPr>
              <a:endParaRPr lang="en-GB" sz="12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29540" marR="128270" algn="ctr">
                <a:spcBef>
                  <a:spcPts val="360"/>
                </a:spcBef>
                <a:spcAft>
                  <a:spcPts val="0"/>
                </a:spcAft>
              </a:pP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Same day MAST referral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29540" marR="129540" algn="ctr">
                <a:lnSpc>
                  <a:spcPts val="1215"/>
                </a:lnSpc>
                <a:spcAft>
                  <a:spcPts val="0"/>
                </a:spcAft>
              </a:pPr>
              <a:r>
                <a:rPr lang="en-GB" sz="1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(Consent not needed*)</a:t>
              </a:r>
            </a:p>
            <a:p>
              <a:pPr marR="129540">
                <a:lnSpc>
                  <a:spcPts val="1215"/>
                </a:lnSpc>
                <a:spcAft>
                  <a:spcPts val="0"/>
                </a:spcAft>
              </a:pPr>
              <a:r>
                <a:rPr lang="en-GB" sz="1100" dirty="0">
                  <a:latin typeface="Calibri" panose="020F0502020204030204" pitchFamily="34" charset="0"/>
                  <a:ea typeface="Calibri" panose="020F0502020204030204" pitchFamily="34" charset="0"/>
                </a:rPr>
                <a:t>          </a:t>
              </a:r>
              <a:r>
                <a:rPr lang="en-GB" sz="10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call MAST to inform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8" name="Text Box 35"/>
            <p:cNvSpPr txBox="1">
              <a:spLocks noChangeArrowheads="1"/>
            </p:cNvSpPr>
            <p:nvPr/>
          </p:nvSpPr>
          <p:spPr bwMode="auto">
            <a:xfrm>
              <a:off x="3722" y="1243"/>
              <a:ext cx="2318" cy="1529"/>
            </a:xfrm>
            <a:prstGeom prst="rect">
              <a:avLst/>
            </a:prstGeom>
            <a:gradFill>
              <a:gsLst>
                <a:gs pos="0">
                  <a:srgbClr val="C00000">
                    <a:tint val="66000"/>
                    <a:satMod val="160000"/>
                  </a:srgbClr>
                </a:gs>
                <a:gs pos="50000">
                  <a:srgbClr val="C00000">
                    <a:tint val="44500"/>
                    <a:satMod val="160000"/>
                  </a:srgbClr>
                </a:gs>
                <a:gs pos="100000">
                  <a:srgbClr val="C00000">
                    <a:tint val="23500"/>
                    <a:satMod val="160000"/>
                  </a:srgbClr>
                </a:gs>
              </a:gsLst>
              <a:lin ang="18900000" scaled="1"/>
            </a:gra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571500" marR="100965" indent="-459105">
                <a:spcBef>
                  <a:spcPts val="355"/>
                </a:spcBef>
                <a:spcAft>
                  <a:spcPts val="0"/>
                </a:spcAft>
              </a:pPr>
              <a:endParaRPr lang="en-GB" sz="12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571500" marR="100965" indent="-459105">
                <a:spcBef>
                  <a:spcPts val="355"/>
                </a:spcBef>
                <a:spcAft>
                  <a:spcPts val="0"/>
                </a:spcAft>
              </a:pP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At risk of significant harm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4007485" y="830065"/>
            <a:ext cx="2222500" cy="2199340"/>
            <a:chOff x="6310" y="1469"/>
            <a:chExt cx="3500" cy="3654"/>
          </a:xfrm>
        </p:grpSpPr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>
              <a:off x="6310" y="3665"/>
              <a:ext cx="3398" cy="1458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325755" marR="325755" algn="ctr">
                <a:spcBef>
                  <a:spcPts val="350"/>
                </a:spcBef>
                <a:spcAft>
                  <a:spcPts val="0"/>
                </a:spcAft>
              </a:pPr>
              <a:endPara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325755" marR="325755" algn="ctr">
                <a:spcBef>
                  <a:spcPts val="350"/>
                </a:spcBef>
                <a:spcAft>
                  <a:spcPts val="0"/>
                </a:spcAft>
              </a:pP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Refer to MAST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R="325755" indent="457200">
                <a:spcAft>
                  <a:spcPts val="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(Consent required)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R="325755">
                <a:spcAft>
                  <a:spcPts val="0"/>
                </a:spcAft>
              </a:pPr>
              <a:r>
                <a:rPr lang="en-GB" sz="11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     Ideally call MAST to inform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2" name="Text Box 31"/>
            <p:cNvSpPr txBox="1">
              <a:spLocks noChangeArrowheads="1"/>
            </p:cNvSpPr>
            <p:nvPr/>
          </p:nvSpPr>
          <p:spPr bwMode="auto">
            <a:xfrm>
              <a:off x="6359" y="1469"/>
              <a:ext cx="3451" cy="1536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125095" marR="125730" indent="-635" algn="ctr">
                <a:spcBef>
                  <a:spcPts val="355"/>
                </a:spcBef>
                <a:spcAft>
                  <a:spcPts val="0"/>
                </a:spcAft>
              </a:pPr>
              <a:endPara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125095" marR="125730" indent="-635" algn="ctr">
                <a:spcBef>
                  <a:spcPts val="355"/>
                </a:spcBef>
                <a:spcAft>
                  <a:spcPts val="0"/>
                </a:spcAft>
              </a:pP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Child in need of </a:t>
              </a:r>
              <a:r>
                <a:rPr lang="en-GB" sz="1200" b="1" dirty="0">
                  <a:latin typeface="Calibri" panose="020F0502020204030204" pitchFamily="34" charset="0"/>
                  <a:ea typeface="Calibri" panose="020F0502020204030204" pitchFamily="34" charset="0"/>
                </a:rPr>
                <a:t>social services</a:t>
              </a: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assessment and support </a:t>
              </a:r>
            </a:p>
            <a:p>
              <a:pPr marL="125095" marR="125730" indent="-635" algn="ctr">
                <a:spcBef>
                  <a:spcPts val="355"/>
                </a:spcBef>
                <a:spcAft>
                  <a:spcPts val="0"/>
                </a:spcAft>
              </a:pPr>
              <a:r>
                <a:rPr lang="en-GB" sz="1200" b="1" dirty="0"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not in immediate danger</a:t>
              </a:r>
            </a:p>
            <a:p>
              <a:pPr marL="125095" marR="125730" indent="-635" algn="ctr">
                <a:spcBef>
                  <a:spcPts val="355"/>
                </a:spcBef>
                <a:spcAft>
                  <a:spcPts val="0"/>
                </a:spcAft>
              </a:pP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6365118" y="880416"/>
            <a:ext cx="1986915" cy="2016890"/>
            <a:chOff x="9735" y="1308"/>
            <a:chExt cx="3129" cy="2860"/>
          </a:xfrm>
        </p:grpSpPr>
        <p:sp>
          <p:nvSpPr>
            <p:cNvPr id="35" name="Text Box 28"/>
            <p:cNvSpPr txBox="1">
              <a:spLocks noChangeArrowheads="1"/>
            </p:cNvSpPr>
            <p:nvPr/>
          </p:nvSpPr>
          <p:spPr bwMode="auto">
            <a:xfrm>
              <a:off x="9735" y="3082"/>
              <a:ext cx="3129" cy="1086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456565">
                <a:spcBef>
                  <a:spcPts val="355"/>
                </a:spcBef>
                <a:spcAft>
                  <a:spcPts val="0"/>
                </a:spcAft>
              </a:pPr>
              <a:endParaRPr lang="en-GB" sz="1600" b="1" dirty="0"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456565">
                <a:spcBef>
                  <a:spcPts val="355"/>
                </a:spcBef>
                <a:spcAft>
                  <a:spcPts val="0"/>
                </a:spcAft>
              </a:pPr>
              <a:r>
                <a:rPr lang="en-GB" sz="16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SEEK ADVICE</a:t>
              </a:r>
              <a:endPara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6" name="Text Box 27"/>
            <p:cNvSpPr txBox="1">
              <a:spLocks noChangeArrowheads="1"/>
            </p:cNvSpPr>
            <p:nvPr/>
          </p:nvSpPr>
          <p:spPr bwMode="auto">
            <a:xfrm>
              <a:off x="9838" y="1308"/>
              <a:ext cx="2812" cy="1195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6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6">
                    <a:lumMod val="60000"/>
                    <a:lumOff val="40000"/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668020" marR="283845" indent="-373380">
                <a:spcBef>
                  <a:spcPts val="355"/>
                </a:spcBef>
                <a:spcAft>
                  <a:spcPts val="0"/>
                </a:spcAft>
              </a:pPr>
              <a:endParaRPr lang="en-GB" sz="1300" b="1" dirty="0"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668020" marR="283845" indent="-373380">
                <a:spcBef>
                  <a:spcPts val="355"/>
                </a:spcBef>
                <a:spcAft>
                  <a:spcPts val="0"/>
                </a:spcAft>
              </a:pPr>
              <a:r>
                <a:rPr lang="en-GB" sz="13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Unsure </a:t>
              </a:r>
              <a:r>
                <a:rPr lang="en-GB" sz="13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if </a:t>
              </a:r>
              <a:r>
                <a:rPr lang="en-GB" sz="1300" dirty="0">
                  <a:latin typeface="Calibri" panose="020F0502020204030204" pitchFamily="34" charset="0"/>
                  <a:ea typeface="Calibri" panose="020F0502020204030204" pitchFamily="34" charset="0"/>
                </a:rPr>
                <a:t>needs </a:t>
              </a:r>
              <a:r>
                <a:rPr lang="en-GB" sz="13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referral</a:t>
              </a:r>
              <a:endPara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8433949" y="830103"/>
            <a:ext cx="3616325" cy="2677160"/>
            <a:chOff x="13373" y="1273"/>
            <a:chExt cx="5695" cy="4216"/>
          </a:xfrm>
        </p:grpSpPr>
        <p:sp>
          <p:nvSpPr>
            <p:cNvPr id="40" name="Text Box 23"/>
            <p:cNvSpPr txBox="1">
              <a:spLocks noChangeArrowheads="1"/>
            </p:cNvSpPr>
            <p:nvPr/>
          </p:nvSpPr>
          <p:spPr bwMode="auto">
            <a:xfrm>
              <a:off x="13789" y="3030"/>
              <a:ext cx="5241" cy="2459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212090">
                <a:lnSpc>
                  <a:spcPts val="1705"/>
                </a:lnSpc>
                <a:spcBef>
                  <a:spcPts val="365"/>
                </a:spcBef>
                <a:spcAft>
                  <a:spcPts val="0"/>
                </a:spcAft>
              </a:pPr>
              <a:r>
                <a:rPr lang="en-GB" sz="1200" b="1" dirty="0">
                  <a:latin typeface="Calibri" panose="020F0502020204030204" pitchFamily="34" charset="0"/>
                  <a:ea typeface="Calibri" panose="020F0502020204030204" pitchFamily="34" charset="0"/>
                </a:rPr>
                <a:t>                        </a:t>
              </a:r>
              <a:endPara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212090">
                <a:lnSpc>
                  <a:spcPts val="1705"/>
                </a:lnSpc>
                <a:spcBef>
                  <a:spcPts val="365"/>
                </a:spcBef>
                <a:spcAft>
                  <a:spcPts val="0"/>
                </a:spcAft>
              </a:pPr>
              <a:r>
                <a:rPr lang="en-GB" sz="1400" b="1" dirty="0">
                  <a:latin typeface="Calibri" panose="020F0502020204030204" pitchFamily="34" charset="0"/>
                  <a:ea typeface="Calibri" panose="020F0502020204030204" pitchFamily="34" charset="0"/>
                </a:rPr>
                <a:t>&lt;5yrs discuss w Health visitor</a:t>
              </a:r>
            </a:p>
            <a:p>
              <a:pPr marL="212090">
                <a:lnSpc>
                  <a:spcPts val="1705"/>
                </a:lnSpc>
                <a:spcBef>
                  <a:spcPts val="365"/>
                </a:spcBef>
                <a:spcAft>
                  <a:spcPts val="0"/>
                </a:spcAft>
              </a:pPr>
              <a:r>
                <a:rPr lang="en-GB" sz="1400" b="1" dirty="0">
                  <a:latin typeface="Calibri" panose="020F0502020204030204" pitchFamily="34" charset="0"/>
                  <a:ea typeface="Calibri" panose="020F0502020204030204" pitchFamily="34" charset="0"/>
                </a:rPr>
                <a:t>&gt;5yrs discuss with/email school health</a:t>
              </a:r>
            </a:p>
            <a:p>
              <a:pPr marL="212090">
                <a:lnSpc>
                  <a:spcPts val="1705"/>
                </a:lnSpc>
                <a:spcBef>
                  <a:spcPts val="365"/>
                </a:spcBef>
                <a:spcAft>
                  <a:spcPts val="0"/>
                </a:spcAft>
              </a:pPr>
              <a:r>
                <a:rPr lang="en-GB" sz="1400" b="1" dirty="0">
                  <a:latin typeface="Calibri" panose="020F0502020204030204" pitchFamily="34" charset="0"/>
                  <a:ea typeface="Calibri" panose="020F0502020204030204" pitchFamily="34" charset="0"/>
                </a:rPr>
                <a:t>Consider referral to early help via MAST (MAST = MASH + Early help)</a:t>
              </a:r>
            </a:p>
          </p:txBody>
        </p:sp>
        <p:sp>
          <p:nvSpPr>
            <p:cNvPr id="41" name="Text Box 22"/>
            <p:cNvSpPr txBox="1">
              <a:spLocks noChangeArrowheads="1"/>
            </p:cNvSpPr>
            <p:nvPr/>
          </p:nvSpPr>
          <p:spPr bwMode="auto">
            <a:xfrm>
              <a:off x="13373" y="1273"/>
              <a:ext cx="5695" cy="1347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18900000" scaled="1"/>
              <a:tileRect/>
            </a:gradFill>
            <a:ln w="1270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283210" marR="281940" indent="-1270" algn="ctr">
                <a:spcBef>
                  <a:spcPts val="355"/>
                </a:spcBef>
                <a:spcAft>
                  <a:spcPts val="0"/>
                </a:spcAft>
              </a:pPr>
              <a:endParaRPr lang="en-GB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  <a:p>
              <a:pPr marL="283210" marR="281940" indent="-1270" algn="ctr">
                <a:spcBef>
                  <a:spcPts val="355"/>
                </a:spcBef>
                <a:spcAft>
                  <a:spcPts val="0"/>
                </a:spcAft>
              </a:pPr>
              <a:r>
                <a:rPr lang="en-GB" sz="12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Family/child would benefit from support services </a:t>
              </a:r>
              <a:r>
                <a:rPr lang="en-GB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but does not meet threshold for CSC.</a:t>
              </a:r>
            </a:p>
          </p:txBody>
        </p: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4947914" y="3014315"/>
            <a:ext cx="371088" cy="482438"/>
            <a:chOff x="7295" y="4851"/>
            <a:chExt cx="763" cy="756"/>
          </a:xfrm>
        </p:grpSpPr>
        <p:sp>
          <p:nvSpPr>
            <p:cNvPr id="43" name="AutoShape 14"/>
            <p:cNvSpPr>
              <a:spLocks/>
            </p:cNvSpPr>
            <p:nvPr/>
          </p:nvSpPr>
          <p:spPr bwMode="auto">
            <a:xfrm>
              <a:off x="7295" y="4874"/>
              <a:ext cx="763" cy="733"/>
            </a:xfrm>
            <a:custGeom>
              <a:avLst/>
              <a:gdLst>
                <a:gd name="T0" fmla="+- 0 8058 7295"/>
                <a:gd name="T1" fmla="*/ T0 w 763"/>
                <a:gd name="T2" fmla="+- 0 5284 4852"/>
                <a:gd name="T3" fmla="*/ 5284 h 756"/>
                <a:gd name="T4" fmla="+- 0 7295 7295"/>
                <a:gd name="T5" fmla="*/ T4 w 763"/>
                <a:gd name="T6" fmla="+- 0 5284 4852"/>
                <a:gd name="T7" fmla="*/ 5284 h 756"/>
                <a:gd name="T8" fmla="+- 0 7677 7295"/>
                <a:gd name="T9" fmla="*/ T8 w 763"/>
                <a:gd name="T10" fmla="+- 0 5608 4852"/>
                <a:gd name="T11" fmla="*/ 5608 h 756"/>
                <a:gd name="T12" fmla="+- 0 8058 7295"/>
                <a:gd name="T13" fmla="*/ T12 w 763"/>
                <a:gd name="T14" fmla="+- 0 5284 4852"/>
                <a:gd name="T15" fmla="*/ 5284 h 756"/>
                <a:gd name="T16" fmla="+- 0 7867 7295"/>
                <a:gd name="T17" fmla="*/ T16 w 763"/>
                <a:gd name="T18" fmla="+- 0 4852 4852"/>
                <a:gd name="T19" fmla="*/ 4852 h 756"/>
                <a:gd name="T20" fmla="+- 0 7486 7295"/>
                <a:gd name="T21" fmla="*/ T20 w 763"/>
                <a:gd name="T22" fmla="+- 0 4852 4852"/>
                <a:gd name="T23" fmla="*/ 4852 h 756"/>
                <a:gd name="T24" fmla="+- 0 7486 7295"/>
                <a:gd name="T25" fmla="*/ T24 w 763"/>
                <a:gd name="T26" fmla="+- 0 5284 4852"/>
                <a:gd name="T27" fmla="*/ 5284 h 756"/>
                <a:gd name="T28" fmla="+- 0 7867 7295"/>
                <a:gd name="T29" fmla="*/ T28 w 763"/>
                <a:gd name="T30" fmla="+- 0 5284 4852"/>
                <a:gd name="T31" fmla="*/ 5284 h 756"/>
                <a:gd name="T32" fmla="+- 0 7867 7295"/>
                <a:gd name="T33" fmla="*/ T32 w 763"/>
                <a:gd name="T34" fmla="+- 0 4852 4852"/>
                <a:gd name="T35" fmla="*/ 4852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763" h="756">
                  <a:moveTo>
                    <a:pt x="763" y="432"/>
                  </a:moveTo>
                  <a:lnTo>
                    <a:pt x="0" y="432"/>
                  </a:lnTo>
                  <a:lnTo>
                    <a:pt x="382" y="756"/>
                  </a:lnTo>
                  <a:lnTo>
                    <a:pt x="763" y="432"/>
                  </a:lnTo>
                  <a:close/>
                  <a:moveTo>
                    <a:pt x="572" y="0"/>
                  </a:moveTo>
                  <a:lnTo>
                    <a:pt x="191" y="0"/>
                  </a:lnTo>
                  <a:lnTo>
                    <a:pt x="191" y="432"/>
                  </a:lnTo>
                  <a:lnTo>
                    <a:pt x="572" y="432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7295 7295"/>
                <a:gd name="T1" fmla="*/ T0 w 763"/>
                <a:gd name="T2" fmla="+- 0 5284 4852"/>
                <a:gd name="T3" fmla="*/ 5284 h 756"/>
                <a:gd name="T4" fmla="+- 0 7486 7295"/>
                <a:gd name="T5" fmla="*/ T4 w 763"/>
                <a:gd name="T6" fmla="+- 0 5284 4852"/>
                <a:gd name="T7" fmla="*/ 5284 h 756"/>
                <a:gd name="T8" fmla="+- 0 7486 7295"/>
                <a:gd name="T9" fmla="*/ T8 w 763"/>
                <a:gd name="T10" fmla="+- 0 4852 4852"/>
                <a:gd name="T11" fmla="*/ 4852 h 756"/>
                <a:gd name="T12" fmla="+- 0 7867 7295"/>
                <a:gd name="T13" fmla="*/ T12 w 763"/>
                <a:gd name="T14" fmla="+- 0 4852 4852"/>
                <a:gd name="T15" fmla="*/ 4852 h 756"/>
                <a:gd name="T16" fmla="+- 0 7867 7295"/>
                <a:gd name="T17" fmla="*/ T16 w 763"/>
                <a:gd name="T18" fmla="+- 0 5284 4852"/>
                <a:gd name="T19" fmla="*/ 5284 h 756"/>
                <a:gd name="T20" fmla="+- 0 8058 7295"/>
                <a:gd name="T21" fmla="*/ T20 w 763"/>
                <a:gd name="T22" fmla="+- 0 5284 4852"/>
                <a:gd name="T23" fmla="*/ 5284 h 756"/>
                <a:gd name="T24" fmla="+- 0 7677 7295"/>
                <a:gd name="T25" fmla="*/ T24 w 763"/>
                <a:gd name="T26" fmla="+- 0 5608 4852"/>
                <a:gd name="T27" fmla="*/ 5608 h 756"/>
                <a:gd name="T28" fmla="+- 0 7295 7295"/>
                <a:gd name="T29" fmla="*/ T28 w 763"/>
                <a:gd name="T30" fmla="+- 0 5284 4852"/>
                <a:gd name="T31" fmla="*/ 5284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763" h="756">
                  <a:moveTo>
                    <a:pt x="0" y="432"/>
                  </a:moveTo>
                  <a:lnTo>
                    <a:pt x="191" y="432"/>
                  </a:lnTo>
                  <a:lnTo>
                    <a:pt x="191" y="0"/>
                  </a:lnTo>
                  <a:lnTo>
                    <a:pt x="572" y="0"/>
                  </a:lnTo>
                  <a:lnTo>
                    <a:pt x="572" y="432"/>
                  </a:lnTo>
                  <a:lnTo>
                    <a:pt x="763" y="432"/>
                  </a:lnTo>
                  <a:lnTo>
                    <a:pt x="382" y="756"/>
                  </a:lnTo>
                  <a:lnTo>
                    <a:pt x="0" y="43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6856776" y="5798736"/>
            <a:ext cx="5192951" cy="950632"/>
          </a:xfrm>
          <a:prstGeom prst="rect">
            <a:avLst/>
          </a:prstGeom>
          <a:gradFill flip="none" rotWithShape="1">
            <a:gsLst>
              <a:gs pos="0">
                <a:srgbClr val="BD90D6">
                  <a:tint val="66000"/>
                  <a:satMod val="160000"/>
                </a:srgbClr>
              </a:gs>
              <a:gs pos="50000">
                <a:srgbClr val="BD90D6">
                  <a:tint val="44500"/>
                  <a:satMod val="160000"/>
                </a:srgbClr>
              </a:gs>
              <a:gs pos="100000">
                <a:srgbClr val="BD90D6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*</a:t>
            </a:r>
            <a:r>
              <a:rPr kumimoji="0" lang="en-US" altLang="en-US" sz="10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Consent is not always required but it is best to seek consent unless to do so would put the child at immediate risk</a:t>
            </a:r>
            <a:r>
              <a:rPr kumimoji="0" lang="en-US" altLang="en-US" sz="11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kumimoji="0" lang="en-US" altLang="en-US" sz="1100" b="1" i="1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7 golden rules of info sharing</a:t>
            </a:r>
            <a:r>
              <a: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kumimoji="0" lang="en-US" altLang="en-US" sz="800" b="0" i="1" u="none" strike="noStrike" cap="none" normalizeH="0" baseline="0" dirty="0">
                <a:ln>
                  <a:noFill/>
                </a:ln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https://www.rcgp.org.uk/clinical-and- research/toolkits/~/media/8057F019ABEC4357B36AF45DA8580337.ashx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116925" y="3504964"/>
            <a:ext cx="6332243" cy="2060870"/>
          </a:xfrm>
          <a:prstGeom prst="rect">
            <a:avLst/>
          </a:prstGeom>
          <a:gradFill flip="none" rotWithShape="1">
            <a:gsLst>
              <a:gs pos="0">
                <a:srgbClr val="9DC3E6">
                  <a:tint val="66000"/>
                  <a:satMod val="160000"/>
                </a:srgbClr>
              </a:gs>
              <a:gs pos="50000">
                <a:srgbClr val="9DC3E6">
                  <a:tint val="44500"/>
                  <a:satMod val="160000"/>
                </a:srgbClr>
              </a:gs>
              <a:gs pos="100000">
                <a:srgbClr val="9DC3E6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2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2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2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2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2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2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2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2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241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4188" algn="l"/>
              </a:tabLst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4188" algn="l"/>
              </a:tabLs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</a:t>
            </a:r>
            <a:r>
              <a:rPr lang="en-US" altLang="en-US" sz="1600" b="1" dirty="0">
                <a:ea typeface="Calibri" panose="020F0502020204030204" pitchFamily="34" charset="0"/>
              </a:rPr>
              <a:t>     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MAST</a:t>
            </a:r>
            <a:r>
              <a:rPr kumimoji="0" lang="en-US" altLang="en-US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Multi Agency Safeguarding Team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4188" algn="l"/>
              </a:tabLst>
            </a:pPr>
            <a:r>
              <a:rPr kumimoji="0" lang="en-US" altLang="en-US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                 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0207 364 5601/ 5606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4188" algn="l"/>
              </a:tabLst>
            </a:pPr>
            <a:r>
              <a:rPr lang="en-US" altLang="en-US" sz="1100" dirty="0"/>
              <a:t>                                                  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0207 364 4079 out of hours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4188" algn="l"/>
              </a:tabLst>
            </a:pPr>
            <a:r>
              <a:rPr lang="en-US" altLang="en-US" sz="1200" b="1" dirty="0">
                <a:ea typeface="Calibri" panose="020F0502020204030204" pitchFamily="34" charset="0"/>
              </a:rPr>
              <a:t>                              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Call handler may suggest you speak to MAST duty worke</a:t>
            </a:r>
            <a:r>
              <a:rPr lang="en-US" altLang="en-US" sz="1000" dirty="0">
                <a:ea typeface="Calibri" panose="020F0502020204030204" pitchFamily="34" charset="0"/>
              </a:rPr>
              <a:t>r  </a:t>
            </a:r>
          </a:p>
          <a:p>
            <a:pPr lvl="0" indent="457200">
              <a:tabLst/>
            </a:pPr>
            <a:r>
              <a:rPr lang="en-US" altLang="en-US" sz="1000" dirty="0">
                <a:ea typeface="Calibri" panose="020F0502020204030204" pitchFamily="34" charset="0"/>
              </a:rPr>
              <a:t>		      </a:t>
            </a:r>
          </a:p>
          <a:p>
            <a:pPr lvl="0" indent="457200">
              <a:tabLst/>
            </a:pPr>
            <a:r>
              <a:rPr lang="en-US" altLang="en-US" sz="1000" dirty="0">
                <a:ea typeface="Calibri" panose="020F0502020204030204" pitchFamily="34" charset="0"/>
              </a:rPr>
              <a:t>Also need to complete </a:t>
            </a:r>
            <a:r>
              <a:rPr lang="en-US" altLang="en-US" sz="1100" b="1" dirty="0">
                <a:ea typeface="Calibri" panose="020F0502020204030204" pitchFamily="34" charset="0"/>
              </a:rPr>
              <a:t>children’s social services interagency referral form </a:t>
            </a:r>
            <a:r>
              <a:rPr lang="en-US" altLang="en-US" sz="1000" dirty="0">
                <a:ea typeface="Calibri" panose="020F0502020204030204" pitchFamily="34" charset="0"/>
              </a:rPr>
              <a:t>found on EMIS</a:t>
            </a:r>
          </a:p>
          <a:p>
            <a:pPr lvl="0" indent="457200">
              <a:tabLst/>
            </a:pPr>
            <a:r>
              <a:rPr lang="en-US" altLang="en-US" sz="1000" dirty="0">
                <a:ea typeface="Calibri" panose="020F0502020204030204" pitchFamily="34" charset="0"/>
              </a:rPr>
              <a:t>                    send to  </a:t>
            </a:r>
            <a:r>
              <a:rPr lang="en-US" altLang="en-US" sz="1600" b="1" dirty="0">
                <a:solidFill>
                  <a:srgbClr val="0563C1"/>
                </a:solidFill>
                <a:ea typeface="Calibri" panose="020F0502020204030204" pitchFamily="34" charset="0"/>
                <a:hlinkClick r:id="rId7"/>
              </a:rPr>
              <a:t>MAST@towerhamlets.gov.uk</a:t>
            </a:r>
            <a:endParaRPr lang="en-US" altLang="en-US" sz="1600" b="1" dirty="0">
              <a:solidFill>
                <a:srgbClr val="0563C1"/>
              </a:solidFill>
              <a:ea typeface="Calibri" panose="020F0502020204030204" pitchFamily="34" charset="0"/>
            </a:endParaRPr>
          </a:p>
          <a:p>
            <a:pPr lvl="0" indent="457200">
              <a:tabLst/>
            </a:pPr>
            <a:r>
              <a:rPr lang="en-US" altLang="en-US" sz="1100" b="1" dirty="0"/>
              <a:t>           </a:t>
            </a:r>
          </a:p>
          <a:p>
            <a:pPr lvl="0" indent="457200">
              <a:tabLst/>
            </a:pPr>
            <a:r>
              <a:rPr lang="en-US" altLang="en-US" sz="1100" b="1" dirty="0"/>
              <a:t>             </a:t>
            </a:r>
            <a:r>
              <a:rPr lang="en-US" altLang="en-US" sz="1000" b="1" dirty="0"/>
              <a:t>Ensure appropriate coding (whole household) using </a:t>
            </a:r>
            <a:r>
              <a:rPr lang="en-US" altLang="en-US" sz="1000" b="1" dirty="0" err="1"/>
              <a:t>emis</a:t>
            </a:r>
            <a:r>
              <a:rPr lang="en-US" altLang="en-US" sz="1000" b="1" dirty="0"/>
              <a:t> </a:t>
            </a:r>
            <a:r>
              <a:rPr lang="en-US" altLang="en-US" sz="1000" b="1" dirty="0" err="1"/>
              <a:t>cSG</a:t>
            </a:r>
            <a:r>
              <a:rPr lang="en-US" altLang="en-US" sz="1000" b="1" dirty="0"/>
              <a:t> template </a:t>
            </a:r>
            <a:endParaRPr lang="en-US" altLang="en-US" sz="1000" dirty="0"/>
          </a:p>
          <a:p>
            <a:pPr lvl="0" indent="457200">
              <a:tabLst/>
            </a:pPr>
            <a:endParaRPr lang="en-US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4188" algn="l"/>
              </a:tabLst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4188" algn="l"/>
              </a:tabLst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24188" algn="l"/>
              </a:tabLst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 </a:t>
            </a: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116925" y="5838595"/>
            <a:ext cx="6679784" cy="943060"/>
          </a:xfrm>
          <a:prstGeom prst="rect">
            <a:avLst/>
          </a:prstGeom>
          <a:gradFill flip="none" rotWithShape="1">
            <a:gsLst>
              <a:gs pos="0">
                <a:srgbClr val="9DC3E6">
                  <a:tint val="66000"/>
                  <a:satMod val="160000"/>
                </a:srgbClr>
              </a:gs>
              <a:gs pos="50000">
                <a:srgbClr val="9DC3E6">
                  <a:tint val="44500"/>
                  <a:satMod val="160000"/>
                </a:srgbClr>
              </a:gs>
              <a:gs pos="100000">
                <a:srgbClr val="9DC3E6">
                  <a:tint val="23500"/>
                  <a:satMod val="160000"/>
                </a:srgbClr>
              </a:gs>
            </a:gsLst>
            <a:lin ang="18900000" scaled="1"/>
            <a:tileRect/>
          </a:gra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100" b="1" dirty="0">
              <a:ea typeface="Calibri" panose="020F050202020403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If further escalation neede</a:t>
            </a:r>
            <a:r>
              <a:rPr lang="en-US" altLang="en-US" sz="1100" b="1" dirty="0">
                <a:ea typeface="Calibri" panose="020F0502020204030204" pitchFamily="34" charset="0"/>
              </a:rPr>
              <a:t>d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MAST manager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8"/>
              </a:rPr>
              <a:t>Cindy.Abbey@towerhamlets.gov.uk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Tel 0207 364 4870/ 2726</a:t>
            </a:r>
            <a:r>
              <a:rPr kumimoji="0" lang="en-US" altLang="en-US" sz="11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07720 684280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MAST head of service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9"/>
              </a:rPr>
              <a:t>Habon.Ibrahim-Osman@towerhamlets.gov.uk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Tel 0207 364 2257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4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1" name="Rectangle 64"/>
          <p:cNvSpPr>
            <a:spLocks noChangeArrowheads="1"/>
          </p:cNvSpPr>
          <p:nvPr/>
        </p:nvSpPr>
        <p:spPr bwMode="auto">
          <a:xfrm>
            <a:off x="0" y="460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1" i="0" u="sng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100" b="1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Text Box 39"/>
          <p:cNvSpPr txBox="1">
            <a:spLocks noChangeArrowheads="1"/>
          </p:cNvSpPr>
          <p:nvPr/>
        </p:nvSpPr>
        <p:spPr bwMode="auto">
          <a:xfrm>
            <a:off x="136484" y="795018"/>
            <a:ext cx="2138680" cy="1112619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8900000" scaled="1"/>
            <a:tileRect/>
          </a:gradFill>
          <a:ln w="1270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181610">
              <a:spcBef>
                <a:spcPts val="360"/>
              </a:spcBef>
              <a:spcAft>
                <a:spcPts val="0"/>
              </a:spcAft>
            </a:pPr>
            <a:endParaRPr lang="en-GB" sz="13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81610">
              <a:spcBef>
                <a:spcPts val="360"/>
              </a:spcBef>
              <a:spcAft>
                <a:spcPts val="0"/>
              </a:spcAft>
            </a:pP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Needs urgent protection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855" marR="109855" algn="ctr">
              <a:spcBef>
                <a:spcPts val="5"/>
              </a:spcBef>
              <a:spcAft>
                <a:spcPts val="0"/>
              </a:spcAft>
            </a:pP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Eg Non accidental injury, bruise non-mobile child, victim of FGM, </a:t>
            </a:r>
            <a:r>
              <a:rPr lang="en-GB" sz="900" dirty="0">
                <a:latin typeface="Calibri" panose="020F0502020204030204" pitchFamily="34" charset="0"/>
                <a:ea typeface="Calibri" panose="020F0502020204030204" pitchFamily="34" charset="0"/>
              </a:rPr>
              <a:t>sexual abuse</a:t>
            </a: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going home to face perpetrator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4" name="Text Box 40"/>
          <p:cNvSpPr txBox="1">
            <a:spLocks noChangeArrowheads="1"/>
          </p:cNvSpPr>
          <p:nvPr/>
        </p:nvSpPr>
        <p:spPr bwMode="auto">
          <a:xfrm>
            <a:off x="118745" y="2129395"/>
            <a:ext cx="2114867" cy="1025757"/>
          </a:xfrm>
          <a:prstGeom prst="rect">
            <a:avLst/>
          </a:prstGeom>
          <a:gradFill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8900000" scaled="1"/>
          </a:gradFill>
          <a:ln w="1270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412750" marR="412115" algn="ctr">
              <a:spcBef>
                <a:spcPts val="360"/>
              </a:spcBef>
              <a:spcAft>
                <a:spcPts val="0"/>
              </a:spcAft>
            </a:pPr>
            <a:endParaRPr lang="en-GB" sz="1200" b="1" dirty="0">
              <a:solidFill>
                <a:srgbClr val="FFFFFF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12750" marR="412115" algn="ctr">
              <a:spcBef>
                <a:spcPts val="360"/>
              </a:spcBef>
              <a:spcAft>
                <a:spcPts val="0"/>
              </a:spcAft>
            </a:pPr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Telephone MAST immediately </a:t>
            </a:r>
            <a:r>
              <a:rPr lang="en-GB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(Consent not needed*)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9855" marR="109855" algn="ctr">
              <a:lnSpc>
                <a:spcPts val="975"/>
              </a:lnSpc>
              <a:spcAft>
                <a:spcPts val="0"/>
              </a:spcAft>
            </a:pPr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Follow up with written referral within 48 hr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55" name="Group 54"/>
          <p:cNvGrpSpPr>
            <a:grpSpLocks/>
          </p:cNvGrpSpPr>
          <p:nvPr/>
        </p:nvGrpSpPr>
        <p:grpSpPr bwMode="auto">
          <a:xfrm>
            <a:off x="924262" y="3155153"/>
            <a:ext cx="400983" cy="319338"/>
            <a:chOff x="7295" y="4851"/>
            <a:chExt cx="763" cy="756"/>
          </a:xfrm>
        </p:grpSpPr>
        <p:sp>
          <p:nvSpPr>
            <p:cNvPr id="56" name="AutoShape 14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8058 7295"/>
                <a:gd name="T1" fmla="*/ T0 w 763"/>
                <a:gd name="T2" fmla="+- 0 5284 4852"/>
                <a:gd name="T3" fmla="*/ 5284 h 756"/>
                <a:gd name="T4" fmla="+- 0 7295 7295"/>
                <a:gd name="T5" fmla="*/ T4 w 763"/>
                <a:gd name="T6" fmla="+- 0 5284 4852"/>
                <a:gd name="T7" fmla="*/ 5284 h 756"/>
                <a:gd name="T8" fmla="+- 0 7677 7295"/>
                <a:gd name="T9" fmla="*/ T8 w 763"/>
                <a:gd name="T10" fmla="+- 0 5608 4852"/>
                <a:gd name="T11" fmla="*/ 5608 h 756"/>
                <a:gd name="T12" fmla="+- 0 8058 7295"/>
                <a:gd name="T13" fmla="*/ T12 w 763"/>
                <a:gd name="T14" fmla="+- 0 5284 4852"/>
                <a:gd name="T15" fmla="*/ 5284 h 756"/>
                <a:gd name="T16" fmla="+- 0 7867 7295"/>
                <a:gd name="T17" fmla="*/ T16 w 763"/>
                <a:gd name="T18" fmla="+- 0 4852 4852"/>
                <a:gd name="T19" fmla="*/ 4852 h 756"/>
                <a:gd name="T20" fmla="+- 0 7486 7295"/>
                <a:gd name="T21" fmla="*/ T20 w 763"/>
                <a:gd name="T22" fmla="+- 0 4852 4852"/>
                <a:gd name="T23" fmla="*/ 4852 h 756"/>
                <a:gd name="T24" fmla="+- 0 7486 7295"/>
                <a:gd name="T25" fmla="*/ T24 w 763"/>
                <a:gd name="T26" fmla="+- 0 5284 4852"/>
                <a:gd name="T27" fmla="*/ 5284 h 756"/>
                <a:gd name="T28" fmla="+- 0 7867 7295"/>
                <a:gd name="T29" fmla="*/ T28 w 763"/>
                <a:gd name="T30" fmla="+- 0 5284 4852"/>
                <a:gd name="T31" fmla="*/ 5284 h 756"/>
                <a:gd name="T32" fmla="+- 0 7867 7295"/>
                <a:gd name="T33" fmla="*/ T32 w 763"/>
                <a:gd name="T34" fmla="+- 0 4852 4852"/>
                <a:gd name="T35" fmla="*/ 4852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763" h="756">
                  <a:moveTo>
                    <a:pt x="763" y="432"/>
                  </a:moveTo>
                  <a:lnTo>
                    <a:pt x="0" y="432"/>
                  </a:lnTo>
                  <a:lnTo>
                    <a:pt x="382" y="756"/>
                  </a:lnTo>
                  <a:lnTo>
                    <a:pt x="763" y="432"/>
                  </a:lnTo>
                  <a:close/>
                  <a:moveTo>
                    <a:pt x="572" y="0"/>
                  </a:moveTo>
                  <a:lnTo>
                    <a:pt x="191" y="0"/>
                  </a:lnTo>
                  <a:lnTo>
                    <a:pt x="191" y="432"/>
                  </a:lnTo>
                  <a:lnTo>
                    <a:pt x="572" y="432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7295 7295"/>
                <a:gd name="T1" fmla="*/ T0 w 763"/>
                <a:gd name="T2" fmla="+- 0 5284 4852"/>
                <a:gd name="T3" fmla="*/ 5284 h 756"/>
                <a:gd name="T4" fmla="+- 0 7486 7295"/>
                <a:gd name="T5" fmla="*/ T4 w 763"/>
                <a:gd name="T6" fmla="+- 0 5284 4852"/>
                <a:gd name="T7" fmla="*/ 5284 h 756"/>
                <a:gd name="T8" fmla="+- 0 7486 7295"/>
                <a:gd name="T9" fmla="*/ T8 w 763"/>
                <a:gd name="T10" fmla="+- 0 4852 4852"/>
                <a:gd name="T11" fmla="*/ 4852 h 756"/>
                <a:gd name="T12" fmla="+- 0 7867 7295"/>
                <a:gd name="T13" fmla="*/ T12 w 763"/>
                <a:gd name="T14" fmla="+- 0 4852 4852"/>
                <a:gd name="T15" fmla="*/ 4852 h 756"/>
                <a:gd name="T16" fmla="+- 0 7867 7295"/>
                <a:gd name="T17" fmla="*/ T16 w 763"/>
                <a:gd name="T18" fmla="+- 0 5284 4852"/>
                <a:gd name="T19" fmla="*/ 5284 h 756"/>
                <a:gd name="T20" fmla="+- 0 8058 7295"/>
                <a:gd name="T21" fmla="*/ T20 w 763"/>
                <a:gd name="T22" fmla="+- 0 5284 4852"/>
                <a:gd name="T23" fmla="*/ 5284 h 756"/>
                <a:gd name="T24" fmla="+- 0 7677 7295"/>
                <a:gd name="T25" fmla="*/ T24 w 763"/>
                <a:gd name="T26" fmla="+- 0 5608 4852"/>
                <a:gd name="T27" fmla="*/ 5608 h 756"/>
                <a:gd name="T28" fmla="+- 0 7295 7295"/>
                <a:gd name="T29" fmla="*/ T28 w 763"/>
                <a:gd name="T30" fmla="+- 0 5284 4852"/>
                <a:gd name="T31" fmla="*/ 5284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763" h="756">
                  <a:moveTo>
                    <a:pt x="0" y="432"/>
                  </a:moveTo>
                  <a:lnTo>
                    <a:pt x="191" y="432"/>
                  </a:lnTo>
                  <a:lnTo>
                    <a:pt x="191" y="0"/>
                  </a:lnTo>
                  <a:lnTo>
                    <a:pt x="572" y="0"/>
                  </a:lnTo>
                  <a:lnTo>
                    <a:pt x="572" y="432"/>
                  </a:lnTo>
                  <a:lnTo>
                    <a:pt x="763" y="432"/>
                  </a:lnTo>
                  <a:lnTo>
                    <a:pt x="382" y="756"/>
                  </a:lnTo>
                  <a:lnTo>
                    <a:pt x="0" y="43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grpSp>
        <p:nvGrpSpPr>
          <p:cNvPr id="58" name="Group 57"/>
          <p:cNvGrpSpPr>
            <a:grpSpLocks/>
          </p:cNvGrpSpPr>
          <p:nvPr/>
        </p:nvGrpSpPr>
        <p:grpSpPr bwMode="auto">
          <a:xfrm>
            <a:off x="2890985" y="3267076"/>
            <a:ext cx="316360" cy="231802"/>
            <a:chOff x="7295" y="4851"/>
            <a:chExt cx="763" cy="756"/>
          </a:xfrm>
        </p:grpSpPr>
        <p:sp>
          <p:nvSpPr>
            <p:cNvPr id="59" name="AutoShape 14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8058 7295"/>
                <a:gd name="T1" fmla="*/ T0 w 763"/>
                <a:gd name="T2" fmla="+- 0 5284 4852"/>
                <a:gd name="T3" fmla="*/ 5284 h 756"/>
                <a:gd name="T4" fmla="+- 0 7295 7295"/>
                <a:gd name="T5" fmla="*/ T4 w 763"/>
                <a:gd name="T6" fmla="+- 0 5284 4852"/>
                <a:gd name="T7" fmla="*/ 5284 h 756"/>
                <a:gd name="T8" fmla="+- 0 7677 7295"/>
                <a:gd name="T9" fmla="*/ T8 w 763"/>
                <a:gd name="T10" fmla="+- 0 5608 4852"/>
                <a:gd name="T11" fmla="*/ 5608 h 756"/>
                <a:gd name="T12" fmla="+- 0 8058 7295"/>
                <a:gd name="T13" fmla="*/ T12 w 763"/>
                <a:gd name="T14" fmla="+- 0 5284 4852"/>
                <a:gd name="T15" fmla="*/ 5284 h 756"/>
                <a:gd name="T16" fmla="+- 0 7867 7295"/>
                <a:gd name="T17" fmla="*/ T16 w 763"/>
                <a:gd name="T18" fmla="+- 0 4852 4852"/>
                <a:gd name="T19" fmla="*/ 4852 h 756"/>
                <a:gd name="T20" fmla="+- 0 7486 7295"/>
                <a:gd name="T21" fmla="*/ T20 w 763"/>
                <a:gd name="T22" fmla="+- 0 4852 4852"/>
                <a:gd name="T23" fmla="*/ 4852 h 756"/>
                <a:gd name="T24" fmla="+- 0 7486 7295"/>
                <a:gd name="T25" fmla="*/ T24 w 763"/>
                <a:gd name="T26" fmla="+- 0 5284 4852"/>
                <a:gd name="T27" fmla="*/ 5284 h 756"/>
                <a:gd name="T28" fmla="+- 0 7867 7295"/>
                <a:gd name="T29" fmla="*/ T28 w 763"/>
                <a:gd name="T30" fmla="+- 0 5284 4852"/>
                <a:gd name="T31" fmla="*/ 5284 h 756"/>
                <a:gd name="T32" fmla="+- 0 7867 7295"/>
                <a:gd name="T33" fmla="*/ T32 w 763"/>
                <a:gd name="T34" fmla="+- 0 4852 4852"/>
                <a:gd name="T35" fmla="*/ 4852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763" h="756">
                  <a:moveTo>
                    <a:pt x="763" y="432"/>
                  </a:moveTo>
                  <a:lnTo>
                    <a:pt x="0" y="432"/>
                  </a:lnTo>
                  <a:lnTo>
                    <a:pt x="382" y="756"/>
                  </a:lnTo>
                  <a:lnTo>
                    <a:pt x="763" y="432"/>
                  </a:lnTo>
                  <a:close/>
                  <a:moveTo>
                    <a:pt x="572" y="0"/>
                  </a:moveTo>
                  <a:lnTo>
                    <a:pt x="191" y="0"/>
                  </a:lnTo>
                  <a:lnTo>
                    <a:pt x="191" y="432"/>
                  </a:lnTo>
                  <a:lnTo>
                    <a:pt x="572" y="432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7295 7295"/>
                <a:gd name="T1" fmla="*/ T0 w 763"/>
                <a:gd name="T2" fmla="+- 0 5284 4852"/>
                <a:gd name="T3" fmla="*/ 5284 h 756"/>
                <a:gd name="T4" fmla="+- 0 7486 7295"/>
                <a:gd name="T5" fmla="*/ T4 w 763"/>
                <a:gd name="T6" fmla="+- 0 5284 4852"/>
                <a:gd name="T7" fmla="*/ 5284 h 756"/>
                <a:gd name="T8" fmla="+- 0 7486 7295"/>
                <a:gd name="T9" fmla="*/ T8 w 763"/>
                <a:gd name="T10" fmla="+- 0 4852 4852"/>
                <a:gd name="T11" fmla="*/ 4852 h 756"/>
                <a:gd name="T12" fmla="+- 0 7867 7295"/>
                <a:gd name="T13" fmla="*/ T12 w 763"/>
                <a:gd name="T14" fmla="+- 0 4852 4852"/>
                <a:gd name="T15" fmla="*/ 4852 h 756"/>
                <a:gd name="T16" fmla="+- 0 7867 7295"/>
                <a:gd name="T17" fmla="*/ T16 w 763"/>
                <a:gd name="T18" fmla="+- 0 5284 4852"/>
                <a:gd name="T19" fmla="*/ 5284 h 756"/>
                <a:gd name="T20" fmla="+- 0 8058 7295"/>
                <a:gd name="T21" fmla="*/ T20 w 763"/>
                <a:gd name="T22" fmla="+- 0 5284 4852"/>
                <a:gd name="T23" fmla="*/ 5284 h 756"/>
                <a:gd name="T24" fmla="+- 0 7677 7295"/>
                <a:gd name="T25" fmla="*/ T24 w 763"/>
                <a:gd name="T26" fmla="+- 0 5608 4852"/>
                <a:gd name="T27" fmla="*/ 5608 h 756"/>
                <a:gd name="T28" fmla="+- 0 7295 7295"/>
                <a:gd name="T29" fmla="*/ T28 w 763"/>
                <a:gd name="T30" fmla="+- 0 5284 4852"/>
                <a:gd name="T31" fmla="*/ 5284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763" h="756">
                  <a:moveTo>
                    <a:pt x="0" y="432"/>
                  </a:moveTo>
                  <a:lnTo>
                    <a:pt x="191" y="432"/>
                  </a:lnTo>
                  <a:lnTo>
                    <a:pt x="191" y="0"/>
                  </a:lnTo>
                  <a:lnTo>
                    <a:pt x="572" y="0"/>
                  </a:lnTo>
                  <a:lnTo>
                    <a:pt x="572" y="432"/>
                  </a:lnTo>
                  <a:lnTo>
                    <a:pt x="763" y="432"/>
                  </a:lnTo>
                  <a:lnTo>
                    <a:pt x="382" y="756"/>
                  </a:lnTo>
                  <a:lnTo>
                    <a:pt x="0" y="43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grpSp>
        <p:nvGrpSpPr>
          <p:cNvPr id="61" name="Group 60"/>
          <p:cNvGrpSpPr>
            <a:grpSpLocks/>
          </p:cNvGrpSpPr>
          <p:nvPr/>
        </p:nvGrpSpPr>
        <p:grpSpPr bwMode="auto">
          <a:xfrm>
            <a:off x="924262" y="1907636"/>
            <a:ext cx="400983" cy="218583"/>
            <a:chOff x="7295" y="4851"/>
            <a:chExt cx="763" cy="756"/>
          </a:xfrm>
        </p:grpSpPr>
        <p:sp>
          <p:nvSpPr>
            <p:cNvPr id="62" name="AutoShape 14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8058 7295"/>
                <a:gd name="T1" fmla="*/ T0 w 763"/>
                <a:gd name="T2" fmla="+- 0 5284 4852"/>
                <a:gd name="T3" fmla="*/ 5284 h 756"/>
                <a:gd name="T4" fmla="+- 0 7295 7295"/>
                <a:gd name="T5" fmla="*/ T4 w 763"/>
                <a:gd name="T6" fmla="+- 0 5284 4852"/>
                <a:gd name="T7" fmla="*/ 5284 h 756"/>
                <a:gd name="T8" fmla="+- 0 7677 7295"/>
                <a:gd name="T9" fmla="*/ T8 w 763"/>
                <a:gd name="T10" fmla="+- 0 5608 4852"/>
                <a:gd name="T11" fmla="*/ 5608 h 756"/>
                <a:gd name="T12" fmla="+- 0 8058 7295"/>
                <a:gd name="T13" fmla="*/ T12 w 763"/>
                <a:gd name="T14" fmla="+- 0 5284 4852"/>
                <a:gd name="T15" fmla="*/ 5284 h 756"/>
                <a:gd name="T16" fmla="+- 0 7867 7295"/>
                <a:gd name="T17" fmla="*/ T16 w 763"/>
                <a:gd name="T18" fmla="+- 0 4852 4852"/>
                <a:gd name="T19" fmla="*/ 4852 h 756"/>
                <a:gd name="T20" fmla="+- 0 7486 7295"/>
                <a:gd name="T21" fmla="*/ T20 w 763"/>
                <a:gd name="T22" fmla="+- 0 4852 4852"/>
                <a:gd name="T23" fmla="*/ 4852 h 756"/>
                <a:gd name="T24" fmla="+- 0 7486 7295"/>
                <a:gd name="T25" fmla="*/ T24 w 763"/>
                <a:gd name="T26" fmla="+- 0 5284 4852"/>
                <a:gd name="T27" fmla="*/ 5284 h 756"/>
                <a:gd name="T28" fmla="+- 0 7867 7295"/>
                <a:gd name="T29" fmla="*/ T28 w 763"/>
                <a:gd name="T30" fmla="+- 0 5284 4852"/>
                <a:gd name="T31" fmla="*/ 5284 h 756"/>
                <a:gd name="T32" fmla="+- 0 7867 7295"/>
                <a:gd name="T33" fmla="*/ T32 w 763"/>
                <a:gd name="T34" fmla="+- 0 4852 4852"/>
                <a:gd name="T35" fmla="*/ 4852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763" h="756">
                  <a:moveTo>
                    <a:pt x="763" y="432"/>
                  </a:moveTo>
                  <a:lnTo>
                    <a:pt x="0" y="432"/>
                  </a:lnTo>
                  <a:lnTo>
                    <a:pt x="382" y="756"/>
                  </a:lnTo>
                  <a:lnTo>
                    <a:pt x="763" y="432"/>
                  </a:lnTo>
                  <a:close/>
                  <a:moveTo>
                    <a:pt x="572" y="0"/>
                  </a:moveTo>
                  <a:lnTo>
                    <a:pt x="191" y="0"/>
                  </a:lnTo>
                  <a:lnTo>
                    <a:pt x="191" y="432"/>
                  </a:lnTo>
                  <a:lnTo>
                    <a:pt x="572" y="432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7295 7295"/>
                <a:gd name="T1" fmla="*/ T0 w 763"/>
                <a:gd name="T2" fmla="+- 0 5284 4852"/>
                <a:gd name="T3" fmla="*/ 5284 h 756"/>
                <a:gd name="T4" fmla="+- 0 7486 7295"/>
                <a:gd name="T5" fmla="*/ T4 w 763"/>
                <a:gd name="T6" fmla="+- 0 5284 4852"/>
                <a:gd name="T7" fmla="*/ 5284 h 756"/>
                <a:gd name="T8" fmla="+- 0 7486 7295"/>
                <a:gd name="T9" fmla="*/ T8 w 763"/>
                <a:gd name="T10" fmla="+- 0 4852 4852"/>
                <a:gd name="T11" fmla="*/ 4852 h 756"/>
                <a:gd name="T12" fmla="+- 0 7867 7295"/>
                <a:gd name="T13" fmla="*/ T12 w 763"/>
                <a:gd name="T14" fmla="+- 0 4852 4852"/>
                <a:gd name="T15" fmla="*/ 4852 h 756"/>
                <a:gd name="T16" fmla="+- 0 7867 7295"/>
                <a:gd name="T17" fmla="*/ T16 w 763"/>
                <a:gd name="T18" fmla="+- 0 5284 4852"/>
                <a:gd name="T19" fmla="*/ 5284 h 756"/>
                <a:gd name="T20" fmla="+- 0 8058 7295"/>
                <a:gd name="T21" fmla="*/ T20 w 763"/>
                <a:gd name="T22" fmla="+- 0 5284 4852"/>
                <a:gd name="T23" fmla="*/ 5284 h 756"/>
                <a:gd name="T24" fmla="+- 0 7677 7295"/>
                <a:gd name="T25" fmla="*/ T24 w 763"/>
                <a:gd name="T26" fmla="+- 0 5608 4852"/>
                <a:gd name="T27" fmla="*/ 5608 h 756"/>
                <a:gd name="T28" fmla="+- 0 7295 7295"/>
                <a:gd name="T29" fmla="*/ T28 w 763"/>
                <a:gd name="T30" fmla="+- 0 5284 4852"/>
                <a:gd name="T31" fmla="*/ 5284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763" h="756">
                  <a:moveTo>
                    <a:pt x="0" y="432"/>
                  </a:moveTo>
                  <a:lnTo>
                    <a:pt x="191" y="432"/>
                  </a:lnTo>
                  <a:lnTo>
                    <a:pt x="191" y="0"/>
                  </a:lnTo>
                  <a:lnTo>
                    <a:pt x="572" y="0"/>
                  </a:lnTo>
                  <a:lnTo>
                    <a:pt x="572" y="432"/>
                  </a:lnTo>
                  <a:lnTo>
                    <a:pt x="763" y="432"/>
                  </a:lnTo>
                  <a:lnTo>
                    <a:pt x="382" y="756"/>
                  </a:lnTo>
                  <a:lnTo>
                    <a:pt x="0" y="43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2848959" y="1785829"/>
            <a:ext cx="358386" cy="357187"/>
            <a:chOff x="7295" y="4851"/>
            <a:chExt cx="763" cy="756"/>
          </a:xfrm>
        </p:grpSpPr>
        <p:sp>
          <p:nvSpPr>
            <p:cNvPr id="65" name="AutoShape 14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8058 7295"/>
                <a:gd name="T1" fmla="*/ T0 w 763"/>
                <a:gd name="T2" fmla="+- 0 5284 4852"/>
                <a:gd name="T3" fmla="*/ 5284 h 756"/>
                <a:gd name="T4" fmla="+- 0 7295 7295"/>
                <a:gd name="T5" fmla="*/ T4 w 763"/>
                <a:gd name="T6" fmla="+- 0 5284 4852"/>
                <a:gd name="T7" fmla="*/ 5284 h 756"/>
                <a:gd name="T8" fmla="+- 0 7677 7295"/>
                <a:gd name="T9" fmla="*/ T8 w 763"/>
                <a:gd name="T10" fmla="+- 0 5608 4852"/>
                <a:gd name="T11" fmla="*/ 5608 h 756"/>
                <a:gd name="T12" fmla="+- 0 8058 7295"/>
                <a:gd name="T13" fmla="*/ T12 w 763"/>
                <a:gd name="T14" fmla="+- 0 5284 4852"/>
                <a:gd name="T15" fmla="*/ 5284 h 756"/>
                <a:gd name="T16" fmla="+- 0 7867 7295"/>
                <a:gd name="T17" fmla="*/ T16 w 763"/>
                <a:gd name="T18" fmla="+- 0 4852 4852"/>
                <a:gd name="T19" fmla="*/ 4852 h 756"/>
                <a:gd name="T20" fmla="+- 0 7486 7295"/>
                <a:gd name="T21" fmla="*/ T20 w 763"/>
                <a:gd name="T22" fmla="+- 0 4852 4852"/>
                <a:gd name="T23" fmla="*/ 4852 h 756"/>
                <a:gd name="T24" fmla="+- 0 7486 7295"/>
                <a:gd name="T25" fmla="*/ T24 w 763"/>
                <a:gd name="T26" fmla="+- 0 5284 4852"/>
                <a:gd name="T27" fmla="*/ 5284 h 756"/>
                <a:gd name="T28" fmla="+- 0 7867 7295"/>
                <a:gd name="T29" fmla="*/ T28 w 763"/>
                <a:gd name="T30" fmla="+- 0 5284 4852"/>
                <a:gd name="T31" fmla="*/ 5284 h 756"/>
                <a:gd name="T32" fmla="+- 0 7867 7295"/>
                <a:gd name="T33" fmla="*/ T32 w 763"/>
                <a:gd name="T34" fmla="+- 0 4852 4852"/>
                <a:gd name="T35" fmla="*/ 4852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763" h="756">
                  <a:moveTo>
                    <a:pt x="763" y="432"/>
                  </a:moveTo>
                  <a:lnTo>
                    <a:pt x="0" y="432"/>
                  </a:lnTo>
                  <a:lnTo>
                    <a:pt x="382" y="756"/>
                  </a:lnTo>
                  <a:lnTo>
                    <a:pt x="763" y="432"/>
                  </a:lnTo>
                  <a:close/>
                  <a:moveTo>
                    <a:pt x="572" y="0"/>
                  </a:moveTo>
                  <a:lnTo>
                    <a:pt x="191" y="0"/>
                  </a:lnTo>
                  <a:lnTo>
                    <a:pt x="191" y="432"/>
                  </a:lnTo>
                  <a:lnTo>
                    <a:pt x="572" y="432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7295 7295"/>
                <a:gd name="T1" fmla="*/ T0 w 763"/>
                <a:gd name="T2" fmla="+- 0 5284 4852"/>
                <a:gd name="T3" fmla="*/ 5284 h 756"/>
                <a:gd name="T4" fmla="+- 0 7486 7295"/>
                <a:gd name="T5" fmla="*/ T4 w 763"/>
                <a:gd name="T6" fmla="+- 0 5284 4852"/>
                <a:gd name="T7" fmla="*/ 5284 h 756"/>
                <a:gd name="T8" fmla="+- 0 7486 7295"/>
                <a:gd name="T9" fmla="*/ T8 w 763"/>
                <a:gd name="T10" fmla="+- 0 4852 4852"/>
                <a:gd name="T11" fmla="*/ 4852 h 756"/>
                <a:gd name="T12" fmla="+- 0 7867 7295"/>
                <a:gd name="T13" fmla="*/ T12 w 763"/>
                <a:gd name="T14" fmla="+- 0 4852 4852"/>
                <a:gd name="T15" fmla="*/ 4852 h 756"/>
                <a:gd name="T16" fmla="+- 0 7867 7295"/>
                <a:gd name="T17" fmla="*/ T16 w 763"/>
                <a:gd name="T18" fmla="+- 0 5284 4852"/>
                <a:gd name="T19" fmla="*/ 5284 h 756"/>
                <a:gd name="T20" fmla="+- 0 8058 7295"/>
                <a:gd name="T21" fmla="*/ T20 w 763"/>
                <a:gd name="T22" fmla="+- 0 5284 4852"/>
                <a:gd name="T23" fmla="*/ 5284 h 756"/>
                <a:gd name="T24" fmla="+- 0 7677 7295"/>
                <a:gd name="T25" fmla="*/ T24 w 763"/>
                <a:gd name="T26" fmla="+- 0 5608 4852"/>
                <a:gd name="T27" fmla="*/ 5608 h 756"/>
                <a:gd name="T28" fmla="+- 0 7295 7295"/>
                <a:gd name="T29" fmla="*/ T28 w 763"/>
                <a:gd name="T30" fmla="+- 0 5284 4852"/>
                <a:gd name="T31" fmla="*/ 5284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763" h="756">
                  <a:moveTo>
                    <a:pt x="0" y="432"/>
                  </a:moveTo>
                  <a:lnTo>
                    <a:pt x="191" y="432"/>
                  </a:lnTo>
                  <a:lnTo>
                    <a:pt x="191" y="0"/>
                  </a:lnTo>
                  <a:lnTo>
                    <a:pt x="572" y="0"/>
                  </a:lnTo>
                  <a:lnTo>
                    <a:pt x="572" y="432"/>
                  </a:lnTo>
                  <a:lnTo>
                    <a:pt x="763" y="432"/>
                  </a:lnTo>
                  <a:lnTo>
                    <a:pt x="382" y="756"/>
                  </a:lnTo>
                  <a:lnTo>
                    <a:pt x="0" y="43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grpSp>
        <p:nvGrpSpPr>
          <p:cNvPr id="67" name="Group 66"/>
          <p:cNvGrpSpPr>
            <a:grpSpLocks/>
          </p:cNvGrpSpPr>
          <p:nvPr/>
        </p:nvGrpSpPr>
        <p:grpSpPr bwMode="auto">
          <a:xfrm>
            <a:off x="4915535" y="1754582"/>
            <a:ext cx="407353" cy="420265"/>
            <a:chOff x="7295" y="4851"/>
            <a:chExt cx="763" cy="756"/>
          </a:xfrm>
        </p:grpSpPr>
        <p:sp>
          <p:nvSpPr>
            <p:cNvPr id="68" name="AutoShape 14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8058 7295"/>
                <a:gd name="T1" fmla="*/ T0 w 763"/>
                <a:gd name="T2" fmla="+- 0 5284 4852"/>
                <a:gd name="T3" fmla="*/ 5284 h 756"/>
                <a:gd name="T4" fmla="+- 0 7295 7295"/>
                <a:gd name="T5" fmla="*/ T4 w 763"/>
                <a:gd name="T6" fmla="+- 0 5284 4852"/>
                <a:gd name="T7" fmla="*/ 5284 h 756"/>
                <a:gd name="T8" fmla="+- 0 7677 7295"/>
                <a:gd name="T9" fmla="*/ T8 w 763"/>
                <a:gd name="T10" fmla="+- 0 5608 4852"/>
                <a:gd name="T11" fmla="*/ 5608 h 756"/>
                <a:gd name="T12" fmla="+- 0 8058 7295"/>
                <a:gd name="T13" fmla="*/ T12 w 763"/>
                <a:gd name="T14" fmla="+- 0 5284 4852"/>
                <a:gd name="T15" fmla="*/ 5284 h 756"/>
                <a:gd name="T16" fmla="+- 0 7867 7295"/>
                <a:gd name="T17" fmla="*/ T16 w 763"/>
                <a:gd name="T18" fmla="+- 0 4852 4852"/>
                <a:gd name="T19" fmla="*/ 4852 h 756"/>
                <a:gd name="T20" fmla="+- 0 7486 7295"/>
                <a:gd name="T21" fmla="*/ T20 w 763"/>
                <a:gd name="T22" fmla="+- 0 4852 4852"/>
                <a:gd name="T23" fmla="*/ 4852 h 756"/>
                <a:gd name="T24" fmla="+- 0 7486 7295"/>
                <a:gd name="T25" fmla="*/ T24 w 763"/>
                <a:gd name="T26" fmla="+- 0 5284 4852"/>
                <a:gd name="T27" fmla="*/ 5284 h 756"/>
                <a:gd name="T28" fmla="+- 0 7867 7295"/>
                <a:gd name="T29" fmla="*/ T28 w 763"/>
                <a:gd name="T30" fmla="+- 0 5284 4852"/>
                <a:gd name="T31" fmla="*/ 5284 h 756"/>
                <a:gd name="T32" fmla="+- 0 7867 7295"/>
                <a:gd name="T33" fmla="*/ T32 w 763"/>
                <a:gd name="T34" fmla="+- 0 4852 4852"/>
                <a:gd name="T35" fmla="*/ 4852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763" h="756">
                  <a:moveTo>
                    <a:pt x="763" y="432"/>
                  </a:moveTo>
                  <a:lnTo>
                    <a:pt x="0" y="432"/>
                  </a:lnTo>
                  <a:lnTo>
                    <a:pt x="382" y="756"/>
                  </a:lnTo>
                  <a:lnTo>
                    <a:pt x="763" y="432"/>
                  </a:lnTo>
                  <a:close/>
                  <a:moveTo>
                    <a:pt x="572" y="0"/>
                  </a:moveTo>
                  <a:lnTo>
                    <a:pt x="191" y="0"/>
                  </a:lnTo>
                  <a:lnTo>
                    <a:pt x="191" y="432"/>
                  </a:lnTo>
                  <a:lnTo>
                    <a:pt x="572" y="432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7295 7295"/>
                <a:gd name="T1" fmla="*/ T0 w 763"/>
                <a:gd name="T2" fmla="+- 0 5284 4852"/>
                <a:gd name="T3" fmla="*/ 5284 h 756"/>
                <a:gd name="T4" fmla="+- 0 7486 7295"/>
                <a:gd name="T5" fmla="*/ T4 w 763"/>
                <a:gd name="T6" fmla="+- 0 5284 4852"/>
                <a:gd name="T7" fmla="*/ 5284 h 756"/>
                <a:gd name="T8" fmla="+- 0 7486 7295"/>
                <a:gd name="T9" fmla="*/ T8 w 763"/>
                <a:gd name="T10" fmla="+- 0 4852 4852"/>
                <a:gd name="T11" fmla="*/ 4852 h 756"/>
                <a:gd name="T12" fmla="+- 0 7867 7295"/>
                <a:gd name="T13" fmla="*/ T12 w 763"/>
                <a:gd name="T14" fmla="+- 0 4852 4852"/>
                <a:gd name="T15" fmla="*/ 4852 h 756"/>
                <a:gd name="T16" fmla="+- 0 7867 7295"/>
                <a:gd name="T17" fmla="*/ T16 w 763"/>
                <a:gd name="T18" fmla="+- 0 5284 4852"/>
                <a:gd name="T19" fmla="*/ 5284 h 756"/>
                <a:gd name="T20" fmla="+- 0 8058 7295"/>
                <a:gd name="T21" fmla="*/ T20 w 763"/>
                <a:gd name="T22" fmla="+- 0 5284 4852"/>
                <a:gd name="T23" fmla="*/ 5284 h 756"/>
                <a:gd name="T24" fmla="+- 0 7677 7295"/>
                <a:gd name="T25" fmla="*/ T24 w 763"/>
                <a:gd name="T26" fmla="+- 0 5608 4852"/>
                <a:gd name="T27" fmla="*/ 5608 h 756"/>
                <a:gd name="T28" fmla="+- 0 7295 7295"/>
                <a:gd name="T29" fmla="*/ T28 w 763"/>
                <a:gd name="T30" fmla="+- 0 5284 4852"/>
                <a:gd name="T31" fmla="*/ 5284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763" h="756">
                  <a:moveTo>
                    <a:pt x="0" y="432"/>
                  </a:moveTo>
                  <a:lnTo>
                    <a:pt x="191" y="432"/>
                  </a:lnTo>
                  <a:lnTo>
                    <a:pt x="191" y="0"/>
                  </a:lnTo>
                  <a:lnTo>
                    <a:pt x="572" y="0"/>
                  </a:lnTo>
                  <a:lnTo>
                    <a:pt x="572" y="432"/>
                  </a:lnTo>
                  <a:lnTo>
                    <a:pt x="763" y="432"/>
                  </a:lnTo>
                  <a:lnTo>
                    <a:pt x="382" y="756"/>
                  </a:lnTo>
                  <a:lnTo>
                    <a:pt x="0" y="43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grpSp>
        <p:nvGrpSpPr>
          <p:cNvPr id="71" name="Group 70"/>
          <p:cNvGrpSpPr>
            <a:grpSpLocks/>
          </p:cNvGrpSpPr>
          <p:nvPr/>
        </p:nvGrpSpPr>
        <p:grpSpPr bwMode="auto">
          <a:xfrm>
            <a:off x="7067007" y="1731123"/>
            <a:ext cx="419981" cy="409792"/>
            <a:chOff x="7295" y="4851"/>
            <a:chExt cx="763" cy="756"/>
          </a:xfrm>
        </p:grpSpPr>
        <p:sp>
          <p:nvSpPr>
            <p:cNvPr id="72" name="AutoShape 14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8058 7295"/>
                <a:gd name="T1" fmla="*/ T0 w 763"/>
                <a:gd name="T2" fmla="+- 0 5284 4852"/>
                <a:gd name="T3" fmla="*/ 5284 h 756"/>
                <a:gd name="T4" fmla="+- 0 7295 7295"/>
                <a:gd name="T5" fmla="*/ T4 w 763"/>
                <a:gd name="T6" fmla="+- 0 5284 4852"/>
                <a:gd name="T7" fmla="*/ 5284 h 756"/>
                <a:gd name="T8" fmla="+- 0 7677 7295"/>
                <a:gd name="T9" fmla="*/ T8 w 763"/>
                <a:gd name="T10" fmla="+- 0 5608 4852"/>
                <a:gd name="T11" fmla="*/ 5608 h 756"/>
                <a:gd name="T12" fmla="+- 0 8058 7295"/>
                <a:gd name="T13" fmla="*/ T12 w 763"/>
                <a:gd name="T14" fmla="+- 0 5284 4852"/>
                <a:gd name="T15" fmla="*/ 5284 h 756"/>
                <a:gd name="T16" fmla="+- 0 7867 7295"/>
                <a:gd name="T17" fmla="*/ T16 w 763"/>
                <a:gd name="T18" fmla="+- 0 4852 4852"/>
                <a:gd name="T19" fmla="*/ 4852 h 756"/>
                <a:gd name="T20" fmla="+- 0 7486 7295"/>
                <a:gd name="T21" fmla="*/ T20 w 763"/>
                <a:gd name="T22" fmla="+- 0 4852 4852"/>
                <a:gd name="T23" fmla="*/ 4852 h 756"/>
                <a:gd name="T24" fmla="+- 0 7486 7295"/>
                <a:gd name="T25" fmla="*/ T24 w 763"/>
                <a:gd name="T26" fmla="+- 0 5284 4852"/>
                <a:gd name="T27" fmla="*/ 5284 h 756"/>
                <a:gd name="T28" fmla="+- 0 7867 7295"/>
                <a:gd name="T29" fmla="*/ T28 w 763"/>
                <a:gd name="T30" fmla="+- 0 5284 4852"/>
                <a:gd name="T31" fmla="*/ 5284 h 756"/>
                <a:gd name="T32" fmla="+- 0 7867 7295"/>
                <a:gd name="T33" fmla="*/ T32 w 763"/>
                <a:gd name="T34" fmla="+- 0 4852 4852"/>
                <a:gd name="T35" fmla="*/ 4852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763" h="756">
                  <a:moveTo>
                    <a:pt x="763" y="432"/>
                  </a:moveTo>
                  <a:lnTo>
                    <a:pt x="0" y="432"/>
                  </a:lnTo>
                  <a:lnTo>
                    <a:pt x="382" y="756"/>
                  </a:lnTo>
                  <a:lnTo>
                    <a:pt x="763" y="432"/>
                  </a:lnTo>
                  <a:close/>
                  <a:moveTo>
                    <a:pt x="572" y="0"/>
                  </a:moveTo>
                  <a:lnTo>
                    <a:pt x="191" y="0"/>
                  </a:lnTo>
                  <a:lnTo>
                    <a:pt x="191" y="432"/>
                  </a:lnTo>
                  <a:lnTo>
                    <a:pt x="572" y="432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7295 7295"/>
                <a:gd name="T1" fmla="*/ T0 w 763"/>
                <a:gd name="T2" fmla="+- 0 5284 4852"/>
                <a:gd name="T3" fmla="*/ 5284 h 756"/>
                <a:gd name="T4" fmla="+- 0 7486 7295"/>
                <a:gd name="T5" fmla="*/ T4 w 763"/>
                <a:gd name="T6" fmla="+- 0 5284 4852"/>
                <a:gd name="T7" fmla="*/ 5284 h 756"/>
                <a:gd name="T8" fmla="+- 0 7486 7295"/>
                <a:gd name="T9" fmla="*/ T8 w 763"/>
                <a:gd name="T10" fmla="+- 0 4852 4852"/>
                <a:gd name="T11" fmla="*/ 4852 h 756"/>
                <a:gd name="T12" fmla="+- 0 7867 7295"/>
                <a:gd name="T13" fmla="*/ T12 w 763"/>
                <a:gd name="T14" fmla="+- 0 4852 4852"/>
                <a:gd name="T15" fmla="*/ 4852 h 756"/>
                <a:gd name="T16" fmla="+- 0 7867 7295"/>
                <a:gd name="T17" fmla="*/ T16 w 763"/>
                <a:gd name="T18" fmla="+- 0 5284 4852"/>
                <a:gd name="T19" fmla="*/ 5284 h 756"/>
                <a:gd name="T20" fmla="+- 0 8058 7295"/>
                <a:gd name="T21" fmla="*/ T20 w 763"/>
                <a:gd name="T22" fmla="+- 0 5284 4852"/>
                <a:gd name="T23" fmla="*/ 5284 h 756"/>
                <a:gd name="T24" fmla="+- 0 7677 7295"/>
                <a:gd name="T25" fmla="*/ T24 w 763"/>
                <a:gd name="T26" fmla="+- 0 5608 4852"/>
                <a:gd name="T27" fmla="*/ 5608 h 756"/>
                <a:gd name="T28" fmla="+- 0 7295 7295"/>
                <a:gd name="T29" fmla="*/ T28 w 763"/>
                <a:gd name="T30" fmla="+- 0 5284 4852"/>
                <a:gd name="T31" fmla="*/ 5284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763" h="756">
                  <a:moveTo>
                    <a:pt x="0" y="432"/>
                  </a:moveTo>
                  <a:lnTo>
                    <a:pt x="191" y="432"/>
                  </a:lnTo>
                  <a:lnTo>
                    <a:pt x="191" y="0"/>
                  </a:lnTo>
                  <a:lnTo>
                    <a:pt x="572" y="0"/>
                  </a:lnTo>
                  <a:lnTo>
                    <a:pt x="572" y="432"/>
                  </a:lnTo>
                  <a:lnTo>
                    <a:pt x="763" y="432"/>
                  </a:lnTo>
                  <a:lnTo>
                    <a:pt x="382" y="756"/>
                  </a:lnTo>
                  <a:lnTo>
                    <a:pt x="0" y="43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grpSp>
        <p:nvGrpSpPr>
          <p:cNvPr id="74" name="Group 73"/>
          <p:cNvGrpSpPr>
            <a:grpSpLocks/>
          </p:cNvGrpSpPr>
          <p:nvPr/>
        </p:nvGrpSpPr>
        <p:grpSpPr bwMode="auto">
          <a:xfrm>
            <a:off x="9777822" y="1685448"/>
            <a:ext cx="330682" cy="264175"/>
            <a:chOff x="7295" y="4851"/>
            <a:chExt cx="763" cy="756"/>
          </a:xfrm>
        </p:grpSpPr>
        <p:sp>
          <p:nvSpPr>
            <p:cNvPr id="75" name="AutoShape 14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8058 7295"/>
                <a:gd name="T1" fmla="*/ T0 w 763"/>
                <a:gd name="T2" fmla="+- 0 5284 4852"/>
                <a:gd name="T3" fmla="*/ 5284 h 756"/>
                <a:gd name="T4" fmla="+- 0 7295 7295"/>
                <a:gd name="T5" fmla="*/ T4 w 763"/>
                <a:gd name="T6" fmla="+- 0 5284 4852"/>
                <a:gd name="T7" fmla="*/ 5284 h 756"/>
                <a:gd name="T8" fmla="+- 0 7677 7295"/>
                <a:gd name="T9" fmla="*/ T8 w 763"/>
                <a:gd name="T10" fmla="+- 0 5608 4852"/>
                <a:gd name="T11" fmla="*/ 5608 h 756"/>
                <a:gd name="T12" fmla="+- 0 8058 7295"/>
                <a:gd name="T13" fmla="*/ T12 w 763"/>
                <a:gd name="T14" fmla="+- 0 5284 4852"/>
                <a:gd name="T15" fmla="*/ 5284 h 756"/>
                <a:gd name="T16" fmla="+- 0 7867 7295"/>
                <a:gd name="T17" fmla="*/ T16 w 763"/>
                <a:gd name="T18" fmla="+- 0 4852 4852"/>
                <a:gd name="T19" fmla="*/ 4852 h 756"/>
                <a:gd name="T20" fmla="+- 0 7486 7295"/>
                <a:gd name="T21" fmla="*/ T20 w 763"/>
                <a:gd name="T22" fmla="+- 0 4852 4852"/>
                <a:gd name="T23" fmla="*/ 4852 h 756"/>
                <a:gd name="T24" fmla="+- 0 7486 7295"/>
                <a:gd name="T25" fmla="*/ T24 w 763"/>
                <a:gd name="T26" fmla="+- 0 5284 4852"/>
                <a:gd name="T27" fmla="*/ 5284 h 756"/>
                <a:gd name="T28" fmla="+- 0 7867 7295"/>
                <a:gd name="T29" fmla="*/ T28 w 763"/>
                <a:gd name="T30" fmla="+- 0 5284 4852"/>
                <a:gd name="T31" fmla="*/ 5284 h 756"/>
                <a:gd name="T32" fmla="+- 0 7867 7295"/>
                <a:gd name="T33" fmla="*/ T32 w 763"/>
                <a:gd name="T34" fmla="+- 0 4852 4852"/>
                <a:gd name="T35" fmla="*/ 4852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763" h="756">
                  <a:moveTo>
                    <a:pt x="763" y="432"/>
                  </a:moveTo>
                  <a:lnTo>
                    <a:pt x="0" y="432"/>
                  </a:lnTo>
                  <a:lnTo>
                    <a:pt x="382" y="756"/>
                  </a:lnTo>
                  <a:lnTo>
                    <a:pt x="763" y="432"/>
                  </a:lnTo>
                  <a:close/>
                  <a:moveTo>
                    <a:pt x="572" y="0"/>
                  </a:moveTo>
                  <a:lnTo>
                    <a:pt x="191" y="0"/>
                  </a:lnTo>
                  <a:lnTo>
                    <a:pt x="191" y="432"/>
                  </a:lnTo>
                  <a:lnTo>
                    <a:pt x="572" y="432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7295 7295"/>
                <a:gd name="T1" fmla="*/ T0 w 763"/>
                <a:gd name="T2" fmla="+- 0 5284 4852"/>
                <a:gd name="T3" fmla="*/ 5284 h 756"/>
                <a:gd name="T4" fmla="+- 0 7486 7295"/>
                <a:gd name="T5" fmla="*/ T4 w 763"/>
                <a:gd name="T6" fmla="+- 0 5284 4852"/>
                <a:gd name="T7" fmla="*/ 5284 h 756"/>
                <a:gd name="T8" fmla="+- 0 7486 7295"/>
                <a:gd name="T9" fmla="*/ T8 w 763"/>
                <a:gd name="T10" fmla="+- 0 4852 4852"/>
                <a:gd name="T11" fmla="*/ 4852 h 756"/>
                <a:gd name="T12" fmla="+- 0 7867 7295"/>
                <a:gd name="T13" fmla="*/ T12 w 763"/>
                <a:gd name="T14" fmla="+- 0 4852 4852"/>
                <a:gd name="T15" fmla="*/ 4852 h 756"/>
                <a:gd name="T16" fmla="+- 0 7867 7295"/>
                <a:gd name="T17" fmla="*/ T16 w 763"/>
                <a:gd name="T18" fmla="+- 0 5284 4852"/>
                <a:gd name="T19" fmla="*/ 5284 h 756"/>
                <a:gd name="T20" fmla="+- 0 8058 7295"/>
                <a:gd name="T21" fmla="*/ T20 w 763"/>
                <a:gd name="T22" fmla="+- 0 5284 4852"/>
                <a:gd name="T23" fmla="*/ 5284 h 756"/>
                <a:gd name="T24" fmla="+- 0 7677 7295"/>
                <a:gd name="T25" fmla="*/ T24 w 763"/>
                <a:gd name="T26" fmla="+- 0 5608 4852"/>
                <a:gd name="T27" fmla="*/ 5608 h 756"/>
                <a:gd name="T28" fmla="+- 0 7295 7295"/>
                <a:gd name="T29" fmla="*/ T28 w 763"/>
                <a:gd name="T30" fmla="+- 0 5284 4852"/>
                <a:gd name="T31" fmla="*/ 5284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763" h="756">
                  <a:moveTo>
                    <a:pt x="0" y="432"/>
                  </a:moveTo>
                  <a:lnTo>
                    <a:pt x="191" y="432"/>
                  </a:lnTo>
                  <a:lnTo>
                    <a:pt x="191" y="0"/>
                  </a:lnTo>
                  <a:lnTo>
                    <a:pt x="572" y="0"/>
                  </a:lnTo>
                  <a:lnTo>
                    <a:pt x="572" y="432"/>
                  </a:lnTo>
                  <a:lnTo>
                    <a:pt x="763" y="432"/>
                  </a:lnTo>
                  <a:lnTo>
                    <a:pt x="382" y="756"/>
                  </a:lnTo>
                  <a:lnTo>
                    <a:pt x="0" y="43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sp>
        <p:nvSpPr>
          <p:cNvPr id="77" name="Rectangle 76"/>
          <p:cNvSpPr/>
          <p:nvPr/>
        </p:nvSpPr>
        <p:spPr>
          <a:xfrm>
            <a:off x="70528" y="88736"/>
            <a:ext cx="11913554" cy="60916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Flow chart for TH primary care re. child safeguarding concerns (u18)</a:t>
            </a:r>
          </a:p>
        </p:txBody>
      </p: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2848959" y="5573616"/>
            <a:ext cx="358386" cy="264979"/>
            <a:chOff x="7295" y="4851"/>
            <a:chExt cx="763" cy="756"/>
          </a:xfrm>
        </p:grpSpPr>
        <p:sp>
          <p:nvSpPr>
            <p:cNvPr id="79" name="AutoShape 14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8058 7295"/>
                <a:gd name="T1" fmla="*/ T0 w 763"/>
                <a:gd name="T2" fmla="+- 0 5284 4852"/>
                <a:gd name="T3" fmla="*/ 5284 h 756"/>
                <a:gd name="T4" fmla="+- 0 7295 7295"/>
                <a:gd name="T5" fmla="*/ T4 w 763"/>
                <a:gd name="T6" fmla="+- 0 5284 4852"/>
                <a:gd name="T7" fmla="*/ 5284 h 756"/>
                <a:gd name="T8" fmla="+- 0 7677 7295"/>
                <a:gd name="T9" fmla="*/ T8 w 763"/>
                <a:gd name="T10" fmla="+- 0 5608 4852"/>
                <a:gd name="T11" fmla="*/ 5608 h 756"/>
                <a:gd name="T12" fmla="+- 0 8058 7295"/>
                <a:gd name="T13" fmla="*/ T12 w 763"/>
                <a:gd name="T14" fmla="+- 0 5284 4852"/>
                <a:gd name="T15" fmla="*/ 5284 h 756"/>
                <a:gd name="T16" fmla="+- 0 7867 7295"/>
                <a:gd name="T17" fmla="*/ T16 w 763"/>
                <a:gd name="T18" fmla="+- 0 4852 4852"/>
                <a:gd name="T19" fmla="*/ 4852 h 756"/>
                <a:gd name="T20" fmla="+- 0 7486 7295"/>
                <a:gd name="T21" fmla="*/ T20 w 763"/>
                <a:gd name="T22" fmla="+- 0 4852 4852"/>
                <a:gd name="T23" fmla="*/ 4852 h 756"/>
                <a:gd name="T24" fmla="+- 0 7486 7295"/>
                <a:gd name="T25" fmla="*/ T24 w 763"/>
                <a:gd name="T26" fmla="+- 0 5284 4852"/>
                <a:gd name="T27" fmla="*/ 5284 h 756"/>
                <a:gd name="T28" fmla="+- 0 7867 7295"/>
                <a:gd name="T29" fmla="*/ T28 w 763"/>
                <a:gd name="T30" fmla="+- 0 5284 4852"/>
                <a:gd name="T31" fmla="*/ 5284 h 756"/>
                <a:gd name="T32" fmla="+- 0 7867 7295"/>
                <a:gd name="T33" fmla="*/ T32 w 763"/>
                <a:gd name="T34" fmla="+- 0 4852 4852"/>
                <a:gd name="T35" fmla="*/ 4852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</a:cxnLst>
              <a:rect l="0" t="0" r="r" b="b"/>
              <a:pathLst>
                <a:path w="763" h="756">
                  <a:moveTo>
                    <a:pt x="763" y="432"/>
                  </a:moveTo>
                  <a:lnTo>
                    <a:pt x="0" y="432"/>
                  </a:lnTo>
                  <a:lnTo>
                    <a:pt x="382" y="756"/>
                  </a:lnTo>
                  <a:lnTo>
                    <a:pt x="763" y="432"/>
                  </a:lnTo>
                  <a:close/>
                  <a:moveTo>
                    <a:pt x="572" y="0"/>
                  </a:moveTo>
                  <a:lnTo>
                    <a:pt x="191" y="0"/>
                  </a:lnTo>
                  <a:lnTo>
                    <a:pt x="191" y="432"/>
                  </a:lnTo>
                  <a:lnTo>
                    <a:pt x="572" y="432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  <p:sp>
          <p:nvSpPr>
            <p:cNvPr id="80" name="Freeform 79"/>
            <p:cNvSpPr>
              <a:spLocks/>
            </p:cNvSpPr>
            <p:nvPr/>
          </p:nvSpPr>
          <p:spPr bwMode="auto">
            <a:xfrm>
              <a:off x="7295" y="4851"/>
              <a:ext cx="763" cy="756"/>
            </a:xfrm>
            <a:custGeom>
              <a:avLst/>
              <a:gdLst>
                <a:gd name="T0" fmla="+- 0 7295 7295"/>
                <a:gd name="T1" fmla="*/ T0 w 763"/>
                <a:gd name="T2" fmla="+- 0 5284 4852"/>
                <a:gd name="T3" fmla="*/ 5284 h 756"/>
                <a:gd name="T4" fmla="+- 0 7486 7295"/>
                <a:gd name="T5" fmla="*/ T4 w 763"/>
                <a:gd name="T6" fmla="+- 0 5284 4852"/>
                <a:gd name="T7" fmla="*/ 5284 h 756"/>
                <a:gd name="T8" fmla="+- 0 7486 7295"/>
                <a:gd name="T9" fmla="*/ T8 w 763"/>
                <a:gd name="T10" fmla="+- 0 4852 4852"/>
                <a:gd name="T11" fmla="*/ 4852 h 756"/>
                <a:gd name="T12" fmla="+- 0 7867 7295"/>
                <a:gd name="T13" fmla="*/ T12 w 763"/>
                <a:gd name="T14" fmla="+- 0 4852 4852"/>
                <a:gd name="T15" fmla="*/ 4852 h 756"/>
                <a:gd name="T16" fmla="+- 0 7867 7295"/>
                <a:gd name="T17" fmla="*/ T16 w 763"/>
                <a:gd name="T18" fmla="+- 0 5284 4852"/>
                <a:gd name="T19" fmla="*/ 5284 h 756"/>
                <a:gd name="T20" fmla="+- 0 8058 7295"/>
                <a:gd name="T21" fmla="*/ T20 w 763"/>
                <a:gd name="T22" fmla="+- 0 5284 4852"/>
                <a:gd name="T23" fmla="*/ 5284 h 756"/>
                <a:gd name="T24" fmla="+- 0 7677 7295"/>
                <a:gd name="T25" fmla="*/ T24 w 763"/>
                <a:gd name="T26" fmla="+- 0 5608 4852"/>
                <a:gd name="T27" fmla="*/ 5608 h 756"/>
                <a:gd name="T28" fmla="+- 0 7295 7295"/>
                <a:gd name="T29" fmla="*/ T28 w 763"/>
                <a:gd name="T30" fmla="+- 0 5284 4852"/>
                <a:gd name="T31" fmla="*/ 5284 h 75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763" h="756">
                  <a:moveTo>
                    <a:pt x="0" y="432"/>
                  </a:moveTo>
                  <a:lnTo>
                    <a:pt x="191" y="432"/>
                  </a:lnTo>
                  <a:lnTo>
                    <a:pt x="191" y="0"/>
                  </a:lnTo>
                  <a:lnTo>
                    <a:pt x="572" y="0"/>
                  </a:lnTo>
                  <a:lnTo>
                    <a:pt x="572" y="432"/>
                  </a:lnTo>
                  <a:lnTo>
                    <a:pt x="763" y="432"/>
                  </a:lnTo>
                  <a:lnTo>
                    <a:pt x="382" y="756"/>
                  </a:lnTo>
                  <a:lnTo>
                    <a:pt x="0" y="432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GB"/>
            </a:p>
          </p:txBody>
        </p:sp>
      </p:grpSp>
      <p:sp>
        <p:nvSpPr>
          <p:cNvPr id="2" name="Right Arrow 1"/>
          <p:cNvSpPr/>
          <p:nvPr/>
        </p:nvSpPr>
        <p:spPr>
          <a:xfrm>
            <a:off x="7403437" y="3079572"/>
            <a:ext cx="1294671" cy="25184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621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  <a:tint val="66000"/>
                <a:satMod val="160000"/>
              </a:schemeClr>
            </a:gs>
            <a:gs pos="50000">
              <a:schemeClr val="accent3">
                <a:lumMod val="75000"/>
                <a:tint val="44500"/>
                <a:satMod val="160000"/>
              </a:schemeClr>
            </a:gs>
            <a:gs pos="100000">
              <a:schemeClr val="accent3">
                <a:lumMod val="75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60217116"/>
              </p:ext>
            </p:extLst>
          </p:nvPr>
        </p:nvGraphicFramePr>
        <p:xfrm>
          <a:off x="95428" y="594342"/>
          <a:ext cx="11948058" cy="6115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Rounded Rectangle 20"/>
          <p:cNvSpPr/>
          <p:nvPr/>
        </p:nvSpPr>
        <p:spPr>
          <a:xfrm>
            <a:off x="4656682" y="768046"/>
            <a:ext cx="2362846" cy="1300162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C00000"/>
                </a:solidFill>
              </a:rPr>
              <a:t>allocated to</a:t>
            </a:r>
          </a:p>
          <a:p>
            <a:pPr algn="ctr"/>
            <a:r>
              <a:rPr lang="en-GB" sz="1400" b="1" dirty="0">
                <a:solidFill>
                  <a:srgbClr val="C00000"/>
                </a:solidFill>
              </a:rPr>
              <a:t> </a:t>
            </a:r>
            <a:r>
              <a:rPr lang="en-GB" sz="2400" b="1" dirty="0">
                <a:solidFill>
                  <a:srgbClr val="C00000"/>
                </a:solidFill>
              </a:rPr>
              <a:t>early help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935981" y="3537252"/>
            <a:ext cx="3107505" cy="1514256"/>
          </a:xfrm>
          <a:prstGeom prst="rect">
            <a:avLst/>
          </a:prstGeom>
          <a:gradFill flip="none" rotWithShape="1">
            <a:gsLst>
              <a:gs pos="0">
                <a:srgbClr val="FF33CC">
                  <a:tint val="66000"/>
                  <a:satMod val="160000"/>
                </a:srgbClr>
              </a:gs>
              <a:gs pos="50000">
                <a:srgbClr val="FF33CC">
                  <a:tint val="44500"/>
                  <a:satMod val="160000"/>
                </a:srgbClr>
              </a:gs>
              <a:gs pos="100000">
                <a:srgbClr val="FF33CC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7030A0"/>
                </a:solidFill>
              </a:rPr>
              <a:t>To decide if require long term CSC support under FSPT team*</a:t>
            </a:r>
          </a:p>
          <a:p>
            <a:pPr algn="ctr"/>
            <a:endParaRPr lang="en-GB" b="1" dirty="0">
              <a:solidFill>
                <a:srgbClr val="7030A0"/>
              </a:solidFill>
            </a:endParaRPr>
          </a:p>
          <a:p>
            <a:pPr algn="ctr"/>
            <a:r>
              <a:rPr lang="en-GB" b="1" dirty="0">
                <a:solidFill>
                  <a:srgbClr val="7030A0"/>
                </a:solidFill>
              </a:rPr>
              <a:t>on Child In Need (CIN) or           Child Protection plan (CP)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4580674" y="3476978"/>
            <a:ext cx="4114685" cy="3115733"/>
          </a:xfrm>
          <a:prstGeom prst="roundRect">
            <a:avLst/>
          </a:prstGeom>
          <a:gradFill>
            <a:gsLst>
              <a:gs pos="0">
                <a:srgbClr val="91F49C"/>
              </a:gs>
              <a:gs pos="50000">
                <a:srgbClr val="BDF6C3"/>
              </a:gs>
              <a:gs pos="100000">
                <a:srgbClr val="DFFAE1"/>
              </a:gs>
            </a:gsLst>
            <a:lin ang="18900000" scaled="1"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 dirty="0">
              <a:solidFill>
                <a:srgbClr val="00B050"/>
              </a:solidFill>
            </a:endParaRPr>
          </a:p>
          <a:p>
            <a:endParaRPr lang="en-GB" sz="2000" b="1" dirty="0">
              <a:solidFill>
                <a:srgbClr val="00B050"/>
              </a:solidFill>
            </a:endParaRPr>
          </a:p>
          <a:p>
            <a:r>
              <a:rPr lang="en-GB" sz="2000" b="1" dirty="0">
                <a:solidFill>
                  <a:srgbClr val="00B050"/>
                </a:solidFill>
              </a:rPr>
              <a:t>Assessment and intervention team: </a:t>
            </a:r>
            <a:endParaRPr lang="en-GB" sz="1600" b="1" dirty="0">
              <a:solidFill>
                <a:srgbClr val="00B050"/>
              </a:solidFill>
            </a:endParaRPr>
          </a:p>
          <a:p>
            <a:pPr lvl="0"/>
            <a:r>
              <a:rPr lang="en-US" altLang="en-US" sz="16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                 0207 364 0715/5667/2910</a:t>
            </a:r>
          </a:p>
          <a:p>
            <a:r>
              <a:rPr lang="en-US" altLang="en-US" sz="16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7"/>
              </a:rPr>
              <a:t>A&amp;Iadmincsc@towerhamlets.gov.uk</a:t>
            </a:r>
            <a:endParaRPr lang="en-US" altLang="en-US" sz="1600" b="1" dirty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altLang="en-US" sz="1600" b="1" dirty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altLang="en-US" sz="16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Head of service: </a:t>
            </a:r>
          </a:p>
          <a:p>
            <a:r>
              <a:rPr lang="en-US" altLang="en-US" sz="16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8"/>
              </a:rPr>
              <a:t>Habon.Ibrahim-Osman@towerhamlets.gov.uk</a:t>
            </a:r>
            <a:endParaRPr lang="en-US" altLang="en-US" sz="1600" b="1" dirty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/>
            <a:r>
              <a:rPr lang="en-US" altLang="en-US" sz="1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                                           0207 364 2257</a:t>
            </a:r>
            <a:endParaRPr lang="en-US" altLang="en-US" sz="1400" dirty="0">
              <a:solidFill>
                <a:srgbClr val="00B050"/>
              </a:solidFill>
              <a:latin typeface="Arial" panose="020B0604020202020204" pitchFamily="34" charset="0"/>
            </a:endParaRPr>
          </a:p>
          <a:p>
            <a:endParaRPr lang="en-US" altLang="en-US" b="1" dirty="0">
              <a:solidFill>
                <a:srgbClr val="00B05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n-US" altLang="en-US" b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7517964" y="508810"/>
            <a:ext cx="4525522" cy="2664177"/>
          </a:xfrm>
          <a:prstGeom prst="roundRect">
            <a:avLst/>
          </a:prstGeom>
          <a:gradFill>
            <a:gsLst>
              <a:gs pos="0">
                <a:srgbClr val="E68EC7"/>
              </a:gs>
              <a:gs pos="50000">
                <a:srgbClr val="EDBBDB"/>
              </a:gs>
              <a:gs pos="100000">
                <a:srgbClr val="F6DEED"/>
              </a:gs>
            </a:gsLst>
            <a:lin ang="0" scaled="1"/>
          </a:gradFill>
          <a:ln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rgbClr val="7030A0"/>
              </a:solidFill>
            </a:endParaRPr>
          </a:p>
          <a:p>
            <a:pPr algn="ctr"/>
            <a:endParaRPr lang="en-GB" b="1" dirty="0">
              <a:solidFill>
                <a:srgbClr val="7030A0"/>
              </a:solidFill>
            </a:endParaRPr>
          </a:p>
          <a:p>
            <a:pPr algn="ctr"/>
            <a:endParaRPr lang="en-GB" b="1" dirty="0">
              <a:solidFill>
                <a:srgbClr val="7030A0"/>
              </a:solidFill>
            </a:endParaRPr>
          </a:p>
          <a:p>
            <a:pPr algn="ctr"/>
            <a:r>
              <a:rPr lang="en-GB" b="1" dirty="0">
                <a:solidFill>
                  <a:srgbClr val="7030A0"/>
                </a:solidFill>
              </a:rPr>
              <a:t>*Family support and protection team </a:t>
            </a:r>
          </a:p>
          <a:p>
            <a:pPr algn="ctr"/>
            <a:r>
              <a:rPr lang="en-GB" dirty="0">
                <a:solidFill>
                  <a:srgbClr val="7030A0"/>
                </a:solidFill>
              </a:rPr>
              <a:t>Includes </a:t>
            </a:r>
            <a:r>
              <a:rPr lang="en-GB" b="1" dirty="0">
                <a:solidFill>
                  <a:srgbClr val="7030A0"/>
                </a:solidFill>
              </a:rPr>
              <a:t>children with disabilities team</a:t>
            </a:r>
          </a:p>
          <a:p>
            <a:pPr algn="ctr"/>
            <a:endParaRPr lang="en-GB" b="1" dirty="0">
              <a:solidFill>
                <a:srgbClr val="7030A0"/>
              </a:solidFill>
            </a:endParaRPr>
          </a:p>
          <a:p>
            <a:pPr algn="ctr"/>
            <a:r>
              <a:rPr lang="en-GB" b="1" dirty="0">
                <a:solidFill>
                  <a:srgbClr val="7030A0"/>
                </a:solidFill>
              </a:rPr>
              <a:t>0207 364 6145/2403/3393/4469</a:t>
            </a:r>
          </a:p>
          <a:p>
            <a:pPr algn="ctr"/>
            <a:endParaRPr lang="en-GB" b="1" dirty="0">
              <a:solidFill>
                <a:srgbClr val="7030A0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Heads of service</a:t>
            </a:r>
            <a:endParaRPr lang="en-US" altLang="en-US" sz="1200" b="1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</a:t>
            </a:r>
            <a:r>
              <a:rPr lang="en-US" altLang="en-US" sz="1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9"/>
              </a:rPr>
              <a:t>Stuart.Andrews@towerhamlets.gov.uk</a:t>
            </a:r>
            <a:r>
              <a:rPr lang="en-US" altLang="en-US" sz="1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0207 364 4614</a:t>
            </a:r>
            <a:endParaRPr lang="en-US" altLang="en-US" sz="1200" b="1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  </a:t>
            </a:r>
            <a:r>
              <a:rPr lang="en-US" altLang="en-US" sz="1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10"/>
              </a:rPr>
              <a:t>Robert.Bielby@towerhamlets.gov.uk</a:t>
            </a:r>
            <a:r>
              <a:rPr lang="en-US" altLang="en-US" sz="1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0207 364 2162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en-GB" b="1" dirty="0">
              <a:solidFill>
                <a:srgbClr val="7030A0"/>
              </a:solidFill>
            </a:endParaRPr>
          </a:p>
          <a:p>
            <a:pPr algn="ctr"/>
            <a:endParaRPr lang="en-GB" b="1" dirty="0">
              <a:solidFill>
                <a:srgbClr val="7030A0"/>
              </a:solidFill>
            </a:endParaRPr>
          </a:p>
          <a:p>
            <a:pPr algn="ctr"/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59" name="Down Arrow 58"/>
          <p:cNvSpPr/>
          <p:nvPr/>
        </p:nvSpPr>
        <p:spPr>
          <a:xfrm flipV="1">
            <a:off x="10150653" y="5034844"/>
            <a:ext cx="437538" cy="499034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Up Arrow 59"/>
          <p:cNvSpPr/>
          <p:nvPr/>
        </p:nvSpPr>
        <p:spPr>
          <a:xfrm>
            <a:off x="10103559" y="3172987"/>
            <a:ext cx="484632" cy="364264"/>
          </a:xfrm>
          <a:prstGeom prst="upArrow">
            <a:avLst>
              <a:gd name="adj1" fmla="val 50000"/>
              <a:gd name="adj2" fmla="val 52413"/>
            </a:avLst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ight Arrow Callout 61"/>
          <p:cNvSpPr/>
          <p:nvPr/>
        </p:nvSpPr>
        <p:spPr>
          <a:xfrm>
            <a:off x="2932040" y="4765491"/>
            <a:ext cx="1648634" cy="1827219"/>
          </a:xfrm>
          <a:prstGeom prst="rightArrowCallout">
            <a:avLst>
              <a:gd name="adj1" fmla="val 25000"/>
              <a:gd name="adj2" fmla="val 25692"/>
              <a:gd name="adj3" fmla="val 25692"/>
              <a:gd name="adj4" fmla="val 66926"/>
            </a:avLst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b="1" dirty="0">
                <a:solidFill>
                  <a:srgbClr val="00B050"/>
                </a:solidFill>
              </a:rPr>
              <a:t>Meets threshold</a:t>
            </a:r>
          </a:p>
          <a:p>
            <a:pPr lvl="0"/>
            <a:r>
              <a:rPr lang="en-US" sz="1400" b="1" dirty="0" err="1">
                <a:solidFill>
                  <a:srgbClr val="00B050"/>
                </a:solidFill>
              </a:rPr>
              <a:t>ie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sz="1400" b="1" dirty="0">
                <a:solidFill>
                  <a:srgbClr val="00B050"/>
                </a:solidFill>
              </a:rPr>
              <a:t>sufficient level of concern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9083257" y="5415377"/>
            <a:ext cx="2776627" cy="1272975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Conduct:</a:t>
            </a:r>
          </a:p>
          <a:p>
            <a:pPr algn="ctr"/>
            <a:r>
              <a:rPr lang="en-GB" b="1" dirty="0">
                <a:solidFill>
                  <a:srgbClr val="00B050"/>
                </a:solidFill>
              </a:rPr>
              <a:t>Section 47 (CP) or</a:t>
            </a:r>
          </a:p>
          <a:p>
            <a:pPr algn="ctr"/>
            <a:r>
              <a:rPr lang="en-GB" b="1" dirty="0">
                <a:solidFill>
                  <a:srgbClr val="00B050"/>
                </a:solidFill>
              </a:rPr>
              <a:t> Section 17 (CIN) enquiry 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2774904" y="2008084"/>
            <a:ext cx="1565148" cy="2753563"/>
          </a:xfrm>
          <a:prstGeom prst="round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5400000" scaled="1"/>
            <a:tileRect/>
          </a:gradFill>
          <a:ln w="381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</a:rPr>
              <a:t>MAST receive referral</a:t>
            </a:r>
          </a:p>
          <a:p>
            <a:pPr algn="ctr"/>
            <a:endParaRPr lang="en-GB" sz="2000" b="1" dirty="0">
              <a:solidFill>
                <a:schemeClr val="tx1"/>
              </a:solidFill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</a:rPr>
              <a:t>Expect outcome by 48hr </a:t>
            </a:r>
          </a:p>
        </p:txBody>
      </p:sp>
      <p:sp>
        <p:nvSpPr>
          <p:cNvPr id="70" name="Right Arrow Callout 69"/>
          <p:cNvSpPr/>
          <p:nvPr/>
        </p:nvSpPr>
        <p:spPr>
          <a:xfrm>
            <a:off x="2932042" y="554753"/>
            <a:ext cx="1724640" cy="1438406"/>
          </a:xfrm>
          <a:prstGeom prst="rightArrowCallou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45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600" b="1" dirty="0">
                <a:solidFill>
                  <a:srgbClr val="C00000"/>
                </a:solidFill>
              </a:rPr>
              <a:t>Doesn’t meet threshold</a:t>
            </a:r>
          </a:p>
        </p:txBody>
      </p:sp>
      <p:sp>
        <p:nvSpPr>
          <p:cNvPr id="73" name="Left Arrow Callout 72"/>
          <p:cNvSpPr/>
          <p:nvPr/>
        </p:nvSpPr>
        <p:spPr>
          <a:xfrm>
            <a:off x="1416794" y="2512495"/>
            <a:ext cx="1308021" cy="1685248"/>
          </a:xfrm>
          <a:prstGeom prst="leftArrowCallout">
            <a:avLst>
              <a:gd name="adj1" fmla="val 15442"/>
              <a:gd name="adj2" fmla="val 34770"/>
              <a:gd name="adj3" fmla="val 15235"/>
              <a:gd name="adj4" fmla="val 79711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1">
                  <a:lumMod val="40000"/>
                  <a:lumOff val="6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1400" b="1" dirty="0">
                <a:solidFill>
                  <a:srgbClr val="002060"/>
                </a:solidFill>
              </a:rPr>
              <a:t>Insufficient info to decide if meets threshold for support</a:t>
            </a:r>
          </a:p>
        </p:txBody>
      </p:sp>
      <p:sp>
        <p:nvSpPr>
          <p:cNvPr id="74" name="Right Arrow 73"/>
          <p:cNvSpPr/>
          <p:nvPr/>
        </p:nvSpPr>
        <p:spPr>
          <a:xfrm>
            <a:off x="8701088" y="5943600"/>
            <a:ext cx="443842" cy="484632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0" y="125501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Summary of how MAST referrals are processed   </a:t>
            </a:r>
            <a:r>
              <a:rPr lang="en-US" altLang="en-US" sz="1100" b="1" dirty="0">
                <a:latin typeface="Arial" panose="020B0604020202020204" pitchFamily="34" charset="0"/>
                <a:ea typeface="Calibri" panose="020F0502020204030204" pitchFamily="34" charset="0"/>
              </a:rPr>
              <a:t>Please expect to be notified at each stage of the journey </a:t>
            </a:r>
            <a:r>
              <a:rPr lang="en-US" altLang="en-US" sz="1100" b="1" dirty="0">
                <a:latin typeface="Arial" panose="020B0604020202020204" pitchFamily="34" charset="0"/>
              </a:rPr>
              <a:t>  </a:t>
            </a:r>
            <a:r>
              <a:rPr lang="en-US" altLang="en-US" sz="11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Escalate to the appropriate team if needed</a:t>
            </a:r>
            <a:endParaRPr lang="en-US" altLang="en-US" sz="11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1514408" y="999779"/>
            <a:ext cx="1417631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>
            <a:off x="1523840" y="5315147"/>
            <a:ext cx="1402471" cy="47630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22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  <a:tint val="66000"/>
                <a:satMod val="160000"/>
              </a:schemeClr>
            </a:gs>
            <a:gs pos="50000">
              <a:schemeClr val="accent3">
                <a:lumMod val="75000"/>
                <a:tint val="44500"/>
                <a:satMod val="160000"/>
              </a:schemeClr>
            </a:gs>
            <a:gs pos="100000">
              <a:schemeClr val="accent3">
                <a:lumMod val="75000"/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6"/>
          <p:cNvSpPr txBox="1">
            <a:spLocks noChangeArrowheads="1"/>
          </p:cNvSpPr>
          <p:nvPr/>
        </p:nvSpPr>
        <p:spPr bwMode="auto">
          <a:xfrm>
            <a:off x="139188" y="1146937"/>
            <a:ext cx="6611236" cy="1399472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Unsure if a CYP is open/known to CSC? E.g.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</a:t>
            </a: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Are they on a child in need plan?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Can’t find out the details of a current social worker?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18"/>
          <p:cNvSpPr txBox="1">
            <a:spLocks noChangeArrowheads="1"/>
          </p:cNvSpPr>
          <p:nvPr/>
        </p:nvSpPr>
        <p:spPr bwMode="auto">
          <a:xfrm>
            <a:off x="8115448" y="1189999"/>
            <a:ext cx="2921000" cy="1266825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Contact MAST 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Details as per page 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10988" y="2977131"/>
            <a:ext cx="5217459" cy="930408"/>
          </a:xfrm>
          <a:prstGeom prst="rect">
            <a:avLst/>
          </a:prstGeom>
          <a:gradFill flip="none" rotWithShape="1">
            <a:gsLst>
              <a:gs pos="0">
                <a:srgbClr val="BD90D6">
                  <a:tint val="66000"/>
                  <a:satMod val="160000"/>
                </a:srgbClr>
              </a:gs>
              <a:gs pos="50000">
                <a:srgbClr val="BD90D6">
                  <a:tint val="44500"/>
                  <a:satMod val="160000"/>
                </a:srgbClr>
              </a:gs>
              <a:gs pos="100000">
                <a:srgbClr val="BD90D6">
                  <a:tint val="23500"/>
                  <a:satMod val="160000"/>
                </a:srgbClr>
              </a:gs>
            </a:gsLst>
            <a:lin ang="0" scaled="1"/>
            <a:tileRect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For up to date practice CP and CLA lists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b="1" dirty="0"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kumimoji="0" lang="en-US" altLang="en-US" sz="12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cSC</a:t>
            </a: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are able to share directly with us)</a:t>
            </a:r>
            <a:endParaRPr kumimoji="0" lang="en-US" alt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7088486" y="2950461"/>
            <a:ext cx="4892843" cy="1027631"/>
          </a:xfrm>
          <a:prstGeom prst="rect">
            <a:avLst/>
          </a:prstGeom>
          <a:gradFill flip="none" rotWithShape="1">
            <a:gsLst>
              <a:gs pos="0">
                <a:srgbClr val="BD90D6">
                  <a:tint val="66000"/>
                  <a:satMod val="160000"/>
                </a:srgbClr>
              </a:gs>
              <a:gs pos="50000">
                <a:srgbClr val="BD90D6">
                  <a:tint val="44500"/>
                  <a:satMod val="160000"/>
                </a:srgbClr>
              </a:gs>
              <a:gs pos="100000">
                <a:srgbClr val="BD90D6">
                  <a:tint val="23500"/>
                  <a:satMod val="160000"/>
                </a:srgbClr>
              </a:gs>
            </a:gsLst>
            <a:lin ang="18900000" scaled="1"/>
            <a:tileRect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b="1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Email </a:t>
            </a:r>
            <a:r>
              <a:rPr lang="en-GB" dirty="0"/>
              <a:t> </a:t>
            </a:r>
            <a:r>
              <a:rPr lang="en-GB" u="sng" dirty="0">
                <a:hlinkClick r:id="rId2" tooltip="mailto:sqa@towerhamlets.gov.uk"/>
              </a:rPr>
              <a:t>SQA@towerhamlets.gov.uk</a:t>
            </a:r>
            <a:r>
              <a:rPr lang="en-GB" dirty="0"/>
              <a:t> </a:t>
            </a:r>
          </a:p>
          <a:p>
            <a:pPr lvl="0" indent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&amp; cc </a:t>
            </a:r>
            <a:r>
              <a:rPr lang="en-GB" u="sng" dirty="0">
                <a:hlinkClick r:id="rId3" tooltip="mailto:alex.macgarr@towerhamlets.gov.uk"/>
              </a:rPr>
              <a:t>alex.macgarr@towerhamlets.gov.uk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90" y="4239703"/>
            <a:ext cx="11726794" cy="2308324"/>
          </a:xfrm>
          <a:prstGeom prst="rect">
            <a:avLst/>
          </a:prstGeom>
          <a:gradFill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8900000" scaled="1"/>
          </a:gradFill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If you are unable to resolve your concerns and need to escalate further (similar to a service alert) please contact:</a:t>
            </a:r>
          </a:p>
          <a:p>
            <a:endParaRPr lang="en-GB" dirty="0"/>
          </a:p>
          <a:p>
            <a:r>
              <a:rPr lang="en-GB" dirty="0"/>
              <a:t>    	</a:t>
            </a:r>
            <a:r>
              <a:rPr lang="en-GB" b="1" dirty="0"/>
              <a:t>Geraldine O’Donnell </a:t>
            </a:r>
            <a:r>
              <a:rPr lang="en-GB" dirty="0"/>
              <a:t>(head of safety quality and assurance) </a:t>
            </a:r>
            <a:r>
              <a:rPr lang="en-GB" dirty="0">
                <a:hlinkClick r:id="rId2"/>
              </a:rPr>
              <a:t> SQA@towerhamlets.gov.uk</a:t>
            </a:r>
            <a:endParaRPr lang="en-GB" dirty="0"/>
          </a:p>
          <a:p>
            <a:r>
              <a:rPr lang="en-GB" dirty="0"/>
              <a:t>	</a:t>
            </a:r>
            <a:r>
              <a:rPr lang="en-GB" b="1" dirty="0"/>
              <a:t>Sam Nair </a:t>
            </a:r>
            <a:r>
              <a:rPr lang="en-GB" dirty="0"/>
              <a:t>(Principle social worker)		                </a:t>
            </a:r>
            <a:r>
              <a:rPr lang="en-GB" dirty="0">
                <a:hlinkClick r:id="rId4"/>
              </a:rPr>
              <a:t>Sam.Nair@towerhamlets.gov.uk</a:t>
            </a:r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	Please cc in the named GPs and nurse for </a:t>
            </a:r>
            <a:r>
              <a:rPr lang="en-GB" dirty="0" err="1"/>
              <a:t>cSG</a:t>
            </a:r>
            <a:r>
              <a:rPr lang="en-GB" dirty="0"/>
              <a:t> to help support your escalation</a:t>
            </a:r>
          </a:p>
          <a:p>
            <a:endParaRPr lang="en-GB" dirty="0"/>
          </a:p>
        </p:txBody>
      </p:sp>
      <p:sp>
        <p:nvSpPr>
          <p:cNvPr id="8" name="Right Arrow 7"/>
          <p:cNvSpPr/>
          <p:nvPr/>
        </p:nvSpPr>
        <p:spPr>
          <a:xfrm>
            <a:off x="6750424" y="1520337"/>
            <a:ext cx="1410030" cy="484632"/>
          </a:xfrm>
          <a:prstGeom prst="rightArrow">
            <a:avLst>
              <a:gd name="adj1" fmla="val 61792"/>
              <a:gd name="adj2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>
            <a:off x="5760823" y="3136746"/>
            <a:ext cx="1327663" cy="484632"/>
          </a:xfrm>
          <a:prstGeom prst="rightArrow">
            <a:avLst/>
          </a:prstGeom>
          <a:solidFill>
            <a:srgbClr val="BD90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9429" y="227607"/>
            <a:ext cx="6863714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b="1" dirty="0"/>
              <a:t>	Other key contacts in children’s social care (CSC)</a:t>
            </a:r>
          </a:p>
          <a:p>
            <a:r>
              <a:rPr lang="en-GB" sz="2000" b="1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394884" y="6548027"/>
            <a:ext cx="1460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>
                <a:solidFill>
                  <a:srgbClr val="7030A0"/>
                </a:solidFill>
              </a:rPr>
              <a:t>Updated Sept 2024</a:t>
            </a:r>
          </a:p>
        </p:txBody>
      </p:sp>
    </p:spTree>
    <p:extLst>
      <p:ext uri="{BB962C8B-B14F-4D97-AF65-F5344CB8AC3E}">
        <p14:creationId xmlns:p14="http://schemas.microsoft.com/office/powerpoint/2010/main" val="933404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3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3">
                <a:lumMod val="60000"/>
                <a:lumOff val="40000"/>
                <a:tint val="23500"/>
                <a:satMod val="16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120" y="105052"/>
            <a:ext cx="4817863" cy="483744"/>
          </a:xfr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C00000"/>
            </a:solidFill>
            <a:prstDash val="sysDash"/>
          </a:ln>
        </p:spPr>
        <p:txBody>
          <a:bodyPr>
            <a:noAutofit/>
          </a:bodyPr>
          <a:lstStyle/>
          <a:p>
            <a:pPr algn="ctr"/>
            <a:r>
              <a:rPr lang="en-GB" sz="1600" b="1" dirty="0">
                <a:solidFill>
                  <a:schemeClr val="bg2">
                    <a:lumMod val="25000"/>
                  </a:schemeClr>
                </a:solidFill>
              </a:rPr>
              <a:t>How to process children’s social care requests for  information/reports from primary care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9120" y="922036"/>
            <a:ext cx="3815297" cy="795012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Upon IMMEDIATE receipt of fax/email </a:t>
            </a:r>
            <a:r>
              <a:rPr lang="en-US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bring to attention of appropriate admin team member</a:t>
            </a:r>
          </a:p>
          <a:p>
            <a:pPr algn="ctr">
              <a:spcAft>
                <a:spcPts val="0"/>
              </a:spcAft>
            </a:pPr>
            <a:r>
              <a:rPr lang="en-US" sz="1200" dirty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medical secretary /senior admin/ CSG administrator)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1742020" y="1732806"/>
            <a:ext cx="266503" cy="355896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829895" y="5817128"/>
            <a:ext cx="3228094" cy="998862"/>
          </a:xfrm>
          <a:prstGeom prst="round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dirty="0">
                <a:ea typeface="Calibri" panose="020F0502020204030204" pitchFamily="34" charset="0"/>
                <a:cs typeface="Times New Roman" panose="02020603050405020304" pitchFamily="18" charset="0"/>
              </a:rPr>
              <a:t>Contact the requestor as soon as possible to inform/ request further information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369530" y="4092551"/>
            <a:ext cx="3624519" cy="2168644"/>
          </a:xfrm>
          <a:prstGeom prst="roundRect">
            <a:avLst/>
          </a:prstGeom>
          <a:solidFill>
            <a:srgbClr val="99FF99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      </a:t>
            </a:r>
            <a:r>
              <a:rPr lang="en-GB" sz="1600" b="1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SECTION 17 Enquiry</a:t>
            </a:r>
          </a:p>
          <a:p>
            <a:pPr>
              <a:spcAft>
                <a:spcPts val="0"/>
              </a:spcAft>
            </a:pPr>
            <a:r>
              <a:rPr lang="en-GB" sz="1600" b="1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>
                <a:solidFill>
                  <a:srgbClr val="0099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n-GB" sz="1400" b="1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Child In Need </a:t>
            </a:r>
          </a:p>
          <a:p>
            <a:pPr>
              <a:spcAft>
                <a:spcPts val="0"/>
              </a:spcAft>
            </a:pPr>
            <a:r>
              <a:rPr lang="en-GB" sz="1400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(assessment and intervention team)</a:t>
            </a:r>
          </a:p>
          <a:p>
            <a:pPr>
              <a:spcAft>
                <a:spcPts val="0"/>
              </a:spcAft>
            </a:pPr>
            <a:endParaRPr lang="en-GB" sz="1400" dirty="0">
              <a:solidFill>
                <a:srgbClr val="0099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b="1" dirty="0">
                <a:solidFill>
                  <a:srgbClr val="0099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GB" sz="1400" b="1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Consent is needed* </a:t>
            </a:r>
            <a:r>
              <a:rPr lang="en-GB" sz="1400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share info     </a:t>
            </a:r>
            <a:r>
              <a:rPr lang="en-GB" sz="1400" dirty="0">
                <a:solidFill>
                  <a:srgbClr val="0099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GB" sz="1400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from parent/carer and if YP 16+</a:t>
            </a:r>
          </a:p>
          <a:p>
            <a:r>
              <a:rPr lang="en-GB" sz="1400" dirty="0">
                <a:solidFill>
                  <a:srgbClr val="0099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1200" dirty="0">
                <a:solidFill>
                  <a:srgbClr val="0099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timeframe should be included in the request for information, if not aim for 48 hour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5398950" y="1915445"/>
            <a:ext cx="3459428" cy="2097232"/>
          </a:xfrm>
          <a:prstGeom prst="roundRect">
            <a:avLst/>
          </a:prstGeom>
          <a:solidFill>
            <a:srgbClr val="99FF9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SECTION 47 enquiry</a:t>
            </a:r>
          </a:p>
          <a:p>
            <a:pPr algn="ctr">
              <a:spcAft>
                <a:spcPts val="0"/>
              </a:spcAft>
            </a:pPr>
            <a:r>
              <a:rPr lang="en-GB" sz="1400" b="1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Child protection </a:t>
            </a:r>
          </a:p>
          <a:p>
            <a:pPr algn="ctr">
              <a:spcAft>
                <a:spcPts val="0"/>
              </a:spcAft>
            </a:pPr>
            <a:r>
              <a:rPr lang="en-GB" sz="1400" dirty="0">
                <a:solidFill>
                  <a:srgbClr val="0099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(assessment and intervention team)</a:t>
            </a:r>
            <a:endParaRPr lang="en-GB" sz="1400" dirty="0">
              <a:solidFill>
                <a:srgbClr val="0099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en-GB" sz="1600" dirty="0">
              <a:solidFill>
                <a:srgbClr val="0099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400" b="1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Consent is NOT needed</a:t>
            </a:r>
          </a:p>
          <a:p>
            <a:pPr algn="ctr">
              <a:spcAft>
                <a:spcPts val="0"/>
              </a:spcAft>
            </a:pPr>
            <a:endParaRPr lang="en-GB" sz="1400" dirty="0">
              <a:solidFill>
                <a:srgbClr val="0099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200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timeframe </a:t>
            </a:r>
            <a:r>
              <a:rPr lang="en-GB" sz="1200" dirty="0">
                <a:solidFill>
                  <a:srgbClr val="0099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should </a:t>
            </a:r>
            <a:r>
              <a:rPr lang="en-GB" sz="1200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 included in the request for information, if not aim for 24 hours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360631" y="242889"/>
            <a:ext cx="3624520" cy="1592682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b="1" dirty="0">
                <a:solidFill>
                  <a:schemeClr val="accent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Urgent MAST enquiry</a:t>
            </a:r>
          </a:p>
          <a:p>
            <a:pPr algn="ctr">
              <a:spcAft>
                <a:spcPts val="0"/>
              </a:spcAft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solidFill>
                  <a:schemeClr val="accent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usually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b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sz="1200" b="1" dirty="0">
                <a:solidFill>
                  <a:srgbClr val="FC8604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sz="1200" b="1" dirty="0">
                <a:solidFill>
                  <a:srgbClr val="0099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GB" sz="1200" b="1" dirty="0">
                <a:solidFill>
                  <a:schemeClr val="accent6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solidFill>
                  <a:schemeClr val="accent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hr time frame stipulated</a:t>
            </a:r>
          </a:p>
          <a:p>
            <a:pPr algn="ctr">
              <a:spcAft>
                <a:spcPts val="0"/>
              </a:spcAft>
            </a:pPr>
            <a:endParaRPr lang="en-GB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4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Consent NOT required</a:t>
            </a:r>
          </a:p>
          <a:p>
            <a:pPr algn="ctr">
              <a:spcAft>
                <a:spcPts val="0"/>
              </a:spcAft>
            </a:pPr>
            <a:endParaRPr lang="en-GB" sz="1400" b="1" dirty="0">
              <a:solidFill>
                <a:schemeClr val="accent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GB" sz="1400" b="1" dirty="0">
                <a:solidFill>
                  <a:schemeClr val="accent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complete same day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9215438" y="3238322"/>
            <a:ext cx="2801348" cy="3522871"/>
          </a:xfrm>
          <a:prstGeom prst="roundRect">
            <a:avLst/>
          </a:prstGeom>
          <a:gradFill flip="none" rotWithShape="1">
            <a:gsLst>
              <a:gs pos="0">
                <a:srgbClr val="CC3399">
                  <a:tint val="66000"/>
                  <a:satMod val="160000"/>
                </a:srgbClr>
              </a:gs>
              <a:gs pos="50000">
                <a:srgbClr val="CC3399">
                  <a:tint val="44500"/>
                  <a:satMod val="160000"/>
                </a:srgbClr>
              </a:gs>
              <a:gs pos="100000">
                <a:srgbClr val="CC3399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Other requests for information </a:t>
            </a:r>
            <a:r>
              <a:rPr lang="en-GB" sz="1600" dirty="0" err="1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GB" sz="16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en-GB" sz="16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GB" sz="1600" b="1" dirty="0">
                <a:solidFill>
                  <a:srgbClr val="FF33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FSPT (family support and protection team)</a:t>
            </a: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include:</a:t>
            </a:r>
          </a:p>
          <a:p>
            <a:pPr>
              <a:spcAft>
                <a:spcPts val="0"/>
              </a:spcAft>
            </a:pPr>
            <a:endParaRPr lang="en-GB" sz="1200" dirty="0">
              <a:solidFill>
                <a:srgbClr val="703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Child protection conference reports (initial, review conferences aka ICPC, RCPC)</a:t>
            </a: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Child in need meeting reports</a:t>
            </a: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Network checks</a:t>
            </a:r>
          </a:p>
          <a:p>
            <a:pPr>
              <a:spcAft>
                <a:spcPts val="0"/>
              </a:spcAft>
            </a:pPr>
            <a:endParaRPr lang="en-GB" sz="1200" dirty="0">
              <a:solidFill>
                <a:srgbClr val="703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GB" sz="1200" dirty="0">
              <a:solidFill>
                <a:srgbClr val="7030A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Generally less urgent as already open to CSC for long term support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3112" y="2081276"/>
            <a:ext cx="3619672" cy="297004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200" dirty="0"/>
          </a:p>
          <a:p>
            <a:r>
              <a:rPr lang="en-GB" sz="1200" dirty="0"/>
              <a:t>Key screening questions</a:t>
            </a:r>
            <a:r>
              <a:rPr lang="en-GB" sz="1100" dirty="0"/>
              <a:t>:</a:t>
            </a:r>
          </a:p>
          <a:p>
            <a:endParaRPr lang="en-GB" sz="1100" dirty="0"/>
          </a:p>
          <a:p>
            <a:pPr marL="342900" indent="-342900">
              <a:buAutoNum type="arabicParenR"/>
            </a:pPr>
            <a:r>
              <a:rPr lang="en-GB" sz="1400" dirty="0"/>
              <a:t>Are they registered at the practice?</a:t>
            </a:r>
          </a:p>
          <a:p>
            <a:pPr marL="342900" indent="-342900">
              <a:buAutoNum type="arabicParenR"/>
            </a:pPr>
            <a:endParaRPr lang="en-GB" sz="1400" dirty="0"/>
          </a:p>
          <a:p>
            <a:pPr marL="342900" indent="-342900">
              <a:buAutoNum type="arabicParenR"/>
            </a:pPr>
            <a:r>
              <a:rPr lang="en-GB" sz="1400" dirty="0"/>
              <a:t>Are the PID details correct/complete?</a:t>
            </a:r>
          </a:p>
          <a:p>
            <a:pPr marL="342900" indent="-342900">
              <a:buAutoNum type="arabicParenR"/>
            </a:pPr>
            <a:endParaRPr lang="en-GB" sz="1400" dirty="0"/>
          </a:p>
          <a:p>
            <a:pPr marL="342900" indent="-342900">
              <a:buAutoNum type="arabicParenR"/>
            </a:pPr>
            <a:r>
              <a:rPr lang="en-GB" sz="1400" dirty="0"/>
              <a:t>Is the level/nature of the enquiry/concern defined?</a:t>
            </a:r>
          </a:p>
          <a:p>
            <a:pPr marL="342900" indent="-342900">
              <a:buAutoNum type="arabicParenR"/>
            </a:pPr>
            <a:endParaRPr lang="en-GB" sz="1400" dirty="0"/>
          </a:p>
          <a:p>
            <a:pPr marL="342900" indent="-342900">
              <a:buAutoNum type="arabicParenR"/>
            </a:pPr>
            <a:r>
              <a:rPr lang="en-GB" sz="1400" dirty="0"/>
              <a:t>Is the reason for the request included? (for MASH it may be appropriate to share without this)</a:t>
            </a:r>
          </a:p>
          <a:p>
            <a:pPr lvl="0"/>
            <a:r>
              <a:rPr lang="en-GB" sz="1200" dirty="0"/>
              <a:t>	</a:t>
            </a:r>
            <a:r>
              <a:rPr lang="en-US" altLang="en-US" sz="1000" b="1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hlinkClick r:id="rId2" action="ppaction://hlinkfile"/>
              </a:rPr>
              <a:t>7 golden rules of info sharing</a:t>
            </a:r>
            <a:endParaRPr lang="en-US" altLang="en-US" sz="1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" name="Curved Right Arrow 8"/>
          <p:cNvSpPr/>
          <p:nvPr/>
        </p:nvSpPr>
        <p:spPr>
          <a:xfrm>
            <a:off x="109120" y="5392540"/>
            <a:ext cx="731520" cy="1216152"/>
          </a:xfrm>
          <a:prstGeom prst="curvedRightArrow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>
            <a:off x="1045774" y="5047473"/>
            <a:ext cx="248243" cy="243985"/>
          </a:xfrm>
          <a:prstGeom prst="downArrow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4" name="Right Arrow 13"/>
          <p:cNvSpPr/>
          <p:nvPr/>
        </p:nvSpPr>
        <p:spPr>
          <a:xfrm>
            <a:off x="3789204" y="3300938"/>
            <a:ext cx="339218" cy="272493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ight Arrow 28"/>
          <p:cNvSpPr/>
          <p:nvPr/>
        </p:nvSpPr>
        <p:spPr>
          <a:xfrm>
            <a:off x="4682319" y="3238323"/>
            <a:ext cx="737321" cy="352137"/>
          </a:xfrm>
          <a:prstGeom prst="rightArrow">
            <a:avLst>
              <a:gd name="adj1" fmla="val 33771"/>
              <a:gd name="adj2" fmla="val 5278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Bent Arrow 20"/>
          <p:cNvSpPr/>
          <p:nvPr/>
        </p:nvSpPr>
        <p:spPr>
          <a:xfrm>
            <a:off x="4326143" y="1505822"/>
            <a:ext cx="1045440" cy="1732501"/>
          </a:xfrm>
          <a:prstGeom prst="bentArrow">
            <a:avLst>
              <a:gd name="adj1" fmla="val 11478"/>
              <a:gd name="adj2" fmla="val 14067"/>
              <a:gd name="adj3" fmla="val 16800"/>
              <a:gd name="adj4" fmla="val 4375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Bent Arrow 29"/>
          <p:cNvSpPr/>
          <p:nvPr/>
        </p:nvSpPr>
        <p:spPr>
          <a:xfrm flipV="1">
            <a:off x="4589476" y="3632460"/>
            <a:ext cx="782107" cy="2007628"/>
          </a:xfrm>
          <a:prstGeom prst="bentArrow">
            <a:avLst>
              <a:gd name="adj1" fmla="val 14129"/>
              <a:gd name="adj2" fmla="val 18910"/>
              <a:gd name="adj3" fmla="val 31839"/>
              <a:gd name="adj4" fmla="val 38494"/>
            </a:avLst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Bent Arrow 34"/>
          <p:cNvSpPr/>
          <p:nvPr/>
        </p:nvSpPr>
        <p:spPr>
          <a:xfrm flipV="1">
            <a:off x="4279378" y="3598056"/>
            <a:ext cx="4936060" cy="3010635"/>
          </a:xfrm>
          <a:prstGeom prst="bentArrow">
            <a:avLst>
              <a:gd name="adj1" fmla="val 4304"/>
              <a:gd name="adj2" fmla="val 4670"/>
              <a:gd name="adj3" fmla="val 7168"/>
              <a:gd name="adj4" fmla="val 27652"/>
            </a:avLst>
          </a:prstGeom>
          <a:solidFill>
            <a:srgbClr val="FF33CC">
              <a:tint val="66000"/>
              <a:satMod val="1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782759" y="5291458"/>
            <a:ext cx="730068" cy="4233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37" name="Oval 36"/>
          <p:cNvSpPr/>
          <p:nvPr/>
        </p:nvSpPr>
        <p:spPr>
          <a:xfrm>
            <a:off x="4023406" y="3094213"/>
            <a:ext cx="847046" cy="6035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38" name="Down Arrow 37"/>
          <p:cNvSpPr/>
          <p:nvPr/>
        </p:nvSpPr>
        <p:spPr>
          <a:xfrm>
            <a:off x="1728643" y="577569"/>
            <a:ext cx="266504" cy="365143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8985151" y="196133"/>
            <a:ext cx="3010148" cy="2862322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txBody>
          <a:bodyPr wrap="square">
            <a:spAutoFit/>
          </a:bodyPr>
          <a:lstStyle/>
          <a:p>
            <a:r>
              <a:rPr lang="en-GB" sz="1200" b="1" dirty="0"/>
              <a:t>	</a:t>
            </a:r>
            <a:r>
              <a:rPr lang="en-GB" sz="1200" b="1" dirty="0">
                <a:solidFill>
                  <a:schemeClr val="accent5">
                    <a:lumMod val="50000"/>
                  </a:schemeClr>
                </a:solidFill>
              </a:rPr>
              <a:t>TOP TIPS</a:t>
            </a:r>
          </a:p>
          <a:p>
            <a:r>
              <a:rPr lang="en-GB" sz="1200" b="1" i="1" dirty="0">
                <a:solidFill>
                  <a:schemeClr val="accent5">
                    <a:lumMod val="50000"/>
                  </a:schemeClr>
                </a:solidFill>
              </a:rPr>
              <a:t>Report format</a:t>
            </a:r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Complete a report for each individual using the </a:t>
            </a:r>
            <a:r>
              <a:rPr lang="en-GB" sz="1200" b="1" i="1" dirty="0">
                <a:solidFill>
                  <a:schemeClr val="accent5">
                    <a:lumMod val="50000"/>
                  </a:schemeClr>
                </a:solidFill>
              </a:rPr>
              <a:t>child safeguarding </a:t>
            </a:r>
            <a:r>
              <a:rPr lang="en-GB" sz="1200" b="1" i="1" dirty="0" err="1">
                <a:solidFill>
                  <a:schemeClr val="accent5">
                    <a:lumMod val="50000"/>
                  </a:schemeClr>
                </a:solidFill>
              </a:rPr>
              <a:t>proforma</a:t>
            </a:r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 on </a:t>
            </a:r>
            <a:r>
              <a:rPr lang="en-GB" sz="1200" dirty="0" err="1">
                <a:solidFill>
                  <a:schemeClr val="accent5">
                    <a:lumMod val="50000"/>
                  </a:schemeClr>
                </a:solidFill>
              </a:rPr>
              <a:t>emis</a:t>
            </a:r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 documents</a:t>
            </a:r>
          </a:p>
          <a:p>
            <a:endParaRPr lang="en-GB" sz="12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1200" b="1" i="1" dirty="0">
                <a:solidFill>
                  <a:schemeClr val="accent5">
                    <a:lumMod val="50000"/>
                  </a:schemeClr>
                </a:solidFill>
              </a:rPr>
              <a:t>Coding</a:t>
            </a:r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: </a:t>
            </a:r>
          </a:p>
          <a:p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use </a:t>
            </a:r>
            <a:r>
              <a:rPr lang="en-GB" sz="1200" b="1" i="1" dirty="0">
                <a:solidFill>
                  <a:schemeClr val="accent5">
                    <a:lumMod val="50000"/>
                  </a:schemeClr>
                </a:solidFill>
              </a:rPr>
              <a:t>child safeguarding template </a:t>
            </a:r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on </a:t>
            </a:r>
            <a:r>
              <a:rPr lang="en-GB" sz="1200" dirty="0" err="1">
                <a:solidFill>
                  <a:schemeClr val="accent5">
                    <a:lumMod val="50000"/>
                  </a:schemeClr>
                </a:solidFill>
              </a:rPr>
              <a:t>emis</a:t>
            </a:r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 to ensure appropriate coding for whole household</a:t>
            </a:r>
          </a:p>
          <a:p>
            <a:endParaRPr lang="en-GB" sz="12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1200" b="1" i="1" dirty="0">
                <a:solidFill>
                  <a:schemeClr val="accent5">
                    <a:lumMod val="50000"/>
                  </a:schemeClr>
                </a:solidFill>
              </a:rPr>
              <a:t>Online invisibility</a:t>
            </a:r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r>
              <a:rPr lang="en-GB" sz="1200" dirty="0">
                <a:solidFill>
                  <a:schemeClr val="accent5">
                    <a:lumMod val="50000"/>
                  </a:schemeClr>
                </a:solidFill>
              </a:rPr>
              <a:t>ensure activated so report not visible automatically if patient has online access to notes</a:t>
            </a:r>
          </a:p>
        </p:txBody>
      </p:sp>
    </p:spTree>
    <p:extLst>
      <p:ext uri="{BB962C8B-B14F-4D97-AF65-F5344CB8AC3E}">
        <p14:creationId xmlns:p14="http://schemas.microsoft.com/office/powerpoint/2010/main" val="1345623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AA938FE962A45A3E19DCBCF209F91" ma:contentTypeVersion="18" ma:contentTypeDescription="Create a new document." ma:contentTypeScope="" ma:versionID="c6b0c23bccf030b1fa6dd310e623a26c">
  <xsd:schema xmlns:xsd="http://www.w3.org/2001/XMLSchema" xmlns:xs="http://www.w3.org/2001/XMLSchema" xmlns:p="http://schemas.microsoft.com/office/2006/metadata/properties" xmlns:ns1="http://schemas.microsoft.com/sharepoint/v3" xmlns:ns3="5789755c-de38-4fe3-9623-40afa3bba1e2" xmlns:ns4="32678723-8c06-45e1-8bd0-318b9868a43d" targetNamespace="http://schemas.microsoft.com/office/2006/metadata/properties" ma:root="true" ma:fieldsID="954fd65154da4912078610d5e3b12c5b" ns1:_="" ns3:_="" ns4:_="">
    <xsd:import namespace="http://schemas.microsoft.com/sharepoint/v3"/>
    <xsd:import namespace="5789755c-de38-4fe3-9623-40afa3bba1e2"/>
    <xsd:import namespace="32678723-8c06-45e1-8bd0-318b9868a43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1:_ip_UnifiedCompliancePolicyProperties" minOccurs="0"/>
                <xsd:element ref="ns1:_ip_UnifiedCompliancePolicyUIActio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ObjectDetectorVersions" minOccurs="0"/>
                <xsd:element ref="ns4:_activity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89755c-de38-4fe3-9623-40afa3bba1e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678723-8c06-45e1-8bd0-318b9868a4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32678723-8c06-45e1-8bd0-318b9868a43d" xsi:nil="true"/>
  </documentManagement>
</p:properties>
</file>

<file path=customXml/itemProps1.xml><?xml version="1.0" encoding="utf-8"?>
<ds:datastoreItem xmlns:ds="http://schemas.openxmlformats.org/officeDocument/2006/customXml" ds:itemID="{980BE5AF-D06B-4CC0-A759-B8E5653CAB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789755c-de38-4fe3-9623-40afa3bba1e2"/>
    <ds:schemaRef ds:uri="32678723-8c06-45e1-8bd0-318b9868a4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642C14-C27D-4745-9A36-7DB04F3C24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4A7B72-350D-43B5-BDA8-830C6835F963}">
  <ds:schemaRefs>
    <ds:schemaRef ds:uri="http://schemas.microsoft.com/sharepoint/v3"/>
    <ds:schemaRef ds:uri="http://schemas.microsoft.com/office/infopath/2007/PartnerControls"/>
    <ds:schemaRef ds:uri="http://www.w3.org/XML/1998/namespace"/>
    <ds:schemaRef ds:uri="5789755c-de38-4fe3-9623-40afa3bba1e2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32678723-8c06-45e1-8bd0-318b9868a43d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1092</Words>
  <Application>Microsoft Office PowerPoint</Application>
  <PresentationFormat>Widescreen</PresentationFormat>
  <Paragraphs>192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How to process children’s social care requests for  information/reports from primary care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JONES, Helen (ST. PAUL'S WAY MEDICAL CTR)</dc:creator>
  <cp:lastModifiedBy>JONES, Helen (ST. PAUL'S WAY MEDICAL CTR)</cp:lastModifiedBy>
  <cp:revision>77</cp:revision>
  <dcterms:created xsi:type="dcterms:W3CDTF">2022-04-29T17:27:43Z</dcterms:created>
  <dcterms:modified xsi:type="dcterms:W3CDTF">2024-10-16T14:16:39Z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0x010100831AA938FE962A45A3E19DCBCF209F91</vt:lpwstr>
  </property>
</Properties>
</file>