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81" r:id="rId3"/>
    <p:sldId id="258" r:id="rId4"/>
    <p:sldId id="293" r:id="rId5"/>
    <p:sldId id="291" r:id="rId6"/>
    <p:sldId id="292" r:id="rId7"/>
    <p:sldId id="257" r:id="rId8"/>
    <p:sldId id="283" r:id="rId9"/>
    <p:sldId id="259" r:id="rId10"/>
    <p:sldId id="288"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00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15" d="100"/>
          <a:sy n="115" d="100"/>
        </p:scale>
        <p:origin x="72" y="2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5C547B-005C-45B6-8450-8B96DC5D9F66}" type="datetimeFigureOut">
              <a:rPr lang="en-GB" smtClean="0"/>
              <a:t>15/10/2024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2DDC6-89CF-4427-B64A-4F98317D6830}" type="slidenum">
              <a:rPr lang="en-GB" smtClean="0"/>
              <a:t>‹#›</a:t>
            </a:fld>
            <a:endParaRPr lang="en-GB"/>
          </a:p>
        </p:txBody>
      </p:sp>
    </p:spTree>
    <p:extLst>
      <p:ext uri="{BB962C8B-B14F-4D97-AF65-F5344CB8AC3E}">
        <p14:creationId xmlns:p14="http://schemas.microsoft.com/office/powerpoint/2010/main" val="447752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2DDC6-89CF-4427-B64A-4F98317D6830}" type="slidenum">
              <a:rPr lang="en-GB" smtClean="0"/>
              <a:t>2</a:t>
            </a:fld>
            <a:endParaRPr lang="en-GB"/>
          </a:p>
        </p:txBody>
      </p:sp>
    </p:spTree>
    <p:extLst>
      <p:ext uri="{BB962C8B-B14F-4D97-AF65-F5344CB8AC3E}">
        <p14:creationId xmlns:p14="http://schemas.microsoft.com/office/powerpoint/2010/main" val="2778200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4C473-A73A-112B-669D-76BE4197B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FB4791-CBEE-829E-7F34-5C3736CE30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BA744F-D51B-44EF-2C26-FC8CAFCEF1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C073AF6-A7F7-EDF9-55D3-677D6DB9482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971464-6EBE-47F1-843D-C12B582141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2334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DF290-0393-9C01-D884-919BAC81C2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A73F0A-6CFD-9E78-2F4F-D4B5DE83CE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0F09FD-C283-C396-3F57-BEC5EC9E8F4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7FCDE2E-2B5D-73DC-3354-87F06BA5CD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971464-6EBE-47F1-843D-C12B582141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4243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DF290-0393-9C01-D884-919BAC81C2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A73F0A-6CFD-9E78-2F4F-D4B5DE83CE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0F09FD-C283-C396-3F57-BEC5EC9E8F4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7FCDE2E-2B5D-73DC-3354-87F06BA5CD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971464-6EBE-47F1-843D-C12B582141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805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26433-6B3E-B8F2-B904-E59073982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527E58-744F-E6F5-0ECA-DA2C13F1B5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BD1657-8617-81E6-290B-0C267A3A1DB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EA692DA-3544-6E7E-1DF6-4DA9D34B91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971464-6EBE-47F1-843D-C12B582141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3969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26433-6B3E-B8F2-B904-E59073982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527E58-744F-E6F5-0ECA-DA2C13F1B5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BD1657-8617-81E6-290B-0C267A3A1DB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EA692DA-3544-6E7E-1DF6-4DA9D34B91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971464-6EBE-47F1-843D-C12B582141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779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971464-6EBE-47F1-843D-C12B582141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018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1CC3F-77E3-1F64-0BD6-61DCD6FA3C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D1A4EA-4D1B-E4A7-AC53-B67CBE85E9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1AD820-E3ED-F9E4-3BF2-0F1CD1D368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53DE8F0-E590-E8C9-2801-24776135F02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971464-6EBE-47F1-843D-C12B582141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683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54BB4-1630-30D9-A4EE-525908C10E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19A603-DC9E-08E0-4E31-1FCE138941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29F9E8-98A0-3109-9BAC-B01A493F860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80BDC8-E4DE-58EE-E26D-57AA197110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971464-6EBE-47F1-843D-C12B582141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023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77196-4E6D-B7F7-0756-6A5329A9B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16E090-A35D-E724-A002-C907E2011C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BAD9E2-AB9D-8D0D-DB12-68486142EE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C9F4A90-9463-27ED-DB36-5CB67190E0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971464-6EBE-47F1-843D-C12B582141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002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9FF11-D539-294E-A2C2-EE125D442FF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F3C9379-4AEF-8549-8938-4193FC7492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A25BA10-C4C5-F843-9CB3-6D6DDA4CE599}"/>
              </a:ext>
            </a:extLst>
          </p:cNvPr>
          <p:cNvSpPr>
            <a:spLocks noGrp="1"/>
          </p:cNvSpPr>
          <p:nvPr>
            <p:ph type="dt" sz="half" idx="10"/>
          </p:nvPr>
        </p:nvSpPr>
        <p:spPr/>
        <p:txBody>
          <a:bodyPr/>
          <a:lstStyle/>
          <a:p>
            <a:fld id="{3989F9A9-83C3-5A43-ACA4-EC4E8CD8ABE9}" type="datetimeFigureOut">
              <a:rPr lang="en-US" smtClean="0"/>
              <a:t>10/15/2024</a:t>
            </a:fld>
            <a:endParaRPr lang="en-US" dirty="0"/>
          </a:p>
        </p:txBody>
      </p:sp>
      <p:sp>
        <p:nvSpPr>
          <p:cNvPr id="5" name="Footer Placeholder 4">
            <a:extLst>
              <a:ext uri="{FF2B5EF4-FFF2-40B4-BE49-F238E27FC236}">
                <a16:creationId xmlns:a16="http://schemas.microsoft.com/office/drawing/2014/main" id="{7C3478F5-8563-754C-9908-6DF5D69131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0A13F2-E216-534E-BA08-1A2F4D5FACCA}"/>
              </a:ext>
            </a:extLst>
          </p:cNvPr>
          <p:cNvSpPr>
            <a:spLocks noGrp="1"/>
          </p:cNvSpPr>
          <p:nvPr>
            <p:ph type="sldNum" sz="quarter" idx="12"/>
          </p:nvPr>
        </p:nvSpPr>
        <p:spPr/>
        <p:txBody>
          <a:bodyPr/>
          <a:lstStyle/>
          <a:p>
            <a:fld id="{CFF5198B-3E59-9C43-B411-16654620F62B}" type="slidenum">
              <a:rPr lang="en-US" smtClean="0"/>
              <a:t>‹#›</a:t>
            </a:fld>
            <a:endParaRPr lang="en-US" dirty="0"/>
          </a:p>
        </p:txBody>
      </p:sp>
    </p:spTree>
    <p:extLst>
      <p:ext uri="{BB962C8B-B14F-4D97-AF65-F5344CB8AC3E}">
        <p14:creationId xmlns:p14="http://schemas.microsoft.com/office/powerpoint/2010/main" val="2729127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81DBB-167D-574E-804C-BDBFC6B883A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DA9C6CF-4A17-BA47-8A9F-91FD643E63D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C8FA836-69D9-6041-9AE1-434BAE0972F9}"/>
              </a:ext>
            </a:extLst>
          </p:cNvPr>
          <p:cNvSpPr>
            <a:spLocks noGrp="1"/>
          </p:cNvSpPr>
          <p:nvPr>
            <p:ph type="dt" sz="half" idx="10"/>
          </p:nvPr>
        </p:nvSpPr>
        <p:spPr/>
        <p:txBody>
          <a:bodyPr/>
          <a:lstStyle/>
          <a:p>
            <a:fld id="{3989F9A9-83C3-5A43-ACA4-EC4E8CD8ABE9}" type="datetimeFigureOut">
              <a:rPr lang="en-US" smtClean="0"/>
              <a:t>10/15/2024</a:t>
            </a:fld>
            <a:endParaRPr lang="en-US" dirty="0"/>
          </a:p>
        </p:txBody>
      </p:sp>
      <p:sp>
        <p:nvSpPr>
          <p:cNvPr id="5" name="Footer Placeholder 4">
            <a:extLst>
              <a:ext uri="{FF2B5EF4-FFF2-40B4-BE49-F238E27FC236}">
                <a16:creationId xmlns:a16="http://schemas.microsoft.com/office/drawing/2014/main" id="{3984FEBE-C484-8A4D-8C69-EBCECB1791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2D1885-94F5-8249-93E3-6A9694FC3DE7}"/>
              </a:ext>
            </a:extLst>
          </p:cNvPr>
          <p:cNvSpPr>
            <a:spLocks noGrp="1"/>
          </p:cNvSpPr>
          <p:nvPr>
            <p:ph type="sldNum" sz="quarter" idx="12"/>
          </p:nvPr>
        </p:nvSpPr>
        <p:spPr/>
        <p:txBody>
          <a:bodyPr/>
          <a:lstStyle/>
          <a:p>
            <a:fld id="{CFF5198B-3E59-9C43-B411-16654620F62B}" type="slidenum">
              <a:rPr lang="en-US" smtClean="0"/>
              <a:t>‹#›</a:t>
            </a:fld>
            <a:endParaRPr lang="en-US" dirty="0"/>
          </a:p>
        </p:txBody>
      </p:sp>
    </p:spTree>
    <p:extLst>
      <p:ext uri="{BB962C8B-B14F-4D97-AF65-F5344CB8AC3E}">
        <p14:creationId xmlns:p14="http://schemas.microsoft.com/office/powerpoint/2010/main" val="3859389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6798DA-7F94-C24A-9380-E8AC623976A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22932EB-14F5-BC42-A5AD-42FF8D39868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742F086-3D03-B248-BC98-AEDEF2D45EC5}"/>
              </a:ext>
            </a:extLst>
          </p:cNvPr>
          <p:cNvSpPr>
            <a:spLocks noGrp="1"/>
          </p:cNvSpPr>
          <p:nvPr>
            <p:ph type="dt" sz="half" idx="10"/>
          </p:nvPr>
        </p:nvSpPr>
        <p:spPr/>
        <p:txBody>
          <a:bodyPr/>
          <a:lstStyle/>
          <a:p>
            <a:fld id="{3989F9A9-83C3-5A43-ACA4-EC4E8CD8ABE9}" type="datetimeFigureOut">
              <a:rPr lang="en-US" smtClean="0"/>
              <a:t>10/15/2024</a:t>
            </a:fld>
            <a:endParaRPr lang="en-US" dirty="0"/>
          </a:p>
        </p:txBody>
      </p:sp>
      <p:sp>
        <p:nvSpPr>
          <p:cNvPr id="5" name="Footer Placeholder 4">
            <a:extLst>
              <a:ext uri="{FF2B5EF4-FFF2-40B4-BE49-F238E27FC236}">
                <a16:creationId xmlns:a16="http://schemas.microsoft.com/office/drawing/2014/main" id="{63C12F37-36D5-FD41-A21E-761DACB81C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6ABB67-45B9-0141-B696-4F9D21F6D68F}"/>
              </a:ext>
            </a:extLst>
          </p:cNvPr>
          <p:cNvSpPr>
            <a:spLocks noGrp="1"/>
          </p:cNvSpPr>
          <p:nvPr>
            <p:ph type="sldNum" sz="quarter" idx="12"/>
          </p:nvPr>
        </p:nvSpPr>
        <p:spPr/>
        <p:txBody>
          <a:bodyPr/>
          <a:lstStyle/>
          <a:p>
            <a:fld id="{CFF5198B-3E59-9C43-B411-16654620F62B}" type="slidenum">
              <a:rPr lang="en-US" smtClean="0"/>
              <a:t>‹#›</a:t>
            </a:fld>
            <a:endParaRPr lang="en-US" dirty="0"/>
          </a:p>
        </p:txBody>
      </p:sp>
    </p:spTree>
    <p:extLst>
      <p:ext uri="{BB962C8B-B14F-4D97-AF65-F5344CB8AC3E}">
        <p14:creationId xmlns:p14="http://schemas.microsoft.com/office/powerpoint/2010/main" val="370718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4E354-9258-9449-8918-E7680AA32D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3BF7B35-E906-6A4E-90B0-C0A7AD5E809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E6BB711-5810-E242-AF69-41F4A755F346}"/>
              </a:ext>
            </a:extLst>
          </p:cNvPr>
          <p:cNvSpPr>
            <a:spLocks noGrp="1"/>
          </p:cNvSpPr>
          <p:nvPr>
            <p:ph type="dt" sz="half" idx="10"/>
          </p:nvPr>
        </p:nvSpPr>
        <p:spPr/>
        <p:txBody>
          <a:bodyPr/>
          <a:lstStyle/>
          <a:p>
            <a:fld id="{3989F9A9-83C3-5A43-ACA4-EC4E8CD8ABE9}" type="datetimeFigureOut">
              <a:rPr lang="en-US" smtClean="0"/>
              <a:t>10/15/2024</a:t>
            </a:fld>
            <a:endParaRPr lang="en-US" dirty="0"/>
          </a:p>
        </p:txBody>
      </p:sp>
      <p:sp>
        <p:nvSpPr>
          <p:cNvPr id="5" name="Footer Placeholder 4">
            <a:extLst>
              <a:ext uri="{FF2B5EF4-FFF2-40B4-BE49-F238E27FC236}">
                <a16:creationId xmlns:a16="http://schemas.microsoft.com/office/drawing/2014/main" id="{B73B1104-F52D-EA47-8371-A3BBF177B4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66C558-25C8-FF4A-ABCF-8F976BA3D989}"/>
              </a:ext>
            </a:extLst>
          </p:cNvPr>
          <p:cNvSpPr>
            <a:spLocks noGrp="1"/>
          </p:cNvSpPr>
          <p:nvPr>
            <p:ph type="sldNum" sz="quarter" idx="12"/>
          </p:nvPr>
        </p:nvSpPr>
        <p:spPr/>
        <p:txBody>
          <a:bodyPr/>
          <a:lstStyle/>
          <a:p>
            <a:fld id="{CFF5198B-3E59-9C43-B411-16654620F62B}" type="slidenum">
              <a:rPr lang="en-US" smtClean="0"/>
              <a:t>‹#›</a:t>
            </a:fld>
            <a:endParaRPr lang="en-US" dirty="0"/>
          </a:p>
        </p:txBody>
      </p:sp>
    </p:spTree>
    <p:extLst>
      <p:ext uri="{BB962C8B-B14F-4D97-AF65-F5344CB8AC3E}">
        <p14:creationId xmlns:p14="http://schemas.microsoft.com/office/powerpoint/2010/main" val="3941863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D4B80-1EED-DE49-A58D-0F3872E8203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6BC411C-2DD0-D449-ABA9-B2FA5F6DBA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59F68D1-4FF8-0546-9279-AEC3544D2C38}"/>
              </a:ext>
            </a:extLst>
          </p:cNvPr>
          <p:cNvSpPr>
            <a:spLocks noGrp="1"/>
          </p:cNvSpPr>
          <p:nvPr>
            <p:ph type="dt" sz="half" idx="10"/>
          </p:nvPr>
        </p:nvSpPr>
        <p:spPr/>
        <p:txBody>
          <a:bodyPr/>
          <a:lstStyle/>
          <a:p>
            <a:fld id="{3989F9A9-83C3-5A43-ACA4-EC4E8CD8ABE9}" type="datetimeFigureOut">
              <a:rPr lang="en-US" smtClean="0"/>
              <a:t>10/15/2024</a:t>
            </a:fld>
            <a:endParaRPr lang="en-US" dirty="0"/>
          </a:p>
        </p:txBody>
      </p:sp>
      <p:sp>
        <p:nvSpPr>
          <p:cNvPr id="5" name="Footer Placeholder 4">
            <a:extLst>
              <a:ext uri="{FF2B5EF4-FFF2-40B4-BE49-F238E27FC236}">
                <a16:creationId xmlns:a16="http://schemas.microsoft.com/office/drawing/2014/main" id="{CB7B18D0-7D33-7C41-9F6C-32B9829005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7FCFE0-D391-384F-8897-2BFCE2B4B253}"/>
              </a:ext>
            </a:extLst>
          </p:cNvPr>
          <p:cNvSpPr>
            <a:spLocks noGrp="1"/>
          </p:cNvSpPr>
          <p:nvPr>
            <p:ph type="sldNum" sz="quarter" idx="12"/>
          </p:nvPr>
        </p:nvSpPr>
        <p:spPr/>
        <p:txBody>
          <a:bodyPr/>
          <a:lstStyle/>
          <a:p>
            <a:fld id="{CFF5198B-3E59-9C43-B411-16654620F62B}" type="slidenum">
              <a:rPr lang="en-US" smtClean="0"/>
              <a:t>‹#›</a:t>
            </a:fld>
            <a:endParaRPr lang="en-US" dirty="0"/>
          </a:p>
        </p:txBody>
      </p:sp>
    </p:spTree>
    <p:extLst>
      <p:ext uri="{BB962C8B-B14F-4D97-AF65-F5344CB8AC3E}">
        <p14:creationId xmlns:p14="http://schemas.microsoft.com/office/powerpoint/2010/main" val="1354322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0F296-5349-8D40-9741-267118ED37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F33E193-F693-C842-9D52-8C49F6046BC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E26D604-7952-794F-BD3A-D2EE9BF1833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02A402E-0C26-BA4D-AF49-2554604135A4}"/>
              </a:ext>
            </a:extLst>
          </p:cNvPr>
          <p:cNvSpPr>
            <a:spLocks noGrp="1"/>
          </p:cNvSpPr>
          <p:nvPr>
            <p:ph type="dt" sz="half" idx="10"/>
          </p:nvPr>
        </p:nvSpPr>
        <p:spPr/>
        <p:txBody>
          <a:bodyPr/>
          <a:lstStyle/>
          <a:p>
            <a:fld id="{3989F9A9-83C3-5A43-ACA4-EC4E8CD8ABE9}" type="datetimeFigureOut">
              <a:rPr lang="en-US" smtClean="0"/>
              <a:t>10/15/2024</a:t>
            </a:fld>
            <a:endParaRPr lang="en-US" dirty="0"/>
          </a:p>
        </p:txBody>
      </p:sp>
      <p:sp>
        <p:nvSpPr>
          <p:cNvPr id="6" name="Footer Placeholder 5">
            <a:extLst>
              <a:ext uri="{FF2B5EF4-FFF2-40B4-BE49-F238E27FC236}">
                <a16:creationId xmlns:a16="http://schemas.microsoft.com/office/drawing/2014/main" id="{03C5F9E6-AB31-BF4A-95EE-4C2DAEC97C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C7FCBA9-2B92-1745-912A-44A1C076DAD2}"/>
              </a:ext>
            </a:extLst>
          </p:cNvPr>
          <p:cNvSpPr>
            <a:spLocks noGrp="1"/>
          </p:cNvSpPr>
          <p:nvPr>
            <p:ph type="sldNum" sz="quarter" idx="12"/>
          </p:nvPr>
        </p:nvSpPr>
        <p:spPr/>
        <p:txBody>
          <a:bodyPr/>
          <a:lstStyle/>
          <a:p>
            <a:fld id="{CFF5198B-3E59-9C43-B411-16654620F62B}" type="slidenum">
              <a:rPr lang="en-US" smtClean="0"/>
              <a:t>‹#›</a:t>
            </a:fld>
            <a:endParaRPr lang="en-US" dirty="0"/>
          </a:p>
        </p:txBody>
      </p:sp>
    </p:spTree>
    <p:extLst>
      <p:ext uri="{BB962C8B-B14F-4D97-AF65-F5344CB8AC3E}">
        <p14:creationId xmlns:p14="http://schemas.microsoft.com/office/powerpoint/2010/main" val="1575790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29BB3-D7AF-A54F-96F2-12C149D801D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435FADA-F0FB-B64B-B54B-B328464C02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CCE2CB5-4970-FE46-B82C-AF4580E3853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612BABE-3439-7D4A-B1E8-DFDF57780A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B83C1A7-4EDB-DC4A-8DB3-DF67D85E783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4673CDD-F9A0-0A4E-927D-47570510CA42}"/>
              </a:ext>
            </a:extLst>
          </p:cNvPr>
          <p:cNvSpPr>
            <a:spLocks noGrp="1"/>
          </p:cNvSpPr>
          <p:nvPr>
            <p:ph type="dt" sz="half" idx="10"/>
          </p:nvPr>
        </p:nvSpPr>
        <p:spPr/>
        <p:txBody>
          <a:bodyPr/>
          <a:lstStyle/>
          <a:p>
            <a:fld id="{3989F9A9-83C3-5A43-ACA4-EC4E8CD8ABE9}" type="datetimeFigureOut">
              <a:rPr lang="en-US" smtClean="0"/>
              <a:t>10/15/2024</a:t>
            </a:fld>
            <a:endParaRPr lang="en-US" dirty="0"/>
          </a:p>
        </p:txBody>
      </p:sp>
      <p:sp>
        <p:nvSpPr>
          <p:cNvPr id="8" name="Footer Placeholder 7">
            <a:extLst>
              <a:ext uri="{FF2B5EF4-FFF2-40B4-BE49-F238E27FC236}">
                <a16:creationId xmlns:a16="http://schemas.microsoft.com/office/drawing/2014/main" id="{E8A549D3-B0A3-3D47-8FDB-64CBFDABE9C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140CB71-3E8A-FC42-8285-D49CF814BA26}"/>
              </a:ext>
            </a:extLst>
          </p:cNvPr>
          <p:cNvSpPr>
            <a:spLocks noGrp="1"/>
          </p:cNvSpPr>
          <p:nvPr>
            <p:ph type="sldNum" sz="quarter" idx="12"/>
          </p:nvPr>
        </p:nvSpPr>
        <p:spPr/>
        <p:txBody>
          <a:bodyPr/>
          <a:lstStyle/>
          <a:p>
            <a:fld id="{CFF5198B-3E59-9C43-B411-16654620F62B}" type="slidenum">
              <a:rPr lang="en-US" smtClean="0"/>
              <a:t>‹#›</a:t>
            </a:fld>
            <a:endParaRPr lang="en-US" dirty="0"/>
          </a:p>
        </p:txBody>
      </p:sp>
    </p:spTree>
    <p:extLst>
      <p:ext uri="{BB962C8B-B14F-4D97-AF65-F5344CB8AC3E}">
        <p14:creationId xmlns:p14="http://schemas.microsoft.com/office/powerpoint/2010/main" val="4239331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FCE4-6B22-B841-AB26-BC6C2A3D3F6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ECBBE93-DB27-FC4B-8F34-9EBE5DC119F4}"/>
              </a:ext>
            </a:extLst>
          </p:cNvPr>
          <p:cNvSpPr>
            <a:spLocks noGrp="1"/>
          </p:cNvSpPr>
          <p:nvPr>
            <p:ph type="dt" sz="half" idx="10"/>
          </p:nvPr>
        </p:nvSpPr>
        <p:spPr/>
        <p:txBody>
          <a:bodyPr/>
          <a:lstStyle/>
          <a:p>
            <a:fld id="{3989F9A9-83C3-5A43-ACA4-EC4E8CD8ABE9}" type="datetimeFigureOut">
              <a:rPr lang="en-US" smtClean="0"/>
              <a:t>10/15/2024</a:t>
            </a:fld>
            <a:endParaRPr lang="en-US" dirty="0"/>
          </a:p>
        </p:txBody>
      </p:sp>
      <p:sp>
        <p:nvSpPr>
          <p:cNvPr id="4" name="Footer Placeholder 3">
            <a:extLst>
              <a:ext uri="{FF2B5EF4-FFF2-40B4-BE49-F238E27FC236}">
                <a16:creationId xmlns:a16="http://schemas.microsoft.com/office/drawing/2014/main" id="{04FF260A-A0C7-354B-81A6-8E1407B3009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E01FD0D-D1BE-EF4E-86AF-FEFCE0F3C363}"/>
              </a:ext>
            </a:extLst>
          </p:cNvPr>
          <p:cNvSpPr>
            <a:spLocks noGrp="1"/>
          </p:cNvSpPr>
          <p:nvPr>
            <p:ph type="sldNum" sz="quarter" idx="12"/>
          </p:nvPr>
        </p:nvSpPr>
        <p:spPr/>
        <p:txBody>
          <a:bodyPr/>
          <a:lstStyle/>
          <a:p>
            <a:fld id="{CFF5198B-3E59-9C43-B411-16654620F62B}" type="slidenum">
              <a:rPr lang="en-US" smtClean="0"/>
              <a:t>‹#›</a:t>
            </a:fld>
            <a:endParaRPr lang="en-US" dirty="0"/>
          </a:p>
        </p:txBody>
      </p:sp>
    </p:spTree>
    <p:extLst>
      <p:ext uri="{BB962C8B-B14F-4D97-AF65-F5344CB8AC3E}">
        <p14:creationId xmlns:p14="http://schemas.microsoft.com/office/powerpoint/2010/main" val="2490670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ACF8B1-7EE5-2944-ACBF-6C3EA8009218}"/>
              </a:ext>
            </a:extLst>
          </p:cNvPr>
          <p:cNvSpPr>
            <a:spLocks noGrp="1"/>
          </p:cNvSpPr>
          <p:nvPr>
            <p:ph type="dt" sz="half" idx="10"/>
          </p:nvPr>
        </p:nvSpPr>
        <p:spPr/>
        <p:txBody>
          <a:bodyPr/>
          <a:lstStyle/>
          <a:p>
            <a:fld id="{3989F9A9-83C3-5A43-ACA4-EC4E8CD8ABE9}" type="datetimeFigureOut">
              <a:rPr lang="en-US" smtClean="0"/>
              <a:t>10/15/2024</a:t>
            </a:fld>
            <a:endParaRPr lang="en-US" dirty="0"/>
          </a:p>
        </p:txBody>
      </p:sp>
      <p:sp>
        <p:nvSpPr>
          <p:cNvPr id="3" name="Footer Placeholder 2">
            <a:extLst>
              <a:ext uri="{FF2B5EF4-FFF2-40B4-BE49-F238E27FC236}">
                <a16:creationId xmlns:a16="http://schemas.microsoft.com/office/drawing/2014/main" id="{5FF6D1CC-0C82-9B46-902E-CD963EABA4E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3F9161F-F77C-F845-A4E0-9C969F26C5A2}"/>
              </a:ext>
            </a:extLst>
          </p:cNvPr>
          <p:cNvSpPr>
            <a:spLocks noGrp="1"/>
          </p:cNvSpPr>
          <p:nvPr>
            <p:ph type="sldNum" sz="quarter" idx="12"/>
          </p:nvPr>
        </p:nvSpPr>
        <p:spPr/>
        <p:txBody>
          <a:bodyPr/>
          <a:lstStyle/>
          <a:p>
            <a:fld id="{CFF5198B-3E59-9C43-B411-16654620F62B}" type="slidenum">
              <a:rPr lang="en-US" smtClean="0"/>
              <a:t>‹#›</a:t>
            </a:fld>
            <a:endParaRPr lang="en-US" dirty="0"/>
          </a:p>
        </p:txBody>
      </p:sp>
    </p:spTree>
    <p:extLst>
      <p:ext uri="{BB962C8B-B14F-4D97-AF65-F5344CB8AC3E}">
        <p14:creationId xmlns:p14="http://schemas.microsoft.com/office/powerpoint/2010/main" val="428331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590C9-5047-E545-9444-B2C799F7ECD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67E83C4-3C04-964E-9C76-0644DD9DC9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87AC8C1-9460-E44D-9FE4-95D37E5D0F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B8B56F-EA14-D545-9180-AC1DD4DC2A28}"/>
              </a:ext>
            </a:extLst>
          </p:cNvPr>
          <p:cNvSpPr>
            <a:spLocks noGrp="1"/>
          </p:cNvSpPr>
          <p:nvPr>
            <p:ph type="dt" sz="half" idx="10"/>
          </p:nvPr>
        </p:nvSpPr>
        <p:spPr/>
        <p:txBody>
          <a:bodyPr/>
          <a:lstStyle/>
          <a:p>
            <a:fld id="{3989F9A9-83C3-5A43-ACA4-EC4E8CD8ABE9}" type="datetimeFigureOut">
              <a:rPr lang="en-US" smtClean="0"/>
              <a:t>10/15/2024</a:t>
            </a:fld>
            <a:endParaRPr lang="en-US" dirty="0"/>
          </a:p>
        </p:txBody>
      </p:sp>
      <p:sp>
        <p:nvSpPr>
          <p:cNvPr id="6" name="Footer Placeholder 5">
            <a:extLst>
              <a:ext uri="{FF2B5EF4-FFF2-40B4-BE49-F238E27FC236}">
                <a16:creationId xmlns:a16="http://schemas.microsoft.com/office/drawing/2014/main" id="{64158634-9F6E-264E-AEB8-7E0F4408C2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58A591-2FB2-9D4A-9DF0-CC9E24C9FBAB}"/>
              </a:ext>
            </a:extLst>
          </p:cNvPr>
          <p:cNvSpPr>
            <a:spLocks noGrp="1"/>
          </p:cNvSpPr>
          <p:nvPr>
            <p:ph type="sldNum" sz="quarter" idx="12"/>
          </p:nvPr>
        </p:nvSpPr>
        <p:spPr/>
        <p:txBody>
          <a:bodyPr/>
          <a:lstStyle/>
          <a:p>
            <a:fld id="{CFF5198B-3E59-9C43-B411-16654620F62B}" type="slidenum">
              <a:rPr lang="en-US" smtClean="0"/>
              <a:t>‹#›</a:t>
            </a:fld>
            <a:endParaRPr lang="en-US" dirty="0"/>
          </a:p>
        </p:txBody>
      </p:sp>
    </p:spTree>
    <p:extLst>
      <p:ext uri="{BB962C8B-B14F-4D97-AF65-F5344CB8AC3E}">
        <p14:creationId xmlns:p14="http://schemas.microsoft.com/office/powerpoint/2010/main" val="354935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7DCF-A954-A849-AA6D-1A268F7DA3D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09175E1-8B86-0743-B1F2-C8B17717EC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3F2E5F9-5E52-E54D-A336-1208482242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7ACF59C-2FE7-DA41-BB4F-812648EA1428}"/>
              </a:ext>
            </a:extLst>
          </p:cNvPr>
          <p:cNvSpPr>
            <a:spLocks noGrp="1"/>
          </p:cNvSpPr>
          <p:nvPr>
            <p:ph type="dt" sz="half" idx="10"/>
          </p:nvPr>
        </p:nvSpPr>
        <p:spPr/>
        <p:txBody>
          <a:bodyPr/>
          <a:lstStyle/>
          <a:p>
            <a:fld id="{3989F9A9-83C3-5A43-ACA4-EC4E8CD8ABE9}" type="datetimeFigureOut">
              <a:rPr lang="en-US" smtClean="0"/>
              <a:t>10/15/2024</a:t>
            </a:fld>
            <a:endParaRPr lang="en-US" dirty="0"/>
          </a:p>
        </p:txBody>
      </p:sp>
      <p:sp>
        <p:nvSpPr>
          <p:cNvPr id="6" name="Footer Placeholder 5">
            <a:extLst>
              <a:ext uri="{FF2B5EF4-FFF2-40B4-BE49-F238E27FC236}">
                <a16:creationId xmlns:a16="http://schemas.microsoft.com/office/drawing/2014/main" id="{07B615A1-4F07-7849-BBB8-637582D287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999863-E4B3-9E4A-8E3F-C78A19E68EB8}"/>
              </a:ext>
            </a:extLst>
          </p:cNvPr>
          <p:cNvSpPr>
            <a:spLocks noGrp="1"/>
          </p:cNvSpPr>
          <p:nvPr>
            <p:ph type="sldNum" sz="quarter" idx="12"/>
          </p:nvPr>
        </p:nvSpPr>
        <p:spPr/>
        <p:txBody>
          <a:bodyPr/>
          <a:lstStyle/>
          <a:p>
            <a:fld id="{CFF5198B-3E59-9C43-B411-16654620F62B}" type="slidenum">
              <a:rPr lang="en-US" smtClean="0"/>
              <a:t>‹#›</a:t>
            </a:fld>
            <a:endParaRPr lang="en-US" dirty="0"/>
          </a:p>
        </p:txBody>
      </p:sp>
    </p:spTree>
    <p:extLst>
      <p:ext uri="{BB962C8B-B14F-4D97-AF65-F5344CB8AC3E}">
        <p14:creationId xmlns:p14="http://schemas.microsoft.com/office/powerpoint/2010/main" val="662617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B602C4-0D0D-6542-9055-08A4FB498D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344532E-7D36-E340-AFC5-D690A5C2CD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3C2B70B-4780-7E4C-A6FA-8BF6A079EC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89F9A9-83C3-5A43-ACA4-EC4E8CD8ABE9}" type="datetimeFigureOut">
              <a:rPr lang="en-US" smtClean="0"/>
              <a:t>10/15/2024</a:t>
            </a:fld>
            <a:endParaRPr lang="en-US" dirty="0"/>
          </a:p>
        </p:txBody>
      </p:sp>
      <p:sp>
        <p:nvSpPr>
          <p:cNvPr id="5" name="Footer Placeholder 4">
            <a:extLst>
              <a:ext uri="{FF2B5EF4-FFF2-40B4-BE49-F238E27FC236}">
                <a16:creationId xmlns:a16="http://schemas.microsoft.com/office/drawing/2014/main" id="{74EDC88B-D4CF-6948-AE80-8F8227C13F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B865301-9BCA-564C-BFFD-E3C39E660A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F5198B-3E59-9C43-B411-16654620F62B}" type="slidenum">
              <a:rPr lang="en-US" smtClean="0"/>
              <a:t>‹#›</a:t>
            </a:fld>
            <a:endParaRPr lang="en-US" dirty="0"/>
          </a:p>
        </p:txBody>
      </p:sp>
    </p:spTree>
    <p:extLst>
      <p:ext uri="{BB962C8B-B14F-4D97-AF65-F5344CB8AC3E}">
        <p14:creationId xmlns:p14="http://schemas.microsoft.com/office/powerpoint/2010/main" val="3134883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static1.squarespace.com/static/60cfd27f80bc4d05515b1038/t/64917a505870e227f43c6ffe/1687255633243/2023+1-2-1+Counselling.pdf" TargetMode="External"/><Relationship Id="rId3" Type="http://schemas.openxmlformats.org/officeDocument/2006/relationships/image" Target="../media/image2.jpg"/><Relationship Id="rId7" Type="http://schemas.openxmlformats.org/officeDocument/2006/relationships/hyperlink" Target="https://www.thedropinbereavementcentre.co.uk/"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www.sfh.org.uk/orangeline-helpline" TargetMode="External"/><Relationship Id="rId5" Type="http://schemas.openxmlformats.org/officeDocument/2006/relationships/hyperlink" Target="https://creatingconversations.uk/events/list/" TargetMode="External"/><Relationship Id="rId10" Type="http://schemas.openxmlformats.org/officeDocument/2006/relationships/hyperlink" Target="here" TargetMode="External"/><Relationship Id="rId4" Type="http://schemas.openxmlformats.org/officeDocument/2006/relationships/hyperlink" Target="https://creatingconversations.uk/" TargetMode="External"/><Relationship Id="rId9" Type="http://schemas.openxmlformats.org/officeDocument/2006/relationships/hyperlink" Target="mailto:dropinbereavement@btinternet.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view.officeapps.live.com/op/view.aspx?src=https%3A%2F%2Fwww.sfh.org.uk%2Fmint-project%2Fuploads%2F831325987.docx&amp;wdOrigin=BROWSELINK" TargetMode="External"/><Relationship Id="rId4" Type="http://schemas.openxmlformats.org/officeDocument/2006/relationships/hyperlink" Target="https://www.sfh.org.uk/resources-and-advice-list/maar-chart-pan-london-symptom-control"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mailto:londonvolunteering@mariecurie.org.uk" TargetMode="External"/><Relationship Id="rId3" Type="http://schemas.openxmlformats.org/officeDocument/2006/relationships/image" Target="../media/image2.jpg"/><Relationship Id="rId7" Type="http://schemas.openxmlformats.org/officeDocument/2006/relationships/hyperlink" Target="mailto:rainer.buffonge@nelft.nhs.uk"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nelft.nhs.uk/services-redbridge-district-nursing" TargetMode="External"/><Relationship Id="rId5" Type="http://schemas.openxmlformats.org/officeDocument/2006/relationships/hyperlink" Target="https://www.sfh.org.uk/our-hospice-services" TargetMode="External"/><Relationship Id="rId4" Type="http://schemas.openxmlformats.org/officeDocument/2006/relationships/hyperlink" Target="mailto:RedbridgeSPCT@nelft.nhs.uk"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creatingconversations.uk/events/list/" TargetMode="External"/><Relationship Id="rId3" Type="http://schemas.openxmlformats.org/officeDocument/2006/relationships/image" Target="../media/image2.jpg"/><Relationship Id="rId7" Type="http://schemas.openxmlformats.org/officeDocument/2006/relationships/hyperlink" Target="mailto:Redbridgespct@nelft.nhs.uk"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mailto:Jonathan.stupples@mariecurie.org.uk" TargetMode="External"/><Relationship Id="rId5" Type="http://schemas.openxmlformats.org/officeDocument/2006/relationships/hyperlink" Target="mailto:londonvolunteering@mariecurie.org.uk" TargetMode="External"/><Relationship Id="rId10" Type="http://schemas.openxmlformats.org/officeDocument/2006/relationships/hyperlink" Target="mailto:bhrut.medicalexamineroffice@nhs.net" TargetMode="External"/><Relationship Id="rId4" Type="http://schemas.openxmlformats.org/officeDocument/2006/relationships/hyperlink" Target="https://www.rcss.org.uk/" TargetMode="External"/><Relationship Id="rId9" Type="http://schemas.openxmlformats.org/officeDocument/2006/relationships/hyperlink" Target="https://www.sfh.org.uk/our-hospice-servic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87DB11-B1D5-08D5-547D-CE0334CC6C11}"/>
              </a:ext>
            </a:extLst>
          </p:cNvPr>
          <p:cNvSpPr txBox="1"/>
          <p:nvPr/>
        </p:nvSpPr>
        <p:spPr>
          <a:xfrm>
            <a:off x="1004045" y="528027"/>
            <a:ext cx="10650071" cy="584775"/>
          </a:xfrm>
          <a:prstGeom prst="rect">
            <a:avLst/>
          </a:prstGeom>
          <a:noFill/>
        </p:spPr>
        <p:txBody>
          <a:bodyPr wrap="square">
            <a:spAutoFit/>
          </a:bodyPr>
          <a:lstStyle/>
          <a:p>
            <a:r>
              <a:rPr lang="en-GB" sz="3200" b="1" dirty="0">
                <a:solidFill>
                  <a:schemeClr val="bg1"/>
                </a:solidFill>
                <a:latin typeface="Arial" panose="020B0604020202020204" pitchFamily="34" charset="0"/>
                <a:cs typeface="Arial" panose="020B0604020202020204" pitchFamily="34" charset="0"/>
              </a:rPr>
              <a:t>Healthy Redbridge End of Life Information Pack 2024</a:t>
            </a:r>
            <a:endParaRPr lang="en-GB" sz="3200" dirty="0"/>
          </a:p>
        </p:txBody>
      </p:sp>
    </p:spTree>
    <p:extLst>
      <p:ext uri="{BB962C8B-B14F-4D97-AF65-F5344CB8AC3E}">
        <p14:creationId xmlns:p14="http://schemas.microsoft.com/office/powerpoint/2010/main" val="3117679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5C11790-0F6C-1AC1-6553-34F5EEE3F5F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B23239E-D41F-639A-7858-959C016738DE}"/>
              </a:ext>
            </a:extLst>
          </p:cNvPr>
          <p:cNvSpPr txBox="1"/>
          <p:nvPr/>
        </p:nvSpPr>
        <p:spPr>
          <a:xfrm>
            <a:off x="462642" y="40341"/>
            <a:ext cx="1126671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Support Services available for carers and family when their loved one has died </a:t>
            </a:r>
          </a:p>
        </p:txBody>
      </p:sp>
      <p:sp>
        <p:nvSpPr>
          <p:cNvPr id="4" name="Rectangle 3">
            <a:extLst>
              <a:ext uri="{FF2B5EF4-FFF2-40B4-BE49-F238E27FC236}">
                <a16:creationId xmlns:a16="http://schemas.microsoft.com/office/drawing/2014/main" id="{B9A1B0D7-57C2-FD06-7B64-9EDD95EAC1B3}"/>
              </a:ext>
            </a:extLst>
          </p:cNvPr>
          <p:cNvSpPr/>
          <p:nvPr/>
        </p:nvSpPr>
        <p:spPr>
          <a:xfrm>
            <a:off x="268791" y="1772871"/>
            <a:ext cx="11531325" cy="4739759"/>
          </a:xfrm>
          <a:prstGeom prst="rect">
            <a:avLst/>
          </a:prstGeom>
          <a:ln w="38100">
            <a:solidFill>
              <a:srgbClr val="E6007E"/>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The below table shows support services available for carers and family:</a:t>
            </a:r>
            <a:endParaRPr lang="en-GB" sz="1600" u="sng"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dirty="0">
              <a:highlight>
                <a:srgbClr val="00FF00"/>
              </a:highlight>
              <a:latin typeface="Arial" panose="020B0604020202020204" pitchFamily="34" charset="0"/>
              <a:cs typeface="Arial" panose="020B0604020202020204" pitchFamily="34" charset="0"/>
            </a:endParaRPr>
          </a:p>
        </p:txBody>
      </p:sp>
      <p:sp>
        <p:nvSpPr>
          <p:cNvPr id="3" name="Content Placeholder 5">
            <a:extLst>
              <a:ext uri="{FF2B5EF4-FFF2-40B4-BE49-F238E27FC236}">
                <a16:creationId xmlns:a16="http://schemas.microsoft.com/office/drawing/2014/main" id="{A67EAA42-FAB3-C3DB-D1E7-0F78B6D9206A}"/>
              </a:ext>
            </a:extLst>
          </p:cNvPr>
          <p:cNvSpPr txBox="1">
            <a:spLocks/>
          </p:cNvSpPr>
          <p:nvPr/>
        </p:nvSpPr>
        <p:spPr>
          <a:xfrm>
            <a:off x="391884" y="1772871"/>
            <a:ext cx="10824754"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a:p>
            <a:pPr marL="0" indent="0">
              <a:buNone/>
            </a:pPr>
            <a:endParaRPr lang="en-GB" sz="2000" dirty="0"/>
          </a:p>
        </p:txBody>
      </p:sp>
      <p:graphicFrame>
        <p:nvGraphicFramePr>
          <p:cNvPr id="6" name="Table 5">
            <a:extLst>
              <a:ext uri="{FF2B5EF4-FFF2-40B4-BE49-F238E27FC236}">
                <a16:creationId xmlns:a16="http://schemas.microsoft.com/office/drawing/2014/main" id="{3527BAAB-F8A0-B602-FF8E-DBEC0F314650}"/>
              </a:ext>
            </a:extLst>
          </p:cNvPr>
          <p:cNvGraphicFramePr>
            <a:graphicFrameLocks noGrp="1"/>
          </p:cNvGraphicFramePr>
          <p:nvPr>
            <p:extLst>
              <p:ext uri="{D42A27DB-BD31-4B8C-83A1-F6EECF244321}">
                <p14:modId xmlns:p14="http://schemas.microsoft.com/office/powerpoint/2010/main" val="1885917953"/>
              </p:ext>
            </p:extLst>
          </p:nvPr>
        </p:nvGraphicFramePr>
        <p:xfrm>
          <a:off x="396333" y="2173140"/>
          <a:ext cx="11276240" cy="4145280"/>
        </p:xfrm>
        <a:graphic>
          <a:graphicData uri="http://schemas.openxmlformats.org/drawingml/2006/table">
            <a:tbl>
              <a:tblPr firstRow="1" bandRow="1">
                <a:tableStyleId>{5C22544A-7EE6-4342-B048-85BDC9FD1C3A}</a:tableStyleId>
              </a:tblPr>
              <a:tblGrid>
                <a:gridCol w="2819060">
                  <a:extLst>
                    <a:ext uri="{9D8B030D-6E8A-4147-A177-3AD203B41FA5}">
                      <a16:colId xmlns:a16="http://schemas.microsoft.com/office/drawing/2014/main" val="1149201280"/>
                    </a:ext>
                  </a:extLst>
                </a:gridCol>
                <a:gridCol w="1947157">
                  <a:extLst>
                    <a:ext uri="{9D8B030D-6E8A-4147-A177-3AD203B41FA5}">
                      <a16:colId xmlns:a16="http://schemas.microsoft.com/office/drawing/2014/main" val="61435471"/>
                    </a:ext>
                  </a:extLst>
                </a:gridCol>
                <a:gridCol w="3295650">
                  <a:extLst>
                    <a:ext uri="{9D8B030D-6E8A-4147-A177-3AD203B41FA5}">
                      <a16:colId xmlns:a16="http://schemas.microsoft.com/office/drawing/2014/main" val="3045033550"/>
                    </a:ext>
                  </a:extLst>
                </a:gridCol>
                <a:gridCol w="3214373">
                  <a:extLst>
                    <a:ext uri="{9D8B030D-6E8A-4147-A177-3AD203B41FA5}">
                      <a16:colId xmlns:a16="http://schemas.microsoft.com/office/drawing/2014/main" val="1689082467"/>
                    </a:ext>
                  </a:extLst>
                </a:gridCol>
              </a:tblGrid>
              <a:tr h="327730">
                <a:tc>
                  <a:txBody>
                    <a:bodyPr/>
                    <a:lstStyle/>
                    <a:p>
                      <a:r>
                        <a:rPr lang="en-GB" sz="1600" dirty="0">
                          <a:latin typeface="Arial" panose="020B0604020202020204" pitchFamily="34" charset="0"/>
                          <a:cs typeface="Arial" panose="020B0604020202020204" pitchFamily="34" charset="0"/>
                        </a:rPr>
                        <a:t>Service </a:t>
                      </a:r>
                    </a:p>
                  </a:txBody>
                  <a:tcPr>
                    <a:solidFill>
                      <a:srgbClr val="E6007E"/>
                    </a:solidFill>
                  </a:tcPr>
                </a:tc>
                <a:tc>
                  <a:txBody>
                    <a:bodyPr/>
                    <a:lstStyle/>
                    <a:p>
                      <a:r>
                        <a:rPr lang="en-GB" sz="1600" dirty="0">
                          <a:latin typeface="Arial" panose="020B0604020202020204" pitchFamily="34" charset="0"/>
                          <a:cs typeface="Arial" panose="020B0604020202020204" pitchFamily="34" charset="0"/>
                        </a:rPr>
                        <a:t>Provider</a:t>
                      </a:r>
                    </a:p>
                  </a:txBody>
                  <a:tcPr>
                    <a:solidFill>
                      <a:srgbClr val="E6007E"/>
                    </a:solidFill>
                  </a:tcPr>
                </a:tc>
                <a:tc>
                  <a:txBody>
                    <a:bodyPr/>
                    <a:lstStyle/>
                    <a:p>
                      <a:r>
                        <a:rPr lang="en-GB" sz="1600" dirty="0">
                          <a:latin typeface="Arial" panose="020B0604020202020204" pitchFamily="34" charset="0"/>
                          <a:cs typeface="Arial" panose="020B0604020202020204" pitchFamily="34" charset="0"/>
                        </a:rPr>
                        <a:t>Overview of service </a:t>
                      </a:r>
                    </a:p>
                  </a:txBody>
                  <a:tcPr>
                    <a:solidFill>
                      <a:srgbClr val="E6007E"/>
                    </a:solidFill>
                  </a:tcPr>
                </a:tc>
                <a:tc>
                  <a:txBody>
                    <a:bodyPr/>
                    <a:lstStyle/>
                    <a:p>
                      <a:r>
                        <a:rPr lang="en-GB" sz="1600" dirty="0">
                          <a:latin typeface="Arial" panose="020B0604020202020204" pitchFamily="34" charset="0"/>
                          <a:cs typeface="Arial" panose="020B0604020202020204" pitchFamily="34" charset="0"/>
                        </a:rPr>
                        <a:t>Contact Information </a:t>
                      </a:r>
                    </a:p>
                  </a:txBody>
                  <a:tcPr>
                    <a:solidFill>
                      <a:srgbClr val="E6007E"/>
                    </a:solidFill>
                  </a:tcPr>
                </a:tc>
                <a:extLst>
                  <a:ext uri="{0D108BD9-81ED-4DB2-BD59-A6C34878D82A}">
                    <a16:rowId xmlns:a16="http://schemas.microsoft.com/office/drawing/2014/main" val="2868170963"/>
                  </a:ext>
                </a:extLst>
              </a:tr>
              <a:tr h="351071">
                <a:tc>
                  <a:txBody>
                    <a:bodyPr/>
                    <a:lstStyle/>
                    <a:p>
                      <a:r>
                        <a:rPr lang="en-GB" sz="1000" dirty="0"/>
                        <a:t>Grief Café</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a:ea typeface="+mn-ea"/>
                          <a:cs typeface="+mn-cs"/>
                        </a:rPr>
                        <a:t>Creating Conversations – Voluntary Organisation </a:t>
                      </a:r>
                      <a:endPar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solidFill>
                      <a:schemeClr val="bg1">
                        <a:lumMod val="75000"/>
                      </a:schemeClr>
                    </a:solidFill>
                  </a:tcPr>
                </a:tc>
                <a:tc>
                  <a:txBody>
                    <a:bodyPr/>
                    <a:lstStyle/>
                    <a:p>
                      <a:r>
                        <a:rPr lang="en-GB" sz="1000" dirty="0"/>
                        <a:t>The grief café is a safe and confidential space to meet others, to share and explore thoughts and feelings around the experience of grief and loss.</a:t>
                      </a:r>
                    </a:p>
                  </a:txBody>
                  <a:tcPr>
                    <a:solidFill>
                      <a:schemeClr val="bg1">
                        <a:lumMod val="75000"/>
                      </a:schemeClr>
                    </a:solidFill>
                  </a:tcPr>
                </a:tc>
                <a:tc>
                  <a:txBody>
                    <a:bodyPr/>
                    <a:lstStyle/>
                    <a:p>
                      <a:r>
                        <a:rPr lang="en-GB" sz="1000" dirty="0">
                          <a:latin typeface="Arial" panose="020B0604020202020204" pitchFamily="34" charset="0"/>
                          <a:cs typeface="Arial" panose="020B0604020202020204" pitchFamily="34" charset="0"/>
                          <a:hlinkClick r:id="rId4"/>
                        </a:rPr>
                        <a:t>Home - Creating Conversations</a:t>
                      </a:r>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upcoming scheduled events can be found </a:t>
                      </a:r>
                      <a:r>
                        <a:rPr lang="en-GB" sz="1000" u="sng" dirty="0">
                          <a:solidFill>
                            <a:srgbClr val="0000FF"/>
                          </a:solidFill>
                          <a:effectLst/>
                          <a:latin typeface="Arial" panose="020B0604020202020204" pitchFamily="34" charset="0"/>
                          <a:ea typeface="Aptos" panose="020B0004020202020204" pitchFamily="34" charset="0"/>
                          <a:cs typeface="Arial" panose="020B0604020202020204" pitchFamily="34" charset="0"/>
                          <a:hlinkClick r:id="rId5"/>
                        </a:rPr>
                        <a:t>https://creatingconversations.uk/events/list/</a:t>
                      </a:r>
                      <a:endParaRPr lang="en-GB" sz="1000" dirty="0"/>
                    </a:p>
                  </a:txBody>
                  <a:tcPr>
                    <a:solidFill>
                      <a:schemeClr val="bg1">
                        <a:lumMod val="75000"/>
                      </a:schemeClr>
                    </a:solidFill>
                  </a:tcPr>
                </a:tc>
                <a:extLst>
                  <a:ext uri="{0D108BD9-81ED-4DB2-BD59-A6C34878D82A}">
                    <a16:rowId xmlns:a16="http://schemas.microsoft.com/office/drawing/2014/main" val="3128214421"/>
                  </a:ext>
                </a:extLst>
              </a:tr>
              <a:tr h="0">
                <a:tc>
                  <a:txBody>
                    <a:bodyPr/>
                    <a:lstStyle/>
                    <a:p>
                      <a:r>
                        <a:rPr lang="en-GB" sz="1000" dirty="0"/>
                        <a:t>Bereavement Support Orange Line </a:t>
                      </a:r>
                    </a:p>
                  </a:txBody>
                  <a:tcPr>
                    <a:solidFill>
                      <a:schemeClr val="bg1">
                        <a:lumMod val="75000"/>
                      </a:schemeClr>
                    </a:solidFill>
                  </a:tcPr>
                </a:tc>
                <a:tc>
                  <a:txBody>
                    <a:bodyPr/>
                    <a:lstStyle/>
                    <a:p>
                      <a:r>
                        <a:rPr lang="en-GB" sz="1000" dirty="0"/>
                        <a:t>Saint Francis Hospice </a:t>
                      </a:r>
                    </a:p>
                  </a:txBody>
                  <a:tcPr>
                    <a:solidFill>
                      <a:schemeClr val="bg1">
                        <a:lumMod val="75000"/>
                      </a:schemeClr>
                    </a:solidFill>
                  </a:tcPr>
                </a:tc>
                <a:tc>
                  <a:txBody>
                    <a:bodyPr/>
                    <a:lstStyle/>
                    <a:p>
                      <a:r>
                        <a:rPr lang="en-GB" sz="1000" dirty="0"/>
                        <a:t>The helpline is a confidential telephone support for local people and help make connections, start new friendships or simply provide guidance and information. </a:t>
                      </a:r>
                    </a:p>
                  </a:txBody>
                  <a:tcPr>
                    <a:solidFill>
                      <a:schemeClr val="bg1">
                        <a:lumMod val="75000"/>
                      </a:schemeClr>
                    </a:solidFill>
                  </a:tcPr>
                </a:tc>
                <a:tc>
                  <a:txBody>
                    <a:bodyPr/>
                    <a:lstStyle/>
                    <a:p>
                      <a:r>
                        <a:rPr lang="en-GB" sz="1000" u="sng"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6"/>
                        </a:rPr>
                        <a:t>https://www.sfh.org.uk/orangeline-helpline</a:t>
                      </a:r>
                      <a:r>
                        <a:rPr lang="en-GB" sz="1000" dirty="0">
                          <a:effectLst/>
                          <a:latin typeface="Arial" panose="020B0604020202020204" pitchFamily="34" charset="0"/>
                          <a:ea typeface="Aptos" panose="020B0004020202020204" pitchFamily="34" charset="0"/>
                          <a:cs typeface="Arial" panose="020B0604020202020204" pitchFamily="34" charset="0"/>
                        </a:rPr>
                        <a:t> </a:t>
                      </a:r>
                      <a:endParaRPr lang="en-GB" sz="1000" dirty="0"/>
                    </a:p>
                  </a:txBody>
                  <a:tcPr>
                    <a:solidFill>
                      <a:schemeClr val="bg1">
                        <a:lumMod val="75000"/>
                      </a:schemeClr>
                    </a:solidFill>
                  </a:tcPr>
                </a:tc>
                <a:extLst>
                  <a:ext uri="{0D108BD9-81ED-4DB2-BD59-A6C34878D82A}">
                    <a16:rowId xmlns:a16="http://schemas.microsoft.com/office/drawing/2014/main" val="4256967881"/>
                  </a:ext>
                </a:extLst>
              </a:tr>
              <a:tr h="486099">
                <a:tc>
                  <a:txBody>
                    <a:bodyPr/>
                    <a:lstStyle/>
                    <a:p>
                      <a:r>
                        <a:rPr lang="en-GB" sz="1000" dirty="0"/>
                        <a:t>Drop-in Bereavement Centre </a:t>
                      </a:r>
                    </a:p>
                  </a:txBody>
                  <a:tcPr>
                    <a:solidFill>
                      <a:schemeClr val="bg1">
                        <a:lumMod val="75000"/>
                      </a:schemeClr>
                    </a:solidFill>
                  </a:tcPr>
                </a:tc>
                <a:tc>
                  <a:txBody>
                    <a:bodyPr/>
                    <a:lstStyle/>
                    <a:p>
                      <a:r>
                        <a:rPr lang="en-GB" sz="1000" dirty="0"/>
                        <a:t>Charity Organisation </a:t>
                      </a:r>
                    </a:p>
                  </a:txBody>
                  <a:tcPr>
                    <a:solidFill>
                      <a:schemeClr val="bg1">
                        <a:lumMod val="75000"/>
                      </a:schemeClr>
                    </a:solidFill>
                  </a:tcPr>
                </a:tc>
                <a:tc>
                  <a:txBody>
                    <a:bodyPr/>
                    <a:lstStyle/>
                    <a:p>
                      <a:r>
                        <a:rPr lang="en-GB" sz="1000" b="0" i="0" kern="1200" dirty="0">
                          <a:solidFill>
                            <a:schemeClr val="dk1"/>
                          </a:solidFill>
                          <a:effectLst/>
                          <a:latin typeface="Arial" panose="020B0604020202020204" pitchFamily="34" charset="0"/>
                          <a:ea typeface="+mn-ea"/>
                          <a:cs typeface="Arial" panose="020B0604020202020204" pitchFamily="34" charset="0"/>
                        </a:rPr>
                        <a:t>The centre provides ongoing help and support for bereaved individuals and families. It aims to assist them in coming to terms with bereavement.  It seeks to help in making a real and sustained difference in the community. </a:t>
                      </a:r>
                    </a:p>
                    <a:p>
                      <a:r>
                        <a:rPr lang="en-GB" sz="1000" b="0" i="0" kern="1200" dirty="0">
                          <a:solidFill>
                            <a:schemeClr val="dk1"/>
                          </a:solidFill>
                          <a:effectLst/>
                          <a:latin typeface="Arial" panose="020B0604020202020204" pitchFamily="34" charset="0"/>
                          <a:ea typeface="+mn-ea"/>
                          <a:cs typeface="Arial" panose="020B0604020202020204" pitchFamily="34" charset="0"/>
                        </a:rPr>
                        <a:t>Face-to-face counselling sessions are held on Tuesday at Ilford. </a:t>
                      </a:r>
                      <a:endParaRPr lang="en-GB" sz="1000" dirty="0"/>
                    </a:p>
                  </a:txBody>
                  <a:tcPr>
                    <a:solidFill>
                      <a:schemeClr val="bg1">
                        <a:lumMod val="75000"/>
                      </a:schemeClr>
                    </a:solidFill>
                  </a:tcPr>
                </a:tc>
                <a:tc>
                  <a:txBody>
                    <a:bodyPr/>
                    <a:lstStyle/>
                    <a:p>
                      <a:r>
                        <a:rPr lang="en-GB" sz="1000" u="sng"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7"/>
                        </a:rPr>
                        <a:t>https://www.thedropinbereavementcentre.co.uk/</a:t>
                      </a:r>
                      <a:r>
                        <a:rPr lang="en-GB" sz="1000" dirty="0">
                          <a:effectLst/>
                          <a:latin typeface="Arial" panose="020B0604020202020204" pitchFamily="34" charset="0"/>
                          <a:ea typeface="Aptos" panose="020B0004020202020204" pitchFamily="34" charset="0"/>
                          <a:cs typeface="Arial" panose="020B0604020202020204" pitchFamily="34" charset="0"/>
                        </a:rPr>
                        <a:t> </a:t>
                      </a:r>
                    </a:p>
                    <a:p>
                      <a:r>
                        <a:rPr lang="en-GB" sz="1000" dirty="0">
                          <a:effectLst/>
                          <a:latin typeface="Arial" panose="020B0604020202020204" pitchFamily="34" charset="0"/>
                          <a:ea typeface="Aptos" panose="020B0004020202020204" pitchFamily="34" charset="0"/>
                          <a:cs typeface="Arial" panose="020B0604020202020204" pitchFamily="34" charset="0"/>
                        </a:rPr>
                        <a:t>Face-to-face counselling referral: </a:t>
                      </a:r>
                      <a:r>
                        <a:rPr lang="en-GB" sz="1000" dirty="0">
                          <a:hlinkClick r:id="rId8"/>
                        </a:rPr>
                        <a:t>2023+1-2-1+Counselling.pdf (squarespace.com)</a:t>
                      </a:r>
                      <a:endParaRPr lang="en-GB" sz="1000" dirty="0">
                        <a:effectLst/>
                        <a:latin typeface="Arial" panose="020B0604020202020204" pitchFamily="34" charset="0"/>
                        <a:ea typeface="Aptos" panose="020B0004020202020204" pitchFamily="34" charset="0"/>
                        <a:cs typeface="Arial" panose="020B0604020202020204" pitchFamily="34" charset="0"/>
                      </a:endParaRPr>
                    </a:p>
                    <a:p>
                      <a:r>
                        <a:rPr lang="en-GB" sz="1000" dirty="0">
                          <a:effectLst/>
                          <a:latin typeface="Arial" panose="020B0604020202020204" pitchFamily="34" charset="0"/>
                          <a:cs typeface="Arial" panose="020B0604020202020204" pitchFamily="34" charset="0"/>
                        </a:rPr>
                        <a:t>T: 0</a:t>
                      </a:r>
                      <a:r>
                        <a:rPr lang="en-GB" sz="1000" b="0" i="0" kern="1200" dirty="0">
                          <a:solidFill>
                            <a:schemeClr val="dk1"/>
                          </a:solidFill>
                          <a:effectLst/>
                          <a:latin typeface="+mn-lt"/>
                          <a:ea typeface="+mn-ea"/>
                          <a:cs typeface="+mn-cs"/>
                        </a:rPr>
                        <a:t>207 511 6444 or 07396 016523</a:t>
                      </a:r>
                    </a:p>
                    <a:p>
                      <a:r>
                        <a:rPr lang="en-GB" sz="1000" b="0" i="0" kern="1200" dirty="0">
                          <a:solidFill>
                            <a:schemeClr val="dk1"/>
                          </a:solidFill>
                          <a:effectLst/>
                          <a:latin typeface="+mn-lt"/>
                          <a:ea typeface="+mn-ea"/>
                          <a:cs typeface="+mn-cs"/>
                        </a:rPr>
                        <a:t>E: </a:t>
                      </a:r>
                      <a:r>
                        <a:rPr lang="en-GB" sz="1000" b="0" i="0" kern="1200" dirty="0">
                          <a:solidFill>
                            <a:schemeClr val="dk1"/>
                          </a:solidFill>
                          <a:effectLst/>
                          <a:latin typeface="+mn-lt"/>
                          <a:ea typeface="+mn-ea"/>
                          <a:cs typeface="+mn-cs"/>
                          <a:hlinkClick r:id="rId9"/>
                        </a:rPr>
                        <a:t>dropinbereavement@btinternet.com</a:t>
                      </a:r>
                      <a:endParaRPr lang="en-GB" sz="1000" b="0" i="0" kern="1200" dirty="0">
                        <a:solidFill>
                          <a:schemeClr val="dk1"/>
                        </a:solidFill>
                        <a:effectLst/>
                        <a:latin typeface="+mn-lt"/>
                        <a:ea typeface="+mn-ea"/>
                        <a:cs typeface="+mn-cs"/>
                      </a:endParaRPr>
                    </a:p>
                    <a:p>
                      <a:r>
                        <a:rPr lang="en-GB" sz="1000" b="0" i="0" kern="1200" dirty="0">
                          <a:solidFill>
                            <a:schemeClr val="dk1"/>
                          </a:solidFill>
                          <a:effectLst/>
                          <a:latin typeface="+mn-lt"/>
                          <a:ea typeface="+mn-ea"/>
                          <a:cs typeface="+mn-cs"/>
                        </a:rPr>
                        <a:t> </a:t>
                      </a:r>
                      <a:endParaRPr lang="en-GB" sz="1000" dirty="0"/>
                    </a:p>
                  </a:txBody>
                  <a:tcPr>
                    <a:solidFill>
                      <a:schemeClr val="bg1">
                        <a:lumMod val="75000"/>
                      </a:schemeClr>
                    </a:solidFill>
                  </a:tcPr>
                </a:tc>
                <a:extLst>
                  <a:ext uri="{0D108BD9-81ED-4DB2-BD59-A6C34878D82A}">
                    <a16:rowId xmlns:a16="http://schemas.microsoft.com/office/drawing/2014/main" val="2373762553"/>
                  </a:ext>
                </a:extLst>
              </a:tr>
              <a:tr h="593620">
                <a:tc>
                  <a:txBody>
                    <a:bodyPr/>
                    <a:lstStyle/>
                    <a:p>
                      <a:r>
                        <a:rPr lang="en-GB" sz="1000" dirty="0"/>
                        <a:t>Healing Hearts Bereavement Support Group </a:t>
                      </a:r>
                    </a:p>
                  </a:txBody>
                  <a:tcPr>
                    <a:solidFill>
                      <a:schemeClr val="bg1">
                        <a:lumMod val="75000"/>
                      </a:schemeClr>
                    </a:solidFill>
                  </a:tcPr>
                </a:tc>
                <a:tc>
                  <a:txBody>
                    <a:bodyPr/>
                    <a:lstStyle/>
                    <a:p>
                      <a:r>
                        <a:rPr lang="en-GB" sz="1000" dirty="0"/>
                        <a:t>Voluntary Organisation</a:t>
                      </a:r>
                    </a:p>
                  </a:txBody>
                  <a:tcPr>
                    <a:solidFill>
                      <a:schemeClr val="bg1">
                        <a:lumMod val="75000"/>
                      </a:schemeClr>
                    </a:solidFill>
                  </a:tcPr>
                </a:tc>
                <a:tc>
                  <a:txBody>
                    <a:bodyPr/>
                    <a:lstStyle/>
                    <a:p>
                      <a:r>
                        <a:rPr lang="en-GB" sz="1000" dirty="0"/>
                        <a:t>The aim of the group is to enable successful grieving to occur. This is done by offering support, help and assistance to cope with what is happening.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Meetings are held every 4-5 weeks</a:t>
                      </a:r>
                      <a:r>
                        <a:rPr lang="en-GB" sz="1000" dirty="0">
                          <a:solidFill>
                            <a:prstClr val="black"/>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start time 7pm. </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Venue: The Hainault Forest Community Association, 100b </a:t>
                      </a:r>
                      <a:r>
                        <a:rPr kumimoji="0" lang="en-GB" sz="1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Manford</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Way, Chigwell, Essex, IG7 4DF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Pat Peake – 020 8500 4838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Mary Casey – 07710155360</a:t>
                      </a:r>
                    </a:p>
                  </a:txBody>
                  <a:tcPr>
                    <a:solidFill>
                      <a:schemeClr val="bg1">
                        <a:lumMod val="75000"/>
                      </a:schemeClr>
                    </a:solidFill>
                  </a:tcPr>
                </a:tc>
                <a:extLst>
                  <a:ext uri="{0D108BD9-81ED-4DB2-BD59-A6C34878D82A}">
                    <a16:rowId xmlns:a16="http://schemas.microsoft.com/office/drawing/2014/main" val="2438539231"/>
                  </a:ext>
                </a:extLst>
              </a:tr>
              <a:tr h="593620">
                <a:tc>
                  <a:txBody>
                    <a:bodyPr/>
                    <a:lstStyle/>
                    <a:p>
                      <a:r>
                        <a:rPr lang="en-GB" sz="1000" dirty="0"/>
                        <a:t>Age UK </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Voluntary Organisation</a:t>
                      </a:r>
                    </a:p>
                    <a:p>
                      <a:endParaRPr lang="en-GB" sz="1000" dirty="0"/>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guide gives information about what to get done first, how to register the death, and how to arrange a funeral. It also covers who to tell about the death and the kinds of financial and emotional support that might be available. </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Click </a:t>
                      </a:r>
                      <a:r>
                        <a:rPr lang="en-GB" sz="1000" dirty="0">
                          <a:hlinkClick r:id="rId10" action="ppaction://hlinkfile"/>
                        </a:rPr>
                        <a:t>here</a:t>
                      </a:r>
                      <a:r>
                        <a:rPr lang="en-GB" sz="1000" dirty="0"/>
                        <a:t> to access the guide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txBody>
                  <a:tcPr>
                    <a:solidFill>
                      <a:schemeClr val="bg1">
                        <a:lumMod val="75000"/>
                      </a:schemeClr>
                    </a:solidFill>
                  </a:tcPr>
                </a:tc>
                <a:extLst>
                  <a:ext uri="{0D108BD9-81ED-4DB2-BD59-A6C34878D82A}">
                    <a16:rowId xmlns:a16="http://schemas.microsoft.com/office/drawing/2014/main" val="2865317214"/>
                  </a:ext>
                </a:extLst>
              </a:tr>
            </a:tbl>
          </a:graphicData>
        </a:graphic>
      </p:graphicFrame>
    </p:spTree>
    <p:extLst>
      <p:ext uri="{BB962C8B-B14F-4D97-AF65-F5344CB8AC3E}">
        <p14:creationId xmlns:p14="http://schemas.microsoft.com/office/powerpoint/2010/main" val="349593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CD92E2A-4E75-3E2B-F35C-A5BF19D3418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474DD96-0536-145E-7CA3-3E07185E85EA}"/>
              </a:ext>
            </a:extLst>
          </p:cNvPr>
          <p:cNvSpPr txBox="1"/>
          <p:nvPr/>
        </p:nvSpPr>
        <p:spPr>
          <a:xfrm>
            <a:off x="554206" y="390357"/>
            <a:ext cx="1050010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to do when your loved one dies </a:t>
            </a:r>
          </a:p>
        </p:txBody>
      </p:sp>
      <p:sp>
        <p:nvSpPr>
          <p:cNvPr id="4" name="Rectangle 3">
            <a:extLst>
              <a:ext uri="{FF2B5EF4-FFF2-40B4-BE49-F238E27FC236}">
                <a16:creationId xmlns:a16="http://schemas.microsoft.com/office/drawing/2014/main" id="{05F36530-44F4-2B54-7255-D61F00BF4DC2}"/>
              </a:ext>
            </a:extLst>
          </p:cNvPr>
          <p:cNvSpPr/>
          <p:nvPr/>
        </p:nvSpPr>
        <p:spPr>
          <a:xfrm>
            <a:off x="391884" y="2128138"/>
            <a:ext cx="10824755"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Object 4">
            <a:extLst>
              <a:ext uri="{FF2B5EF4-FFF2-40B4-BE49-F238E27FC236}">
                <a16:creationId xmlns:a16="http://schemas.microsoft.com/office/drawing/2014/main" id="{6CD67B56-D1A9-A3D7-9BC6-037E238607DF}"/>
              </a:ext>
            </a:extLst>
          </p:cNvPr>
          <p:cNvGraphicFramePr>
            <a:graphicFrameLocks noChangeAspect="1"/>
          </p:cNvGraphicFramePr>
          <p:nvPr/>
        </p:nvGraphicFramePr>
        <p:xfrm>
          <a:off x="3915328" y="1701456"/>
          <a:ext cx="3539020" cy="5013612"/>
        </p:xfrm>
        <a:graphic>
          <a:graphicData uri="http://schemas.openxmlformats.org/presentationml/2006/ole">
            <mc:AlternateContent xmlns:mc="http://schemas.openxmlformats.org/markup-compatibility/2006">
              <mc:Choice xmlns:v="urn:schemas-microsoft-com:vml" Requires="v">
                <p:oleObj name="Acrobat Document" r:id="rId4" imgW="3199887" imgH="4533525" progId="AcroExch.Document.DC">
                  <p:embed/>
                </p:oleObj>
              </mc:Choice>
              <mc:Fallback>
                <p:oleObj name="Acrobat Document" r:id="rId4" imgW="3199887" imgH="4533525" progId="AcroExch.Document.DC">
                  <p:embed/>
                  <p:pic>
                    <p:nvPicPr>
                      <p:cNvPr id="5" name="Object 4">
                        <a:extLst>
                          <a:ext uri="{FF2B5EF4-FFF2-40B4-BE49-F238E27FC236}">
                            <a16:creationId xmlns:a16="http://schemas.microsoft.com/office/drawing/2014/main" id="{6CD67B56-D1A9-A3D7-9BC6-037E238607DF}"/>
                          </a:ext>
                        </a:extLst>
                      </p:cNvPr>
                      <p:cNvPicPr/>
                      <p:nvPr/>
                    </p:nvPicPr>
                    <p:blipFill>
                      <a:blip r:embed="rId5"/>
                      <a:stretch>
                        <a:fillRect/>
                      </a:stretch>
                    </p:blipFill>
                    <p:spPr>
                      <a:xfrm>
                        <a:off x="3915328" y="1701456"/>
                        <a:ext cx="3539020" cy="5013612"/>
                      </a:xfrm>
                      <a:prstGeom prst="rect">
                        <a:avLst/>
                      </a:prstGeom>
                    </p:spPr>
                  </p:pic>
                </p:oleObj>
              </mc:Fallback>
            </mc:AlternateContent>
          </a:graphicData>
        </a:graphic>
      </p:graphicFrame>
    </p:spTree>
    <p:extLst>
      <p:ext uri="{BB962C8B-B14F-4D97-AF65-F5344CB8AC3E}">
        <p14:creationId xmlns:p14="http://schemas.microsoft.com/office/powerpoint/2010/main" val="1200733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55E441-55BC-8EFA-4126-90594DEA01A6}"/>
              </a:ext>
            </a:extLst>
          </p:cNvPr>
          <p:cNvSpPr txBox="1"/>
          <p:nvPr/>
        </p:nvSpPr>
        <p:spPr>
          <a:xfrm>
            <a:off x="291977" y="395654"/>
            <a:ext cx="10447459" cy="769441"/>
          </a:xfrm>
          <a:prstGeom prst="rect">
            <a:avLst/>
          </a:prstGeom>
          <a:noFill/>
        </p:spPr>
        <p:txBody>
          <a:bodyPr wrap="square">
            <a:spAutoFit/>
          </a:bodyPr>
          <a:lstStyle/>
          <a:p>
            <a:pPr algn="ctr"/>
            <a:r>
              <a:rPr lang="en-GB" sz="4400" b="1" dirty="0">
                <a:solidFill>
                  <a:schemeClr val="bg1"/>
                </a:solidFill>
                <a:latin typeface="Arial" panose="020B0604020202020204" pitchFamily="34" charset="0"/>
                <a:cs typeface="Arial" panose="020B0604020202020204" pitchFamily="34" charset="0"/>
              </a:rPr>
              <a:t>About this guide</a:t>
            </a:r>
          </a:p>
        </p:txBody>
      </p:sp>
      <p:sp>
        <p:nvSpPr>
          <p:cNvPr id="2" name="Rectangle 1">
            <a:extLst>
              <a:ext uri="{FF2B5EF4-FFF2-40B4-BE49-F238E27FC236}">
                <a16:creationId xmlns:a16="http://schemas.microsoft.com/office/drawing/2014/main" id="{DF523295-7460-527B-94C9-DE1FA1A8AD4D}"/>
              </a:ext>
            </a:extLst>
          </p:cNvPr>
          <p:cNvSpPr/>
          <p:nvPr/>
        </p:nvSpPr>
        <p:spPr>
          <a:xfrm>
            <a:off x="360485" y="1881554"/>
            <a:ext cx="11368453" cy="4404946"/>
          </a:xfrm>
          <a:prstGeom prst="rect">
            <a:avLst/>
          </a:prstGeom>
          <a:noFill/>
          <a:ln w="38100">
            <a:solidFill>
              <a:srgbClr val="E60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400" dirty="0">
              <a:solidFill>
                <a:schemeClr val="tx1"/>
              </a:solidFill>
            </a:endParaRPr>
          </a:p>
          <a:p>
            <a:r>
              <a:rPr lang="en-GB" sz="2400" dirty="0">
                <a:solidFill>
                  <a:schemeClr val="tx1"/>
                </a:solidFill>
                <a:latin typeface="Arial" panose="020B0604020202020204" pitchFamily="34" charset="0"/>
                <a:cs typeface="Arial" panose="020B0604020202020204" pitchFamily="34" charset="0"/>
              </a:rPr>
              <a:t>This pack has been designed as a guide for GPs to support their End of Life patients, including support for family and carers.</a:t>
            </a:r>
          </a:p>
          <a:p>
            <a:endParaRPr lang="en-GB" sz="2400" dirty="0">
              <a:solidFill>
                <a:schemeClr val="tx1"/>
              </a:solidFill>
              <a:latin typeface="Arial" panose="020B0604020202020204" pitchFamily="34" charset="0"/>
              <a:cs typeface="Arial" panose="020B0604020202020204" pitchFamily="34" charset="0"/>
            </a:endParaRPr>
          </a:p>
          <a:p>
            <a:r>
              <a:rPr lang="en-GB" sz="2400" dirty="0">
                <a:solidFill>
                  <a:schemeClr val="tx1"/>
                </a:solidFill>
                <a:latin typeface="Arial" panose="020B0604020202020204" pitchFamily="34" charset="0"/>
                <a:cs typeface="Arial" panose="020B0604020202020204" pitchFamily="34" charset="0"/>
              </a:rPr>
              <a:t>Information has been provided covering the three different stages:</a:t>
            </a:r>
          </a:p>
          <a:p>
            <a:pPr marL="800100" lvl="1" indent="-3429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Palliative stage</a:t>
            </a:r>
          </a:p>
          <a:p>
            <a:pPr marL="800100" lvl="1" indent="-3429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End of Life stage (last 12 months of life)</a:t>
            </a:r>
          </a:p>
          <a:p>
            <a:pPr marL="800100" lvl="1" indent="-3429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Post death and b</a:t>
            </a:r>
            <a:r>
              <a:rPr lang="en-GB" sz="2400" dirty="0">
                <a:solidFill>
                  <a:schemeClr val="tx1"/>
                </a:solidFill>
                <a:effectLst/>
                <a:latin typeface="Arial" panose="020B0604020202020204" pitchFamily="34" charset="0"/>
                <a:ea typeface="Aptos" panose="020B0004020202020204" pitchFamily="34" charset="0"/>
                <a:cs typeface="Arial" panose="020B0604020202020204" pitchFamily="34" charset="0"/>
              </a:rPr>
              <a:t>ereavement</a:t>
            </a:r>
            <a:endParaRPr lang="en-GB" sz="2400" dirty="0">
              <a:solidFill>
                <a:schemeClr val="tx1"/>
              </a:solidFill>
              <a:latin typeface="Arial" panose="020B0604020202020204" pitchFamily="34" charset="0"/>
              <a:cs typeface="Arial" panose="020B0604020202020204" pitchFamily="34" charset="0"/>
            </a:endParaRPr>
          </a:p>
          <a:p>
            <a:endParaRPr lang="en-GB" sz="2400" dirty="0">
              <a:solidFill>
                <a:schemeClr val="tx1"/>
              </a:solidFill>
              <a:latin typeface="Arial" panose="020B0604020202020204" pitchFamily="34" charset="0"/>
              <a:cs typeface="Arial" panose="020B0604020202020204" pitchFamily="34" charset="0"/>
            </a:endParaRPr>
          </a:p>
          <a:p>
            <a:r>
              <a:rPr lang="en-GB" sz="2400" dirty="0">
                <a:solidFill>
                  <a:schemeClr val="tx1"/>
                </a:solidFill>
                <a:latin typeface="Arial" panose="020B0604020202020204" pitchFamily="34" charset="0"/>
                <a:cs typeface="Arial" panose="020B0604020202020204" pitchFamily="34" charset="0"/>
              </a:rPr>
              <a:t>It provides a step-by-step guide for each stage, and details specialist support services available for family and carers, including where GPs can seek support.  </a:t>
            </a:r>
          </a:p>
          <a:p>
            <a:endParaRPr lang="en-GB" sz="2400" dirty="0">
              <a:solidFill>
                <a:schemeClr val="tx1"/>
              </a:solidFill>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88335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4308270-9A29-AD53-9822-10F3C7236D7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124A4FE-99D3-5ABE-9066-CB330CF2AB32}"/>
              </a:ext>
            </a:extLst>
          </p:cNvPr>
          <p:cNvSpPr txBox="1"/>
          <p:nvPr/>
        </p:nvSpPr>
        <p:spPr>
          <a:xfrm>
            <a:off x="671319" y="263445"/>
            <a:ext cx="1024864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Early Identification Tool Kit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58BF09B-C2CE-EFB8-E665-B6D22E820B9F}"/>
              </a:ext>
            </a:extLst>
          </p:cNvPr>
          <p:cNvSpPr/>
          <p:nvPr/>
        </p:nvSpPr>
        <p:spPr>
          <a:xfrm>
            <a:off x="360485" y="1881554"/>
            <a:ext cx="11368453" cy="4404946"/>
          </a:xfrm>
          <a:prstGeom prst="rect">
            <a:avLst/>
          </a:prstGeom>
          <a:noFill/>
          <a:ln w="38100">
            <a:solidFill>
              <a:srgbClr val="E60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The purpose of the below tool kit is to support colleagues in Primary Care in the early identification of people who may be in their last year of life and benefit from an opportunity to discuss a personalised care and support plan. </a:t>
            </a:r>
          </a:p>
          <a:p>
            <a:endParaRPr lang="en-GB" sz="2400" dirty="0">
              <a:solidFill>
                <a:schemeClr val="tx1"/>
              </a:solidFill>
              <a:latin typeface="Arial" panose="020B0604020202020204" pitchFamily="34" charset="0"/>
              <a:cs typeface="Arial" panose="020B0604020202020204" pitchFamily="34" charset="0"/>
            </a:endParaRPr>
          </a:p>
          <a:p>
            <a:r>
              <a:rPr lang="en-GB" sz="2400" dirty="0">
                <a:solidFill>
                  <a:schemeClr val="tx1"/>
                </a:solidFill>
                <a:latin typeface="Arial" panose="020B0604020202020204" pitchFamily="34" charset="0"/>
                <a:cs typeface="Arial" panose="020B0604020202020204" pitchFamily="34" charset="0"/>
              </a:rPr>
              <a:t>Practices can upload the tool by clicking on the zip folder below: </a:t>
            </a:r>
          </a:p>
          <a:p>
            <a:endParaRPr lang="en-GB" sz="2400" dirty="0">
              <a:solidFill>
                <a:schemeClr val="tx1"/>
              </a:solidFill>
              <a:latin typeface="Arial" panose="020B0604020202020204" pitchFamily="34" charset="0"/>
              <a:cs typeface="Arial" panose="020B0604020202020204" pitchFamily="34" charset="0"/>
            </a:endParaRPr>
          </a:p>
          <a:p>
            <a:endParaRPr lang="en-GB" sz="2400" dirty="0">
              <a:solidFill>
                <a:schemeClr val="tx1"/>
              </a:solidFill>
              <a:latin typeface="Arial" panose="020B0604020202020204" pitchFamily="34" charset="0"/>
              <a:cs typeface="Arial" panose="020B0604020202020204" pitchFamily="34" charset="0"/>
            </a:endParaRPr>
          </a:p>
          <a:p>
            <a:endParaRPr lang="en-GB" sz="2400" dirty="0">
              <a:solidFill>
                <a:schemeClr val="tx1"/>
              </a:solidFill>
              <a:latin typeface="Arial" panose="020B0604020202020204" pitchFamily="34" charset="0"/>
              <a:cs typeface="Arial" panose="020B0604020202020204" pitchFamily="34" charset="0"/>
            </a:endParaRPr>
          </a:p>
          <a:p>
            <a:endParaRPr lang="en-GB" sz="2400" dirty="0">
              <a:solidFill>
                <a:schemeClr val="tx1"/>
              </a:solidFill>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 </a:t>
            </a:r>
          </a:p>
        </p:txBody>
      </p:sp>
      <p:graphicFrame>
        <p:nvGraphicFramePr>
          <p:cNvPr id="8" name="Object 7">
            <a:extLst>
              <a:ext uri="{FF2B5EF4-FFF2-40B4-BE49-F238E27FC236}">
                <a16:creationId xmlns:a16="http://schemas.microsoft.com/office/drawing/2014/main" id="{1B80BFD1-6DD1-E171-8DB1-BE9C8D6A3D4A}"/>
              </a:ext>
            </a:extLst>
          </p:cNvPr>
          <p:cNvGraphicFramePr>
            <a:graphicFrameLocks noChangeAspect="1"/>
          </p:cNvGraphicFramePr>
          <p:nvPr>
            <p:extLst>
              <p:ext uri="{D42A27DB-BD31-4B8C-83A1-F6EECF244321}">
                <p14:modId xmlns:p14="http://schemas.microsoft.com/office/powerpoint/2010/main" val="3949991842"/>
              </p:ext>
            </p:extLst>
          </p:nvPr>
        </p:nvGraphicFramePr>
        <p:xfrm>
          <a:off x="912813" y="4384675"/>
          <a:ext cx="990600" cy="822325"/>
        </p:xfrm>
        <a:graphic>
          <a:graphicData uri="http://schemas.openxmlformats.org/presentationml/2006/ole">
            <mc:AlternateContent xmlns:mc="http://schemas.openxmlformats.org/markup-compatibility/2006">
              <mc:Choice xmlns:v="urn:schemas-microsoft-com:vml" Requires="v">
                <p:oleObj name="Packager Shell Object" showAsIcon="1" r:id="rId4" imgW="412800" imgH="342900" progId="Package">
                  <p:embed/>
                </p:oleObj>
              </mc:Choice>
              <mc:Fallback>
                <p:oleObj name="Packager Shell Object" showAsIcon="1" r:id="rId4" imgW="412800" imgH="342900" progId="Package">
                  <p:embed/>
                  <p:pic>
                    <p:nvPicPr>
                      <p:cNvPr id="8" name="Object 7">
                        <a:extLst>
                          <a:ext uri="{FF2B5EF4-FFF2-40B4-BE49-F238E27FC236}">
                            <a16:creationId xmlns:a16="http://schemas.microsoft.com/office/drawing/2014/main" id="{1B80BFD1-6DD1-E171-8DB1-BE9C8D6A3D4A}"/>
                          </a:ext>
                        </a:extLst>
                      </p:cNvPr>
                      <p:cNvPicPr/>
                      <p:nvPr/>
                    </p:nvPicPr>
                    <p:blipFill>
                      <a:blip r:embed="rId5"/>
                      <a:stretch>
                        <a:fillRect/>
                      </a:stretch>
                    </p:blipFill>
                    <p:spPr>
                      <a:xfrm>
                        <a:off x="912813" y="4384675"/>
                        <a:ext cx="990600" cy="822325"/>
                      </a:xfrm>
                      <a:prstGeom prst="rect">
                        <a:avLst/>
                      </a:prstGeom>
                      <a:noFill/>
                      <a:ln w="12700">
                        <a:solidFill>
                          <a:srgbClr val="E6007E"/>
                        </a:solidFill>
                      </a:ln>
                    </p:spPr>
                  </p:pic>
                </p:oleObj>
              </mc:Fallback>
            </mc:AlternateContent>
          </a:graphicData>
        </a:graphic>
      </p:graphicFrame>
    </p:spTree>
    <p:extLst>
      <p:ext uri="{BB962C8B-B14F-4D97-AF65-F5344CB8AC3E}">
        <p14:creationId xmlns:p14="http://schemas.microsoft.com/office/powerpoint/2010/main" val="3392689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4308270-9A29-AD53-9822-10F3C7236D7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124A4FE-99D3-5ABE-9066-CB330CF2AB32}"/>
              </a:ext>
            </a:extLst>
          </p:cNvPr>
          <p:cNvSpPr txBox="1"/>
          <p:nvPr/>
        </p:nvSpPr>
        <p:spPr>
          <a:xfrm>
            <a:off x="509954" y="179142"/>
            <a:ext cx="1024864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When your patient is P</a:t>
            </a:r>
            <a:r>
              <a:rPr lang="en-GB" sz="4400" dirty="0" err="1">
                <a:solidFill>
                  <a:prstClr val="white"/>
                </a:solidFill>
                <a:latin typeface="Arial" panose="020B0604020202020204" pitchFamily="34" charset="0"/>
                <a:cs typeface="Arial" panose="020B0604020202020204" pitchFamily="34" charset="0"/>
              </a:rPr>
              <a:t>alliative</a:t>
            </a:r>
            <a:endParaRPr kumimoji="0" lang="en-GB" sz="44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4983D84-B8D2-3896-DD3B-939C56233714}"/>
              </a:ext>
            </a:extLst>
          </p:cNvPr>
          <p:cNvSpPr/>
          <p:nvPr/>
        </p:nvSpPr>
        <p:spPr>
          <a:xfrm>
            <a:off x="391884" y="2128138"/>
            <a:ext cx="10824755"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ontent Placeholder 5">
            <a:extLst>
              <a:ext uri="{FF2B5EF4-FFF2-40B4-BE49-F238E27FC236}">
                <a16:creationId xmlns:a16="http://schemas.microsoft.com/office/drawing/2014/main" id="{1F69951D-5030-0C1C-A54C-6E9954F0B0AB}"/>
              </a:ext>
            </a:extLst>
          </p:cNvPr>
          <p:cNvSpPr txBox="1">
            <a:spLocks/>
          </p:cNvSpPr>
          <p:nvPr/>
        </p:nvSpPr>
        <p:spPr>
          <a:xfrm>
            <a:off x="391884" y="1772871"/>
            <a:ext cx="10824754" cy="4654306"/>
          </a:xfrm>
          <a:prstGeom prst="rect">
            <a:avLst/>
          </a:prstGeom>
          <a:ln w="38100">
            <a:solidFill>
              <a:srgbClr val="E6007E"/>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Arial" panose="020B0604020202020204" pitchFamily="34" charset="0"/>
                <a:cs typeface="Arial" panose="020B0604020202020204" pitchFamily="34" charset="0"/>
              </a:rPr>
              <a:t>When your patient has been identified as palliative, the gold standard approach is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pPr>
              <a:lnSpc>
                <a:spcPct val="100000"/>
              </a:lnSpc>
              <a:spcBef>
                <a:spcPts val="0"/>
              </a:spcBef>
              <a:defRPr/>
            </a:pPr>
            <a:r>
              <a:rPr lang="en-GB" sz="2000" dirty="0">
                <a:latin typeface="Arial" panose="020B0604020202020204" pitchFamily="34" charset="0"/>
                <a:cs typeface="Arial" panose="020B0604020202020204" pitchFamily="34" charset="0"/>
              </a:rPr>
              <a:t>Complete a Universal Care Plan (UCP) for your patient.</a:t>
            </a:r>
          </a:p>
          <a:p>
            <a:pPr>
              <a:lnSpc>
                <a:spcPct val="100000"/>
              </a:lnSpc>
              <a:spcBef>
                <a:spcPts val="0"/>
              </a:spcBef>
              <a:defRPr/>
            </a:pPr>
            <a:endParaRPr lang="en-GB" sz="2000" dirty="0">
              <a:latin typeface="Arial" panose="020B0604020202020204" pitchFamily="34" charset="0"/>
              <a:cs typeface="Arial" panose="020B0604020202020204" pitchFamily="34" charset="0"/>
            </a:endParaRPr>
          </a:p>
          <a:p>
            <a:pPr>
              <a:lnSpc>
                <a:spcPct val="100000"/>
              </a:lnSpc>
              <a:spcBef>
                <a:spcPts val="0"/>
              </a:spcBef>
              <a:defRPr/>
            </a:pPr>
            <a:r>
              <a:rPr lang="en-GB" sz="2000" dirty="0">
                <a:latin typeface="Arial" panose="020B0604020202020204" pitchFamily="34" charset="0"/>
                <a:cs typeface="Arial" panose="020B0604020202020204" pitchFamily="34" charset="0"/>
              </a:rPr>
              <a:t>Complete Do Not Attempt Resuscitation (DNAR) procedures (this is a medical decision but would require a discussion). </a:t>
            </a:r>
          </a:p>
          <a:p>
            <a:pPr lvl="2">
              <a:lnSpc>
                <a:spcPct val="100000"/>
              </a:lnSpc>
              <a:spcBef>
                <a:spcPts val="0"/>
              </a:spcBef>
              <a:buFont typeface="Courier New" panose="02070309020205020404" pitchFamily="49" charset="0"/>
              <a:buChar char="o"/>
              <a:defRPr/>
            </a:pPr>
            <a:r>
              <a:rPr lang="en-GB" dirty="0">
                <a:latin typeface="Arial" panose="020B0604020202020204" pitchFamily="34" charset="0"/>
                <a:cs typeface="Arial" panose="020B0604020202020204" pitchFamily="34" charset="0"/>
              </a:rPr>
              <a:t>If a DNAR is already in place, please do not remove</a:t>
            </a:r>
          </a:p>
          <a:p>
            <a:pPr lvl="2">
              <a:lnSpc>
                <a:spcPct val="100000"/>
              </a:lnSpc>
              <a:spcBef>
                <a:spcPts val="0"/>
              </a:spcBef>
              <a:buFont typeface="Courier New" panose="02070309020205020404" pitchFamily="49" charset="0"/>
              <a:buChar char="o"/>
              <a:defRPr/>
            </a:pPr>
            <a:r>
              <a:rPr lang="en-GB" dirty="0">
                <a:latin typeface="Arial" panose="020B0604020202020204" pitchFamily="34" charset="0"/>
                <a:cs typeface="Arial" panose="020B0604020202020204" pitchFamily="34" charset="0"/>
              </a:rPr>
              <a:t>If a discussion has taken place with the patient/ family/ carer this should be recorded on the UCP. </a:t>
            </a:r>
          </a:p>
          <a:p>
            <a:pPr lvl="2">
              <a:lnSpc>
                <a:spcPct val="100000"/>
              </a:lnSpc>
              <a:spcBef>
                <a:spcPts val="0"/>
              </a:spcBef>
              <a:buFont typeface="Courier New" panose="02070309020205020404" pitchFamily="49" charset="0"/>
              <a:buChar char="o"/>
              <a:defRPr/>
            </a:pPr>
            <a:r>
              <a:rPr lang="en-GB" dirty="0">
                <a:latin typeface="Arial" panose="020B0604020202020204" pitchFamily="34" charset="0"/>
                <a:cs typeface="Arial" panose="020B0604020202020204" pitchFamily="34" charset="0"/>
              </a:rPr>
              <a:t>If there has been no discussion, this needs to be considered and the patients DNAR status should be recorded. </a:t>
            </a:r>
          </a:p>
          <a:p>
            <a:pPr marL="0" indent="0">
              <a:lnSpc>
                <a:spcPct val="100000"/>
              </a:lnSpc>
              <a:spcBef>
                <a:spcPts val="0"/>
              </a:spcBef>
              <a:buNone/>
              <a:defRPr/>
            </a:pPr>
            <a:endParaRPr lang="en-GB" sz="2400" dirty="0">
              <a:latin typeface="Arial" panose="020B0604020202020204" pitchFamily="34" charset="0"/>
              <a:cs typeface="Arial" panose="020B0604020202020204" pitchFamily="34" charset="0"/>
            </a:endParaRPr>
          </a:p>
          <a:p>
            <a:pPr marL="0" indent="0">
              <a:lnSpc>
                <a:spcPct val="100000"/>
              </a:lnSpc>
              <a:spcBef>
                <a:spcPts val="0"/>
              </a:spcBef>
              <a:buNone/>
              <a:defRPr/>
            </a:pPr>
            <a:endParaRPr lang="en-GB" sz="2400" dirty="0">
              <a:latin typeface="Arial" panose="020B0604020202020204" pitchFamily="34" charset="0"/>
              <a:cs typeface="Arial" panose="020B0604020202020204" pitchFamily="34" charset="0"/>
            </a:endParaRPr>
          </a:p>
          <a:p>
            <a:pPr marL="0" indent="0">
              <a:lnSpc>
                <a:spcPct val="100000"/>
              </a:lnSpc>
              <a:spcBef>
                <a:spcPts val="0"/>
              </a:spcBef>
              <a:buNone/>
              <a:defRPr/>
            </a:pPr>
            <a:endParaRPr lang="en-GB" sz="2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FF0000"/>
                </a:solidFill>
                <a:latin typeface="Arial" panose="020B0604020202020204" pitchFamily="34" charset="0"/>
                <a:cs typeface="Arial" panose="020B0604020202020204" pitchFamily="34" charset="0"/>
              </a:rPr>
              <a:t> </a:t>
            </a:r>
          </a:p>
          <a:p>
            <a:pPr marL="0" indent="0">
              <a:buNone/>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1834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D8E9686-096F-F96E-6276-83F11FE8A54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03D8D2F-EF42-3185-A8F3-5F2FD305B1BC}"/>
              </a:ext>
            </a:extLst>
          </p:cNvPr>
          <p:cNvSpPr txBox="1"/>
          <p:nvPr/>
        </p:nvSpPr>
        <p:spPr>
          <a:xfrm>
            <a:off x="509954" y="179142"/>
            <a:ext cx="10248647"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When your patient is End of Life</a:t>
            </a:r>
          </a:p>
          <a:p>
            <a:pPr algn="ctr">
              <a:defRPr/>
            </a:pPr>
            <a:endParaRPr lang="en-GB" sz="1600" dirty="0">
              <a:solidFill>
                <a:schemeClr val="bg1"/>
              </a:solidFill>
              <a:latin typeface="Arial" panose="020B0604020202020204" pitchFamily="34" charset="0"/>
              <a:cs typeface="Arial" panose="020B0604020202020204" pitchFamily="34" charset="0"/>
            </a:endParaRPr>
          </a:p>
          <a:p>
            <a:pPr algn="ctr">
              <a:defRPr/>
            </a:pPr>
            <a:r>
              <a:rPr lang="en-GB" sz="1600" dirty="0">
                <a:solidFill>
                  <a:schemeClr val="bg1"/>
                </a:solidFill>
                <a:latin typeface="Arial" panose="020B0604020202020204" pitchFamily="34" charset="0"/>
                <a:cs typeface="Arial" panose="020B0604020202020204" pitchFamily="34" charset="0"/>
              </a:rPr>
              <a:t>(Your patient is likely to die within the next 12 months)</a:t>
            </a:r>
            <a:endParaRPr kumimoji="0" lang="en-GB"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1BA13E3-D474-1081-EAF5-2F528148F3A0}"/>
              </a:ext>
            </a:extLst>
          </p:cNvPr>
          <p:cNvSpPr/>
          <p:nvPr/>
        </p:nvSpPr>
        <p:spPr>
          <a:xfrm>
            <a:off x="391884" y="2128138"/>
            <a:ext cx="10824755"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ontent Placeholder 5">
            <a:extLst>
              <a:ext uri="{FF2B5EF4-FFF2-40B4-BE49-F238E27FC236}">
                <a16:creationId xmlns:a16="http://schemas.microsoft.com/office/drawing/2014/main" id="{7A53FF96-D909-65CE-FA79-30A41B8B8420}"/>
              </a:ext>
            </a:extLst>
          </p:cNvPr>
          <p:cNvSpPr txBox="1">
            <a:spLocks/>
          </p:cNvSpPr>
          <p:nvPr/>
        </p:nvSpPr>
        <p:spPr>
          <a:xfrm>
            <a:off x="391884" y="1772870"/>
            <a:ext cx="10824754" cy="4905987"/>
          </a:xfrm>
          <a:prstGeom prst="rect">
            <a:avLst/>
          </a:prstGeom>
          <a:ln w="38100">
            <a:solidFill>
              <a:srgbClr val="E6007E"/>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u="sng" dirty="0">
                <a:latin typeface="Arial" panose="020B0604020202020204" pitchFamily="34" charset="0"/>
                <a:cs typeface="Arial" panose="020B0604020202020204" pitchFamily="34" charset="0"/>
              </a:rPr>
              <a:t>Patient Review</a:t>
            </a:r>
          </a:p>
          <a:p>
            <a:pPr marL="0" indent="0">
              <a:buNone/>
            </a:pPr>
            <a:r>
              <a:rPr lang="en-GB" sz="2000" dirty="0">
                <a:latin typeface="Arial" panose="020B0604020202020204" pitchFamily="34" charset="0"/>
                <a:cs typeface="Arial" panose="020B0604020202020204" pitchFamily="34" charset="0"/>
              </a:rPr>
              <a:t>If your patient is </a:t>
            </a:r>
            <a:r>
              <a:rPr lang="en-GB" sz="2000" u="sng" dirty="0">
                <a:latin typeface="Arial" panose="020B0604020202020204" pitchFamily="34" charset="0"/>
                <a:cs typeface="Arial" panose="020B0604020202020204" pitchFamily="34" charset="0"/>
              </a:rPr>
              <a:t>stable</a:t>
            </a:r>
            <a:r>
              <a:rPr lang="en-GB" sz="2000" dirty="0">
                <a:latin typeface="Arial" panose="020B0604020202020204" pitchFamily="34" charset="0"/>
                <a:cs typeface="Arial" panose="020B0604020202020204" pitchFamily="34" charset="0"/>
              </a:rPr>
              <a:t>, they should be reviewed regularly (3 monthly) </a:t>
            </a:r>
          </a:p>
          <a:p>
            <a:pPr marL="0" indent="0">
              <a:buNone/>
            </a:pPr>
            <a:r>
              <a:rPr lang="en-GB" sz="2000" b="1" dirty="0">
                <a:latin typeface="Arial" panose="020B0604020202020204" pitchFamily="34" charset="0"/>
                <a:cs typeface="Arial" panose="020B0604020202020204" pitchFamily="34" charset="0"/>
              </a:rPr>
              <a:t>To note, patients may become unstable during the end of life period and should therefore be reviewed accordingly as they may need to be reviewed more frequently than 3 monthly.</a:t>
            </a:r>
          </a:p>
          <a:p>
            <a:pPr marL="0" indent="0">
              <a:buNone/>
            </a:pPr>
            <a:r>
              <a:rPr lang="en-GB" sz="2000" dirty="0">
                <a:latin typeface="Arial" panose="020B0604020202020204" pitchFamily="34" charset="0"/>
                <a:cs typeface="Arial" panose="020B0604020202020204" pitchFamily="34" charset="0"/>
              </a:rPr>
              <a:t>If support is needed for uncontrolled symptoms or a patient has specialist palliative care needs, they can be referred to the Specialist Palliative Care Services (refer to slide 7 for contact details). </a:t>
            </a:r>
          </a:p>
          <a:p>
            <a:pPr marL="0" indent="0">
              <a:buNone/>
            </a:pPr>
            <a:r>
              <a:rPr lang="en-GB" sz="2000" dirty="0">
                <a:latin typeface="Arial" panose="020B0604020202020204" pitchFamily="34" charset="0"/>
                <a:cs typeface="Arial" panose="020B0604020202020204" pitchFamily="34" charset="0"/>
              </a:rPr>
              <a:t>Things that may prompt a referral to palliative care: </a:t>
            </a:r>
          </a:p>
          <a:p>
            <a:pPr lvl="1"/>
            <a:r>
              <a:rPr lang="en-GB" sz="2000" dirty="0">
                <a:latin typeface="Arial" panose="020B0604020202020204" pitchFamily="34" charset="0"/>
                <a:cs typeface="Arial" panose="020B0604020202020204" pitchFamily="34" charset="0"/>
              </a:rPr>
              <a:t>Unmanaged pain</a:t>
            </a:r>
          </a:p>
          <a:p>
            <a:pPr lvl="1"/>
            <a:r>
              <a:rPr lang="en-GB" sz="2000" dirty="0">
                <a:latin typeface="Arial" panose="020B0604020202020204" pitchFamily="34" charset="0"/>
                <a:cs typeface="Arial" panose="020B0604020202020204" pitchFamily="34" charset="0"/>
              </a:rPr>
              <a:t>Bowel Management e.g. Constipation / Bowel Obstruction </a:t>
            </a:r>
          </a:p>
          <a:p>
            <a:pPr lvl="1"/>
            <a:r>
              <a:rPr lang="en-GB" sz="2000" dirty="0">
                <a:latin typeface="Arial" panose="020B0604020202020204" pitchFamily="34" charset="0"/>
                <a:cs typeface="Arial" panose="020B0604020202020204" pitchFamily="34" charset="0"/>
              </a:rPr>
              <a:t>Uncontrolled Nausea / Vomiting </a:t>
            </a:r>
          </a:p>
          <a:p>
            <a:pPr lvl="1"/>
            <a:r>
              <a:rPr lang="en-GB" sz="2000" dirty="0">
                <a:latin typeface="Arial" panose="020B0604020202020204" pitchFamily="34" charset="0"/>
                <a:cs typeface="Arial" panose="020B0604020202020204" pitchFamily="34" charset="0"/>
              </a:rPr>
              <a:t>Emotional overwhelm in the context of advanced/progressive disease</a:t>
            </a:r>
          </a:p>
          <a:p>
            <a:pPr lvl="1"/>
            <a:r>
              <a:rPr lang="en-GB" sz="2000" dirty="0">
                <a:latin typeface="Arial" panose="020B0604020202020204" pitchFamily="34" charset="0"/>
                <a:cs typeface="Arial" panose="020B0604020202020204" pitchFamily="34" charset="0"/>
              </a:rPr>
              <a:t>Struggles to address the future/engage with/determine advance care planning</a:t>
            </a:r>
          </a:p>
          <a:p>
            <a:pPr marL="457200" lvl="1" indent="0">
              <a:buNone/>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4227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D8E9686-096F-F96E-6276-83F11FE8A54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03D8D2F-EF42-3185-A8F3-5F2FD305B1BC}"/>
              </a:ext>
            </a:extLst>
          </p:cNvPr>
          <p:cNvSpPr txBox="1"/>
          <p:nvPr/>
        </p:nvSpPr>
        <p:spPr>
          <a:xfrm>
            <a:off x="193432" y="179142"/>
            <a:ext cx="11869614" cy="20005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When your patient starts to deteriorate </a:t>
            </a:r>
          </a:p>
          <a:p>
            <a:pPr algn="ctr">
              <a:defRPr/>
            </a:pPr>
            <a:endParaRPr kumimoji="0" lang="en-GB"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1BA13E3-D474-1081-EAF5-2F528148F3A0}"/>
              </a:ext>
            </a:extLst>
          </p:cNvPr>
          <p:cNvSpPr/>
          <p:nvPr/>
        </p:nvSpPr>
        <p:spPr>
          <a:xfrm>
            <a:off x="391884" y="2128138"/>
            <a:ext cx="10824755"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ontent Placeholder 5">
            <a:extLst>
              <a:ext uri="{FF2B5EF4-FFF2-40B4-BE49-F238E27FC236}">
                <a16:creationId xmlns:a16="http://schemas.microsoft.com/office/drawing/2014/main" id="{7A53FF96-D909-65CE-FA79-30A41B8B8420}"/>
              </a:ext>
            </a:extLst>
          </p:cNvPr>
          <p:cNvSpPr txBox="1">
            <a:spLocks/>
          </p:cNvSpPr>
          <p:nvPr/>
        </p:nvSpPr>
        <p:spPr>
          <a:xfrm>
            <a:off x="391885" y="1655274"/>
            <a:ext cx="10824754" cy="5023584"/>
          </a:xfrm>
          <a:prstGeom prst="rect">
            <a:avLst/>
          </a:prstGeom>
          <a:ln w="38100">
            <a:solidFill>
              <a:srgbClr val="E6007E"/>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The following actions will need to be taken when your patient starts to deteriorate: </a:t>
            </a:r>
          </a:p>
          <a:p>
            <a:pPr>
              <a:lnSpc>
                <a:spcPct val="100000"/>
              </a:lnSpc>
              <a:spcBef>
                <a:spcPts val="0"/>
              </a:spcBef>
              <a:defRPr/>
            </a:pPr>
            <a:r>
              <a:rPr lang="en-GB" sz="1200" dirty="0">
                <a:latin typeface="Arial" panose="020B0604020202020204" pitchFamily="34" charset="0"/>
                <a:cs typeface="Arial" panose="020B0604020202020204" pitchFamily="34" charset="0"/>
              </a:rPr>
              <a:t>If a District Nursing referral has not been completed, this should be done now</a:t>
            </a:r>
          </a:p>
          <a:p>
            <a:pPr>
              <a:lnSpc>
                <a:spcPct val="100000"/>
              </a:lnSpc>
              <a:spcBef>
                <a:spcPts val="0"/>
              </a:spcBef>
              <a:defRPr/>
            </a:pPr>
            <a:r>
              <a:rPr lang="en-GB" sz="1200" dirty="0">
                <a:latin typeface="Arial" panose="020B0604020202020204" pitchFamily="34" charset="0"/>
                <a:cs typeface="Arial" panose="020B0604020202020204" pitchFamily="34" charset="0"/>
              </a:rPr>
              <a:t>Consider visiting your patient for supportive reasons</a:t>
            </a:r>
          </a:p>
          <a:p>
            <a:pPr>
              <a:lnSpc>
                <a:spcPct val="100000"/>
              </a:lnSpc>
              <a:spcBef>
                <a:spcPts val="0"/>
              </a:spcBef>
              <a:defRPr/>
            </a:pPr>
            <a:r>
              <a:rPr lang="en-GB" sz="1200" dirty="0">
                <a:latin typeface="Arial" panose="020B0604020202020204" pitchFamily="34" charset="0"/>
                <a:cs typeface="Arial" panose="020B0604020202020204" pitchFamily="34" charset="0"/>
              </a:rPr>
              <a:t>GP to advise family in relation to important post death actions (e.g. seeking undertakers)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Examples of signs to look out for which suggest deterioration:</a:t>
            </a:r>
          </a:p>
          <a:p>
            <a:pPr>
              <a:lnSpc>
                <a:spcPct val="100000"/>
              </a:lnSpc>
              <a:spcBef>
                <a:spcPts val="0"/>
              </a:spcBef>
              <a:defRPr/>
            </a:pPr>
            <a:r>
              <a:rPr lang="en-GB" sz="1200" dirty="0">
                <a:latin typeface="Arial" panose="020B0604020202020204" pitchFamily="34" charset="0"/>
                <a:cs typeface="Arial" panose="020B0604020202020204" pitchFamily="34" charset="0"/>
              </a:rPr>
              <a:t>Reduced oral intake</a:t>
            </a:r>
          </a:p>
          <a:p>
            <a:pPr>
              <a:lnSpc>
                <a:spcPct val="100000"/>
              </a:lnSpc>
              <a:spcBef>
                <a:spcPts val="0"/>
              </a:spcBef>
              <a:defRPr/>
            </a:pPr>
            <a:r>
              <a:rPr lang="en-GB" sz="1200" dirty="0">
                <a:latin typeface="Arial" panose="020B0604020202020204" pitchFamily="34" charset="0"/>
                <a:cs typeface="Arial" panose="020B0604020202020204" pitchFamily="34" charset="0"/>
              </a:rPr>
              <a:t>Increase in hospital admissions</a:t>
            </a:r>
          </a:p>
          <a:p>
            <a:pPr>
              <a:lnSpc>
                <a:spcPct val="100000"/>
              </a:lnSpc>
              <a:spcBef>
                <a:spcPts val="0"/>
              </a:spcBef>
              <a:defRPr/>
            </a:pPr>
            <a:r>
              <a:rPr lang="en-GB" sz="1200" dirty="0">
                <a:latin typeface="Arial" panose="020B0604020202020204" pitchFamily="34" charset="0"/>
                <a:cs typeface="Arial" panose="020B0604020202020204" pitchFamily="34" charset="0"/>
              </a:rPr>
              <a:t>Reduced mobility </a:t>
            </a:r>
          </a:p>
          <a:p>
            <a:pPr>
              <a:lnSpc>
                <a:spcPct val="100000"/>
              </a:lnSpc>
              <a:spcBef>
                <a:spcPts val="0"/>
              </a:spcBef>
              <a:defRPr/>
            </a:pPr>
            <a:r>
              <a:rPr lang="en-GB" sz="1200" dirty="0">
                <a:latin typeface="Arial" panose="020B0604020202020204" pitchFamily="34" charset="0"/>
                <a:cs typeface="Arial" panose="020B0604020202020204" pitchFamily="34" charset="0"/>
              </a:rPr>
              <a:t>Recurrent infections (dependant on diagnosis) </a:t>
            </a:r>
          </a:p>
          <a:p>
            <a:pPr marL="0" indent="0">
              <a:buNone/>
            </a:pPr>
            <a:r>
              <a:rPr lang="en-GB" sz="1200" u="sng" dirty="0">
                <a:latin typeface="Arial" panose="020B0604020202020204" pitchFamily="34" charset="0"/>
                <a:cs typeface="Arial" panose="020B0604020202020204" pitchFamily="34" charset="0"/>
              </a:rPr>
              <a:t>Medication Review </a:t>
            </a:r>
            <a:endParaRPr lang="en-GB" sz="1200" dirty="0">
              <a:latin typeface="Arial" panose="020B0604020202020204" pitchFamily="34" charset="0"/>
              <a:cs typeface="Arial" panose="020B0604020202020204" pitchFamily="34" charset="0"/>
            </a:endParaRPr>
          </a:p>
          <a:p>
            <a:pPr lvl="1"/>
            <a:r>
              <a:rPr lang="en-GB" sz="1200" dirty="0">
                <a:latin typeface="Arial" panose="020B0604020202020204" pitchFamily="34" charset="0"/>
                <a:cs typeface="Arial" panose="020B0604020202020204" pitchFamily="34" charset="0"/>
              </a:rPr>
              <a:t>Injectables medication &amp; PAN London MAAR charts to be completed, see link to access chart </a:t>
            </a:r>
            <a:r>
              <a:rPr lang="en-GB" sz="1200" dirty="0">
                <a:latin typeface="Arial" panose="020B0604020202020204" pitchFamily="34" charset="0"/>
                <a:cs typeface="Arial" panose="020B0604020202020204" pitchFamily="34" charset="0"/>
                <a:hlinkClick r:id="rId4"/>
              </a:rPr>
              <a:t>https://www.sfh.org.uk/resources-and-advice-list/maar-chart-pan-london-symptom-control</a:t>
            </a:r>
            <a:r>
              <a:rPr lang="en-GB" sz="1200" dirty="0">
                <a:latin typeface="Arial" panose="020B0604020202020204" pitchFamily="34" charset="0"/>
                <a:cs typeface="Arial" panose="020B0604020202020204" pitchFamily="34" charset="0"/>
              </a:rPr>
              <a:t> </a:t>
            </a:r>
          </a:p>
          <a:p>
            <a:pPr lvl="1">
              <a:lnSpc>
                <a:spcPct val="100000"/>
              </a:lnSpc>
              <a:spcBef>
                <a:spcPts val="0"/>
              </a:spcBef>
              <a:defRPr/>
            </a:pPr>
            <a:r>
              <a:rPr lang="en-GB" sz="1200" dirty="0">
                <a:latin typeface="Arial" panose="020B0604020202020204" pitchFamily="34" charset="0"/>
                <a:cs typeface="Arial" panose="020B0604020202020204" pitchFamily="34" charset="0"/>
              </a:rPr>
              <a:t>Ensure injectable medication and Pan London MAAR is in place at home to </a:t>
            </a:r>
            <a:r>
              <a:rPr lang="en-GB" sz="1200" u="sng" dirty="0">
                <a:latin typeface="Arial" panose="020B0604020202020204" pitchFamily="34" charset="0"/>
                <a:cs typeface="Arial" panose="020B0604020202020204" pitchFamily="34" charset="0"/>
              </a:rPr>
              <a:t>enable District Nurses to administer as and when required. </a:t>
            </a:r>
          </a:p>
          <a:p>
            <a:pPr lvl="1">
              <a:lnSpc>
                <a:spcPct val="100000"/>
              </a:lnSpc>
              <a:spcBef>
                <a:spcPts val="0"/>
              </a:spcBef>
              <a:defRPr/>
            </a:pPr>
            <a:r>
              <a:rPr lang="en-GB" sz="1200" dirty="0">
                <a:latin typeface="Arial" panose="020B0604020202020204" pitchFamily="34" charset="0"/>
                <a:cs typeface="Arial" panose="020B0604020202020204" pitchFamily="34" charset="0"/>
              </a:rPr>
              <a:t>All oral medication should be reviewed and rationalised e.g. – vitamins, BP tablets, cholesterol, etc. </a:t>
            </a:r>
          </a:p>
          <a:p>
            <a:pPr marL="0" indent="0">
              <a:buNone/>
            </a:pPr>
            <a:r>
              <a:rPr lang="en-GB" sz="1200" dirty="0">
                <a:latin typeface="Arial" panose="020B0604020202020204" pitchFamily="34" charset="0"/>
                <a:cs typeface="Arial" panose="020B0604020202020204" pitchFamily="34" charset="0"/>
              </a:rPr>
              <a:t>For further information and guidance on prescribing medication when your patient is palliative, you can refer to: </a:t>
            </a:r>
            <a:r>
              <a:rPr lang="en-GB" sz="1200" dirty="0">
                <a:hlinkClick r:id="rId5"/>
              </a:rPr>
              <a:t>end of life and palliative care quick reference guide</a:t>
            </a:r>
            <a:r>
              <a:rPr lang="en-GB" sz="1200" dirty="0"/>
              <a:t>. </a:t>
            </a:r>
            <a:endParaRPr lang="en-GB" sz="1200" u="sng" dirty="0">
              <a:latin typeface="Arial" panose="020B0604020202020204" pitchFamily="34" charset="0"/>
              <a:cs typeface="Arial" panose="020B0604020202020204" pitchFamily="34" charset="0"/>
            </a:endParaRPr>
          </a:p>
          <a:p>
            <a:pPr marL="0" indent="0">
              <a:buNone/>
            </a:pPr>
            <a:endParaRPr lang="en-GB" sz="1200" u="sng">
              <a:latin typeface="Arial" panose="020B0604020202020204" pitchFamily="34" charset="0"/>
              <a:cs typeface="Arial" panose="020B0604020202020204" pitchFamily="34" charset="0"/>
            </a:endParaRPr>
          </a:p>
          <a:p>
            <a:pPr marL="0" indent="0">
              <a:buNone/>
            </a:pPr>
            <a:r>
              <a:rPr lang="en-GB" sz="1200" u="sng">
                <a:latin typeface="Arial" panose="020B0604020202020204" pitchFamily="34" charset="0"/>
                <a:cs typeface="Arial" panose="020B0604020202020204" pitchFamily="34" charset="0"/>
              </a:rPr>
              <a:t>Patient </a:t>
            </a:r>
            <a:r>
              <a:rPr lang="en-GB" sz="1200" u="sng" dirty="0">
                <a:latin typeface="Arial" panose="020B0604020202020204" pitchFamily="34" charset="0"/>
                <a:cs typeface="Arial" panose="020B0604020202020204" pitchFamily="34" charset="0"/>
              </a:rPr>
              <a:t>Review </a:t>
            </a:r>
          </a:p>
          <a:p>
            <a:pPr lvl="1"/>
            <a:r>
              <a:rPr lang="en-GB" sz="1200" dirty="0">
                <a:latin typeface="Arial" panose="020B0604020202020204" pitchFamily="34" charset="0"/>
                <a:cs typeface="Arial" panose="020B0604020202020204" pitchFamily="34" charset="0"/>
              </a:rPr>
              <a:t>If your patient is </a:t>
            </a:r>
            <a:r>
              <a:rPr lang="en-GB" sz="1200" u="sng" dirty="0">
                <a:latin typeface="Arial" panose="020B0604020202020204" pitchFamily="34" charset="0"/>
                <a:cs typeface="Arial" panose="020B0604020202020204" pitchFamily="34" charset="0"/>
              </a:rPr>
              <a:t>unstable</a:t>
            </a:r>
            <a:r>
              <a:rPr lang="en-GB" sz="1200" dirty="0">
                <a:latin typeface="Arial" panose="020B0604020202020204" pitchFamily="34" charset="0"/>
                <a:cs typeface="Arial" panose="020B0604020202020204" pitchFamily="34" charset="0"/>
              </a:rPr>
              <a:t> ensure you are supporting and offering regular visits. </a:t>
            </a:r>
          </a:p>
          <a:p>
            <a:pPr marL="0" indent="0">
              <a:buNone/>
            </a:pPr>
            <a:r>
              <a:rPr lang="en-GB" sz="1200" b="1" dirty="0">
                <a:latin typeface="Arial" panose="020B0604020202020204" pitchFamily="34" charset="0"/>
                <a:cs typeface="Arial" panose="020B0604020202020204" pitchFamily="34" charset="0"/>
              </a:rPr>
              <a:t>To note, patients may become unstable during the palliative period and should therefore be reviewed accordingly as stated above.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0017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6CCA6C-3273-4495-B466-700C40EFFF97}"/>
              </a:ext>
            </a:extLst>
          </p:cNvPr>
          <p:cNvSpPr txBox="1"/>
          <p:nvPr/>
        </p:nvSpPr>
        <p:spPr>
          <a:xfrm>
            <a:off x="268791" y="104154"/>
            <a:ext cx="1131947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Support services when your patient is End </a:t>
            </a:r>
            <a:r>
              <a:rPr lang="en-GB" sz="4400" dirty="0">
                <a:solidFill>
                  <a:prstClr val="white"/>
                </a:solidFill>
                <a:latin typeface="Arial" panose="020B0604020202020204" pitchFamily="34" charset="0"/>
                <a:cs typeface="Arial" panose="020B0604020202020204" pitchFamily="34" charset="0"/>
              </a:rPr>
              <a:t>of Life</a:t>
            </a:r>
            <a:r>
              <a:rPr kumimoji="0" lang="en-GB" sz="44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p>
        </p:txBody>
      </p:sp>
      <p:sp>
        <p:nvSpPr>
          <p:cNvPr id="4" name="Rectangle 3">
            <a:extLst>
              <a:ext uri="{FF2B5EF4-FFF2-40B4-BE49-F238E27FC236}">
                <a16:creationId xmlns:a16="http://schemas.microsoft.com/office/drawing/2014/main" id="{2A9C69CC-1E3E-4745-813C-F824B8251B5C}"/>
              </a:ext>
            </a:extLst>
          </p:cNvPr>
          <p:cNvSpPr/>
          <p:nvPr/>
        </p:nvSpPr>
        <p:spPr>
          <a:xfrm>
            <a:off x="268791" y="1772871"/>
            <a:ext cx="11531325" cy="4832092"/>
          </a:xfrm>
          <a:prstGeom prst="rect">
            <a:avLst/>
          </a:prstGeom>
          <a:ln w="38100">
            <a:solidFill>
              <a:srgbClr val="E6007E"/>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The below table shows services available for your patient: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dirty="0">
              <a:highlight>
                <a:srgbClr val="00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dirty="0">
              <a:highlight>
                <a:srgbClr val="00FF00"/>
              </a:highlight>
              <a:latin typeface="Arial" panose="020B0604020202020204" pitchFamily="34" charset="0"/>
              <a:cs typeface="Arial" panose="020B0604020202020204" pitchFamily="34" charset="0"/>
            </a:endParaRPr>
          </a:p>
        </p:txBody>
      </p:sp>
      <p:sp>
        <p:nvSpPr>
          <p:cNvPr id="3" name="Content Placeholder 5">
            <a:extLst>
              <a:ext uri="{FF2B5EF4-FFF2-40B4-BE49-F238E27FC236}">
                <a16:creationId xmlns:a16="http://schemas.microsoft.com/office/drawing/2014/main" id="{E58F6C93-88C8-B47C-E4E7-ECBB0B0ADBB9}"/>
              </a:ext>
            </a:extLst>
          </p:cNvPr>
          <p:cNvSpPr txBox="1">
            <a:spLocks/>
          </p:cNvSpPr>
          <p:nvPr/>
        </p:nvSpPr>
        <p:spPr>
          <a:xfrm>
            <a:off x="391884" y="1772871"/>
            <a:ext cx="10824754"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a:p>
            <a:pPr marL="0" indent="0">
              <a:buNone/>
            </a:pPr>
            <a:endParaRPr lang="en-GB" sz="2000" dirty="0"/>
          </a:p>
        </p:txBody>
      </p:sp>
      <p:graphicFrame>
        <p:nvGraphicFramePr>
          <p:cNvPr id="6" name="Table 5">
            <a:extLst>
              <a:ext uri="{FF2B5EF4-FFF2-40B4-BE49-F238E27FC236}">
                <a16:creationId xmlns:a16="http://schemas.microsoft.com/office/drawing/2014/main" id="{B33B492C-B021-A4FC-1321-8E5AA76A4217}"/>
              </a:ext>
            </a:extLst>
          </p:cNvPr>
          <p:cNvGraphicFramePr>
            <a:graphicFrameLocks noGrp="1"/>
          </p:cNvGraphicFramePr>
          <p:nvPr>
            <p:extLst>
              <p:ext uri="{D42A27DB-BD31-4B8C-83A1-F6EECF244321}">
                <p14:modId xmlns:p14="http://schemas.microsoft.com/office/powerpoint/2010/main" val="2108820756"/>
              </p:ext>
            </p:extLst>
          </p:nvPr>
        </p:nvGraphicFramePr>
        <p:xfrm>
          <a:off x="391884" y="2200002"/>
          <a:ext cx="11276240" cy="4224555"/>
        </p:xfrm>
        <a:graphic>
          <a:graphicData uri="http://schemas.openxmlformats.org/drawingml/2006/table">
            <a:tbl>
              <a:tblPr firstRow="1" bandRow="1">
                <a:tableStyleId>{5C22544A-7EE6-4342-B048-85BDC9FD1C3A}</a:tableStyleId>
              </a:tblPr>
              <a:tblGrid>
                <a:gridCol w="2819060">
                  <a:extLst>
                    <a:ext uri="{9D8B030D-6E8A-4147-A177-3AD203B41FA5}">
                      <a16:colId xmlns:a16="http://schemas.microsoft.com/office/drawing/2014/main" val="1149201280"/>
                    </a:ext>
                  </a:extLst>
                </a:gridCol>
                <a:gridCol w="1947157">
                  <a:extLst>
                    <a:ext uri="{9D8B030D-6E8A-4147-A177-3AD203B41FA5}">
                      <a16:colId xmlns:a16="http://schemas.microsoft.com/office/drawing/2014/main" val="61435471"/>
                    </a:ext>
                  </a:extLst>
                </a:gridCol>
                <a:gridCol w="3295650">
                  <a:extLst>
                    <a:ext uri="{9D8B030D-6E8A-4147-A177-3AD203B41FA5}">
                      <a16:colId xmlns:a16="http://schemas.microsoft.com/office/drawing/2014/main" val="3045033550"/>
                    </a:ext>
                  </a:extLst>
                </a:gridCol>
                <a:gridCol w="3214373">
                  <a:extLst>
                    <a:ext uri="{9D8B030D-6E8A-4147-A177-3AD203B41FA5}">
                      <a16:colId xmlns:a16="http://schemas.microsoft.com/office/drawing/2014/main" val="1689082467"/>
                    </a:ext>
                  </a:extLst>
                </a:gridCol>
              </a:tblGrid>
              <a:tr h="430853">
                <a:tc>
                  <a:txBody>
                    <a:bodyPr/>
                    <a:lstStyle/>
                    <a:p>
                      <a:r>
                        <a:rPr lang="en-GB" sz="1600" dirty="0">
                          <a:latin typeface="Arial" panose="020B0604020202020204" pitchFamily="34" charset="0"/>
                          <a:cs typeface="Arial" panose="020B0604020202020204" pitchFamily="34" charset="0"/>
                        </a:rPr>
                        <a:t>Service </a:t>
                      </a:r>
                    </a:p>
                  </a:txBody>
                  <a:tcPr>
                    <a:solidFill>
                      <a:srgbClr val="E6007E"/>
                    </a:solidFill>
                  </a:tcPr>
                </a:tc>
                <a:tc>
                  <a:txBody>
                    <a:bodyPr/>
                    <a:lstStyle/>
                    <a:p>
                      <a:r>
                        <a:rPr lang="en-GB" sz="1600" dirty="0">
                          <a:latin typeface="Arial" panose="020B0604020202020204" pitchFamily="34" charset="0"/>
                          <a:cs typeface="Arial" panose="020B0604020202020204" pitchFamily="34" charset="0"/>
                        </a:rPr>
                        <a:t>Provider</a:t>
                      </a:r>
                    </a:p>
                  </a:txBody>
                  <a:tcPr>
                    <a:solidFill>
                      <a:srgbClr val="E6007E"/>
                    </a:solidFill>
                  </a:tcPr>
                </a:tc>
                <a:tc>
                  <a:txBody>
                    <a:bodyPr/>
                    <a:lstStyle/>
                    <a:p>
                      <a:r>
                        <a:rPr lang="en-GB" sz="1600" dirty="0">
                          <a:latin typeface="Arial" panose="020B0604020202020204" pitchFamily="34" charset="0"/>
                          <a:cs typeface="Arial" panose="020B0604020202020204" pitchFamily="34" charset="0"/>
                        </a:rPr>
                        <a:t>Overview of service </a:t>
                      </a:r>
                    </a:p>
                  </a:txBody>
                  <a:tcPr>
                    <a:solidFill>
                      <a:srgbClr val="E6007E"/>
                    </a:solidFill>
                  </a:tcPr>
                </a:tc>
                <a:tc>
                  <a:txBody>
                    <a:bodyPr/>
                    <a:lstStyle/>
                    <a:p>
                      <a:r>
                        <a:rPr lang="en-GB" sz="1600" dirty="0">
                          <a:latin typeface="Arial" panose="020B0604020202020204" pitchFamily="34" charset="0"/>
                          <a:cs typeface="Arial" panose="020B0604020202020204" pitchFamily="34" charset="0"/>
                        </a:rPr>
                        <a:t>Contact Information </a:t>
                      </a:r>
                    </a:p>
                  </a:txBody>
                  <a:tcPr>
                    <a:solidFill>
                      <a:srgbClr val="E6007E"/>
                    </a:solidFill>
                  </a:tcPr>
                </a:tc>
                <a:extLst>
                  <a:ext uri="{0D108BD9-81ED-4DB2-BD59-A6C34878D82A}">
                    <a16:rowId xmlns:a16="http://schemas.microsoft.com/office/drawing/2014/main" val="2868170963"/>
                  </a:ext>
                </a:extLst>
              </a:tr>
              <a:tr h="470021">
                <a:tc>
                  <a:txBody>
                    <a:bodyPr/>
                    <a:lstStyle/>
                    <a:p>
                      <a:r>
                        <a:rPr lang="en-GB" sz="800" dirty="0">
                          <a:latin typeface="Arial" panose="020B0604020202020204" pitchFamily="34" charset="0"/>
                          <a:cs typeface="Arial" panose="020B0604020202020204" pitchFamily="34" charset="0"/>
                        </a:rPr>
                        <a:t>Specialist Palliative Care Team </a:t>
                      </a:r>
                    </a:p>
                  </a:txBody>
                  <a:tcPr>
                    <a:solidFill>
                      <a:schemeClr val="bg1">
                        <a:lumMod val="75000"/>
                      </a:schemeClr>
                    </a:solidFill>
                  </a:tcPr>
                </a:tc>
                <a:tc>
                  <a:txBody>
                    <a:bodyPr/>
                    <a:lstStyle/>
                    <a:p>
                      <a:r>
                        <a:rPr lang="en-GB" sz="800" dirty="0">
                          <a:latin typeface="Arial" panose="020B0604020202020204" pitchFamily="34" charset="0"/>
                          <a:cs typeface="Arial" panose="020B0604020202020204" pitchFamily="34" charset="0"/>
                        </a:rPr>
                        <a:t>NELFT</a:t>
                      </a:r>
                    </a:p>
                  </a:txBody>
                  <a:tcPr>
                    <a:solidFill>
                      <a:schemeClr val="bg1">
                        <a:lumMod val="75000"/>
                      </a:schemeClr>
                    </a:solidFill>
                  </a:tcPr>
                </a:tc>
                <a:tc>
                  <a:txBody>
                    <a:bodyPr/>
                    <a:lstStyle/>
                    <a:p>
                      <a:r>
                        <a:rPr lang="en-GB" sz="800" dirty="0">
                          <a:latin typeface="Arial" panose="020B0604020202020204" pitchFamily="34" charset="0"/>
                          <a:cs typeface="Arial" panose="020B0604020202020204" pitchFamily="34" charset="0"/>
                        </a:rPr>
                        <a:t>Providing support to patients within their own home with specialist palliative care needs. There is a Clinical Nurse Specialist, Palliative OT and Palliative Consultant support. Opening 7 days a week from 9-5pm. </a:t>
                      </a:r>
                    </a:p>
                  </a:txBody>
                  <a:tcPr>
                    <a:solidFill>
                      <a:schemeClr val="bg1">
                        <a:lumMod val="75000"/>
                      </a:schemeClr>
                    </a:solidFill>
                  </a:tcPr>
                </a:tc>
                <a:tc>
                  <a:txBody>
                    <a:bodyPr/>
                    <a:lstStyle/>
                    <a:p>
                      <a:r>
                        <a:rPr lang="en-GB" sz="800" dirty="0">
                          <a:latin typeface="Arial" panose="020B0604020202020204" pitchFamily="34" charset="0"/>
                          <a:cs typeface="Arial" panose="020B0604020202020204" pitchFamily="34" charset="0"/>
                        </a:rPr>
                        <a:t>T: 0300 300 1901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latin typeface="Arial" panose="020B0604020202020204" pitchFamily="34" charset="0"/>
                          <a:cs typeface="Arial" panose="020B0604020202020204" pitchFamily="34" charset="0"/>
                        </a:rPr>
                        <a:t>E:</a:t>
                      </a:r>
                      <a:r>
                        <a:rPr lang="en-GB" sz="800" u="sng" kern="1200" dirty="0">
                          <a:solidFill>
                            <a:schemeClr val="dk1"/>
                          </a:solidFill>
                          <a:effectLst/>
                          <a:latin typeface="+mn-lt"/>
                          <a:ea typeface="+mn-ea"/>
                          <a:cs typeface="+mn-cs"/>
                          <a:hlinkClick r:id="rId4"/>
                        </a:rPr>
                        <a:t>RedbridgeSPCT@nelft.nhs.uk</a:t>
                      </a:r>
                      <a:endParaRPr lang="en-GB" sz="800" u="sng"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u="none" kern="1200" dirty="0">
                          <a:solidFill>
                            <a:schemeClr val="dk1"/>
                          </a:solidFill>
                          <a:effectLst/>
                          <a:latin typeface="+mn-lt"/>
                          <a:ea typeface="+mn-ea"/>
                          <a:cs typeface="+mn-cs"/>
                        </a:rPr>
                        <a:t>Service accepts direct GP referrals </a:t>
                      </a:r>
                    </a:p>
                  </a:txBody>
                  <a:tcPr>
                    <a:solidFill>
                      <a:schemeClr val="bg1">
                        <a:lumMod val="75000"/>
                      </a:schemeClr>
                    </a:solidFill>
                  </a:tcPr>
                </a:tc>
                <a:extLst>
                  <a:ext uri="{0D108BD9-81ED-4DB2-BD59-A6C34878D82A}">
                    <a16:rowId xmlns:a16="http://schemas.microsoft.com/office/drawing/2014/main" val="3481161525"/>
                  </a:ext>
                </a:extLst>
              </a:tr>
              <a:tr h="470021">
                <a:tc>
                  <a:txBody>
                    <a:bodyPr/>
                    <a:lstStyle/>
                    <a:p>
                      <a:r>
                        <a:rPr lang="en-GB" sz="800" dirty="0">
                          <a:latin typeface="Arial" panose="020B0604020202020204" pitchFamily="34" charset="0"/>
                          <a:cs typeface="Arial" panose="020B0604020202020204" pitchFamily="34" charset="0"/>
                        </a:rPr>
                        <a:t>The Hospice  - Ward</a:t>
                      </a:r>
                    </a:p>
                  </a:txBody>
                  <a:tcPr>
                    <a:solidFill>
                      <a:schemeClr val="bg1">
                        <a:lumMod val="75000"/>
                      </a:schemeClr>
                    </a:solidFill>
                  </a:tcPr>
                </a:tc>
                <a:tc>
                  <a:txBody>
                    <a:bodyPr/>
                    <a:lstStyle/>
                    <a:p>
                      <a:r>
                        <a:rPr lang="en-GB" sz="800" dirty="0">
                          <a:latin typeface="Arial" panose="020B0604020202020204" pitchFamily="34" charset="0"/>
                          <a:cs typeface="Arial" panose="020B0604020202020204" pitchFamily="34" charset="0"/>
                        </a:rPr>
                        <a:t>Saint Francis Hospice </a:t>
                      </a:r>
                    </a:p>
                  </a:txBody>
                  <a:tcPr>
                    <a:solidFill>
                      <a:schemeClr val="bg1">
                        <a:lumMod val="75000"/>
                      </a:schemeClr>
                    </a:solidFill>
                  </a:tcPr>
                </a:tc>
                <a:tc>
                  <a:txBody>
                    <a:bodyPr/>
                    <a:lstStyle/>
                    <a:p>
                      <a:r>
                        <a:rPr lang="en-GB" sz="800" dirty="0">
                          <a:latin typeface="Arial" panose="020B0604020202020204" pitchFamily="34" charset="0"/>
                          <a:cs typeface="Arial" panose="020B0604020202020204" pitchFamily="34" charset="0"/>
                        </a:rPr>
                        <a:t>In-patient beds 24/7 to manage symptoms for short in-patient stay and to accommodate patients at end of life for their preferred place of death. </a:t>
                      </a:r>
                    </a:p>
                  </a:txBody>
                  <a:tcPr>
                    <a:solidFill>
                      <a:schemeClr val="bg1">
                        <a:lumMod val="75000"/>
                      </a:schemeClr>
                    </a:solidFill>
                  </a:tcPr>
                </a:tc>
                <a:tc>
                  <a:txBody>
                    <a:bodyPr/>
                    <a:lstStyle/>
                    <a:p>
                      <a:r>
                        <a:rPr lang="en-GB" sz="800" dirty="0">
                          <a:latin typeface="Arial" panose="020B0604020202020204" pitchFamily="34" charset="0"/>
                          <a:cs typeface="Arial" panose="020B0604020202020204" pitchFamily="34" charset="0"/>
                          <a:hlinkClick r:id="rId5"/>
                        </a:rPr>
                        <a:t>https://www.sfh.org.uk/our-hospice-services</a:t>
                      </a:r>
                      <a:r>
                        <a:rPr lang="en-GB" sz="8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u="none" kern="1200" dirty="0">
                          <a:solidFill>
                            <a:schemeClr val="dk1"/>
                          </a:solidFill>
                          <a:effectLst/>
                          <a:latin typeface="+mn-lt"/>
                          <a:ea typeface="+mn-ea"/>
                          <a:cs typeface="+mn-cs"/>
                        </a:rPr>
                        <a:t>Service accepts direct GP referrals </a:t>
                      </a:r>
                    </a:p>
                    <a:p>
                      <a:endParaRPr lang="en-GB" sz="800" dirty="0">
                        <a:latin typeface="Arial" panose="020B0604020202020204" pitchFamily="34" charset="0"/>
                        <a:cs typeface="Arial" panose="020B0604020202020204" pitchFamily="34" charset="0"/>
                      </a:endParaRPr>
                    </a:p>
                  </a:txBody>
                  <a:tcPr>
                    <a:solidFill>
                      <a:schemeClr val="bg1">
                        <a:lumMod val="75000"/>
                      </a:schemeClr>
                    </a:solidFill>
                  </a:tcPr>
                </a:tc>
                <a:extLst>
                  <a:ext uri="{0D108BD9-81ED-4DB2-BD59-A6C34878D82A}">
                    <a16:rowId xmlns:a16="http://schemas.microsoft.com/office/drawing/2014/main" val="3128214421"/>
                  </a:ext>
                </a:extLst>
              </a:tr>
              <a:tr h="470021">
                <a:tc>
                  <a:txBody>
                    <a:bodyPr/>
                    <a:lstStyle/>
                    <a:p>
                      <a:r>
                        <a:rPr lang="en-GB" sz="800" dirty="0">
                          <a:latin typeface="Arial" panose="020B0604020202020204" pitchFamily="34" charset="0"/>
                          <a:cs typeface="Arial" panose="020B0604020202020204" pitchFamily="34" charset="0"/>
                        </a:rPr>
                        <a:t>District Nursing</a:t>
                      </a:r>
                    </a:p>
                  </a:txBody>
                  <a:tcPr>
                    <a:solidFill>
                      <a:schemeClr val="bg1">
                        <a:lumMod val="75000"/>
                      </a:schemeClr>
                    </a:solidFill>
                  </a:tcPr>
                </a:tc>
                <a:tc>
                  <a:txBody>
                    <a:bodyPr/>
                    <a:lstStyle/>
                    <a:p>
                      <a:r>
                        <a:rPr lang="en-GB" sz="800" dirty="0">
                          <a:latin typeface="Arial" panose="020B0604020202020204" pitchFamily="34" charset="0"/>
                          <a:cs typeface="Arial" panose="020B0604020202020204" pitchFamily="34" charset="0"/>
                        </a:rPr>
                        <a:t>NELFT </a:t>
                      </a:r>
                    </a:p>
                  </a:txBody>
                  <a:tcPr>
                    <a:solidFill>
                      <a:schemeClr val="bg1">
                        <a:lumMod val="75000"/>
                      </a:schemeClr>
                    </a:solidFill>
                  </a:tcPr>
                </a:tc>
                <a:tc>
                  <a:txBody>
                    <a:bodyPr/>
                    <a:lstStyle/>
                    <a:p>
                      <a:r>
                        <a:rPr lang="en-GB" sz="800" dirty="0">
                          <a:latin typeface="Arial" panose="020B0604020202020204" pitchFamily="34" charset="0"/>
                          <a:cs typeface="Arial" panose="020B0604020202020204" pitchFamily="34" charset="0"/>
                        </a:rPr>
                        <a:t>Providing nursing care, administration of medication and support to palliative care patients. Service is 24/7. </a:t>
                      </a:r>
                    </a:p>
                  </a:txBody>
                  <a:tcPr>
                    <a:solidFill>
                      <a:schemeClr val="bg1">
                        <a:lumMod val="75000"/>
                      </a:schemeClr>
                    </a:solidFill>
                  </a:tcPr>
                </a:tc>
                <a:tc>
                  <a:txBody>
                    <a:bodyPr/>
                    <a:lstStyle/>
                    <a:p>
                      <a:r>
                        <a:rPr lang="en-GB" sz="800" dirty="0">
                          <a:latin typeface="Arial" panose="020B0604020202020204" pitchFamily="34" charset="0"/>
                          <a:cs typeface="Arial" panose="020B0604020202020204" pitchFamily="34" charset="0"/>
                        </a:rPr>
                        <a:t>T: 0208 554 9172 (24hr helpline)</a:t>
                      </a:r>
                    </a:p>
                    <a:p>
                      <a:r>
                        <a:rPr lang="en-GB" sz="800" u="sng" dirty="0">
                          <a:solidFill>
                            <a:srgbClr val="467886"/>
                          </a:solidFill>
                          <a:latin typeface="Arial" panose="020B0604020202020204" pitchFamily="34" charset="0"/>
                          <a:ea typeface="Aptos" panose="020B0004020202020204" pitchFamily="34" charset="0"/>
                          <a:cs typeface="Arial" panose="020B0604020202020204" pitchFamily="34" charset="0"/>
                          <a:hlinkClick r:id="rId6"/>
                        </a:rPr>
                        <a:t>https://www.nelft.nhs.uk/services-redbridge-district-nursing</a:t>
                      </a:r>
                      <a:endParaRPr lang="en-GB" sz="800" u="sng" dirty="0">
                        <a:solidFill>
                          <a:srgbClr val="467886"/>
                        </a:solidFill>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u="none" kern="1200" dirty="0">
                          <a:solidFill>
                            <a:schemeClr val="dk1"/>
                          </a:solidFill>
                          <a:effectLst/>
                          <a:latin typeface="+mn-lt"/>
                          <a:ea typeface="+mn-ea"/>
                          <a:cs typeface="+mn-cs"/>
                        </a:rPr>
                        <a:t>Services accepts direct GP referrals </a:t>
                      </a:r>
                    </a:p>
                    <a:p>
                      <a:endParaRPr lang="en-GB" sz="800" dirty="0">
                        <a:latin typeface="Arial" panose="020B0604020202020204" pitchFamily="34" charset="0"/>
                        <a:cs typeface="Arial" panose="020B0604020202020204" pitchFamily="34" charset="0"/>
                      </a:endParaRPr>
                    </a:p>
                  </a:txBody>
                  <a:tcPr>
                    <a:solidFill>
                      <a:schemeClr val="bg1">
                        <a:lumMod val="75000"/>
                      </a:schemeClr>
                    </a:solidFill>
                  </a:tcPr>
                </a:tc>
                <a:extLst>
                  <a:ext uri="{0D108BD9-81ED-4DB2-BD59-A6C34878D82A}">
                    <a16:rowId xmlns:a16="http://schemas.microsoft.com/office/drawing/2014/main" val="1950868187"/>
                  </a:ext>
                </a:extLst>
              </a:tr>
              <a:tr h="646279">
                <a:tc>
                  <a:txBody>
                    <a:bodyPr/>
                    <a:lstStyle/>
                    <a:p>
                      <a:r>
                        <a:rPr lang="en-GB" sz="800" dirty="0">
                          <a:latin typeface="Arial" panose="020B0604020202020204" pitchFamily="34" charset="0"/>
                          <a:cs typeface="Arial" panose="020B0604020202020204" pitchFamily="34" charset="0"/>
                        </a:rPr>
                        <a:t>End of Life Facilitator (Care Home patients only) </a:t>
                      </a:r>
                    </a:p>
                  </a:txBody>
                  <a:tcPr>
                    <a:solidFill>
                      <a:schemeClr val="bg1">
                        <a:lumMod val="75000"/>
                      </a:schemeClr>
                    </a:solidFill>
                  </a:tcPr>
                </a:tc>
                <a:tc>
                  <a:txBody>
                    <a:bodyPr/>
                    <a:lstStyle/>
                    <a:p>
                      <a:r>
                        <a:rPr lang="en-GB" sz="800" dirty="0">
                          <a:latin typeface="Arial" panose="020B0604020202020204" pitchFamily="34" charset="0"/>
                          <a:cs typeface="Arial" panose="020B0604020202020204" pitchFamily="34" charset="0"/>
                        </a:rPr>
                        <a:t>NELFT</a:t>
                      </a:r>
                    </a:p>
                  </a:txBody>
                  <a:tcPr>
                    <a:solidFill>
                      <a:schemeClr val="bg1">
                        <a:lumMod val="75000"/>
                      </a:schemeClr>
                    </a:solidFill>
                  </a:tcPr>
                </a:tc>
                <a:tc>
                  <a:txBody>
                    <a:bodyPr/>
                    <a:lstStyle/>
                    <a:p>
                      <a:r>
                        <a:rPr lang="en-GB" sz="800" dirty="0">
                          <a:latin typeface="Arial" panose="020B0604020202020204" pitchFamily="34" charset="0"/>
                          <a:cs typeface="Arial" panose="020B0604020202020204" pitchFamily="34" charset="0"/>
                        </a:rPr>
                        <a:t>Clinical Nurse specialist providing support to nursing homes and GPs regarding end of life care for residents. Provides EOL training to care home staff, GPs and District Nurses. </a:t>
                      </a:r>
                    </a:p>
                  </a:txBody>
                  <a:tcPr>
                    <a:solidFill>
                      <a:schemeClr val="bg1">
                        <a:lumMod val="75000"/>
                      </a:schemeClr>
                    </a:solidFill>
                  </a:tcPr>
                </a:tc>
                <a:tc>
                  <a:txBody>
                    <a:bodyPr/>
                    <a:lstStyle/>
                    <a:p>
                      <a:r>
                        <a:rPr lang="en-GB" sz="800" dirty="0">
                          <a:latin typeface="Arial" panose="020B0604020202020204" pitchFamily="34" charset="0"/>
                          <a:cs typeface="Arial" panose="020B0604020202020204" pitchFamily="34" charset="0"/>
                        </a:rPr>
                        <a:t>Rainer Buffonge </a:t>
                      </a:r>
                    </a:p>
                    <a:p>
                      <a:r>
                        <a:rPr lang="en-GB" sz="800" dirty="0">
                          <a:latin typeface="Arial" panose="020B0604020202020204" pitchFamily="34" charset="0"/>
                          <a:cs typeface="Arial" panose="020B0604020202020204" pitchFamily="34" charset="0"/>
                        </a:rPr>
                        <a:t>T: </a:t>
                      </a:r>
                      <a:r>
                        <a:rPr lang="en-GB" sz="800" dirty="0">
                          <a:latin typeface="Arial" panose="020B0604020202020204" pitchFamily="34" charset="0"/>
                          <a:ea typeface="Aptos" panose="020B0004020202020204" pitchFamily="34" charset="0"/>
                          <a:cs typeface="Arial" panose="020B0604020202020204" pitchFamily="34" charset="0"/>
                        </a:rPr>
                        <a:t>07745 737 846</a:t>
                      </a:r>
                      <a:endParaRPr lang="en-GB" sz="8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E:</a:t>
                      </a:r>
                      <a:r>
                        <a:rPr lang="en-GB" sz="800" u="sng" dirty="0">
                          <a:solidFill>
                            <a:srgbClr val="0563C1"/>
                          </a:solidFill>
                          <a:latin typeface="Arial" panose="020B0604020202020204" pitchFamily="34" charset="0"/>
                          <a:ea typeface="Aptos" panose="020B0004020202020204" pitchFamily="34" charset="0"/>
                          <a:cs typeface="Arial" panose="020B0604020202020204" pitchFamily="34" charset="0"/>
                          <a:hlinkClick r:id="rId7"/>
                        </a:rPr>
                        <a:t>rainer.buffonge@nelft.nhs.uk</a:t>
                      </a:r>
                      <a:endParaRPr lang="en-GB" sz="800" dirty="0">
                        <a:latin typeface="Arial" panose="020B0604020202020204" pitchFamily="34" charset="0"/>
                        <a:cs typeface="Arial" panose="020B0604020202020204" pitchFamily="34" charset="0"/>
                      </a:endParaRPr>
                    </a:p>
                  </a:txBody>
                  <a:tcPr>
                    <a:solidFill>
                      <a:schemeClr val="bg1">
                        <a:lumMod val="75000"/>
                      </a:schemeClr>
                    </a:solidFill>
                  </a:tcPr>
                </a:tc>
                <a:extLst>
                  <a:ext uri="{0D108BD9-81ED-4DB2-BD59-A6C34878D82A}">
                    <a16:rowId xmlns:a16="http://schemas.microsoft.com/office/drawing/2014/main" val="2373762553"/>
                  </a:ext>
                </a:extLst>
              </a:tr>
              <a:tr h="470021">
                <a:tc>
                  <a:txBody>
                    <a:bodyPr/>
                    <a:lstStyle/>
                    <a:p>
                      <a:r>
                        <a:rPr lang="en-GB" sz="800" dirty="0">
                          <a:latin typeface="Arial" panose="020B0604020202020204" pitchFamily="34" charset="0"/>
                          <a:cs typeface="Arial" panose="020B0604020202020204" pitchFamily="34" charset="0"/>
                        </a:rPr>
                        <a:t>Marie Curie Helpers</a:t>
                      </a:r>
                    </a:p>
                  </a:txBody>
                  <a:tcPr>
                    <a:solidFill>
                      <a:schemeClr val="bg1">
                        <a:lumMod val="75000"/>
                      </a:schemeClr>
                    </a:solidFill>
                  </a:tcPr>
                </a:tc>
                <a:tc>
                  <a:txBody>
                    <a:bodyPr/>
                    <a:lstStyle/>
                    <a:p>
                      <a:r>
                        <a:rPr lang="en-GB" sz="800" dirty="0">
                          <a:latin typeface="Arial" panose="020B0604020202020204" pitchFamily="34" charset="0"/>
                          <a:cs typeface="Arial" panose="020B0604020202020204" pitchFamily="34" charset="0"/>
                        </a:rPr>
                        <a:t>Marie Curie</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Volunteers helping those with a terminal illness or is someone is looking after someone who is terminally ill. </a:t>
                      </a:r>
                    </a:p>
                  </a:txBody>
                  <a:tcPr>
                    <a:solidFill>
                      <a:schemeClr val="bg1">
                        <a:lumMod val="75000"/>
                      </a:schemeClr>
                    </a:solidFill>
                  </a:tcPr>
                </a:tc>
                <a:tc>
                  <a:txBody>
                    <a:bodyPr/>
                    <a:lstStyle/>
                    <a:p>
                      <a:r>
                        <a:rPr lang="en-GB" sz="800" dirty="0">
                          <a:latin typeface="Arial" panose="020B0604020202020204" pitchFamily="34" charset="0"/>
                          <a:cs typeface="Arial" panose="020B0604020202020204" pitchFamily="34" charset="0"/>
                        </a:rPr>
                        <a:t>T: 0207 091 4135  </a:t>
                      </a:r>
                    </a:p>
                    <a:p>
                      <a:r>
                        <a:rPr lang="en-GB" sz="800" dirty="0">
                          <a:latin typeface="Arial" panose="020B0604020202020204" pitchFamily="34" charset="0"/>
                          <a:cs typeface="Arial" panose="020B0604020202020204" pitchFamily="34" charset="0"/>
                        </a:rPr>
                        <a:t>E:</a:t>
                      </a:r>
                      <a:r>
                        <a:rPr lang="en-GB" sz="800" dirty="0">
                          <a:solidFill>
                            <a:prstClr val="black"/>
                          </a:solidFill>
                          <a:latin typeface="Arial" panose="020B0604020202020204" pitchFamily="34" charset="0"/>
                          <a:cs typeface="Arial" panose="020B0604020202020204" pitchFamily="34" charset="0"/>
                          <a:hlinkClick r:id="rId8"/>
                        </a:rPr>
                        <a:t>londonvolunteering@mariecurie.org.uk</a:t>
                      </a:r>
                      <a:r>
                        <a:rPr lang="en-GB" sz="800" dirty="0">
                          <a:solidFill>
                            <a:prstClr val="black"/>
                          </a:solidFill>
                          <a:latin typeface="Arial" panose="020B0604020202020204" pitchFamily="34" charset="0"/>
                          <a:cs typeface="Arial" panose="020B0604020202020204" pitchFamily="34" charset="0"/>
                        </a:rPr>
                        <a:t> </a:t>
                      </a:r>
                      <a:endParaRPr lang="en-GB" sz="800" dirty="0">
                        <a:latin typeface="Arial" panose="020B0604020202020204" pitchFamily="34" charset="0"/>
                        <a:cs typeface="Arial" panose="020B0604020202020204" pitchFamily="34" charset="0"/>
                      </a:endParaRPr>
                    </a:p>
                  </a:txBody>
                  <a:tcPr>
                    <a:solidFill>
                      <a:schemeClr val="bg1">
                        <a:lumMod val="75000"/>
                      </a:schemeClr>
                    </a:solidFill>
                  </a:tcPr>
                </a:tc>
                <a:extLst>
                  <a:ext uri="{0D108BD9-81ED-4DB2-BD59-A6C34878D82A}">
                    <a16:rowId xmlns:a16="http://schemas.microsoft.com/office/drawing/2014/main" val="2438539231"/>
                  </a:ext>
                </a:extLst>
              </a:tr>
              <a:tr h="470021">
                <a:tc>
                  <a:txBody>
                    <a:bodyPr/>
                    <a:lstStyle/>
                    <a:p>
                      <a:r>
                        <a:rPr lang="en-GB" sz="800" dirty="0"/>
                        <a:t>Hospice at Home </a:t>
                      </a:r>
                    </a:p>
                  </a:txBody>
                  <a:tcPr>
                    <a:solidFill>
                      <a:schemeClr val="bg1">
                        <a:lumMod val="75000"/>
                      </a:schemeClr>
                    </a:solidFill>
                  </a:tcPr>
                </a:tc>
                <a:tc>
                  <a:txBody>
                    <a:bodyPr/>
                    <a:lstStyle/>
                    <a:p>
                      <a:r>
                        <a:rPr lang="en-GB" sz="800" dirty="0"/>
                        <a:t>Saint Francis Hospice </a:t>
                      </a:r>
                    </a:p>
                  </a:txBody>
                  <a:tcPr>
                    <a:solidFill>
                      <a:schemeClr val="bg1">
                        <a:lumMod val="75000"/>
                      </a:schemeClr>
                    </a:solidFill>
                  </a:tcPr>
                </a:tc>
                <a:tc>
                  <a:txBody>
                    <a:bodyPr/>
                    <a:lstStyle/>
                    <a:p>
                      <a:r>
                        <a:rPr lang="en-GB" sz="800" dirty="0"/>
                        <a:t>The team offers blocks of care to people in their last few weeks of life in their home. </a:t>
                      </a:r>
                      <a:r>
                        <a:rPr lang="en-GB" sz="800" dirty="0">
                          <a:solidFill>
                            <a:schemeClr val="tx1"/>
                          </a:solidFill>
                        </a:rPr>
                        <a:t>Opening 7 days a week 9am -9pm. </a:t>
                      </a:r>
                    </a:p>
                  </a:txBody>
                  <a:tcPr>
                    <a:solidFill>
                      <a:schemeClr val="bg1">
                        <a:lumMod val="75000"/>
                      </a:schemeClr>
                    </a:solidFill>
                  </a:tcPr>
                </a:tc>
                <a:tc>
                  <a:txBody>
                    <a:bodyPr/>
                    <a:lstStyle/>
                    <a:p>
                      <a:r>
                        <a:rPr lang="en-GB" sz="800" dirty="0">
                          <a:hlinkClick r:id="rId5"/>
                        </a:rPr>
                        <a:t>https://www.sfh.org.uk/our-hospice-services</a:t>
                      </a:r>
                      <a:r>
                        <a:rPr lang="en-GB" sz="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u="none" kern="1200" dirty="0">
                          <a:solidFill>
                            <a:schemeClr val="dk1"/>
                          </a:solidFill>
                          <a:effectLst/>
                          <a:latin typeface="+mn-lt"/>
                          <a:ea typeface="+mn-ea"/>
                          <a:cs typeface="+mn-cs"/>
                        </a:rPr>
                        <a:t>Accepts direct GP referrals </a:t>
                      </a:r>
                    </a:p>
                    <a:p>
                      <a:endParaRPr lang="en-GB" sz="800" dirty="0"/>
                    </a:p>
                  </a:txBody>
                  <a:tcPr>
                    <a:solidFill>
                      <a:schemeClr val="bg1">
                        <a:lumMod val="75000"/>
                      </a:schemeClr>
                    </a:solidFill>
                  </a:tcPr>
                </a:tc>
                <a:extLst>
                  <a:ext uri="{0D108BD9-81ED-4DB2-BD59-A6C34878D82A}">
                    <a16:rowId xmlns:a16="http://schemas.microsoft.com/office/drawing/2014/main" val="1039027989"/>
                  </a:ext>
                </a:extLst>
              </a:tr>
              <a:tr h="470021">
                <a:tc>
                  <a:txBody>
                    <a:bodyPr/>
                    <a:lstStyle/>
                    <a:p>
                      <a:r>
                        <a:rPr lang="en-GB" sz="800" dirty="0"/>
                        <a:t>Advice Line 5pm -8am</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Saint Francis Hospice </a:t>
                      </a:r>
                    </a:p>
                    <a:p>
                      <a:endParaRPr lang="en-GB" sz="800" dirty="0"/>
                    </a:p>
                  </a:txBody>
                  <a:tcPr>
                    <a:solidFill>
                      <a:schemeClr val="bg1">
                        <a:lumMod val="75000"/>
                      </a:schemeClr>
                    </a:solidFill>
                  </a:tcPr>
                </a:tc>
                <a:tc>
                  <a:txBody>
                    <a:bodyPr/>
                    <a:lstStyle/>
                    <a:p>
                      <a:r>
                        <a:rPr lang="en-GB" sz="800" dirty="0"/>
                        <a:t>Clinical Nurse Specialist for patients, families, and professionals. </a:t>
                      </a:r>
                    </a:p>
                    <a:p>
                      <a:r>
                        <a:rPr lang="en-GB" sz="800" dirty="0"/>
                        <a:t>The advice line can be used for urgent advice, when extra care is needed, or when someone is facing a crisis.  </a:t>
                      </a:r>
                    </a:p>
                    <a:p>
                      <a:endParaRPr lang="en-GB" sz="800" dirty="0"/>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linkClick r:id="rId5"/>
                        </a:rPr>
                        <a:t>https://www.sfh.org.uk/our-hospice-services</a:t>
                      </a:r>
                      <a:r>
                        <a:rPr lang="en-GB" sz="800" dirty="0"/>
                        <a:t> </a:t>
                      </a:r>
                    </a:p>
                    <a:p>
                      <a:r>
                        <a:rPr lang="en-GB" sz="800" dirty="0"/>
                        <a:t>T: 01708 758 643 (this line is open to family, carers, patients and professionals)</a:t>
                      </a:r>
                    </a:p>
                    <a:p>
                      <a:r>
                        <a:rPr lang="en-GB" sz="800" dirty="0"/>
                        <a:t>Direct access for GPs on advice line</a:t>
                      </a:r>
                    </a:p>
                  </a:txBody>
                  <a:tcPr>
                    <a:solidFill>
                      <a:schemeClr val="bg1">
                        <a:lumMod val="75000"/>
                      </a:schemeClr>
                    </a:solidFill>
                  </a:tcPr>
                </a:tc>
                <a:extLst>
                  <a:ext uri="{0D108BD9-81ED-4DB2-BD59-A6C34878D82A}">
                    <a16:rowId xmlns:a16="http://schemas.microsoft.com/office/drawing/2014/main" val="201795483"/>
                  </a:ext>
                </a:extLst>
              </a:tr>
            </a:tbl>
          </a:graphicData>
        </a:graphic>
      </p:graphicFrame>
    </p:spTree>
    <p:extLst>
      <p:ext uri="{BB962C8B-B14F-4D97-AF65-F5344CB8AC3E}">
        <p14:creationId xmlns:p14="http://schemas.microsoft.com/office/powerpoint/2010/main" val="1935747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344AFC9-02F9-B464-2AE1-60D89C7067B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3419BD8-7611-C3FB-3497-72FF0C40FB9B}"/>
              </a:ext>
            </a:extLst>
          </p:cNvPr>
          <p:cNvSpPr txBox="1"/>
          <p:nvPr/>
        </p:nvSpPr>
        <p:spPr>
          <a:xfrm>
            <a:off x="0" y="-18689"/>
            <a:ext cx="121920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Support Services for carers and family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a:solidFill>
                  <a:prstClr val="white"/>
                </a:solidFill>
                <a:latin typeface="Arial" panose="020B0604020202020204" pitchFamily="34" charset="0"/>
                <a:cs typeface="Arial" panose="020B0604020202020204" pitchFamily="34" charset="0"/>
              </a:rPr>
              <a:t>Palliative and End of Life </a:t>
            </a:r>
            <a:endParaRPr kumimoji="0" lang="en-GB" sz="4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651E4BF-A311-C1E2-60E6-01314CC93C45}"/>
              </a:ext>
            </a:extLst>
          </p:cNvPr>
          <p:cNvSpPr/>
          <p:nvPr/>
        </p:nvSpPr>
        <p:spPr>
          <a:xfrm>
            <a:off x="391884" y="2128138"/>
            <a:ext cx="10824755"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DC01DACB-1DBF-D902-3D00-E5BE7AD4D1C3}"/>
              </a:ext>
            </a:extLst>
          </p:cNvPr>
          <p:cNvSpPr/>
          <p:nvPr/>
        </p:nvSpPr>
        <p:spPr>
          <a:xfrm>
            <a:off x="391884" y="1890745"/>
            <a:ext cx="11408232" cy="4739759"/>
          </a:xfrm>
          <a:prstGeom prst="rect">
            <a:avLst/>
          </a:prstGeom>
          <a:ln w="38100">
            <a:solidFill>
              <a:srgbClr val="E6007E"/>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If a family are no longer able to provide care, a referral to social services / fast track via Continuing Health Care can be completed to request/provide carers up to four times a day if eligible.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below table shows the support services available for palliative / end of life patients: </a:t>
            </a:r>
            <a:endParaRPr lang="en-GB" sz="12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EF197BFB-9CCE-52E7-7DD5-1ED517CDC95B}"/>
              </a:ext>
            </a:extLst>
          </p:cNvPr>
          <p:cNvGraphicFramePr>
            <a:graphicFrameLocks noGrp="1"/>
          </p:cNvGraphicFramePr>
          <p:nvPr>
            <p:extLst>
              <p:ext uri="{D42A27DB-BD31-4B8C-83A1-F6EECF244321}">
                <p14:modId xmlns:p14="http://schemas.microsoft.com/office/powerpoint/2010/main" val="1833068386"/>
              </p:ext>
            </p:extLst>
          </p:nvPr>
        </p:nvGraphicFramePr>
        <p:xfrm>
          <a:off x="448191" y="2526156"/>
          <a:ext cx="11013804" cy="4065410"/>
        </p:xfrm>
        <a:graphic>
          <a:graphicData uri="http://schemas.openxmlformats.org/drawingml/2006/table">
            <a:tbl>
              <a:tblPr firstRow="1" bandRow="1">
                <a:tableStyleId>{5C22544A-7EE6-4342-B048-85BDC9FD1C3A}</a:tableStyleId>
              </a:tblPr>
              <a:tblGrid>
                <a:gridCol w="2753451">
                  <a:extLst>
                    <a:ext uri="{9D8B030D-6E8A-4147-A177-3AD203B41FA5}">
                      <a16:colId xmlns:a16="http://schemas.microsoft.com/office/drawing/2014/main" val="1321010441"/>
                    </a:ext>
                  </a:extLst>
                </a:gridCol>
                <a:gridCol w="2262919">
                  <a:extLst>
                    <a:ext uri="{9D8B030D-6E8A-4147-A177-3AD203B41FA5}">
                      <a16:colId xmlns:a16="http://schemas.microsoft.com/office/drawing/2014/main" val="949369234"/>
                    </a:ext>
                  </a:extLst>
                </a:gridCol>
                <a:gridCol w="3243983">
                  <a:extLst>
                    <a:ext uri="{9D8B030D-6E8A-4147-A177-3AD203B41FA5}">
                      <a16:colId xmlns:a16="http://schemas.microsoft.com/office/drawing/2014/main" val="1212672904"/>
                    </a:ext>
                  </a:extLst>
                </a:gridCol>
                <a:gridCol w="2753451">
                  <a:extLst>
                    <a:ext uri="{9D8B030D-6E8A-4147-A177-3AD203B41FA5}">
                      <a16:colId xmlns:a16="http://schemas.microsoft.com/office/drawing/2014/main" val="3786208610"/>
                    </a:ext>
                  </a:extLst>
                </a:gridCol>
              </a:tblGrid>
              <a:tr h="302909">
                <a:tc>
                  <a:txBody>
                    <a:bodyPr/>
                    <a:lstStyle/>
                    <a:p>
                      <a:pPr algn="ctr"/>
                      <a:r>
                        <a:rPr lang="en-GB" sz="1600" dirty="0">
                          <a:latin typeface="Arial" panose="020B0604020202020204" pitchFamily="34" charset="0"/>
                          <a:cs typeface="Arial" panose="020B0604020202020204" pitchFamily="34" charset="0"/>
                        </a:rPr>
                        <a:t>Service</a:t>
                      </a:r>
                    </a:p>
                  </a:txBody>
                  <a:tcPr>
                    <a:solidFill>
                      <a:srgbClr val="E6007E"/>
                    </a:solidFill>
                  </a:tcPr>
                </a:tc>
                <a:tc>
                  <a:txBody>
                    <a:bodyPr/>
                    <a:lstStyle/>
                    <a:p>
                      <a:pPr algn="ctr"/>
                      <a:r>
                        <a:rPr lang="en-GB" sz="1600" dirty="0">
                          <a:latin typeface="Arial" panose="020B0604020202020204" pitchFamily="34" charset="0"/>
                          <a:cs typeface="Arial" panose="020B0604020202020204" pitchFamily="34" charset="0"/>
                        </a:rPr>
                        <a:t>Provider </a:t>
                      </a:r>
                    </a:p>
                  </a:txBody>
                  <a:tcPr>
                    <a:solidFill>
                      <a:srgbClr val="E6007E"/>
                    </a:solidFill>
                  </a:tcPr>
                </a:tc>
                <a:tc>
                  <a:txBody>
                    <a:bodyPr/>
                    <a:lstStyle/>
                    <a:p>
                      <a:pPr algn="ctr"/>
                      <a:r>
                        <a:rPr lang="en-GB" sz="1600" dirty="0">
                          <a:latin typeface="Arial" panose="020B0604020202020204" pitchFamily="34" charset="0"/>
                          <a:cs typeface="Arial" panose="020B0604020202020204" pitchFamily="34" charset="0"/>
                        </a:rPr>
                        <a:t>Overview of service </a:t>
                      </a:r>
                    </a:p>
                  </a:txBody>
                  <a:tcPr>
                    <a:solidFill>
                      <a:srgbClr val="E6007E"/>
                    </a:solidFill>
                  </a:tcPr>
                </a:tc>
                <a:tc>
                  <a:txBody>
                    <a:bodyPr/>
                    <a:lstStyle/>
                    <a:p>
                      <a:pPr algn="ctr"/>
                      <a:r>
                        <a:rPr lang="en-GB" sz="1600" dirty="0">
                          <a:latin typeface="Arial" panose="020B0604020202020204" pitchFamily="34" charset="0"/>
                          <a:cs typeface="Arial" panose="020B0604020202020204" pitchFamily="34" charset="0"/>
                        </a:rPr>
                        <a:t>Contact Information</a:t>
                      </a:r>
                    </a:p>
                  </a:txBody>
                  <a:tcPr>
                    <a:solidFill>
                      <a:srgbClr val="E6007E"/>
                    </a:solidFill>
                  </a:tcPr>
                </a:tc>
                <a:extLst>
                  <a:ext uri="{0D108BD9-81ED-4DB2-BD59-A6C34878D82A}">
                    <a16:rowId xmlns:a16="http://schemas.microsoft.com/office/drawing/2014/main" val="696586072"/>
                  </a:ext>
                </a:extLst>
              </a:tr>
              <a:tr h="357983">
                <a:tc>
                  <a:txBody>
                    <a:bodyPr/>
                    <a:lstStyle/>
                    <a:p>
                      <a:r>
                        <a:rPr lang="en-GB" sz="800" dirty="0"/>
                        <a:t>Redbridge Carers Support Service (RCSS)</a:t>
                      </a:r>
                    </a:p>
                  </a:txBody>
                  <a:tcPr>
                    <a:solidFill>
                      <a:schemeClr val="bg1">
                        <a:lumMod val="75000"/>
                      </a:schemeClr>
                    </a:solidFill>
                  </a:tcPr>
                </a:tc>
                <a:tc>
                  <a:txBody>
                    <a:bodyPr/>
                    <a:lstStyle/>
                    <a:p>
                      <a:r>
                        <a:rPr lang="en-GB" sz="800" dirty="0"/>
                        <a:t>Voluntary Organisation</a:t>
                      </a:r>
                    </a:p>
                  </a:txBody>
                  <a:tcPr>
                    <a:solidFill>
                      <a:schemeClr val="bg1">
                        <a:lumMod val="75000"/>
                      </a:schemeClr>
                    </a:solidFill>
                  </a:tcPr>
                </a:tc>
                <a:tc>
                  <a:txBody>
                    <a:bodyPr/>
                    <a:lstStyle/>
                    <a:p>
                      <a:r>
                        <a:rPr lang="en-GB" sz="800" dirty="0"/>
                        <a:t>RCSS provide unpaid carers with a range of services, support and recognition. </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u="sng"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4"/>
                        </a:rPr>
                        <a:t>https://www.rcss.org.uk/</a:t>
                      </a:r>
                      <a:r>
                        <a:rPr lang="en-GB" sz="800" dirty="0">
                          <a:effectLst/>
                          <a:latin typeface="Arial" panose="020B0604020202020204" pitchFamily="34" charset="0"/>
                          <a:ea typeface="Aptos" panose="020B0004020202020204" pitchFamily="34" charset="0"/>
                          <a:cs typeface="Arial" panose="020B0604020202020204" pitchFamily="34" charset="0"/>
                        </a:rPr>
                        <a:t> </a:t>
                      </a:r>
                    </a:p>
                  </a:txBody>
                  <a:tcPr>
                    <a:solidFill>
                      <a:schemeClr val="bg1">
                        <a:lumMod val="75000"/>
                      </a:schemeClr>
                    </a:solidFill>
                  </a:tcPr>
                </a:tc>
                <a:extLst>
                  <a:ext uri="{0D108BD9-81ED-4DB2-BD59-A6C34878D82A}">
                    <a16:rowId xmlns:a16="http://schemas.microsoft.com/office/drawing/2014/main" val="2696481221"/>
                  </a:ext>
                </a:extLst>
              </a:tr>
              <a:tr h="633355">
                <a:tc>
                  <a:txBody>
                    <a:bodyPr/>
                    <a:lstStyle/>
                    <a:p>
                      <a:r>
                        <a:rPr lang="en-GB" sz="800" dirty="0"/>
                        <a:t>Marie Curie Helpers </a:t>
                      </a:r>
                      <a:endParaRPr lang="en-GB" sz="800" dirty="0">
                        <a:solidFill>
                          <a:srgbClr val="FF0000"/>
                        </a:solidFill>
                      </a:endParaRPr>
                    </a:p>
                  </a:txBody>
                  <a:tcPr>
                    <a:solidFill>
                      <a:schemeClr val="bg1">
                        <a:lumMod val="75000"/>
                      </a:schemeClr>
                    </a:solidFill>
                  </a:tcPr>
                </a:tc>
                <a:tc>
                  <a:txBody>
                    <a:bodyPr/>
                    <a:lstStyle/>
                    <a:p>
                      <a:r>
                        <a:rPr lang="en-GB" sz="800" dirty="0"/>
                        <a:t>Marie Curie </a:t>
                      </a:r>
                    </a:p>
                  </a:txBody>
                  <a:tcPr>
                    <a:solidFill>
                      <a:schemeClr val="bg1">
                        <a:lumMod val="75000"/>
                      </a:schemeClr>
                    </a:solidFill>
                  </a:tcPr>
                </a:tc>
                <a:tc>
                  <a:txBody>
                    <a:bodyPr/>
                    <a:lstStyle/>
                    <a:p>
                      <a:r>
                        <a:rPr lang="en-GB" sz="800" dirty="0"/>
                        <a:t>Volunteers helping those with a terminal illness or is someone is looking after someone who is terminally ill. </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5"/>
                        </a:rPr>
                        <a:t>londonvolunteering@mariecurie.org.uk</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 </a:t>
                      </a:r>
                      <a:r>
                        <a:rPr lang="en-GB" sz="800" dirty="0">
                          <a:latin typeface="Arial" panose="020B0604020202020204" pitchFamily="34" charset="0"/>
                          <a:cs typeface="Arial" panose="020B0604020202020204" pitchFamily="34" charset="0"/>
                        </a:rPr>
                        <a:t>0207 091 4135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latin typeface="Arial" panose="020B0604020202020204" pitchFamily="34" charset="0"/>
                          <a:cs typeface="Arial" panose="020B0604020202020204" pitchFamily="34" charset="0"/>
                        </a:rPr>
                        <a:t>Jonathan </a:t>
                      </a:r>
                      <a:r>
                        <a:rPr lang="en-GB" sz="800" dirty="0" err="1">
                          <a:latin typeface="Arial" panose="020B0604020202020204" pitchFamily="34" charset="0"/>
                          <a:cs typeface="Arial" panose="020B0604020202020204" pitchFamily="34" charset="0"/>
                        </a:rPr>
                        <a:t>Stupples</a:t>
                      </a:r>
                      <a:r>
                        <a:rPr lang="en-GB" sz="800" dirty="0">
                          <a:latin typeface="Arial" panose="020B0604020202020204" pitchFamily="34" charset="0"/>
                          <a:cs typeface="Arial" panose="020B0604020202020204" pitchFamily="34" charset="0"/>
                        </a:rPr>
                        <a:t>, Volunteer Co-ordinator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latin typeface="Arial" panose="020B0604020202020204" pitchFamily="34" charset="0"/>
                          <a:cs typeface="Arial" panose="020B0604020202020204" pitchFamily="34" charset="0"/>
                        </a:rPr>
                        <a:t>E: </a:t>
                      </a:r>
                      <a:r>
                        <a:rPr lang="en-GB" sz="800" dirty="0">
                          <a:latin typeface="Arial" panose="020B0604020202020204" pitchFamily="34" charset="0"/>
                          <a:cs typeface="Arial" panose="020B0604020202020204" pitchFamily="34" charset="0"/>
                          <a:hlinkClick r:id="rId6"/>
                        </a:rPr>
                        <a:t>Jonathan.stupples@mariecurie.org.uk</a:t>
                      </a:r>
                      <a:r>
                        <a:rPr lang="en-GB" sz="800" dirty="0">
                          <a:latin typeface="Arial" panose="020B0604020202020204" pitchFamily="34" charset="0"/>
                          <a:cs typeface="Arial" panose="020B0604020202020204" pitchFamily="34" charset="0"/>
                        </a:rPr>
                        <a:t> </a:t>
                      </a:r>
                      <a:endParaRPr lang="en-GB" sz="800" dirty="0"/>
                    </a:p>
                  </a:txBody>
                  <a:tcPr>
                    <a:solidFill>
                      <a:schemeClr val="bg1">
                        <a:lumMod val="75000"/>
                      </a:schemeClr>
                    </a:solidFill>
                  </a:tcPr>
                </a:tc>
                <a:extLst>
                  <a:ext uri="{0D108BD9-81ED-4DB2-BD59-A6C34878D82A}">
                    <a16:rowId xmlns:a16="http://schemas.microsoft.com/office/drawing/2014/main" val="2556451339"/>
                  </a:ext>
                </a:extLst>
              </a:tr>
              <a:tr h="908727">
                <a:tc>
                  <a:txBody>
                    <a:bodyPr/>
                    <a:lstStyle/>
                    <a:p>
                      <a:r>
                        <a:rPr lang="en-GB" sz="800" dirty="0"/>
                        <a:t>Night sitting</a:t>
                      </a:r>
                    </a:p>
                  </a:txBody>
                  <a:tcPr>
                    <a:solidFill>
                      <a:schemeClr val="bg1">
                        <a:lumMod val="75000"/>
                      </a:schemeClr>
                    </a:solidFill>
                  </a:tcPr>
                </a:tc>
                <a:tc>
                  <a:txBody>
                    <a:bodyPr/>
                    <a:lstStyle/>
                    <a:p>
                      <a:r>
                        <a:rPr lang="en-GB" sz="800" dirty="0"/>
                        <a:t>Community Palliative Team via DeVere Care</a:t>
                      </a:r>
                    </a:p>
                  </a:txBody>
                  <a:tcPr>
                    <a:solidFill>
                      <a:schemeClr val="bg1">
                        <a:lumMod val="75000"/>
                      </a:schemeClr>
                    </a:solidFill>
                  </a:tcPr>
                </a:tc>
                <a:tc>
                  <a:txBody>
                    <a:bodyPr/>
                    <a:lstStyle/>
                    <a:p>
                      <a:r>
                        <a:rPr lang="en-GB" sz="800" dirty="0">
                          <a:solidFill>
                            <a:schemeClr val="tx1"/>
                          </a:solidFill>
                        </a:rPr>
                        <a:t>Offering a service for those patients with a life limiting and incurable disease. The aim is for patients to be supported and cared for in their own homes. </a:t>
                      </a:r>
                    </a:p>
                  </a:txBody>
                  <a:tcPr>
                    <a:solidFill>
                      <a:schemeClr val="bg1">
                        <a:lumMod val="75000"/>
                      </a:schemeClr>
                    </a:solidFill>
                  </a:tcPr>
                </a:tc>
                <a:tc>
                  <a:txBody>
                    <a:bodyPr/>
                    <a:lstStyle/>
                    <a:p>
                      <a:r>
                        <a:rPr lang="en-GB" sz="800" dirty="0">
                          <a:solidFill>
                            <a:schemeClr val="tx1"/>
                          </a:solidFill>
                        </a:rPr>
                        <a:t>T: 0300 300 1901 (daily 9am-5pm): </a:t>
                      </a:r>
                    </a:p>
                    <a:p>
                      <a:r>
                        <a:rPr lang="en-GB" sz="800" dirty="0">
                          <a:solidFill>
                            <a:schemeClr val="tx1"/>
                          </a:solidFill>
                        </a:rPr>
                        <a:t>T: 01708 758 643 (daily out of hours 5pm-9am). </a:t>
                      </a:r>
                    </a:p>
                    <a:p>
                      <a:r>
                        <a:rPr lang="en-GB" sz="800" dirty="0">
                          <a:solidFill>
                            <a:schemeClr val="tx1"/>
                          </a:solidFill>
                        </a:rPr>
                        <a:t>Support for a home visit by the out of hours District Nurse Team: 020 8554 9172</a:t>
                      </a:r>
                    </a:p>
                    <a:p>
                      <a:r>
                        <a:rPr lang="en-GB" sz="800" dirty="0">
                          <a:solidFill>
                            <a:schemeClr val="tx1"/>
                          </a:solidFill>
                        </a:rPr>
                        <a:t>E: </a:t>
                      </a:r>
                      <a:r>
                        <a:rPr lang="en-GB" sz="800" dirty="0">
                          <a:solidFill>
                            <a:schemeClr val="tx1"/>
                          </a:solidFill>
                          <a:hlinkClick r:id="rId7"/>
                        </a:rPr>
                        <a:t>Redbridgespct@nelft.nhs.uk</a:t>
                      </a:r>
                      <a:r>
                        <a:rPr lang="en-GB" sz="800" dirty="0">
                          <a:solidFill>
                            <a:schemeClr val="tx1"/>
                          </a:solidFill>
                        </a:rPr>
                        <a:t> </a:t>
                      </a:r>
                    </a:p>
                  </a:txBody>
                  <a:tcPr>
                    <a:solidFill>
                      <a:schemeClr val="bg1">
                        <a:lumMod val="75000"/>
                      </a:schemeClr>
                    </a:solidFill>
                  </a:tcPr>
                </a:tc>
                <a:extLst>
                  <a:ext uri="{0D108BD9-81ED-4DB2-BD59-A6C34878D82A}">
                    <a16:rowId xmlns:a16="http://schemas.microsoft.com/office/drawing/2014/main" val="2253711204"/>
                  </a:ext>
                </a:extLst>
              </a:tr>
              <a:tr h="633355">
                <a:tc>
                  <a:txBody>
                    <a:bodyPr/>
                    <a:lstStyle/>
                    <a:p>
                      <a:r>
                        <a:rPr lang="en-GB" sz="800" dirty="0"/>
                        <a:t>Grief Café</a:t>
                      </a:r>
                    </a:p>
                  </a:txBody>
                  <a:tcPr>
                    <a:solidFill>
                      <a:schemeClr val="bg1">
                        <a:lumMod val="75000"/>
                      </a:schemeClr>
                    </a:solidFill>
                  </a:tcPr>
                </a:tc>
                <a:tc>
                  <a:txBody>
                    <a:bodyPr/>
                    <a:lstStyle/>
                    <a:p>
                      <a:r>
                        <a:rPr lang="en-GB" sz="800" dirty="0"/>
                        <a:t>Creating Conversations – Voluntary Organisation </a:t>
                      </a:r>
                    </a:p>
                  </a:txBody>
                  <a:tcPr>
                    <a:solidFill>
                      <a:schemeClr val="bg1">
                        <a:lumMod val="75000"/>
                      </a:schemeClr>
                    </a:solidFill>
                  </a:tcPr>
                </a:tc>
                <a:tc>
                  <a:txBody>
                    <a:bodyPr/>
                    <a:lstStyle/>
                    <a:p>
                      <a:r>
                        <a:rPr lang="en-GB" sz="800" dirty="0"/>
                        <a:t>A safe place for people to talk about death, dying and grief, and providing information and support on how to start such conversations. Also raining the importance of planning for someone’s end of life. </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8"/>
                        </a:rPr>
                        <a:t>https://creatingconversations.uk/events/list/</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txBody>
                  <a:tcPr>
                    <a:solidFill>
                      <a:schemeClr val="bg1">
                        <a:lumMod val="75000"/>
                      </a:schemeClr>
                    </a:solidFill>
                  </a:tcPr>
                </a:tc>
                <a:extLst>
                  <a:ext uri="{0D108BD9-81ED-4DB2-BD59-A6C34878D82A}">
                    <a16:rowId xmlns:a16="http://schemas.microsoft.com/office/drawing/2014/main" val="2398169901"/>
                  </a:ext>
                </a:extLst>
              </a:tr>
              <a:tr h="495670">
                <a:tc>
                  <a:txBody>
                    <a:bodyPr/>
                    <a:lstStyle/>
                    <a:p>
                      <a:r>
                        <a:rPr lang="en-GB" sz="800" dirty="0"/>
                        <a:t>Saint Francis Specialist advice line (appliable if patient is known to Saint Francis)</a:t>
                      </a:r>
                    </a:p>
                  </a:txBody>
                  <a:tcPr>
                    <a:solidFill>
                      <a:schemeClr val="bg1">
                        <a:lumMod val="75000"/>
                      </a:schemeClr>
                    </a:solidFill>
                  </a:tcPr>
                </a:tc>
                <a:tc>
                  <a:txBody>
                    <a:bodyPr/>
                    <a:lstStyle/>
                    <a:p>
                      <a:r>
                        <a:rPr lang="en-GB" sz="800" dirty="0"/>
                        <a:t>Saint Francis Hospice </a:t>
                      </a:r>
                    </a:p>
                  </a:txBody>
                  <a:tcPr>
                    <a:solidFill>
                      <a:schemeClr val="bg1">
                        <a:lumMod val="75000"/>
                      </a:schemeClr>
                    </a:solidFill>
                  </a:tcPr>
                </a:tc>
                <a:tc>
                  <a:txBody>
                    <a:bodyPr/>
                    <a:lstStyle/>
                    <a:p>
                      <a:r>
                        <a:rPr lang="en-GB" sz="800" dirty="0"/>
                        <a:t>Clinical Nurse Specialist for patients, families, and professionals. </a:t>
                      </a:r>
                    </a:p>
                    <a:p>
                      <a:r>
                        <a:rPr lang="en-GB" sz="800" dirty="0"/>
                        <a:t>The advice line can be used for urgent advice, when extra care is needed, or when someone is facing a crisis.  </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linkClick r:id="rId9"/>
                        </a:rPr>
                        <a:t>https://www.sfh.org.uk/our-hospice-services</a:t>
                      </a:r>
                      <a:r>
                        <a:rPr lang="en-GB" sz="800" dirty="0"/>
                        <a:t> </a:t>
                      </a:r>
                    </a:p>
                    <a:p>
                      <a:r>
                        <a:rPr lang="en-GB" sz="800" dirty="0"/>
                        <a:t>T: </a:t>
                      </a:r>
                      <a:r>
                        <a:rPr lang="en-GB" sz="800" dirty="0">
                          <a:solidFill>
                            <a:prstClr val="black"/>
                          </a:solidFill>
                          <a:latin typeface="Arial" panose="020B0604020202020204" pitchFamily="34" charset="0"/>
                          <a:cs typeface="Arial" panose="020B0604020202020204" pitchFamily="34" charset="0"/>
                        </a:rPr>
                        <a:t>01708 758 643 (this line is open to family, carers, patients and professionals)</a:t>
                      </a:r>
                      <a:endParaRPr lang="en-GB" sz="800" dirty="0"/>
                    </a:p>
                  </a:txBody>
                  <a:tcPr>
                    <a:solidFill>
                      <a:schemeClr val="bg1">
                        <a:lumMod val="75000"/>
                      </a:schemeClr>
                    </a:solidFill>
                  </a:tcPr>
                </a:tc>
                <a:extLst>
                  <a:ext uri="{0D108BD9-81ED-4DB2-BD59-A6C34878D82A}">
                    <a16:rowId xmlns:a16="http://schemas.microsoft.com/office/drawing/2014/main" val="3991531820"/>
                  </a:ext>
                </a:extLst>
              </a:tr>
              <a:tr h="495670">
                <a:tc>
                  <a:txBody>
                    <a:bodyPr/>
                    <a:lstStyle/>
                    <a:p>
                      <a:r>
                        <a:rPr lang="en-GB" sz="800" dirty="0"/>
                        <a:t>Medical Examiner </a:t>
                      </a:r>
                    </a:p>
                  </a:txBody>
                  <a:tcPr>
                    <a:solidFill>
                      <a:schemeClr val="bg1">
                        <a:lumMod val="75000"/>
                      </a:schemeClr>
                    </a:solidFill>
                  </a:tcPr>
                </a:tc>
                <a:tc>
                  <a:txBody>
                    <a:bodyPr/>
                    <a:lstStyle/>
                    <a:p>
                      <a:r>
                        <a:rPr lang="en-GB" sz="800" dirty="0"/>
                        <a:t>BHRUT</a:t>
                      </a:r>
                    </a:p>
                  </a:txBody>
                  <a:tcPr>
                    <a:solidFill>
                      <a:schemeClr val="bg1">
                        <a:lumMod val="75000"/>
                      </a:schemeClr>
                    </a:solidFill>
                  </a:tcPr>
                </a:tc>
                <a:tc>
                  <a:txBody>
                    <a:bodyPr/>
                    <a:lstStyle/>
                    <a:p>
                      <a:r>
                        <a:rPr lang="en-GB" sz="800" dirty="0">
                          <a:solidFill>
                            <a:schemeClr val="tx1"/>
                          </a:solidFill>
                        </a:rPr>
                        <a:t>Medical examiners are senior medical doctors who are trained in the legal and clinical elements of death certification processes.</a:t>
                      </a:r>
                    </a:p>
                  </a:txBody>
                  <a:tcPr>
                    <a:solidFill>
                      <a:schemeClr val="bg1">
                        <a:lumMod val="75000"/>
                      </a:schemeClr>
                    </a:solidFill>
                  </a:tcPr>
                </a:tc>
                <a:tc>
                  <a:txBody>
                    <a:bodyPr/>
                    <a:lstStyle/>
                    <a:p>
                      <a:r>
                        <a:rPr lang="en-GB" sz="800" dirty="0">
                          <a:solidFill>
                            <a:schemeClr val="tx1"/>
                          </a:solidFill>
                        </a:rPr>
                        <a:t>T: 01708 504343 9am-5pm Monday to Friday</a:t>
                      </a:r>
                    </a:p>
                    <a:p>
                      <a:r>
                        <a:rPr lang="en-GB" sz="800" dirty="0">
                          <a:solidFill>
                            <a:schemeClr val="tx1"/>
                          </a:solidFill>
                        </a:rPr>
                        <a:t>Saturdays/Sundays and BHs there is service from 8am to 12pm for urgent death certificates (e.g. for faith deaths).</a:t>
                      </a:r>
                    </a:p>
                    <a:p>
                      <a:r>
                        <a:rPr lang="en-GB" sz="800" dirty="0">
                          <a:solidFill>
                            <a:schemeClr val="tx1"/>
                          </a:solidFill>
                        </a:rPr>
                        <a:t>E: </a:t>
                      </a:r>
                      <a:r>
                        <a:rPr lang="en-GB" sz="800" dirty="0">
                          <a:solidFill>
                            <a:schemeClr val="tx1"/>
                          </a:solidFill>
                          <a:hlinkClick r:id="rId10"/>
                        </a:rPr>
                        <a:t>bhrut.medicalexamineroffice@nhs.net</a:t>
                      </a:r>
                      <a:r>
                        <a:rPr lang="en-GB" sz="800" dirty="0">
                          <a:solidFill>
                            <a:schemeClr val="tx1"/>
                          </a:solidFill>
                        </a:rPr>
                        <a:t> </a:t>
                      </a:r>
                    </a:p>
                  </a:txBody>
                  <a:tcPr>
                    <a:solidFill>
                      <a:schemeClr val="bg1">
                        <a:lumMod val="75000"/>
                      </a:schemeClr>
                    </a:solidFill>
                  </a:tcPr>
                </a:tc>
                <a:extLst>
                  <a:ext uri="{0D108BD9-81ED-4DB2-BD59-A6C34878D82A}">
                    <a16:rowId xmlns:a16="http://schemas.microsoft.com/office/drawing/2014/main" val="3744052117"/>
                  </a:ext>
                </a:extLst>
              </a:tr>
            </a:tbl>
          </a:graphicData>
        </a:graphic>
      </p:graphicFrame>
    </p:spTree>
    <p:extLst>
      <p:ext uri="{BB962C8B-B14F-4D97-AF65-F5344CB8AC3E}">
        <p14:creationId xmlns:p14="http://schemas.microsoft.com/office/powerpoint/2010/main" val="1798917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89C9748-9CEC-DCE1-FE8A-65AFB5C5391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5A30F1C-67CE-EC1F-6BF0-A27AB1C9F8BF}"/>
              </a:ext>
            </a:extLst>
          </p:cNvPr>
          <p:cNvSpPr txBox="1"/>
          <p:nvPr/>
        </p:nvSpPr>
        <p:spPr>
          <a:xfrm>
            <a:off x="554206" y="316523"/>
            <a:ext cx="1050010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When your patient has died</a:t>
            </a:r>
          </a:p>
        </p:txBody>
      </p:sp>
      <p:sp>
        <p:nvSpPr>
          <p:cNvPr id="4" name="Rectangle 3">
            <a:extLst>
              <a:ext uri="{FF2B5EF4-FFF2-40B4-BE49-F238E27FC236}">
                <a16:creationId xmlns:a16="http://schemas.microsoft.com/office/drawing/2014/main" id="{3676D34A-50F4-89CE-05E7-7E93721E0AF2}"/>
              </a:ext>
            </a:extLst>
          </p:cNvPr>
          <p:cNvSpPr/>
          <p:nvPr/>
        </p:nvSpPr>
        <p:spPr>
          <a:xfrm>
            <a:off x="391884" y="2128138"/>
            <a:ext cx="10824755"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D32A91A-1FB1-C1AD-BF82-42D3091AF731}"/>
              </a:ext>
            </a:extLst>
          </p:cNvPr>
          <p:cNvSpPr/>
          <p:nvPr/>
        </p:nvSpPr>
        <p:spPr>
          <a:xfrm>
            <a:off x="182397" y="1683553"/>
            <a:ext cx="11784316" cy="5047536"/>
          </a:xfrm>
          <a:prstGeom prst="rect">
            <a:avLst/>
          </a:prstGeom>
          <a:ln w="38100">
            <a:solidFill>
              <a:srgbClr val="E6007E"/>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The following actions should be carried out once your patient has died: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p>
            <a:pPr marR="0" lvl="0" algn="l" defTabSz="914400" rtl="0" eaLnBrk="1" fontAlgn="auto" latinLnBrk="0" hangingPunct="1">
              <a:lnSpc>
                <a:spcPct val="100000"/>
              </a:lnSpc>
              <a:spcBef>
                <a:spcPts val="0"/>
              </a:spcBef>
              <a:spcAft>
                <a:spcPts val="0"/>
              </a:spcAft>
              <a:buClrTx/>
              <a:buSzTx/>
              <a:tabLst/>
              <a:defRPr/>
            </a:pPr>
            <a:r>
              <a:rPr lang="en-GB" sz="1400" dirty="0">
                <a:latin typeface="Arial" panose="020B0604020202020204" pitchFamily="34" charset="0"/>
                <a:cs typeface="Arial" panose="020B0604020202020204" pitchFamily="34" charset="0"/>
              </a:rPr>
              <a:t>1. The death </a:t>
            </a:r>
            <a:r>
              <a:rPr lang="en-GB" sz="1400" u="sng" dirty="0">
                <a:latin typeface="Arial" panose="020B0604020202020204" pitchFamily="34" charset="0"/>
                <a:cs typeface="Arial" panose="020B0604020202020204" pitchFamily="34" charset="0"/>
              </a:rPr>
              <a:t>should</a:t>
            </a:r>
            <a:r>
              <a:rPr lang="en-GB" sz="1400" dirty="0">
                <a:latin typeface="Arial" panose="020B0604020202020204" pitchFamily="34" charset="0"/>
                <a:cs typeface="Arial" panose="020B0604020202020204" pitchFamily="34" charset="0"/>
              </a:rPr>
              <a:t> be verified by a GP. </a:t>
            </a:r>
          </a:p>
          <a:p>
            <a:pPr marR="0" lvl="0" algn="l" defTabSz="914400" rtl="0" eaLnBrk="1" fontAlgn="auto" latinLnBrk="0" hangingPunct="1">
              <a:lnSpc>
                <a:spcPct val="100000"/>
              </a:lnSpc>
              <a:spcBef>
                <a:spcPts val="0"/>
              </a:spcBef>
              <a:spcAft>
                <a:spcPts val="0"/>
              </a:spcAft>
              <a:buClrTx/>
              <a:buSzTx/>
              <a:tabLst/>
              <a:defRPr/>
            </a:pPr>
            <a:endParaRPr lang="en-GB" sz="1400" dirty="0">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GB" sz="1400" dirty="0">
                <a:latin typeface="Arial" panose="020B0604020202020204" pitchFamily="34" charset="0"/>
                <a:cs typeface="Arial" panose="020B0604020202020204" pitchFamily="34" charset="0"/>
              </a:rPr>
              <a:t>2. Some </a:t>
            </a:r>
            <a:r>
              <a:rPr lang="en-GB" sz="1400" dirty="0"/>
              <a:t>nurses and paramedics can verify the death, but only if:</a:t>
            </a:r>
          </a:p>
          <a:p>
            <a:pPr marL="742950" lvl="1" indent="-285750">
              <a:buFont typeface="Arial" panose="020B0604020202020204" pitchFamily="34" charset="0"/>
              <a:buChar char="•"/>
              <a:defRPr/>
            </a:pPr>
            <a:r>
              <a:rPr lang="en-GB" sz="1400" dirty="0"/>
              <a:t>They have had the appropriate training, </a:t>
            </a:r>
          </a:p>
          <a:p>
            <a:pPr marL="742950" lvl="1" indent="-285750">
              <a:buFont typeface="Arial" panose="020B0604020202020204" pitchFamily="34" charset="0"/>
              <a:buChar char="•"/>
              <a:defRPr/>
            </a:pPr>
            <a:r>
              <a:rPr lang="en-GB" sz="1400" u="sng" dirty="0"/>
              <a:t>And</a:t>
            </a:r>
            <a:r>
              <a:rPr lang="en-GB" sz="1400" dirty="0"/>
              <a:t> if the patient has been seen by a GP within the last 28 days</a:t>
            </a:r>
            <a:r>
              <a:rPr lang="en-GB" sz="1400" dirty="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defRPr/>
            </a:pPr>
            <a:r>
              <a:rPr lang="en-GB" sz="1400" u="sng" dirty="0">
                <a:latin typeface="Arial" panose="020B0604020202020204" pitchFamily="34" charset="0"/>
                <a:cs typeface="Arial" panose="020B0604020202020204" pitchFamily="34" charset="0"/>
              </a:rPr>
              <a:t>And</a:t>
            </a:r>
            <a:r>
              <a:rPr lang="en-GB" sz="1400" dirty="0">
                <a:latin typeface="Arial" panose="020B0604020202020204" pitchFamily="34" charset="0"/>
                <a:cs typeface="Arial" panose="020B0604020202020204" pitchFamily="34" charset="0"/>
              </a:rPr>
              <a:t> only if it is an expected death. </a:t>
            </a:r>
          </a:p>
          <a:p>
            <a:pPr marR="0" lvl="0" algn="l" defTabSz="914400" rtl="0" eaLnBrk="1" fontAlgn="auto" latinLnBrk="0" hangingPunct="1">
              <a:lnSpc>
                <a:spcPct val="100000"/>
              </a:lnSpc>
              <a:spcBef>
                <a:spcPts val="0"/>
              </a:spcBef>
              <a:spcAft>
                <a:spcPts val="0"/>
              </a:spcAft>
              <a:buClrTx/>
              <a:buSzTx/>
              <a:tabLst/>
              <a:defRPr/>
            </a:pPr>
            <a:endParaRPr lang="en-GB" sz="1400" dirty="0">
              <a:solidFill>
                <a:srgbClr val="E6007E"/>
              </a:solidFill>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3</a:t>
            </a:r>
            <a:r>
              <a:rPr kumimoji="0" lang="en-GB"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 Once the death has been verified, the family / carers can then call the undertaker (refer to slide 11 for pathway). </a:t>
            </a:r>
          </a:p>
          <a:p>
            <a:pPr>
              <a:defRPr/>
            </a:pPr>
            <a:endParaRPr kumimoji="0" lang="en-GB" sz="14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GB" sz="1400" dirty="0">
                <a:latin typeface="Arial" panose="020B0604020202020204" pitchFamily="34" charset="0"/>
                <a:cs typeface="Arial" panose="020B0604020202020204" pitchFamily="34" charset="0"/>
              </a:rPr>
              <a:t>4. Every death (apart from those referred to the coroner) will be scrutinised by a Medical Examiner, including urgent faith burials out of hours. The GP will need to complete a Medical Certificate of Cause of Death (MCCD) along with referral form to the Medical Examiner Service.</a:t>
            </a:r>
          </a:p>
          <a:p>
            <a:pPr marR="0" lvl="0" algn="l" defTabSz="914400" rtl="0" eaLnBrk="1" fontAlgn="auto" latinLnBrk="0" hangingPunct="1">
              <a:lnSpc>
                <a:spcPct val="100000"/>
              </a:lnSpc>
              <a:spcBef>
                <a:spcPts val="0"/>
              </a:spcBef>
              <a:spcAft>
                <a:spcPts val="0"/>
              </a:spcAft>
              <a:buClrTx/>
              <a:buSzTx/>
              <a:tabLst/>
              <a:defRPr/>
            </a:pPr>
            <a:endParaRPr lang="en-GB" sz="1400" dirty="0">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GB" sz="1400" dirty="0">
                <a:solidFill>
                  <a:srgbClr val="E6007E"/>
                </a:solidFill>
                <a:latin typeface="Arial" panose="020B0604020202020204" pitchFamily="34" charset="0"/>
                <a:cs typeface="Arial" panose="020B0604020202020204" pitchFamily="34" charset="0"/>
              </a:rPr>
              <a:t>The sooner steps 1- 4 are carried out, the better for the family.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4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GB" sz="1400" dirty="0">
                <a:latin typeface="Arial" panose="020B0604020202020204" pitchFamily="34" charset="0"/>
                <a:cs typeface="Arial" panose="020B0604020202020204" pitchFamily="34" charset="0"/>
              </a:rPr>
              <a:t>5. Advise family all injectable medication needs to returned to their local pharmacy.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GB"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rgbClr val="E6007E"/>
                </a:solidFill>
                <a:latin typeface="Arial" panose="020B0604020202020204" pitchFamily="34" charset="0"/>
                <a:cs typeface="Arial" panose="020B0604020202020204" pitchFamily="34" charset="0"/>
              </a:rPr>
              <a:t>Please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E6007E"/>
                </a:solidFill>
              </a:rPr>
              <a:t>If your patient is from a Muslim or Jewish faith, death would need to be verified as a matter of urgency as burial normally takes place within 24 hours post death.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rgbClr val="E6007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Tree>
    <p:extLst>
      <p:ext uri="{BB962C8B-B14F-4D97-AF65-F5344CB8AC3E}">
        <p14:creationId xmlns:p14="http://schemas.microsoft.com/office/powerpoint/2010/main" val="220613789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3152</TotalTime>
  <Words>2099</Words>
  <Application>Microsoft Office PowerPoint</Application>
  <PresentationFormat>Widescreen</PresentationFormat>
  <Paragraphs>334</Paragraphs>
  <Slides>11</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11</vt:i4>
      </vt:variant>
    </vt:vector>
  </HeadingPairs>
  <TitlesOfParts>
    <vt:vector size="18" baseType="lpstr">
      <vt:lpstr>Aptos</vt:lpstr>
      <vt:lpstr>Arial</vt:lpstr>
      <vt:lpstr>Calibri</vt:lpstr>
      <vt:lpstr>Courier New</vt:lpstr>
      <vt:lpstr>1_Office Theme</vt:lpstr>
      <vt:lpstr>Packager Shell Object</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PATEL, Dee (NHS NORTH EAST LONDON ICB - A3A8R)</dc:creator>
  <cp:lastModifiedBy>PATEL, Dee (NHS NORTH EAST LONDON ICB - A3A8R)</cp:lastModifiedBy>
  <cp:revision>62</cp:revision>
  <dcterms:created xsi:type="dcterms:W3CDTF">2024-04-04T09:23:39Z</dcterms:created>
  <dcterms:modified xsi:type="dcterms:W3CDTF">2024-10-15T15:20:28Z</dcterms:modified>
</cp:coreProperties>
</file>