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3" r:id="rId4"/>
  </p:sldMasterIdLst>
  <p:notesMasterIdLst>
    <p:notesMasterId r:id="rId29"/>
  </p:notesMasterIdLst>
  <p:handoutMasterIdLst>
    <p:handoutMasterId r:id="rId30"/>
  </p:handoutMasterIdLst>
  <p:sldIdLst>
    <p:sldId id="1923" r:id="rId5"/>
    <p:sldId id="2145707302" r:id="rId6"/>
    <p:sldId id="2145707354" r:id="rId7"/>
    <p:sldId id="2145707304" r:id="rId8"/>
    <p:sldId id="2145707356" r:id="rId9"/>
    <p:sldId id="2145707352" r:id="rId10"/>
    <p:sldId id="2145707324" r:id="rId11"/>
    <p:sldId id="2145707325" r:id="rId12"/>
    <p:sldId id="2145707326" r:id="rId13"/>
    <p:sldId id="2145707328" r:id="rId14"/>
    <p:sldId id="2145707329" r:id="rId15"/>
    <p:sldId id="2145707338" r:id="rId16"/>
    <p:sldId id="2145707335" r:id="rId17"/>
    <p:sldId id="2145707336" r:id="rId18"/>
    <p:sldId id="2145707337" r:id="rId19"/>
    <p:sldId id="2145707303" r:id="rId20"/>
    <p:sldId id="2145707339" r:id="rId21"/>
    <p:sldId id="2145707340" r:id="rId22"/>
    <p:sldId id="2145707344" r:id="rId23"/>
    <p:sldId id="2145707353" r:id="rId24"/>
    <p:sldId id="2145707350" r:id="rId25"/>
    <p:sldId id="2145707355" r:id="rId26"/>
    <p:sldId id="2145707315" r:id="rId27"/>
    <p:sldId id="214570730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ntents" id="{26B89458-0698-44A0-AEE2-F3A9D935EB6F}">
          <p14:sldIdLst>
            <p14:sldId id="1923"/>
            <p14:sldId id="2145707302"/>
            <p14:sldId id="2145707354"/>
          </p14:sldIdLst>
        </p14:section>
        <p14:section name="Device Compatibility &amp; Versions" id="{C559889F-E562-499E-8121-DC09D7073031}">
          <p14:sldIdLst>
            <p14:sldId id="2145707304"/>
          </p14:sldIdLst>
        </p14:section>
        <p14:section name="Error codes" id="{B89FE751-BEAA-488C-9878-768D8688DFA8}">
          <p14:sldIdLst>
            <p14:sldId id="2145707356"/>
          </p14:sldIdLst>
        </p14:section>
        <p14:section name="Permissions" id="{9C4C0B76-8805-43B0-94B8-2A0B84A2807D}">
          <p14:sldIdLst>
            <p14:sldId id="2145707352"/>
            <p14:sldId id="2145707324"/>
            <p14:sldId id="2145707325"/>
            <p14:sldId id="2145707326"/>
            <p14:sldId id="2145707328"/>
            <p14:sldId id="2145707329"/>
            <p14:sldId id="2145707338"/>
            <p14:sldId id="2145707335"/>
            <p14:sldId id="2145707336"/>
            <p14:sldId id="2145707337"/>
          </p14:sldIdLst>
        </p14:section>
        <p14:section name="Common Issues" id="{2E20C31B-3491-4C7F-AA00-49FABBD0E557}">
          <p14:sldIdLst>
            <p14:sldId id="2145707303"/>
            <p14:sldId id="2145707339"/>
            <p14:sldId id="2145707340"/>
            <p14:sldId id="2145707344"/>
          </p14:sldIdLst>
        </p14:section>
        <p14:section name="NHS login: Duplicate Accounts" id="{9CA7F3E4-B3F7-4F90-B834-2C322792A30D}">
          <p14:sldIdLst>
            <p14:sldId id="2145707353"/>
            <p14:sldId id="2145707350"/>
            <p14:sldId id="2145707355"/>
          </p14:sldIdLst>
        </p14:section>
        <p14:section name="When to get further support" id="{58A4D341-4BAD-4EEC-B9A2-CCB5B0934437}">
          <p14:sldIdLst>
            <p14:sldId id="2145707315"/>
            <p14:sldId id="214570730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9809C9F-2046-A1DC-C534-6888D40B55D3}" name="WILSON, Rebecca (NHS ENGLAND - X26)" initials="RW" userId="S::rebecca.wilson79@nhs.net::5917f1c7-f444-42f5-a107-8a7c39c0d80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arah Wilkinson" initials="SW" lastIdx="1" clrIdx="0">
    <p:extLst>
      <p:ext uri="{19B8F6BF-5375-455C-9EA6-DF929625EA0E}">
        <p15:presenceInfo xmlns:p15="http://schemas.microsoft.com/office/powerpoint/2012/main" userId="1186059c3be801a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DFF1"/>
    <a:srgbClr val="0052E6"/>
    <a:srgbClr val="F4F6F8"/>
    <a:srgbClr val="2F79FF"/>
    <a:srgbClr val="2573FF"/>
    <a:srgbClr val="6199FF"/>
    <a:srgbClr val="B7CAFF"/>
    <a:srgbClr val="003087"/>
    <a:srgbClr val="005EB8"/>
    <a:srgbClr val="DDE1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3B6422-5B51-43D7-A7A4-0363C35CBB4A}" v="1" dt="2024-11-13T16:33:21.1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5" d="100"/>
          <a:sy n="115" d="100"/>
        </p:scale>
        <p:origin x="102" y="10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A2EEC95-64DF-BC69-FC71-A682B40486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E9611872-9401-5D00-CCCA-46DDE0B8B9C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C6D816-94D6-40FC-B977-F8A94C7E4824}" type="datetimeFigureOut">
              <a:rPr lang="en-GB" smtClean="0"/>
              <a:t>13/11/2024</a:t>
            </a:fld>
            <a:endParaRPr lang="en-GB"/>
          </a:p>
        </p:txBody>
      </p:sp>
      <p:sp>
        <p:nvSpPr>
          <p:cNvPr id="4" name="Footer Placeholder 3">
            <a:extLst>
              <a:ext uri="{FF2B5EF4-FFF2-40B4-BE49-F238E27FC236}">
                <a16:creationId xmlns:a16="http://schemas.microsoft.com/office/drawing/2014/main" id="{46056112-4593-5EC1-B7DA-2B07022F7AC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019C22BD-2C7D-A062-42A2-EA161F716A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0EB188-56CE-4FCB-8130-436851797F69}" type="slidenum">
              <a:rPr lang="en-GB" smtClean="0"/>
              <a:t>‹#›</a:t>
            </a:fld>
            <a:endParaRPr lang="en-GB"/>
          </a:p>
        </p:txBody>
      </p:sp>
    </p:spTree>
    <p:extLst>
      <p:ext uri="{BB962C8B-B14F-4D97-AF65-F5344CB8AC3E}">
        <p14:creationId xmlns:p14="http://schemas.microsoft.com/office/powerpoint/2010/main" val="31621816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EED4C3-48B6-4E4A-9B0F-8051E56348DC}" type="datetimeFigureOut">
              <a:rPr lang="en-GB" smtClean="0"/>
              <a:t>13/11/2024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4EC7EF-95E1-3D44-A982-BC7A3E9C617E}" type="slidenum">
              <a:rPr lang="en-GB" smtClean="0"/>
              <a:t>‹#›</a:t>
            </a:fld>
            <a:endParaRPr lang="en-GB"/>
          </a:p>
        </p:txBody>
      </p:sp>
    </p:spTree>
    <p:extLst>
      <p:ext uri="{BB962C8B-B14F-4D97-AF65-F5344CB8AC3E}">
        <p14:creationId xmlns:p14="http://schemas.microsoft.com/office/powerpoint/2010/main" val="1501633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4EC7EF-95E1-3D44-A982-BC7A3E9C617E}" type="slidenum">
              <a:rPr lang="en-GB" smtClean="0"/>
              <a:t>1</a:t>
            </a:fld>
            <a:endParaRPr lang="en-GB"/>
          </a:p>
        </p:txBody>
      </p:sp>
    </p:spTree>
    <p:extLst>
      <p:ext uri="{BB962C8B-B14F-4D97-AF65-F5344CB8AC3E}">
        <p14:creationId xmlns:p14="http://schemas.microsoft.com/office/powerpoint/2010/main" val="2475756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C84795-4206-D427-696E-613002183A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2864BB-C344-D740-F3E3-C3BDCBAA88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FD456B-B768-C8A8-64B7-FA031055CB20}"/>
              </a:ext>
            </a:extLst>
          </p:cNvPr>
          <p:cNvSpPr>
            <a:spLocks noGrp="1"/>
          </p:cNvSpPr>
          <p:nvPr>
            <p:ph type="body" idx="1"/>
          </p:nvPr>
        </p:nvSpPr>
        <p:spPr/>
        <p:txBody>
          <a:bodyPr/>
          <a:lstStyle/>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2A5646D0-0B86-3B5C-76AA-969B65BD37EC}"/>
              </a:ext>
            </a:extLst>
          </p:cNvPr>
          <p:cNvSpPr>
            <a:spLocks noGrp="1"/>
          </p:cNvSpPr>
          <p:nvPr>
            <p:ph type="sldNum" sz="quarter" idx="5"/>
          </p:nvPr>
        </p:nvSpPr>
        <p:spPr/>
        <p:txBody>
          <a:bodyPr/>
          <a:lstStyle/>
          <a:p>
            <a:fld id="{9A4EC7EF-95E1-3D44-A982-BC7A3E9C617E}" type="slidenum">
              <a:rPr lang="en-GB" smtClean="0"/>
              <a:t>2</a:t>
            </a:fld>
            <a:endParaRPr lang="en-GB"/>
          </a:p>
        </p:txBody>
      </p:sp>
    </p:spTree>
    <p:extLst>
      <p:ext uri="{BB962C8B-B14F-4D97-AF65-F5344CB8AC3E}">
        <p14:creationId xmlns:p14="http://schemas.microsoft.com/office/powerpoint/2010/main" val="3968008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C84795-4206-D427-696E-613002183A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2864BB-C344-D740-F3E3-C3BDCBAA88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FD456B-B768-C8A8-64B7-FA031055CB20}"/>
              </a:ext>
            </a:extLst>
          </p:cNvPr>
          <p:cNvSpPr>
            <a:spLocks noGrp="1"/>
          </p:cNvSpPr>
          <p:nvPr>
            <p:ph type="body" idx="1"/>
          </p:nvPr>
        </p:nvSpPr>
        <p:spPr/>
        <p:txBody>
          <a:bodyPr/>
          <a:lstStyle/>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2A5646D0-0B86-3B5C-76AA-969B65BD37EC}"/>
              </a:ext>
            </a:extLst>
          </p:cNvPr>
          <p:cNvSpPr>
            <a:spLocks noGrp="1"/>
          </p:cNvSpPr>
          <p:nvPr>
            <p:ph type="sldNum" sz="quarter" idx="5"/>
          </p:nvPr>
        </p:nvSpPr>
        <p:spPr/>
        <p:txBody>
          <a:bodyPr/>
          <a:lstStyle/>
          <a:p>
            <a:fld id="{9A4EC7EF-95E1-3D44-A982-BC7A3E9C617E}" type="slidenum">
              <a:rPr lang="en-GB" smtClean="0"/>
              <a:t>3</a:t>
            </a:fld>
            <a:endParaRPr lang="en-GB"/>
          </a:p>
        </p:txBody>
      </p:sp>
    </p:spTree>
    <p:extLst>
      <p:ext uri="{BB962C8B-B14F-4D97-AF65-F5344CB8AC3E}">
        <p14:creationId xmlns:p14="http://schemas.microsoft.com/office/powerpoint/2010/main" val="3549562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4</a:t>
            </a:fld>
            <a:endParaRPr lang="en-GB"/>
          </a:p>
        </p:txBody>
      </p:sp>
    </p:spTree>
    <p:extLst>
      <p:ext uri="{BB962C8B-B14F-4D97-AF65-F5344CB8AC3E}">
        <p14:creationId xmlns:p14="http://schemas.microsoft.com/office/powerpoint/2010/main" val="2922818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24B86BD-10DA-450E-8A60-C0E9F79EDD3A}" type="slidenum">
              <a:rPr lang="en-GB" smtClean="0"/>
              <a:t>12</a:t>
            </a:fld>
            <a:endParaRPr lang="en-GB"/>
          </a:p>
        </p:txBody>
      </p:sp>
    </p:spTree>
    <p:extLst>
      <p:ext uri="{BB962C8B-B14F-4D97-AF65-F5344CB8AC3E}">
        <p14:creationId xmlns:p14="http://schemas.microsoft.com/office/powerpoint/2010/main" val="1280849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4EC7EF-95E1-3D44-A982-BC7A3E9C617E}" type="slidenum">
              <a:rPr lang="en-GB" smtClean="0"/>
              <a:t>16</a:t>
            </a:fld>
            <a:endParaRPr lang="en-GB"/>
          </a:p>
        </p:txBody>
      </p:sp>
    </p:spTree>
    <p:extLst>
      <p:ext uri="{BB962C8B-B14F-4D97-AF65-F5344CB8AC3E}">
        <p14:creationId xmlns:p14="http://schemas.microsoft.com/office/powerpoint/2010/main" val="3242072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2075B9-E98D-4F32-2A40-2FC2167EA5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1C1524-A074-A83C-8FBA-629B1FC82B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4FDC0A-6DC9-4B7A-255C-4BB9F1E9E66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FBDEA7C-F492-F760-B968-1654CAAF5E10}"/>
              </a:ext>
            </a:extLst>
          </p:cNvPr>
          <p:cNvSpPr>
            <a:spLocks noGrp="1"/>
          </p:cNvSpPr>
          <p:nvPr>
            <p:ph type="sldNum" sz="quarter" idx="5"/>
          </p:nvPr>
        </p:nvSpPr>
        <p:spPr/>
        <p:txBody>
          <a:bodyPr/>
          <a:lstStyle/>
          <a:p>
            <a:fld id="{9A4EC7EF-95E1-3D44-A982-BC7A3E9C617E}" type="slidenum">
              <a:rPr lang="en-GB" smtClean="0"/>
              <a:t>17</a:t>
            </a:fld>
            <a:endParaRPr lang="en-GB"/>
          </a:p>
        </p:txBody>
      </p:sp>
    </p:spTree>
    <p:extLst>
      <p:ext uri="{BB962C8B-B14F-4D97-AF65-F5344CB8AC3E}">
        <p14:creationId xmlns:p14="http://schemas.microsoft.com/office/powerpoint/2010/main" val="2017753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346D65-9542-9695-6E5E-B6FC55F854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A5E2F1-C25F-9D31-0DDA-DE3A619103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215941-8F09-6665-65B1-8195C113145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1492D34-94DA-6129-6673-76E08A2AD438}"/>
              </a:ext>
            </a:extLst>
          </p:cNvPr>
          <p:cNvSpPr>
            <a:spLocks noGrp="1"/>
          </p:cNvSpPr>
          <p:nvPr>
            <p:ph type="sldNum" sz="quarter" idx="5"/>
          </p:nvPr>
        </p:nvSpPr>
        <p:spPr/>
        <p:txBody>
          <a:bodyPr/>
          <a:lstStyle/>
          <a:p>
            <a:fld id="{9A4EC7EF-95E1-3D44-A982-BC7A3E9C617E}" type="slidenum">
              <a:rPr lang="en-GB" smtClean="0"/>
              <a:t>18</a:t>
            </a:fld>
            <a:endParaRPr lang="en-GB"/>
          </a:p>
        </p:txBody>
      </p:sp>
    </p:spTree>
    <p:extLst>
      <p:ext uri="{BB962C8B-B14F-4D97-AF65-F5344CB8AC3E}">
        <p14:creationId xmlns:p14="http://schemas.microsoft.com/office/powerpoint/2010/main" val="15012403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0C78A9-681E-ED37-C02B-9DE70465C8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48CF85-4E1D-D103-0B11-059742A939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2320E7-AE3B-00A7-C6ED-F5D004CB322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15EE4D4-0728-8188-C3B8-93D617F69AE7}"/>
              </a:ext>
            </a:extLst>
          </p:cNvPr>
          <p:cNvSpPr>
            <a:spLocks noGrp="1"/>
          </p:cNvSpPr>
          <p:nvPr>
            <p:ph type="sldNum" sz="quarter" idx="5"/>
          </p:nvPr>
        </p:nvSpPr>
        <p:spPr/>
        <p:txBody>
          <a:bodyPr/>
          <a:lstStyle/>
          <a:p>
            <a:fld id="{9A4EC7EF-95E1-3D44-A982-BC7A3E9C617E}" type="slidenum">
              <a:rPr lang="en-GB" smtClean="0"/>
              <a:t>19</a:t>
            </a:fld>
            <a:endParaRPr lang="en-GB"/>
          </a:p>
        </p:txBody>
      </p:sp>
    </p:spTree>
    <p:extLst>
      <p:ext uri="{BB962C8B-B14F-4D97-AF65-F5344CB8AC3E}">
        <p14:creationId xmlns:p14="http://schemas.microsoft.com/office/powerpoint/2010/main" val="34698017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16.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8.sv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Front title slide">
    <p:bg>
      <p:bgPr>
        <a:solidFill>
          <a:srgbClr val="F6F8F8"/>
        </a:soli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598E9D71-498A-0294-DB92-FA8A45963CA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330720" y="-508517"/>
            <a:ext cx="11319578"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68"/>
            <a:ext cx="4643853" cy="2507695"/>
          </a:xfrm>
          <a:prstGeom prst="rect">
            <a:avLst/>
          </a:prstGeom>
        </p:spPr>
        <p:txBody>
          <a:bodyPr lIns="0" tIns="0" rIns="0" bIns="0" anchor="b">
            <a:noAutofit/>
          </a:bodyPr>
          <a:lstStyle>
            <a:lvl1pPr algn="l">
              <a:defRPr sz="5400" b="1" spc="-30"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0" y="3600000"/>
            <a:ext cx="7973051" cy="1024967"/>
          </a:xfrm>
          <a:prstGeom prst="rect">
            <a:avLst/>
          </a:prstGeom>
        </p:spPr>
        <p:txBody>
          <a:bodyPr lIns="0" tIns="0" rIns="0" bIns="0">
            <a:normAutofit/>
          </a:bodyPr>
          <a:lstStyle>
            <a:lvl1pPr marL="0" indent="0" algn="l">
              <a:buNone/>
              <a:defRPr sz="28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0"/>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4"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0" y="5760000"/>
            <a:ext cx="6259513" cy="488950"/>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88" indent="0">
              <a:buNone/>
              <a:defRPr>
                <a:solidFill>
                  <a:schemeClr val="accent2"/>
                </a:solidFill>
              </a:defRPr>
            </a:lvl2pPr>
            <a:lvl3pPr marL="714375" indent="0">
              <a:buNone/>
              <a:defRPr>
                <a:solidFill>
                  <a:schemeClr val="accent2"/>
                </a:solidFill>
              </a:defRPr>
            </a:lvl3pPr>
            <a:lvl4pPr marL="1081087" indent="0">
              <a:buNone/>
              <a:defRPr>
                <a:solidFill>
                  <a:schemeClr val="accent2"/>
                </a:solidFill>
              </a:defRPr>
            </a:lvl4pPr>
            <a:lvl5pPr marL="1438275"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2" y="5486400"/>
            <a:ext cx="184731" cy="369332"/>
          </a:xfrm>
          <a:prstGeom prst="rect">
            <a:avLst/>
          </a:prstGeom>
          <a:noFill/>
        </p:spPr>
        <p:txBody>
          <a:bodyPr wrap="none" rtlCol="0">
            <a:spAutoFit/>
          </a:bodyPr>
          <a:lstStyle/>
          <a:p>
            <a:endParaRPr lang="en-US"/>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a:stretch>
            <a:fillRect/>
          </a:stretch>
        </p:blipFill>
        <p:spPr>
          <a:xfrm>
            <a:off x="10551045" y="364425"/>
            <a:ext cx="1208955" cy="979789"/>
          </a:xfrm>
          <a:prstGeom prst="rect">
            <a:avLst/>
          </a:prstGeom>
        </p:spPr>
      </p:pic>
    </p:spTree>
    <p:extLst>
      <p:ext uri="{BB962C8B-B14F-4D97-AF65-F5344CB8AC3E}">
        <p14:creationId xmlns:p14="http://schemas.microsoft.com/office/powerpoint/2010/main" val="774542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CON Grid Boxes 2UP Grey">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2000"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8"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4324378"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 uri="{C183D7F6-B498-43B3-948B-1728B52AA6E4}">
                <adec:decorative xmlns:adec="http://schemas.microsoft.com/office/drawing/2017/decorative" val="1"/>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6616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Grid, Titles 4UP Grey">
    <p:spTree>
      <p:nvGrpSpPr>
        <p:cNvPr id="1" name=""/>
        <p:cNvGrpSpPr/>
        <p:nvPr/>
      </p:nvGrpSpPr>
      <p:grpSpPr>
        <a:xfrm>
          <a:off x="0" y="0"/>
          <a:ext cx="0" cy="0"/>
          <a:chOff x="0" y="0"/>
          <a:chExt cx="0" cy="0"/>
        </a:xfrm>
      </p:grpSpPr>
      <p:sp>
        <p:nvSpPr>
          <p:cNvPr id="18" name="Rectangle: Top Corners Rounded 17">
            <a:extLst>
              <a:ext uri="{FF2B5EF4-FFF2-40B4-BE49-F238E27FC236}">
                <a16:creationId xmlns:a16="http://schemas.microsoft.com/office/drawing/2014/main" id="{205929B3-ED58-E54F-B724-E24FB5F163DF}"/>
              </a:ext>
              <a:ext uri="{C183D7F6-B498-43B3-948B-1728B52AA6E4}">
                <adec:decorative xmlns:adec="http://schemas.microsoft.com/office/drawing/2017/decorative" val="1"/>
              </a:ext>
            </a:extLst>
          </p:cNvPr>
          <p:cNvSpPr/>
          <p:nvPr userDrawn="1"/>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2"/>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271482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blue">
    <p:bg>
      <p:bgPr>
        <a:solidFill>
          <a:srgbClr val="F6F8F8"/>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4" y="1314156"/>
            <a:ext cx="7503849" cy="3466727"/>
          </a:xfrm>
          <a:prstGeom prst="rect">
            <a:avLst/>
          </a:prstGeom>
        </p:spPr>
        <p:txBody>
          <a:bodyPr>
            <a:noAutofit/>
          </a:bodyPr>
          <a:lstStyle>
            <a:lvl1pPr marL="288000" indent="-288000" algn="l">
              <a:buNone/>
              <a:defRPr sz="42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0" y="4780883"/>
            <a:ext cx="7503849" cy="896938"/>
          </a:xfrm>
          <a:prstGeom prst="rect">
            <a:avLst/>
          </a:prstGeom>
        </p:spPr>
        <p:txBody>
          <a:bodyPr/>
          <a:lstStyle>
            <a:lvl1pPr marL="0" indent="0" algn="l">
              <a:buNone/>
              <a:defRPr b="1">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412778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7999"/>
          </a:xfrm>
          <a:prstGeom prst="rect">
            <a:avLst/>
          </a:prstGeom>
        </p:spPr>
      </p:pic>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8" name="Content Placeholder 2">
            <a:extLst>
              <a:ext uri="{FF2B5EF4-FFF2-40B4-BE49-F238E27FC236}">
                <a16:creationId xmlns:a16="http://schemas.microsoft.com/office/drawing/2014/main" id="{7F337CE4-9082-D695-8AD8-89148114EBDF}"/>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Tree>
    <p:extLst>
      <p:ext uri="{BB962C8B-B14F-4D97-AF65-F5344CB8AC3E}">
        <p14:creationId xmlns:p14="http://schemas.microsoft.com/office/powerpoint/2010/main" val="4038698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 y="0"/>
            <a:ext cx="12191998" cy="6857999"/>
          </a:xfrm>
          <a:prstGeom prst="rect">
            <a:avLst/>
          </a:prstGeom>
        </p:spPr>
      </p:pic>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Content Placeholder 2">
            <a:extLst>
              <a:ext uri="{FF2B5EF4-FFF2-40B4-BE49-F238E27FC236}">
                <a16:creationId xmlns:a16="http://schemas.microsoft.com/office/drawing/2014/main" id="{4542D69F-C459-8ECE-06A1-66E418FF3EC1}"/>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Tree>
    <p:extLst>
      <p:ext uri="{BB962C8B-B14F-4D97-AF65-F5344CB8AC3E}">
        <p14:creationId xmlns:p14="http://schemas.microsoft.com/office/powerpoint/2010/main" val="4052080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Quote and imag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2196E5-15CA-15E3-1E10-32B3D19927EF}"/>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7999"/>
          </a:xfrm>
          <a:prstGeom prst="rect">
            <a:avLst/>
          </a:prstGeom>
        </p:spPr>
      </p:pic>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6" name="Picture Placeholder 6">
            <a:extLst>
              <a:ext uri="{FF2B5EF4-FFF2-40B4-BE49-F238E27FC236}">
                <a16:creationId xmlns:a16="http://schemas.microsoft.com/office/drawing/2014/main" id="{652C93B3-5A12-5AAD-2ACF-93939EE7FBF5}"/>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4" name="Content Placeholder 2">
            <a:extLst>
              <a:ext uri="{FF2B5EF4-FFF2-40B4-BE49-F238E27FC236}">
                <a16:creationId xmlns:a16="http://schemas.microsoft.com/office/drawing/2014/main" id="{7558B23E-2241-0C04-DC3A-1FCFC1EF8A24}"/>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800" b="1">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“Add quote text here”</a:t>
            </a:r>
          </a:p>
        </p:txBody>
      </p:sp>
    </p:spTree>
    <p:extLst>
      <p:ext uri="{BB962C8B-B14F-4D97-AF65-F5344CB8AC3E}">
        <p14:creationId xmlns:p14="http://schemas.microsoft.com/office/powerpoint/2010/main" val="2841820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and image 4">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B4F947-0C85-DAF2-683C-40847EF7F07B}"/>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7999"/>
          </a:xfrm>
          <a:prstGeom prst="rect">
            <a:avLst/>
          </a:prstGeom>
        </p:spPr>
      </p:pic>
      <p:sp>
        <p:nvSpPr>
          <p:cNvPr id="2" name="Picture Placeholder 6">
            <a:extLst>
              <a:ext uri="{FF2B5EF4-FFF2-40B4-BE49-F238E27FC236}">
                <a16:creationId xmlns:a16="http://schemas.microsoft.com/office/drawing/2014/main" id="{EA7B0BA1-E61A-5019-0AA4-5328CA2AB0E1}"/>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 </a:t>
            </a: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Content Placeholder 2">
            <a:extLst>
              <a:ext uri="{FF2B5EF4-FFF2-40B4-BE49-F238E27FC236}">
                <a16:creationId xmlns:a16="http://schemas.microsoft.com/office/drawing/2014/main" id="{7A22BD2E-E9C2-A15B-06FB-553974CDE6CE}"/>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800" b="1">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“Add quote text here”</a:t>
            </a:r>
          </a:p>
        </p:txBody>
      </p:sp>
    </p:spTree>
    <p:extLst>
      <p:ext uri="{BB962C8B-B14F-4D97-AF65-F5344CB8AC3E}">
        <p14:creationId xmlns:p14="http://schemas.microsoft.com/office/powerpoint/2010/main" val="12316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Breaker Heading1-Blue-DarkBlueA">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0C3909-1482-1013-E118-A2CE0A1DD3D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E3119AD-4AAB-8B34-F6C1-8D76F0D453BB}"/>
              </a:ext>
            </a:extLst>
          </p:cNvPr>
          <p:cNvSpPr>
            <a:spLocks noGrp="1"/>
          </p:cNvSpPr>
          <p:nvPr>
            <p:ph type="title" hasCustomPrompt="1"/>
          </p:nvPr>
        </p:nvSpPr>
        <p:spPr>
          <a:xfrm>
            <a:off x="770042" y="2242938"/>
            <a:ext cx="10515600" cy="1325563"/>
          </a:xfrm>
        </p:spPr>
        <p:txBody>
          <a:bodyPr>
            <a:noAutofit/>
          </a:bodyPr>
          <a:lstStyle>
            <a:lvl1pPr>
              <a:defRPr sz="6000" b="1"/>
            </a:lvl1pPr>
          </a:lstStyle>
          <a:p>
            <a:r>
              <a:rPr lang="en-US"/>
              <a:t>Breaker slide 1</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2" y="3564000"/>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341198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Breaker Heading1-Blue-DarkBlueA">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F6C2AD-0E53-2A94-6EDF-C2BC1C35E66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41914" y="-121920"/>
            <a:ext cx="12408747" cy="6979920"/>
          </a:xfrm>
          <a:prstGeom prst="rect">
            <a:avLst/>
          </a:prstGeom>
        </p:spPr>
      </p:pic>
      <p:sp>
        <p:nvSpPr>
          <p:cNvPr id="4" name="Title 1">
            <a:extLst>
              <a:ext uri="{FF2B5EF4-FFF2-40B4-BE49-F238E27FC236}">
                <a16:creationId xmlns:a16="http://schemas.microsoft.com/office/drawing/2014/main" id="{3D1B5349-CF21-E9D2-92A0-6C58C15A043A}"/>
              </a:ext>
            </a:extLst>
          </p:cNvPr>
          <p:cNvSpPr>
            <a:spLocks noGrp="1"/>
          </p:cNvSpPr>
          <p:nvPr>
            <p:ph type="title" hasCustomPrompt="1"/>
          </p:nvPr>
        </p:nvSpPr>
        <p:spPr>
          <a:xfrm>
            <a:off x="521688" y="2165645"/>
            <a:ext cx="10515600" cy="1325563"/>
          </a:xfrm>
        </p:spPr>
        <p:txBody>
          <a:bodyPr>
            <a:noAutofit/>
          </a:bodyPr>
          <a:lstStyle>
            <a:lvl1pPr>
              <a:defRPr sz="6000" b="1"/>
            </a:lvl1pPr>
          </a:lstStyle>
          <a:p>
            <a:r>
              <a:rPr lang="en-US"/>
              <a:t>Breaker </a:t>
            </a:r>
            <a:br>
              <a:rPr lang="en-US"/>
            </a:br>
            <a:r>
              <a:rPr lang="en-US"/>
              <a:t>slide 2</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0"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2105895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Breaker Heading1-Blue-DarkBlueA">
    <p:bg>
      <p:bgPr>
        <a:solidFill>
          <a:srgbClr val="F6F8F8"/>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D07C2D6-AB1B-B84B-BC13-7D79E8BCFCF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16318" y="-148043"/>
            <a:ext cx="12499929" cy="7031210"/>
          </a:xfrm>
          <a:prstGeom prst="rect">
            <a:avLst/>
          </a:prstGeom>
        </p:spPr>
      </p:pic>
      <p:sp>
        <p:nvSpPr>
          <p:cNvPr id="2" name="Title 1">
            <a:extLst>
              <a:ext uri="{FF2B5EF4-FFF2-40B4-BE49-F238E27FC236}">
                <a16:creationId xmlns:a16="http://schemas.microsoft.com/office/drawing/2014/main" id="{8506D8CC-65FF-0E59-2392-2C0EBC0605F9}"/>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a:t>Breaker </a:t>
            </a:r>
            <a:br>
              <a:rPr lang="en-US"/>
            </a:br>
            <a:r>
              <a:rPr lang="en-US"/>
              <a:t>slide 3</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136091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Heading, content, basic text one col">
    <p:bg>
      <p:bgPr>
        <a:solidFill>
          <a:srgbClr val="F6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5138" y="414734"/>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Content Placeholder 2"/>
          <p:cNvSpPr>
            <a:spLocks noGrp="1"/>
          </p:cNvSpPr>
          <p:nvPr>
            <p:ph idx="1" hasCustomPrompt="1"/>
          </p:nvPr>
        </p:nvSpPr>
        <p:spPr>
          <a:xfrm>
            <a:off x="375138" y="1415778"/>
            <a:ext cx="7632000" cy="4026443"/>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645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Breaker Heading1-Blue-DarkBlueA">
    <p:bg>
      <p:bgPr>
        <a:solidFill>
          <a:srgbClr val="F6F8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76489-9A30-702B-3E26-D81845892857}"/>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a:t>Breaker </a:t>
            </a:r>
            <a:br>
              <a:rPr lang="en-US"/>
            </a:br>
            <a:r>
              <a:rPr lang="en-US"/>
              <a:t>slide 4</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598"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pic>
        <p:nvPicPr>
          <p:cNvPr id="5" name="Picture 4" descr="A blue rectangle with black background&#10;&#10;Description automatically generated">
            <a:extLst>
              <a:ext uri="{FF2B5EF4-FFF2-40B4-BE49-F238E27FC236}">
                <a16:creationId xmlns:a16="http://schemas.microsoft.com/office/drawing/2014/main" id="{D115B473-1B85-DD59-52BE-0E90A80C9408}"/>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741727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Headline slide with image A">
    <p:bg>
      <p:bgPr>
        <a:solidFill>
          <a:srgbClr val="F6F8F8"/>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2" name="Title 1">
            <a:extLst>
              <a:ext uri="{FF2B5EF4-FFF2-40B4-BE49-F238E27FC236}">
                <a16:creationId xmlns:a16="http://schemas.microsoft.com/office/drawing/2014/main" id="{77E577A8-7F18-CBCC-319C-10DC2550A76F}"/>
              </a:ext>
            </a:extLst>
          </p:cNvPr>
          <p:cNvSpPr>
            <a:spLocks noGrp="1"/>
          </p:cNvSpPr>
          <p:nvPr>
            <p:ph type="title" hasCustomPrompt="1"/>
          </p:nvPr>
        </p:nvSpPr>
        <p:spPr>
          <a:xfrm>
            <a:off x="747468" y="2165645"/>
            <a:ext cx="4716354" cy="1325563"/>
          </a:xfrm>
        </p:spPr>
        <p:txBody>
          <a:bodyPr>
            <a:noAutofit/>
          </a:bodyPr>
          <a:lstStyle>
            <a:lvl1pPr>
              <a:defRPr sz="6000" b="1"/>
            </a:lvl1pPr>
          </a:lstStyle>
          <a:p>
            <a:r>
              <a:rPr lang="en-US"/>
              <a:t>Breaker </a:t>
            </a:r>
            <a:br>
              <a:rPr lang="en-US"/>
            </a:br>
            <a:r>
              <a:rPr lang="en-US"/>
              <a:t>slide 5</a:t>
            </a:r>
            <a:endParaRPr lang="en-GB"/>
          </a:p>
        </p:txBody>
      </p:sp>
    </p:spTree>
    <p:extLst>
      <p:ext uri="{BB962C8B-B14F-4D97-AF65-F5344CB8AC3E}">
        <p14:creationId xmlns:p14="http://schemas.microsoft.com/office/powerpoint/2010/main" val="125684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nd Slide ACCESSIB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6D92FD5-08EA-6BC8-29BC-BCF5EEFE18A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5400000">
            <a:off x="-2509143" y="-71523"/>
            <a:ext cx="10768951" cy="7616239"/>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userDrawn="1"/>
        </p:nvPicPr>
        <p:blipFill>
          <a:blip r:embed="rId3"/>
          <a:stretch>
            <a:fillRect/>
          </a:stretch>
        </p:blipFill>
        <p:spPr>
          <a:xfrm>
            <a:off x="10551045" y="364425"/>
            <a:ext cx="1208955" cy="979789"/>
          </a:xfrm>
          <a:prstGeom prst="rect">
            <a:avLst/>
          </a:prstGeom>
        </p:spPr>
      </p:pic>
      <p:cxnSp>
        <p:nvCxnSpPr>
          <p:cNvPr id="9" name="Straight Connector 8">
            <a:extLst>
              <a:ext uri="{FF2B5EF4-FFF2-40B4-BE49-F238E27FC236}">
                <a16:creationId xmlns:a16="http://schemas.microsoft.com/office/drawing/2014/main" id="{F9D383FB-0467-4241-BEF0-D636E886723B}"/>
              </a:ext>
              <a:ext uri="{C183D7F6-B498-43B3-948B-1728B52AA6E4}">
                <adec:decorative xmlns:adec="http://schemas.microsoft.com/office/drawing/2017/decorative" val="1"/>
              </a:ext>
            </a:extLst>
          </p:cNvPr>
          <p:cNvCxnSpPr/>
          <p:nvPr userDrawn="1"/>
        </p:nvCxnSpPr>
        <p:spPr>
          <a:xfrm>
            <a:off x="5715926"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390E57B-AF19-8642-9E47-AF887F52887B}"/>
              </a:ext>
            </a:extLst>
          </p:cNvPr>
          <p:cNvSpPr txBox="1"/>
          <p:nvPr userDrawn="1"/>
        </p:nvSpPr>
        <p:spPr>
          <a:xfrm>
            <a:off x="5610770" y="2808746"/>
            <a:ext cx="4343734" cy="260803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@nhsengland</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company/</a:t>
            </a:r>
            <a:r>
              <a:rPr kumimoji="0" lang="en-GB" sz="2400" b="1" i="0" u="none" strike="noStrike" kern="1200" cap="none" spc="20" normalizeH="0" baseline="0" noProof="0" err="1">
                <a:ln>
                  <a:noFill/>
                </a:ln>
                <a:solidFill>
                  <a:schemeClr val="tx1"/>
                </a:solidFill>
                <a:effectLst/>
                <a:uLnTx/>
                <a:uFillTx/>
                <a:latin typeface="+mn-lt"/>
                <a:ea typeface="+mn-ea"/>
                <a:cs typeface="+mn-cs"/>
              </a:rPr>
              <a:t>nhsengland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england.nhs.uk</a:t>
            </a:r>
            <a:endParaRPr lang="en-GB" sz="2400" b="1">
              <a:solidFill>
                <a:schemeClr val="tx1"/>
              </a:solidFill>
            </a:endParaRPr>
          </a:p>
        </p:txBody>
      </p:sp>
      <p:pic>
        <p:nvPicPr>
          <p:cNvPr id="5" name="Picture 4" descr="Twitter symbol">
            <a:extLst>
              <a:ext uri="{FF2B5EF4-FFF2-40B4-BE49-F238E27FC236}">
                <a16:creationId xmlns:a16="http://schemas.microsoft.com/office/drawing/2014/main" id="{6C1B65D7-2EE6-F44F-85AA-7C93787926CD}"/>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5872040" y="3665234"/>
            <a:ext cx="390144" cy="390144"/>
          </a:xfrm>
          <a:prstGeom prst="rect">
            <a:avLst/>
          </a:prstGeom>
        </p:spPr>
      </p:pic>
      <p:pic>
        <p:nvPicPr>
          <p:cNvPr id="8" name="Picture 7" descr="LinkedIn symbol">
            <a:extLst>
              <a:ext uri="{FF2B5EF4-FFF2-40B4-BE49-F238E27FC236}">
                <a16:creationId xmlns:a16="http://schemas.microsoft.com/office/drawing/2014/main" id="{F2843EE8-F6F8-9D40-92C1-94FB4DCF14BB}"/>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885396" y="4266369"/>
            <a:ext cx="390144" cy="390144"/>
          </a:xfrm>
          <a:prstGeom prst="rect">
            <a:avLst/>
          </a:prstGeom>
        </p:spPr>
      </p:pic>
      <p:pic>
        <p:nvPicPr>
          <p:cNvPr id="72" name="Picture 96" descr="World-wide web symbol">
            <a:extLst>
              <a:ext uri="{FF2B5EF4-FFF2-40B4-BE49-F238E27FC236}">
                <a16:creationId xmlns:a16="http://schemas.microsoft.com/office/drawing/2014/main" id="{664BA24D-FA8C-EE4D-A2DC-491BF11D6FA6}"/>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5767074" y="4806522"/>
            <a:ext cx="600075" cy="600075"/>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Tree>
    <p:extLst>
      <p:ext uri="{BB962C8B-B14F-4D97-AF65-F5344CB8AC3E}">
        <p14:creationId xmlns:p14="http://schemas.microsoft.com/office/powerpoint/2010/main" val="461523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Data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310075"/>
            <a:ext cx="11404154"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1" y="7672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11083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4B3FB-1887-9463-76EF-AE04637708B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035D0FD-B71B-1CC3-D85C-FF9C617FDE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0937F01-823A-F8DA-D9FF-E8ECADAED7DB}"/>
              </a:ext>
            </a:extLst>
          </p:cNvPr>
          <p:cNvSpPr>
            <a:spLocks noGrp="1"/>
          </p:cNvSpPr>
          <p:nvPr>
            <p:ph type="dt" sz="half" idx="10"/>
          </p:nvPr>
        </p:nvSpPr>
        <p:spPr/>
        <p:txBody>
          <a:bodyPr/>
          <a:lstStyle/>
          <a:p>
            <a:fld id="{86BC4512-1743-42DA-A656-FA1940BAC535}" type="datetimeFigureOut">
              <a:rPr lang="en-GB" smtClean="0"/>
              <a:t>13/11/2024</a:t>
            </a:fld>
            <a:endParaRPr lang="en-GB"/>
          </a:p>
        </p:txBody>
      </p:sp>
      <p:sp>
        <p:nvSpPr>
          <p:cNvPr id="5" name="Footer Placeholder 4">
            <a:extLst>
              <a:ext uri="{FF2B5EF4-FFF2-40B4-BE49-F238E27FC236}">
                <a16:creationId xmlns:a16="http://schemas.microsoft.com/office/drawing/2014/main" id="{F3FFB045-70DE-719F-5251-EB8C1AC6A4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940C11-0299-DED2-3891-8F656CCED586}"/>
              </a:ext>
            </a:extLst>
          </p:cNvPr>
          <p:cNvSpPr>
            <a:spLocks noGrp="1"/>
          </p:cNvSpPr>
          <p:nvPr>
            <p:ph type="sldNum" sz="quarter" idx="12"/>
          </p:nvPr>
        </p:nvSpPr>
        <p:spPr/>
        <p:txBody>
          <a:bodyPr/>
          <a:lstStyle/>
          <a:p>
            <a:fld id="{E5FFDBA1-98F2-4146-A4DF-1285E7CF0C61}" type="slidenum">
              <a:rPr lang="en-GB" smtClean="0"/>
              <a:t>‹#›</a:t>
            </a:fld>
            <a:endParaRPr lang="en-GB"/>
          </a:p>
        </p:txBody>
      </p:sp>
    </p:spTree>
    <p:extLst>
      <p:ext uri="{BB962C8B-B14F-4D97-AF65-F5344CB8AC3E}">
        <p14:creationId xmlns:p14="http://schemas.microsoft.com/office/powerpoint/2010/main" val="1766150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ample-Icons-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 uri="{C183D7F6-B498-43B3-948B-1728B52AA6E4}">
                <adec:decorative xmlns:adec="http://schemas.microsoft.com/office/drawing/2017/decorative" val="1"/>
              </a:ext>
            </a:extLst>
          </p:cNvPr>
          <p:cNvSpPr/>
          <p:nvPr userDrawn="1"/>
        </p:nvSpPr>
        <p:spPr>
          <a:xfrm>
            <a:off x="3830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3568E66E-4300-C34D-B490-E2E6A73E585A}"/>
              </a:ext>
              <a:ext uri="{C183D7F6-B498-43B3-948B-1728B52AA6E4}">
                <adec:decorative xmlns:adec="http://schemas.microsoft.com/office/drawing/2017/decorative" val="1"/>
              </a:ext>
            </a:extLst>
          </p:cNvPr>
          <p:cNvSpPr/>
          <p:nvPr userDrawn="1"/>
        </p:nvSpPr>
        <p:spPr>
          <a:xfrm>
            <a:off x="3830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F337980B-A75B-014B-A7A8-965882204640}"/>
              </a:ext>
              <a:ext uri="{C183D7F6-B498-43B3-948B-1728B52AA6E4}">
                <adec:decorative xmlns:adec="http://schemas.microsoft.com/office/drawing/2017/decorative" val="1"/>
              </a:ext>
            </a:extLst>
          </p:cNvPr>
          <p:cNvSpPr/>
          <p:nvPr userDrawn="1"/>
        </p:nvSpPr>
        <p:spPr>
          <a:xfrm>
            <a:off x="1534525"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8B5FF7D-C2EF-9E4C-A4CF-A835052E5DF8}"/>
              </a:ext>
              <a:ext uri="{C183D7F6-B498-43B3-948B-1728B52AA6E4}">
                <adec:decorative xmlns:adec="http://schemas.microsoft.com/office/drawing/2017/decorative" val="1"/>
              </a:ext>
            </a:extLst>
          </p:cNvPr>
          <p:cNvSpPr/>
          <p:nvPr userDrawn="1"/>
        </p:nvSpPr>
        <p:spPr>
          <a:xfrm>
            <a:off x="2685992"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77481C1-F4F0-BE4E-B991-152BB9620270}"/>
              </a:ext>
              <a:ext uri="{C183D7F6-B498-43B3-948B-1728B52AA6E4}">
                <adec:decorative xmlns:adec="http://schemas.microsoft.com/office/drawing/2017/decorative" val="1"/>
              </a:ext>
            </a:extLst>
          </p:cNvPr>
          <p:cNvSpPr/>
          <p:nvPr userDrawn="1"/>
        </p:nvSpPr>
        <p:spPr>
          <a:xfrm>
            <a:off x="3837459"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2FBC860F-BE8A-634D-9A96-33CE6D96B9F0}"/>
              </a:ext>
              <a:ext uri="{C183D7F6-B498-43B3-948B-1728B52AA6E4}">
                <adec:decorative xmlns:adec="http://schemas.microsoft.com/office/drawing/2017/decorative" val="1"/>
              </a:ext>
            </a:extLst>
          </p:cNvPr>
          <p:cNvSpPr/>
          <p:nvPr userDrawn="1"/>
        </p:nvSpPr>
        <p:spPr>
          <a:xfrm>
            <a:off x="4988926"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5FA913FF-786C-1944-BF18-E9AB064B3444}"/>
              </a:ext>
              <a:ext uri="{C183D7F6-B498-43B3-948B-1728B52AA6E4}">
                <adec:decorative xmlns:adec="http://schemas.microsoft.com/office/drawing/2017/decorative" val="1"/>
              </a:ext>
            </a:extLst>
          </p:cNvPr>
          <p:cNvSpPr/>
          <p:nvPr userDrawn="1"/>
        </p:nvSpPr>
        <p:spPr>
          <a:xfrm>
            <a:off x="6140393"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6C22D839-E390-8340-B649-B4FC5A6CFD70}"/>
              </a:ext>
              <a:ext uri="{C183D7F6-B498-43B3-948B-1728B52AA6E4}">
                <adec:decorative xmlns:adec="http://schemas.microsoft.com/office/drawing/2017/decorative" val="1"/>
              </a:ext>
            </a:extLst>
          </p:cNvPr>
          <p:cNvSpPr/>
          <p:nvPr userDrawn="1"/>
        </p:nvSpPr>
        <p:spPr>
          <a:xfrm>
            <a:off x="72918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640EE3D-EEFC-874A-A65B-DDDE03FC3221}"/>
              </a:ext>
              <a:ext uri="{C183D7F6-B498-43B3-948B-1728B52AA6E4}">
                <adec:decorative xmlns:adec="http://schemas.microsoft.com/office/drawing/2017/decorative" val="1"/>
              </a:ext>
            </a:extLst>
          </p:cNvPr>
          <p:cNvSpPr/>
          <p:nvPr userDrawn="1"/>
        </p:nvSpPr>
        <p:spPr>
          <a:xfrm>
            <a:off x="8443327"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2A667BF2-B8EF-D949-9F15-FC3B3099AD58}"/>
              </a:ext>
              <a:ext uri="{C183D7F6-B498-43B3-948B-1728B52AA6E4}">
                <adec:decorative xmlns:adec="http://schemas.microsoft.com/office/drawing/2017/decorative" val="1"/>
              </a:ext>
            </a:extLst>
          </p:cNvPr>
          <p:cNvSpPr/>
          <p:nvPr userDrawn="1"/>
        </p:nvSpPr>
        <p:spPr>
          <a:xfrm>
            <a:off x="9594794"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47201170-3375-514F-99C2-E37C6903968A}"/>
              </a:ext>
              <a:ext uri="{C183D7F6-B498-43B3-948B-1728B52AA6E4}">
                <adec:decorative xmlns:adec="http://schemas.microsoft.com/office/drawing/2017/decorative" val="1"/>
              </a:ext>
            </a:extLst>
          </p:cNvPr>
          <p:cNvSpPr/>
          <p:nvPr userDrawn="1"/>
        </p:nvSpPr>
        <p:spPr>
          <a:xfrm>
            <a:off x="107462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 uri="{C183D7F6-B498-43B3-948B-1728B52AA6E4}">
                <adec:decorative xmlns:adec="http://schemas.microsoft.com/office/drawing/2017/decorative" val="1"/>
              </a:ext>
            </a:extLst>
          </p:cNvPr>
          <p:cNvSpPr/>
          <p:nvPr userDrawn="1"/>
        </p:nvSpPr>
        <p:spPr>
          <a:xfrm>
            <a:off x="1534525"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 uri="{C183D7F6-B498-43B3-948B-1728B52AA6E4}">
                <adec:decorative xmlns:adec="http://schemas.microsoft.com/office/drawing/2017/decorative" val="1"/>
              </a:ext>
            </a:extLst>
          </p:cNvPr>
          <p:cNvSpPr/>
          <p:nvPr userDrawn="1"/>
        </p:nvSpPr>
        <p:spPr>
          <a:xfrm>
            <a:off x="2685992"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 uri="{C183D7F6-B498-43B3-948B-1728B52AA6E4}">
                <adec:decorative xmlns:adec="http://schemas.microsoft.com/office/drawing/2017/decorative" val="1"/>
              </a:ext>
            </a:extLst>
          </p:cNvPr>
          <p:cNvSpPr/>
          <p:nvPr userDrawn="1"/>
        </p:nvSpPr>
        <p:spPr>
          <a:xfrm>
            <a:off x="3837459"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5E67BC68-4FB2-EE4A-A33E-6A7AF0CF413F}"/>
              </a:ext>
              <a:ext uri="{C183D7F6-B498-43B3-948B-1728B52AA6E4}">
                <adec:decorative xmlns:adec="http://schemas.microsoft.com/office/drawing/2017/decorative" val="1"/>
              </a:ext>
            </a:extLst>
          </p:cNvPr>
          <p:cNvSpPr/>
          <p:nvPr userDrawn="1"/>
        </p:nvSpPr>
        <p:spPr>
          <a:xfrm>
            <a:off x="4988926"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0277C142-7A53-7A4A-A8FB-FBF33048E364}"/>
              </a:ext>
              <a:ext uri="{C183D7F6-B498-43B3-948B-1728B52AA6E4}">
                <adec:decorative xmlns:adec="http://schemas.microsoft.com/office/drawing/2017/decorative" val="1"/>
              </a:ext>
            </a:extLst>
          </p:cNvPr>
          <p:cNvSpPr/>
          <p:nvPr userDrawn="1"/>
        </p:nvSpPr>
        <p:spPr>
          <a:xfrm>
            <a:off x="6140393"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6ADC5831-BE66-5045-87AF-18EBDF02747B}"/>
              </a:ext>
              <a:ext uri="{C183D7F6-B498-43B3-948B-1728B52AA6E4}">
                <adec:decorative xmlns:adec="http://schemas.microsoft.com/office/drawing/2017/decorative" val="1"/>
              </a:ext>
            </a:extLst>
          </p:cNvPr>
          <p:cNvSpPr/>
          <p:nvPr userDrawn="1"/>
        </p:nvSpPr>
        <p:spPr>
          <a:xfrm>
            <a:off x="72918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2CB65DE4-B016-474E-A1C1-495957C7CA04}"/>
              </a:ext>
              <a:ext uri="{C183D7F6-B498-43B3-948B-1728B52AA6E4}">
                <adec:decorative xmlns:adec="http://schemas.microsoft.com/office/drawing/2017/decorative" val="1"/>
              </a:ext>
            </a:extLst>
          </p:cNvPr>
          <p:cNvSpPr/>
          <p:nvPr userDrawn="1"/>
        </p:nvSpPr>
        <p:spPr>
          <a:xfrm>
            <a:off x="8443327"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58B3AA15-3E6B-C347-B0BE-F416C5684A23}"/>
              </a:ext>
              <a:ext uri="{C183D7F6-B498-43B3-948B-1728B52AA6E4}">
                <adec:decorative xmlns:adec="http://schemas.microsoft.com/office/drawing/2017/decorative" val="1"/>
              </a:ext>
            </a:extLst>
          </p:cNvPr>
          <p:cNvSpPr/>
          <p:nvPr userDrawn="1"/>
        </p:nvSpPr>
        <p:spPr>
          <a:xfrm>
            <a:off x="9594794"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7AC0924D-A95B-1E43-84A3-825886C48DD3}"/>
              </a:ext>
              <a:ext uri="{C183D7F6-B498-43B3-948B-1728B52AA6E4}">
                <adec:decorative xmlns:adec="http://schemas.microsoft.com/office/drawing/2017/decorative" val="1"/>
              </a:ext>
            </a:extLst>
          </p:cNvPr>
          <p:cNvSpPr/>
          <p:nvPr userDrawn="1"/>
        </p:nvSpPr>
        <p:spPr>
          <a:xfrm>
            <a:off x="107462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 uri="{C183D7F6-B498-43B3-948B-1728B52AA6E4}">
                <adec:decorative xmlns:adec="http://schemas.microsoft.com/office/drawing/2017/decorative" val="1"/>
              </a:ext>
            </a:extLst>
          </p:cNvPr>
          <p:cNvSpPr/>
          <p:nvPr userDrawn="1"/>
        </p:nvSpPr>
        <p:spPr>
          <a:xfrm>
            <a:off x="3830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 uri="{C183D7F6-B498-43B3-948B-1728B52AA6E4}">
                <adec:decorative xmlns:adec="http://schemas.microsoft.com/office/drawing/2017/decorative" val="1"/>
              </a:ext>
            </a:extLst>
          </p:cNvPr>
          <p:cNvSpPr/>
          <p:nvPr userDrawn="1"/>
        </p:nvSpPr>
        <p:spPr>
          <a:xfrm>
            <a:off x="1534525"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 uri="{C183D7F6-B498-43B3-948B-1728B52AA6E4}">
                <adec:decorative xmlns:adec="http://schemas.microsoft.com/office/drawing/2017/decorative" val="1"/>
              </a:ext>
            </a:extLst>
          </p:cNvPr>
          <p:cNvSpPr/>
          <p:nvPr userDrawn="1"/>
        </p:nvSpPr>
        <p:spPr>
          <a:xfrm>
            <a:off x="2685992"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 uri="{C183D7F6-B498-43B3-948B-1728B52AA6E4}">
                <adec:decorative xmlns:adec="http://schemas.microsoft.com/office/drawing/2017/decorative" val="1"/>
              </a:ext>
            </a:extLst>
          </p:cNvPr>
          <p:cNvSpPr/>
          <p:nvPr userDrawn="1"/>
        </p:nvSpPr>
        <p:spPr>
          <a:xfrm>
            <a:off x="3837459"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FF522785-C8F3-734E-AF20-487FED2CEBCA}"/>
              </a:ext>
              <a:ext uri="{C183D7F6-B498-43B3-948B-1728B52AA6E4}">
                <adec:decorative xmlns:adec="http://schemas.microsoft.com/office/drawing/2017/decorative" val="1"/>
              </a:ext>
            </a:extLst>
          </p:cNvPr>
          <p:cNvSpPr/>
          <p:nvPr userDrawn="1"/>
        </p:nvSpPr>
        <p:spPr>
          <a:xfrm>
            <a:off x="4988926"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798AD1D6-A541-1941-8B56-2FF0936767C6}"/>
              </a:ext>
              <a:ext uri="{C183D7F6-B498-43B3-948B-1728B52AA6E4}">
                <adec:decorative xmlns:adec="http://schemas.microsoft.com/office/drawing/2017/decorative" val="1"/>
              </a:ext>
            </a:extLst>
          </p:cNvPr>
          <p:cNvSpPr/>
          <p:nvPr userDrawn="1"/>
        </p:nvSpPr>
        <p:spPr>
          <a:xfrm>
            <a:off x="6140393"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A844F750-124C-F246-BCDD-67595B93DC88}"/>
              </a:ext>
              <a:ext uri="{C183D7F6-B498-43B3-948B-1728B52AA6E4}">
                <adec:decorative xmlns:adec="http://schemas.microsoft.com/office/drawing/2017/decorative" val="1"/>
              </a:ext>
            </a:extLst>
          </p:cNvPr>
          <p:cNvSpPr/>
          <p:nvPr userDrawn="1"/>
        </p:nvSpPr>
        <p:spPr>
          <a:xfrm>
            <a:off x="72918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15499656-96AE-C649-B3C1-81D5C6F60DA6}"/>
              </a:ext>
              <a:ext uri="{C183D7F6-B498-43B3-948B-1728B52AA6E4}">
                <adec:decorative xmlns:adec="http://schemas.microsoft.com/office/drawing/2017/decorative" val="1"/>
              </a:ext>
            </a:extLst>
          </p:cNvPr>
          <p:cNvSpPr/>
          <p:nvPr userDrawn="1"/>
        </p:nvSpPr>
        <p:spPr>
          <a:xfrm>
            <a:off x="8443327"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B3150134-3C23-2A41-8EC0-2D0F308CD2FE}"/>
              </a:ext>
              <a:ext uri="{C183D7F6-B498-43B3-948B-1728B52AA6E4}">
                <adec:decorative xmlns:adec="http://schemas.microsoft.com/office/drawing/2017/decorative" val="1"/>
              </a:ext>
            </a:extLst>
          </p:cNvPr>
          <p:cNvSpPr/>
          <p:nvPr userDrawn="1"/>
        </p:nvSpPr>
        <p:spPr>
          <a:xfrm>
            <a:off x="9594794"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4A542EAC-EEE9-2748-9DAC-6986FFF6348A}"/>
              </a:ext>
              <a:ext uri="{C183D7F6-B498-43B3-948B-1728B52AA6E4}">
                <adec:decorative xmlns:adec="http://schemas.microsoft.com/office/drawing/2017/decorative" val="1"/>
              </a:ext>
            </a:extLst>
          </p:cNvPr>
          <p:cNvSpPr/>
          <p:nvPr userDrawn="1"/>
        </p:nvSpPr>
        <p:spPr>
          <a:xfrm>
            <a:off x="107462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2D1CDB1A-8B42-520A-323D-5D120AA42E9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909195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Sample-Icons-Layout">
    <p:bg>
      <p:bgPr>
        <a:solidFill>
          <a:srgbClr val="F6F8F8"/>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 uri="{C183D7F6-B498-43B3-948B-1728B52AA6E4}">
                <adec:decorative xmlns:adec="http://schemas.microsoft.com/office/drawing/2017/decorative" val="1"/>
              </a:ext>
            </a:extLst>
          </p:cNvPr>
          <p:cNvSpPr/>
          <p:nvPr userDrawn="1"/>
        </p:nvSpPr>
        <p:spPr>
          <a:xfrm>
            <a:off x="383058"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 uri="{C183D7F6-B498-43B3-948B-1728B52AA6E4}">
                <adec:decorative xmlns:adec="http://schemas.microsoft.com/office/drawing/2017/decorative" val="1"/>
              </a:ext>
            </a:extLst>
          </p:cNvPr>
          <p:cNvSpPr/>
          <p:nvPr userDrawn="1"/>
        </p:nvSpPr>
        <p:spPr>
          <a:xfrm>
            <a:off x="1534525"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 uri="{C183D7F6-B498-43B3-948B-1728B52AA6E4}">
                <adec:decorative xmlns:adec="http://schemas.microsoft.com/office/drawing/2017/decorative" val="1"/>
              </a:ext>
            </a:extLst>
          </p:cNvPr>
          <p:cNvSpPr/>
          <p:nvPr userDrawn="1"/>
        </p:nvSpPr>
        <p:spPr>
          <a:xfrm>
            <a:off x="2685992"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 uri="{C183D7F6-B498-43B3-948B-1728B52AA6E4}">
                <adec:decorative xmlns:adec="http://schemas.microsoft.com/office/drawing/2017/decorative" val="1"/>
              </a:ext>
            </a:extLst>
          </p:cNvPr>
          <p:cNvSpPr/>
          <p:nvPr userDrawn="1"/>
        </p:nvSpPr>
        <p:spPr>
          <a:xfrm>
            <a:off x="3837459"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 uri="{C183D7F6-B498-43B3-948B-1728B52AA6E4}">
                <adec:decorative xmlns:adec="http://schemas.microsoft.com/office/drawing/2017/decorative" val="1"/>
              </a:ext>
            </a:extLst>
          </p:cNvPr>
          <p:cNvSpPr/>
          <p:nvPr userDrawn="1"/>
        </p:nvSpPr>
        <p:spPr>
          <a:xfrm>
            <a:off x="383058"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 uri="{C183D7F6-B498-43B3-948B-1728B52AA6E4}">
                <adec:decorative xmlns:adec="http://schemas.microsoft.com/office/drawing/2017/decorative" val="1"/>
              </a:ext>
            </a:extLst>
          </p:cNvPr>
          <p:cNvSpPr/>
          <p:nvPr userDrawn="1"/>
        </p:nvSpPr>
        <p:spPr>
          <a:xfrm>
            <a:off x="1534525"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 uri="{C183D7F6-B498-43B3-948B-1728B52AA6E4}">
                <adec:decorative xmlns:adec="http://schemas.microsoft.com/office/drawing/2017/decorative" val="1"/>
              </a:ext>
            </a:extLst>
          </p:cNvPr>
          <p:cNvSpPr/>
          <p:nvPr userDrawn="1"/>
        </p:nvSpPr>
        <p:spPr>
          <a:xfrm>
            <a:off x="2685992"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 uri="{C183D7F6-B498-43B3-948B-1728B52AA6E4}">
                <adec:decorative xmlns:adec="http://schemas.microsoft.com/office/drawing/2017/decorative" val="1"/>
              </a:ext>
            </a:extLst>
          </p:cNvPr>
          <p:cNvSpPr/>
          <p:nvPr userDrawn="1"/>
        </p:nvSpPr>
        <p:spPr>
          <a:xfrm>
            <a:off x="3837459"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510BDAA4-2C6C-4E47-9616-5977DD23D840}"/>
              </a:ext>
              <a:ext uri="{C183D7F6-B498-43B3-948B-1728B52AA6E4}">
                <adec:decorative xmlns:adec="http://schemas.microsoft.com/office/drawing/2017/decorative" val="1"/>
              </a:ext>
            </a:extLst>
          </p:cNvPr>
          <p:cNvSpPr/>
          <p:nvPr userDrawn="1"/>
        </p:nvSpPr>
        <p:spPr>
          <a:xfrm>
            <a:off x="5122911"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2691AF0D-B60D-2949-AB30-089AD6A4A5A1}"/>
              </a:ext>
              <a:ext uri="{C183D7F6-B498-43B3-948B-1728B52AA6E4}">
                <adec:decorative xmlns:adec="http://schemas.microsoft.com/office/drawing/2017/decorative" val="1"/>
              </a:ext>
            </a:extLst>
          </p:cNvPr>
          <p:cNvSpPr/>
          <p:nvPr userDrawn="1"/>
        </p:nvSpPr>
        <p:spPr>
          <a:xfrm>
            <a:off x="7474153"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D76B0456-3FC3-5D44-A9F1-56A57FD0B992}"/>
              </a:ext>
              <a:ext uri="{C183D7F6-B498-43B3-948B-1728B52AA6E4}">
                <adec:decorative xmlns:adec="http://schemas.microsoft.com/office/drawing/2017/decorative" val="1"/>
              </a:ext>
            </a:extLst>
          </p:cNvPr>
          <p:cNvSpPr/>
          <p:nvPr userDrawn="1"/>
        </p:nvSpPr>
        <p:spPr>
          <a:xfrm>
            <a:off x="9825395"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D569F651-3737-5832-DC5A-9DB8A57B6C7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5" name="Title 1">
            <a:extLst>
              <a:ext uri="{FF2B5EF4-FFF2-40B4-BE49-F238E27FC236}">
                <a16:creationId xmlns:a16="http://schemas.microsoft.com/office/drawing/2014/main" id="{A1CA835D-248C-29AB-B7DE-5AD7C7D2A867}"/>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Tree>
    <p:extLst>
      <p:ext uri="{BB962C8B-B14F-4D97-AF65-F5344CB8AC3E}">
        <p14:creationId xmlns:p14="http://schemas.microsoft.com/office/powerpoint/2010/main" val="4218441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le, subhead, two columns">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BB79D01-2A70-DAF1-6A65-BC0424C2FEE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cxnSp>
        <p:nvCxnSpPr>
          <p:cNvPr id="12" name="Straight Connector 11">
            <a:extLst>
              <a:ext uri="{FF2B5EF4-FFF2-40B4-BE49-F238E27FC236}">
                <a16:creationId xmlns:a16="http://schemas.microsoft.com/office/drawing/2014/main" id="{18E2133D-2149-6B45-BEAB-A2D5E225B5AD}"/>
              </a:ext>
              <a:ext uri="{C183D7F6-B498-43B3-948B-1728B52AA6E4}">
                <adec:decorative xmlns:adec="http://schemas.microsoft.com/office/drawing/2017/decorative" val="1"/>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4243720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Title, subhead, Three columns">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 uri="{C183D7F6-B498-43B3-948B-1728B52AA6E4}">
                <adec:decorative xmlns:adec="http://schemas.microsoft.com/office/drawing/2017/decorative" val="1"/>
              </a:ext>
            </a:extLst>
          </p:cNvPr>
          <p:cNvCxnSpPr>
            <a:cxnSpLocks/>
          </p:cNvCxnSpPr>
          <p:nvPr userDrawn="1"/>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287011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Heading, subhead, bullets one column">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1" y="20880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4CD5CE1C-46DF-8846-A4A0-E19A9CC397B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405967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line slide with image A">
    <p:bg>
      <p:bgPr>
        <a:solidFill>
          <a:srgbClr val="F6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4093" y="1647568"/>
            <a:ext cx="4909569" cy="3130069"/>
          </a:xfrm>
          <a:prstGeom prst="rect">
            <a:avLst/>
          </a:prstGeom>
        </p:spPr>
        <p:txBody>
          <a:bodyPr anchor="t">
            <a:normAutofit/>
          </a:bodyPr>
          <a:lstStyle>
            <a:lvl1pPr marL="0" indent="0">
              <a:lnSpc>
                <a:spcPts val="4200"/>
              </a:lnSpc>
              <a:defRPr sz="3600" b="1">
                <a:solidFill>
                  <a:schemeClr val="tx1"/>
                </a:solidFill>
              </a:defRPr>
            </a:lvl1pPr>
          </a:lstStyle>
          <a:p>
            <a:r>
              <a:rPr lang="en-GB"/>
              <a:t>Headline over a number of lines,</a:t>
            </a:r>
            <a:br>
              <a:rPr lang="en-GB"/>
            </a:br>
            <a:r>
              <a:rPr lang="en-GB"/>
              <a:t>keep to maximum of four lines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Tree>
    <p:extLst>
      <p:ext uri="{BB962C8B-B14F-4D97-AF65-F5344CB8AC3E}">
        <p14:creationId xmlns:p14="http://schemas.microsoft.com/office/powerpoint/2010/main" val="3043285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ON Grid Boxes 4UP Gre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244FF8-F4E4-0514-77D0-8D8D69F9337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userDrawn="1"/>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cxnSp>
        <p:nvCxnSpPr>
          <p:cNvPr id="7" name="Straight Connector 6">
            <a:extLst>
              <a:ext uri="{FF2B5EF4-FFF2-40B4-BE49-F238E27FC236}">
                <a16:creationId xmlns:a16="http://schemas.microsoft.com/office/drawing/2014/main" id="{7DBEB741-20EA-C36A-7EF8-DE1CD1F1AA0C}"/>
              </a:ext>
              <a:ext uri="{C183D7F6-B498-43B3-948B-1728B52AA6E4}">
                <adec:decorative xmlns:adec="http://schemas.microsoft.com/office/drawing/2017/decorative" val="1"/>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4049184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CE947E-1F3C-4CE2-B205-42ACABCDF3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34187EB-CD8C-4429-80A8-057E397FFC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278BCC8-525B-41FD-8646-596B1960C6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574AD-8404-48D7-8DB8-BCC9125C3396}" type="datetimeFigureOut">
              <a:rPr lang="en-GB" smtClean="0"/>
              <a:t>13/11/2024</a:t>
            </a:fld>
            <a:endParaRPr lang="en-GB"/>
          </a:p>
        </p:txBody>
      </p:sp>
      <p:sp>
        <p:nvSpPr>
          <p:cNvPr id="5" name="Footer Placeholder 4">
            <a:extLst>
              <a:ext uri="{FF2B5EF4-FFF2-40B4-BE49-F238E27FC236}">
                <a16:creationId xmlns:a16="http://schemas.microsoft.com/office/drawing/2014/main" id="{882564A6-47BB-43DB-A152-9E15557601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E33BD63-EE18-4132-8F91-68A0A2C0DA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67EA4-DCE3-FB49-A794-A4595EF638BC}" type="slidenum">
              <a:rPr lang="en-GB" smtClean="0"/>
              <a:t>‹#›</a:t>
            </a:fld>
            <a:endParaRPr lang="en-GB"/>
          </a:p>
        </p:txBody>
      </p:sp>
    </p:spTree>
    <p:extLst>
      <p:ext uri="{BB962C8B-B14F-4D97-AF65-F5344CB8AC3E}">
        <p14:creationId xmlns:p14="http://schemas.microsoft.com/office/powerpoint/2010/main" val="945044896"/>
      </p:ext>
    </p:extLst>
  </p:cSld>
  <p:clrMap bg1="dk1" tx1="lt1" bg2="dk2" tx2="lt2" accent1="accent1" accent2="accent2" accent3="accent3" accent4="accent4" accent5="accent5" accent6="accent6" hlink="hlink" folHlink="folHlink"/>
  <p:sldLayoutIdLst>
    <p:sldLayoutId id="2147483785" r:id="rId1"/>
    <p:sldLayoutId id="2147483817" r:id="rId2"/>
    <p:sldLayoutId id="2147483833" r:id="rId3"/>
    <p:sldLayoutId id="2147483834" r:id="rId4"/>
    <p:sldLayoutId id="2147483826" r:id="rId5"/>
    <p:sldLayoutId id="2147483827" r:id="rId6"/>
    <p:sldLayoutId id="2147483789" r:id="rId7"/>
    <p:sldLayoutId id="2147483818" r:id="rId8"/>
    <p:sldLayoutId id="2147483813" r:id="rId9"/>
    <p:sldLayoutId id="2147483814" r:id="rId10"/>
    <p:sldLayoutId id="2147483815" r:id="rId11"/>
    <p:sldLayoutId id="2147483719" r:id="rId12"/>
    <p:sldLayoutId id="2147483938" r:id="rId13"/>
    <p:sldLayoutId id="2147483939" r:id="rId14"/>
    <p:sldLayoutId id="2147483933" r:id="rId15"/>
    <p:sldLayoutId id="2147483824" r:id="rId16"/>
    <p:sldLayoutId id="2147483926" r:id="rId17"/>
    <p:sldLayoutId id="2147483927" r:id="rId18"/>
    <p:sldLayoutId id="2147483929" r:id="rId19"/>
    <p:sldLayoutId id="2147483928" r:id="rId20"/>
    <p:sldLayoutId id="2147483930" r:id="rId21"/>
    <p:sldLayoutId id="2147483924" r:id="rId22"/>
    <p:sldLayoutId id="2147483940" r:id="rId23"/>
    <p:sldLayoutId id="2147483941" r:id="rId2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hyperlink" Target="https://digital.nhs.uk/services/nhs-app/nhs-app-guidance-for-gp-practices/guidance-on-nhs-app-features/online-access-to-gp-health-record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4.xml"/><Relationship Id="rId4" Type="http://schemas.openxmlformats.org/officeDocument/2006/relationships/hyperlink" Target="https://digital.nhs.uk/services/nhs-app/nhs-app-guidance-for-gp-practices/guidance-on-nhs-app-features/linked-profiles-and-proxy-acces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14.xml"/><Relationship Id="rId4" Type="http://schemas.openxmlformats.org/officeDocument/2006/relationships/hyperlink" Target="https://digital.nhs.uk/services/nhs-app/nhs-app-guidance-for-gp-practices/guidance-on-nhs-app-features/digital-prescriptions"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digital.nhs.uk/services/nhs-app/nhs-app-guidance-for-gp-practices/guidance-on-nhs-app-features/appointments" TargetMode="External"/><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slide" Target="slide20.xml"/><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19.xml"/><Relationship Id="rId18" Type="http://schemas.openxmlformats.org/officeDocument/2006/relationships/slide" Target="slide5.xml"/><Relationship Id="rId3" Type="http://schemas.openxmlformats.org/officeDocument/2006/relationships/slide" Target="slide6.xml"/><Relationship Id="rId7" Type="http://schemas.openxmlformats.org/officeDocument/2006/relationships/slide" Target="slide13.xml"/><Relationship Id="rId12" Type="http://schemas.openxmlformats.org/officeDocument/2006/relationships/slide" Target="slide18.xml"/><Relationship Id="rId17" Type="http://schemas.openxmlformats.org/officeDocument/2006/relationships/slide" Target="slide20.xml"/><Relationship Id="rId2" Type="http://schemas.openxmlformats.org/officeDocument/2006/relationships/notesSlide" Target="../notesSlides/notesSlide2.xml"/><Relationship Id="rId16" Type="http://schemas.openxmlformats.org/officeDocument/2006/relationships/slide" Target="slide23.xml"/><Relationship Id="rId1" Type="http://schemas.openxmlformats.org/officeDocument/2006/relationships/slideLayout" Target="../slideLayouts/slideLayout7.xml"/><Relationship Id="rId6" Type="http://schemas.openxmlformats.org/officeDocument/2006/relationships/slide" Target="slide12.xml"/><Relationship Id="rId11" Type="http://schemas.openxmlformats.org/officeDocument/2006/relationships/slide" Target="slide17.xml"/><Relationship Id="rId5" Type="http://schemas.openxmlformats.org/officeDocument/2006/relationships/slide" Target="slide11.xml"/><Relationship Id="rId15" Type="http://schemas.openxmlformats.org/officeDocument/2006/relationships/slide" Target="slide3.xml"/><Relationship Id="rId10" Type="http://schemas.openxmlformats.org/officeDocument/2006/relationships/slide" Target="slide16.xml"/><Relationship Id="rId4" Type="http://schemas.openxmlformats.org/officeDocument/2006/relationships/slide" Target="slide10.xml"/><Relationship Id="rId9" Type="http://schemas.openxmlformats.org/officeDocument/2006/relationships/slide" Target="slide15.xml"/><Relationship Id="rId14" Type="http://schemas.openxmlformats.org/officeDocument/2006/relationships/slide" Target="slide4.xml"/></Relationships>
</file>

<file path=ppt/slides/_rels/slide20.xml.rels><?xml version="1.0" encoding="UTF-8" standalone="yes"?>
<Relationships xmlns="http://schemas.openxmlformats.org/package/2006/relationships"><Relationship Id="rId2" Type="http://schemas.openxmlformats.org/officeDocument/2006/relationships/hyperlink" Target="https://account.login.nhs.uk/#/manage-nhs-login/"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help.login.nhs.uk/provewhoyouare/withoutid/" TargetMode="External"/><Relationship Id="rId2" Type="http://schemas.openxmlformats.org/officeDocument/2006/relationships/hyperlink" Target="https://help.login.nhs.uk/provewhoyouare/withid/"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www.nhs.uk/contact-us/nhs-app-contact-us/" TargetMode="External"/><Relationship Id="rId2" Type="http://schemas.openxmlformats.org/officeDocument/2006/relationships/hyperlink" Target="https://help.login.nhs.uk/"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8" Type="http://schemas.openxmlformats.org/officeDocument/2006/relationships/hyperlink" Target="https://digital.nhs.uk/services/nhs-app/toolkit/libraries/nhs-account-on-the-nhs-website-walk-through-videos" TargetMode="External"/><Relationship Id="rId3" Type="http://schemas.openxmlformats.org/officeDocument/2006/relationships/hyperlink" Target="https://digital.nhs.uk/services/nhs-app/nhs-app-guidance-for-gp-practices/training-and-guidance/gp-practice-nhs-app-quick-guide" TargetMode="External"/><Relationship Id="rId7" Type="http://schemas.openxmlformats.org/officeDocument/2006/relationships/hyperlink" Target="https://digital.nhs.uk/services/nhs-app/toolkit/walk-through-videos"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s://digital.nhs.uk/services/nhs-app/toolkit/general-promotional-materials#leaflet" TargetMode="External"/><Relationship Id="rId11" Type="http://schemas.openxmlformats.org/officeDocument/2006/relationships/hyperlink" Target="https://digital.nhs.uk/services/nhs-app/resources" TargetMode="External"/><Relationship Id="rId5" Type="http://schemas.openxmlformats.org/officeDocument/2006/relationships/hyperlink" Target="https://www.nhs.uk/nhs-app/nhs-app-help-and-support/nhs-app-account-and-settings/managing-your-nhs-app-account/" TargetMode="External"/><Relationship Id="rId10" Type="http://schemas.openxmlformats.org/officeDocument/2006/relationships/hyperlink" Target="https://digital.nhs.uk/services/nhs-app/nhs-app-guidance-for-gp-practices/set-up-a-test-patient" TargetMode="External"/><Relationship Id="rId4" Type="http://schemas.openxmlformats.org/officeDocument/2006/relationships/hyperlink" Target="https://digital.nhs.uk/services/nhs-app/nhs-app-guidance-for-gp-practices/training-and-guidance/gp-practice-nhs-app-quick-guide/download#download-the-nhs-app-guidance-for-gp-practices-resource-slides" TargetMode="External"/><Relationship Id="rId9" Type="http://schemas.openxmlformats.org/officeDocument/2006/relationships/hyperlink" Target="https://www.nhs.uk/nhs-app/account/"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hyperlink" Target="https://help.login.nhs.uk/error-messages-support" TargetMode="Externa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hyperlink" Target="https://digital.nhs.uk/services/nhs-app/nhs-app-features/switching-patient-facing-services-off" TargetMode="External"/><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hyperlink" Target="https://digital.nhs.uk/services/nhs-app/nhs-app-features/switching-patient-facing-services-off" TargetMode="Externa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hyperlink" Target="mailto:nhsapp@nhs.net" TargetMode="Externa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499A9-ADAE-F54A-B49E-F294E7BCE9E8}"/>
              </a:ext>
            </a:extLst>
          </p:cNvPr>
          <p:cNvSpPr>
            <a:spLocks noGrp="1"/>
          </p:cNvSpPr>
          <p:nvPr>
            <p:ph type="ctrTitle"/>
          </p:nvPr>
        </p:nvSpPr>
        <p:spPr>
          <a:xfrm>
            <a:off x="432000" y="921305"/>
            <a:ext cx="5292144" cy="2507695"/>
          </a:xfrm>
        </p:spPr>
        <p:txBody>
          <a:bodyPr/>
          <a:lstStyle/>
          <a:p>
            <a:r>
              <a:rPr lang="en-GB" sz="6000"/>
              <a:t>NHS App</a:t>
            </a:r>
          </a:p>
        </p:txBody>
      </p:sp>
      <p:sp>
        <p:nvSpPr>
          <p:cNvPr id="3" name="Subtitle 2">
            <a:extLst>
              <a:ext uri="{FF2B5EF4-FFF2-40B4-BE49-F238E27FC236}">
                <a16:creationId xmlns:a16="http://schemas.microsoft.com/office/drawing/2014/main" id="{2AB96998-8BA0-CF4D-B57F-DEBCAD1141C5}"/>
              </a:ext>
            </a:extLst>
          </p:cNvPr>
          <p:cNvSpPr>
            <a:spLocks noGrp="1"/>
          </p:cNvSpPr>
          <p:nvPr>
            <p:ph type="subTitle" idx="1"/>
          </p:nvPr>
        </p:nvSpPr>
        <p:spPr>
          <a:xfrm>
            <a:off x="432000" y="3527171"/>
            <a:ext cx="5493312" cy="1024967"/>
          </a:xfrm>
        </p:spPr>
        <p:txBody>
          <a:bodyPr/>
          <a:lstStyle/>
          <a:p>
            <a:r>
              <a:rPr lang="en-GB" sz="2800" b="1" dirty="0"/>
              <a:t>Troubleshooting Common Issues Guide</a:t>
            </a:r>
            <a:endParaRPr lang="en-GB" b="1" dirty="0"/>
          </a:p>
        </p:txBody>
      </p:sp>
      <p:sp>
        <p:nvSpPr>
          <p:cNvPr id="9" name="Text Placeholder 8">
            <a:extLst>
              <a:ext uri="{FF2B5EF4-FFF2-40B4-BE49-F238E27FC236}">
                <a16:creationId xmlns:a16="http://schemas.microsoft.com/office/drawing/2014/main" id="{E4F63B5F-2944-6B41-9332-74DB2CCA6FCA}"/>
              </a:ext>
            </a:extLst>
          </p:cNvPr>
          <p:cNvSpPr>
            <a:spLocks noGrp="1"/>
          </p:cNvSpPr>
          <p:nvPr>
            <p:ph type="body" sz="quarter" idx="13"/>
          </p:nvPr>
        </p:nvSpPr>
        <p:spPr>
          <a:xfrm>
            <a:off x="432000" y="5855732"/>
            <a:ext cx="6259513" cy="592674"/>
          </a:xfrm>
        </p:spPr>
        <p:txBody>
          <a:bodyPr>
            <a:normAutofit/>
          </a:bodyPr>
          <a:lstStyle/>
          <a:p>
            <a:pPr>
              <a:lnSpc>
                <a:spcPct val="120000"/>
              </a:lnSpc>
            </a:pPr>
            <a:r>
              <a:rPr lang="en-GB"/>
              <a:t>November 2024</a:t>
            </a:r>
          </a:p>
        </p:txBody>
      </p:sp>
    </p:spTree>
    <p:extLst>
      <p:ext uri="{BB962C8B-B14F-4D97-AF65-F5344CB8AC3E}">
        <p14:creationId xmlns:p14="http://schemas.microsoft.com/office/powerpoint/2010/main" val="3830231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3BE048-326F-2C63-38D7-4C3DEE6BD21D}"/>
              </a:ext>
            </a:extLst>
          </p:cNvPr>
          <p:cNvSpPr>
            <a:spLocks noGrp="1"/>
          </p:cNvSpPr>
          <p:nvPr>
            <p:ph type="title" idx="4294967295"/>
          </p:nvPr>
        </p:nvSpPr>
        <p:spPr>
          <a:xfrm>
            <a:off x="1316079" y="1507449"/>
            <a:ext cx="3462338" cy="6588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spcBef>
                <a:spcPts val="1000"/>
              </a:spcBef>
              <a:defRPr/>
            </a:pPr>
            <a:r>
              <a:rPr lang="en-GB" sz="3600" b="1">
                <a:latin typeface="+mn-lt"/>
                <a:ea typeface="+mn-ea"/>
                <a:cs typeface="+mn-cs"/>
              </a:rPr>
              <a:t>Practice Level Permissions</a:t>
            </a:r>
            <a:endParaRPr lang="en-US" b="1">
              <a:ea typeface="+mn-ea"/>
              <a:cs typeface="Arial"/>
            </a:endParaRPr>
          </a:p>
        </p:txBody>
      </p:sp>
      <p:sp>
        <p:nvSpPr>
          <p:cNvPr id="8" name="Content Placeholder 2">
            <a:extLst>
              <a:ext uri="{FF2B5EF4-FFF2-40B4-BE49-F238E27FC236}">
                <a16:creationId xmlns:a16="http://schemas.microsoft.com/office/drawing/2014/main" id="{0C947747-DBBB-0948-1219-5ACFF9D8355B}"/>
              </a:ext>
            </a:extLst>
          </p:cNvPr>
          <p:cNvSpPr txBox="1">
            <a:spLocks/>
          </p:cNvSpPr>
          <p:nvPr/>
        </p:nvSpPr>
        <p:spPr>
          <a:xfrm>
            <a:off x="1316078" y="2300140"/>
            <a:ext cx="3528327" cy="2270239"/>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1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000">
              <a:solidFill>
                <a:schemeClr val="accent6"/>
              </a:solidFill>
              <a:cs typeface="Arial" panose="020B0604020202020204"/>
            </a:endParaRPr>
          </a:p>
          <a:p>
            <a:r>
              <a:rPr lang="en-GB" sz="2000">
                <a:solidFill>
                  <a:schemeClr val="accent6"/>
                </a:solidFill>
              </a:rPr>
              <a:t>Permissions that you set that apply to everyone practice wide</a:t>
            </a:r>
            <a:endParaRPr lang="en-GB" sz="2000">
              <a:solidFill>
                <a:schemeClr val="accent6"/>
              </a:solidFill>
              <a:cs typeface="Arial" panose="020B0604020202020204"/>
            </a:endParaRPr>
          </a:p>
          <a:p>
            <a:r>
              <a:rPr lang="en-GB" sz="2000">
                <a:solidFill>
                  <a:schemeClr val="accent6"/>
                </a:solidFill>
              </a:rPr>
              <a:t>Includes: appointments, messaging, prescriptions etc.</a:t>
            </a:r>
            <a:endParaRPr lang="en-GB" sz="2000">
              <a:solidFill>
                <a:schemeClr val="accent6"/>
              </a:solidFill>
              <a:cs typeface="Arial" panose="020B0604020202020204"/>
            </a:endParaRPr>
          </a:p>
        </p:txBody>
      </p:sp>
      <p:pic>
        <p:nvPicPr>
          <p:cNvPr id="10" name="Picture 9" descr="A screenshot of a computer&#10;&#10;Description automatically generated">
            <a:extLst>
              <a:ext uri="{FF2B5EF4-FFF2-40B4-BE49-F238E27FC236}">
                <a16:creationId xmlns:a16="http://schemas.microsoft.com/office/drawing/2014/main" id="{3D3FDC51-487C-2D98-7A02-AA306A26C2AB}"/>
              </a:ext>
            </a:extLst>
          </p:cNvPr>
          <p:cNvPicPr>
            <a:picLocks noChangeAspect="1"/>
          </p:cNvPicPr>
          <p:nvPr/>
        </p:nvPicPr>
        <p:blipFill>
          <a:blip r:embed="rId2"/>
          <a:stretch>
            <a:fillRect/>
          </a:stretch>
        </p:blipFill>
        <p:spPr>
          <a:xfrm>
            <a:off x="6011473" y="698708"/>
            <a:ext cx="5664204" cy="5318768"/>
          </a:xfrm>
          <a:prstGeom prst="rect">
            <a:avLst/>
          </a:prstGeom>
        </p:spPr>
      </p:pic>
      <p:sp>
        <p:nvSpPr>
          <p:cNvPr id="14" name="Rectangle 13">
            <a:extLst>
              <a:ext uri="{FF2B5EF4-FFF2-40B4-BE49-F238E27FC236}">
                <a16:creationId xmlns:a16="http://schemas.microsoft.com/office/drawing/2014/main" id="{E166B009-B83D-3533-3BE9-99BD01F107DA}"/>
              </a:ext>
            </a:extLst>
          </p:cNvPr>
          <p:cNvSpPr/>
          <p:nvPr/>
        </p:nvSpPr>
        <p:spPr>
          <a:xfrm>
            <a:off x="6813205" y="2816338"/>
            <a:ext cx="842838" cy="99089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8951A11C-320D-9300-C3A1-B3EF7392554B}"/>
              </a:ext>
            </a:extLst>
          </p:cNvPr>
          <p:cNvSpPr txBox="1"/>
          <p:nvPr/>
        </p:nvSpPr>
        <p:spPr>
          <a:xfrm>
            <a:off x="1068289" y="4820260"/>
            <a:ext cx="3975051" cy="1015663"/>
          </a:xfrm>
          <a:prstGeom prst="rect">
            <a:avLst/>
          </a:prstGeom>
          <a:solidFill>
            <a:schemeClr val="accent5">
              <a:lumMod val="75000"/>
            </a:schemeClr>
          </a:solidFill>
        </p:spPr>
        <p:txBody>
          <a:bodyPr wrap="square" rtlCol="0">
            <a:spAutoFit/>
          </a:bodyPr>
          <a:lstStyle/>
          <a:p>
            <a:r>
              <a:rPr lang="en-GB" sz="2000" b="1">
                <a:solidFill>
                  <a:schemeClr val="accent6"/>
                </a:solidFill>
              </a:rPr>
              <a:t>When to look out for this: </a:t>
            </a:r>
            <a:r>
              <a:rPr lang="en-GB" sz="2000">
                <a:solidFill>
                  <a:schemeClr val="accent6"/>
                </a:solidFill>
              </a:rPr>
              <a:t>If no one at the practice can use a certain functionality</a:t>
            </a:r>
          </a:p>
        </p:txBody>
      </p:sp>
    </p:spTree>
    <p:extLst>
      <p:ext uri="{BB962C8B-B14F-4D97-AF65-F5344CB8AC3E}">
        <p14:creationId xmlns:p14="http://schemas.microsoft.com/office/powerpoint/2010/main" val="447202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8AFB3E41-B9D3-9080-CD7F-2AAE5BE9AD52}"/>
              </a:ext>
            </a:extLst>
          </p:cNvPr>
          <p:cNvSpPr txBox="1">
            <a:spLocks/>
          </p:cNvSpPr>
          <p:nvPr/>
        </p:nvSpPr>
        <p:spPr>
          <a:xfrm>
            <a:off x="1232359" y="1293217"/>
            <a:ext cx="4282983" cy="1200361"/>
          </a:xfrm>
          <a:prstGeom prst="rect">
            <a:avLst/>
          </a:prstGeom>
        </p:spPr>
        <p:txBody>
          <a:bodyPr lIns="91440" tIns="45720" rIns="91440" bIns="4572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600" b="1"/>
              <a:t>Patient Level Permissions</a:t>
            </a:r>
          </a:p>
        </p:txBody>
      </p:sp>
      <p:sp>
        <p:nvSpPr>
          <p:cNvPr id="21" name="Content Placeholder 2">
            <a:extLst>
              <a:ext uri="{FF2B5EF4-FFF2-40B4-BE49-F238E27FC236}">
                <a16:creationId xmlns:a16="http://schemas.microsoft.com/office/drawing/2014/main" id="{A0038609-D921-7E93-CEA8-39E34748922A}"/>
              </a:ext>
            </a:extLst>
          </p:cNvPr>
          <p:cNvSpPr>
            <a:spLocks noGrp="1"/>
          </p:cNvSpPr>
          <p:nvPr>
            <p:ph idx="1"/>
          </p:nvPr>
        </p:nvSpPr>
        <p:spPr>
          <a:xfrm>
            <a:off x="1300899" y="2489537"/>
            <a:ext cx="3482714" cy="1889579"/>
          </a:xfrm>
        </p:spPr>
        <p:txBody>
          <a:bodyPr anchor="ctr">
            <a:normAutofit lnSpcReduction="10000"/>
          </a:bodyPr>
          <a:lstStyle/>
          <a:p>
            <a:endParaRPr lang="en-GB" sz="1800" dirty="0"/>
          </a:p>
          <a:p>
            <a:r>
              <a:rPr lang="en-GB" sz="2000" dirty="0">
                <a:solidFill>
                  <a:schemeClr val="accent6"/>
                </a:solidFill>
              </a:rPr>
              <a:t>Permissions that you set that can be changed for each patient</a:t>
            </a:r>
            <a:endParaRPr lang="en-GB" sz="2000" dirty="0">
              <a:solidFill>
                <a:schemeClr val="accent6"/>
              </a:solidFill>
              <a:cs typeface="Arial" panose="020B0604020202020204"/>
            </a:endParaRPr>
          </a:p>
          <a:p>
            <a:r>
              <a:rPr lang="en-GB" sz="2000" dirty="0">
                <a:solidFill>
                  <a:schemeClr val="accent6"/>
                </a:solidFill>
              </a:rPr>
              <a:t>Include appointments, messaging, prescriptions etc.</a:t>
            </a:r>
            <a:endParaRPr lang="en-GB" sz="2000" dirty="0">
              <a:solidFill>
                <a:schemeClr val="accent6"/>
              </a:solidFill>
              <a:cs typeface="Arial" panose="020B0604020202020204"/>
            </a:endParaRPr>
          </a:p>
          <a:p>
            <a:endParaRPr lang="en-GB" sz="1800" dirty="0"/>
          </a:p>
        </p:txBody>
      </p:sp>
      <p:pic>
        <p:nvPicPr>
          <p:cNvPr id="25" name="Picture 24" descr="A screenshot of a computer&#10;&#10;Description automatically generated">
            <a:extLst>
              <a:ext uri="{FF2B5EF4-FFF2-40B4-BE49-F238E27FC236}">
                <a16:creationId xmlns:a16="http://schemas.microsoft.com/office/drawing/2014/main" id="{7E976578-F4F5-0900-4663-3D556D0DEDA8}"/>
              </a:ext>
            </a:extLst>
          </p:cNvPr>
          <p:cNvPicPr>
            <a:picLocks noChangeAspect="1"/>
          </p:cNvPicPr>
          <p:nvPr/>
        </p:nvPicPr>
        <p:blipFill>
          <a:blip r:embed="rId2"/>
          <a:srcRect l="1888" t="3208" r="4443"/>
          <a:stretch/>
        </p:blipFill>
        <p:spPr>
          <a:xfrm>
            <a:off x="5405469" y="427040"/>
            <a:ext cx="6275654" cy="5684050"/>
          </a:xfrm>
          <a:prstGeom prst="rect">
            <a:avLst/>
          </a:prstGeom>
        </p:spPr>
      </p:pic>
      <p:sp>
        <p:nvSpPr>
          <p:cNvPr id="29" name="Rectangle 28">
            <a:extLst>
              <a:ext uri="{FF2B5EF4-FFF2-40B4-BE49-F238E27FC236}">
                <a16:creationId xmlns:a16="http://schemas.microsoft.com/office/drawing/2014/main" id="{AEEBA868-EA5B-6FAC-EA29-E26DF4D7A74F}"/>
              </a:ext>
            </a:extLst>
          </p:cNvPr>
          <p:cNvSpPr/>
          <p:nvPr/>
        </p:nvSpPr>
        <p:spPr>
          <a:xfrm>
            <a:off x="6952065" y="2337505"/>
            <a:ext cx="4464072" cy="330398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E56EF620-21E1-B47E-E0AB-B96E871EA451}"/>
              </a:ext>
            </a:extLst>
          </p:cNvPr>
          <p:cNvSpPr txBox="1"/>
          <p:nvPr/>
        </p:nvSpPr>
        <p:spPr>
          <a:xfrm>
            <a:off x="1065230" y="4824213"/>
            <a:ext cx="3959258" cy="1015663"/>
          </a:xfrm>
          <a:prstGeom prst="rect">
            <a:avLst/>
          </a:prstGeom>
          <a:solidFill>
            <a:schemeClr val="accent5">
              <a:lumMod val="75000"/>
            </a:schemeClr>
          </a:solidFill>
        </p:spPr>
        <p:txBody>
          <a:bodyPr wrap="square" rtlCol="0">
            <a:spAutoFit/>
          </a:bodyPr>
          <a:lstStyle/>
          <a:p>
            <a:r>
              <a:rPr lang="en-GB" sz="2000" b="1" dirty="0">
                <a:solidFill>
                  <a:schemeClr val="accent6"/>
                </a:solidFill>
              </a:rPr>
              <a:t>When to look out for this: </a:t>
            </a:r>
            <a:r>
              <a:rPr lang="en-GB" sz="2000" dirty="0">
                <a:solidFill>
                  <a:schemeClr val="accent6"/>
                </a:solidFill>
              </a:rPr>
              <a:t>if some people at the practice can do something but one/a few can’t </a:t>
            </a:r>
            <a:endParaRPr lang="en-GB" sz="2000" dirty="0">
              <a:solidFill>
                <a:schemeClr val="accent6"/>
              </a:solidFill>
              <a:cs typeface="Arial" panose="020B0604020202020204"/>
            </a:endParaRPr>
          </a:p>
        </p:txBody>
      </p:sp>
    </p:spTree>
    <p:extLst>
      <p:ext uri="{BB962C8B-B14F-4D97-AF65-F5344CB8AC3E}">
        <p14:creationId xmlns:p14="http://schemas.microsoft.com/office/powerpoint/2010/main" val="913010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3D8CF62-059F-C772-40CD-82D9BCE07A95}"/>
              </a:ext>
            </a:extLst>
          </p:cNvPr>
          <p:cNvSpPr/>
          <p:nvPr/>
        </p:nvSpPr>
        <p:spPr>
          <a:xfrm>
            <a:off x="0" y="6404343"/>
            <a:ext cx="4119513" cy="338554"/>
          </a:xfrm>
          <a:prstGeom prst="rect">
            <a:avLst/>
          </a:prstGeom>
          <a:solidFill>
            <a:srgbClr val="CCDFF1"/>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0" name="Text Placeholder 9">
            <a:extLst>
              <a:ext uri="{FF2B5EF4-FFF2-40B4-BE49-F238E27FC236}">
                <a16:creationId xmlns:a16="http://schemas.microsoft.com/office/drawing/2014/main" id="{0D0943AD-70BD-9E3A-3DED-7C809D96C1BF}"/>
              </a:ext>
            </a:extLst>
          </p:cNvPr>
          <p:cNvSpPr>
            <a:spLocks noGrp="1"/>
          </p:cNvSpPr>
          <p:nvPr>
            <p:ph type="body" sz="quarter" idx="15"/>
          </p:nvPr>
        </p:nvSpPr>
        <p:spPr>
          <a:xfrm>
            <a:off x="1209598" y="1426883"/>
            <a:ext cx="3862022" cy="658367"/>
          </a:xfrm>
        </p:spPr>
        <p:txBody>
          <a:bodyPr/>
          <a:lstStyle/>
          <a:p>
            <a:pPr>
              <a:spcBef>
                <a:spcPts val="0"/>
              </a:spcBef>
            </a:pPr>
            <a:r>
              <a:rPr lang="en-GB" dirty="0"/>
              <a:t>GP Health Records</a:t>
            </a:r>
          </a:p>
        </p:txBody>
      </p:sp>
      <p:sp>
        <p:nvSpPr>
          <p:cNvPr id="3" name="Content Placeholder 2">
            <a:extLst>
              <a:ext uri="{FF2B5EF4-FFF2-40B4-BE49-F238E27FC236}">
                <a16:creationId xmlns:a16="http://schemas.microsoft.com/office/drawing/2014/main" id="{18159518-375A-53F5-6F33-D7D5D804634A}"/>
              </a:ext>
            </a:extLst>
          </p:cNvPr>
          <p:cNvSpPr>
            <a:spLocks noGrp="1"/>
          </p:cNvSpPr>
          <p:nvPr>
            <p:ph idx="1"/>
          </p:nvPr>
        </p:nvSpPr>
        <p:spPr>
          <a:xfrm>
            <a:off x="1163790" y="2378995"/>
            <a:ext cx="3862022" cy="3044371"/>
          </a:xfrm>
        </p:spPr>
        <p:txBody>
          <a:bodyPr anchor="ctr">
            <a:noAutofit/>
          </a:bodyPr>
          <a:lstStyle/>
          <a:p>
            <a:r>
              <a:rPr lang="en-GB" sz="1600" b="1" dirty="0">
                <a:solidFill>
                  <a:schemeClr val="accent6"/>
                </a:solidFill>
              </a:rPr>
              <a:t>What to check when patients say they can’t access their medical records:</a:t>
            </a:r>
          </a:p>
          <a:p>
            <a:r>
              <a:rPr lang="en-GB" sz="1600" dirty="0">
                <a:solidFill>
                  <a:schemeClr val="accent6"/>
                </a:solidFill>
              </a:rPr>
              <a:t>1) Can you see what they are looking for in their GP Health Record on your GP system?*</a:t>
            </a:r>
            <a:endParaRPr lang="en-GB" sz="1600" dirty="0">
              <a:solidFill>
                <a:schemeClr val="accent6"/>
              </a:solidFill>
              <a:cs typeface="Arial"/>
            </a:endParaRPr>
          </a:p>
          <a:p>
            <a:r>
              <a:rPr lang="en-GB" sz="1600" dirty="0">
                <a:solidFill>
                  <a:schemeClr val="accent6"/>
                </a:solidFill>
              </a:rPr>
              <a:t>2) Do they have access to view the relevant section(s)?</a:t>
            </a:r>
            <a:endParaRPr lang="en-GB" sz="1600" dirty="0">
              <a:solidFill>
                <a:schemeClr val="accent6"/>
              </a:solidFill>
              <a:cs typeface="Arial"/>
            </a:endParaRPr>
          </a:p>
          <a:p>
            <a:r>
              <a:rPr lang="en-GB" sz="1600" dirty="0">
                <a:solidFill>
                  <a:schemeClr val="accent6"/>
                </a:solidFill>
              </a:rPr>
              <a:t>3) Has the ‘view from’ date on the relevant section(s) been set back far enough?</a:t>
            </a:r>
            <a:endParaRPr lang="en-GB" sz="1600" dirty="0">
              <a:solidFill>
                <a:schemeClr val="accent6"/>
              </a:solidFill>
              <a:cs typeface="Arial"/>
            </a:endParaRPr>
          </a:p>
          <a:p>
            <a:r>
              <a:rPr lang="en-GB" sz="1600" dirty="0">
                <a:solidFill>
                  <a:schemeClr val="accent6"/>
                </a:solidFill>
              </a:rPr>
              <a:t>4) Have the relevant parts been made available for online viewing? </a:t>
            </a:r>
            <a:endParaRPr lang="en-GB" sz="1600" dirty="0">
              <a:solidFill>
                <a:schemeClr val="accent6"/>
              </a:solidFill>
              <a:cs typeface="Arial"/>
            </a:endParaRPr>
          </a:p>
        </p:txBody>
      </p:sp>
      <p:pic>
        <p:nvPicPr>
          <p:cNvPr id="33" name="Picture 32" descr="A screenshot of a computer&#10;&#10;Description automatically generated">
            <a:extLst>
              <a:ext uri="{FF2B5EF4-FFF2-40B4-BE49-F238E27FC236}">
                <a16:creationId xmlns:a16="http://schemas.microsoft.com/office/drawing/2014/main" id="{11B246DF-A0AE-148D-4711-1BC28EDA4B52}"/>
              </a:ext>
            </a:extLst>
          </p:cNvPr>
          <p:cNvPicPr>
            <a:picLocks noChangeAspect="1"/>
          </p:cNvPicPr>
          <p:nvPr/>
        </p:nvPicPr>
        <p:blipFill>
          <a:blip r:embed="rId3"/>
          <a:srcRect r="5647"/>
          <a:stretch/>
        </p:blipFill>
        <p:spPr>
          <a:xfrm>
            <a:off x="5693789" y="962536"/>
            <a:ext cx="5919380" cy="4932928"/>
          </a:xfrm>
          <a:prstGeom prst="rect">
            <a:avLst/>
          </a:prstGeom>
        </p:spPr>
      </p:pic>
      <p:sp>
        <p:nvSpPr>
          <p:cNvPr id="34" name="Rectangle 33">
            <a:extLst>
              <a:ext uri="{FF2B5EF4-FFF2-40B4-BE49-F238E27FC236}">
                <a16:creationId xmlns:a16="http://schemas.microsoft.com/office/drawing/2014/main" id="{49B7BEF7-5F5D-C878-5A60-60D72D929E3D}"/>
              </a:ext>
            </a:extLst>
          </p:cNvPr>
          <p:cNvSpPr/>
          <p:nvPr/>
        </p:nvSpPr>
        <p:spPr>
          <a:xfrm>
            <a:off x="7450217" y="2111415"/>
            <a:ext cx="3860378" cy="75328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E55436EE-93CA-E011-FB29-804DCA910E3E}"/>
              </a:ext>
            </a:extLst>
          </p:cNvPr>
          <p:cNvSpPr/>
          <p:nvPr/>
        </p:nvSpPr>
        <p:spPr>
          <a:xfrm>
            <a:off x="7450217" y="3597801"/>
            <a:ext cx="3860378" cy="75328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84B84A92-9568-7F7F-A375-FD7702478703}"/>
              </a:ext>
            </a:extLst>
          </p:cNvPr>
          <p:cNvSpPr txBox="1"/>
          <p:nvPr/>
        </p:nvSpPr>
        <p:spPr>
          <a:xfrm>
            <a:off x="1064946" y="5451364"/>
            <a:ext cx="3970010" cy="830997"/>
          </a:xfrm>
          <a:prstGeom prst="rect">
            <a:avLst/>
          </a:prstGeom>
          <a:solidFill>
            <a:schemeClr val="accent5">
              <a:lumMod val="75000"/>
            </a:schemeClr>
          </a:solidFill>
        </p:spPr>
        <p:txBody>
          <a:bodyPr wrap="square" lIns="91440" tIns="45720" rIns="91440" bIns="45720" rtlCol="0" anchor="t">
            <a:spAutoFit/>
          </a:bodyPr>
          <a:lstStyle/>
          <a:p>
            <a:r>
              <a:rPr lang="en-GB" sz="1600" b="1" dirty="0">
                <a:solidFill>
                  <a:schemeClr val="accent6"/>
                </a:solidFill>
              </a:rPr>
              <a:t>If the answers is ‘Yes’ to all of the above questions:</a:t>
            </a:r>
            <a:r>
              <a:rPr lang="en-GB" sz="1600" dirty="0">
                <a:solidFill>
                  <a:schemeClr val="accent6"/>
                </a:solidFill>
              </a:rPr>
              <a:t> Escalate to the GP System Supplier/NHS App support team</a:t>
            </a:r>
            <a:endParaRPr lang="en-GB" sz="1600" dirty="0">
              <a:solidFill>
                <a:schemeClr val="accent6"/>
              </a:solidFill>
              <a:cs typeface="Arial"/>
            </a:endParaRPr>
          </a:p>
        </p:txBody>
      </p:sp>
      <p:sp>
        <p:nvSpPr>
          <p:cNvPr id="9" name="TextBox 8">
            <a:extLst>
              <a:ext uri="{FF2B5EF4-FFF2-40B4-BE49-F238E27FC236}">
                <a16:creationId xmlns:a16="http://schemas.microsoft.com/office/drawing/2014/main" id="{FACBD6F6-0C99-7386-3E3C-328B84EAF49B}"/>
              </a:ext>
            </a:extLst>
          </p:cNvPr>
          <p:cNvSpPr txBox="1"/>
          <p:nvPr/>
        </p:nvSpPr>
        <p:spPr>
          <a:xfrm>
            <a:off x="-2829" y="6385489"/>
            <a:ext cx="438504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ea typeface="+mn-lt"/>
                <a:cs typeface="+mn-lt"/>
                <a:hlinkClick r:id="rId4"/>
              </a:rPr>
              <a:t>More information on GP Health Records</a:t>
            </a:r>
            <a:endParaRPr lang="en-US" sz="1600" b="1" dirty="0">
              <a:cs typeface="Arial"/>
            </a:endParaRPr>
          </a:p>
        </p:txBody>
      </p:sp>
      <p:sp>
        <p:nvSpPr>
          <p:cNvPr id="2" name="Rectangle 1">
            <a:extLst>
              <a:ext uri="{FF2B5EF4-FFF2-40B4-BE49-F238E27FC236}">
                <a16:creationId xmlns:a16="http://schemas.microsoft.com/office/drawing/2014/main" id="{002624E8-534E-5245-7615-0A647984E098}"/>
              </a:ext>
            </a:extLst>
          </p:cNvPr>
          <p:cNvSpPr/>
          <p:nvPr/>
        </p:nvSpPr>
        <p:spPr>
          <a:xfrm>
            <a:off x="8924544" y="333497"/>
            <a:ext cx="3267456" cy="524979"/>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600" dirty="0">
                <a:solidFill>
                  <a:schemeClr val="accent6"/>
                </a:solidFill>
              </a:rPr>
              <a:t>*Remember the NHS App mirrors what is in your GP system</a:t>
            </a:r>
          </a:p>
        </p:txBody>
      </p:sp>
    </p:spTree>
    <p:extLst>
      <p:ext uri="{BB962C8B-B14F-4D97-AF65-F5344CB8AC3E}">
        <p14:creationId xmlns:p14="http://schemas.microsoft.com/office/powerpoint/2010/main" val="633736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3"/>
                                        </p:tgtEl>
                                        <p:attrNameLst>
                                          <p:attrName>style.visibility</p:attrName>
                                        </p:attrNameLst>
                                      </p:cBhvr>
                                      <p:to>
                                        <p:strVal val="visible"/>
                                      </p:to>
                                    </p:set>
                                    <p:anim calcmode="lin" valueType="num">
                                      <p:cBhvr additive="base">
                                        <p:cTn id="32" dur="500" fill="hold"/>
                                        <p:tgtEl>
                                          <p:spTgt spid="33"/>
                                        </p:tgtEl>
                                        <p:attrNameLst>
                                          <p:attrName>ppt_x</p:attrName>
                                        </p:attrNameLst>
                                      </p:cBhvr>
                                      <p:tavLst>
                                        <p:tav tm="0">
                                          <p:val>
                                            <p:strVal val="#ppt_x"/>
                                          </p:val>
                                        </p:tav>
                                        <p:tav tm="100000">
                                          <p:val>
                                            <p:strVal val="#ppt_x"/>
                                          </p:val>
                                        </p:tav>
                                      </p:tavLst>
                                    </p:anim>
                                    <p:anim calcmode="lin" valueType="num">
                                      <p:cBhvr additive="base">
                                        <p:cTn id="33"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4"/>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5"/>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down)">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4" grpId="0" animBg="1"/>
      <p:bldP spid="35" grpId="0" animBg="1"/>
      <p:bldP spid="7" grpId="0" animBg="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E5DB64-6311-3AF1-75F7-963A42DB2204}"/>
              </a:ext>
            </a:extLst>
          </p:cNvPr>
          <p:cNvSpPr/>
          <p:nvPr/>
        </p:nvSpPr>
        <p:spPr>
          <a:xfrm>
            <a:off x="1" y="6404343"/>
            <a:ext cx="3638746" cy="338554"/>
          </a:xfrm>
          <a:prstGeom prst="rect">
            <a:avLst/>
          </a:prstGeom>
          <a:solidFill>
            <a:srgbClr val="CCDFF1"/>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6" name="Title 1">
            <a:extLst>
              <a:ext uri="{FF2B5EF4-FFF2-40B4-BE49-F238E27FC236}">
                <a16:creationId xmlns:a16="http://schemas.microsoft.com/office/drawing/2014/main" id="{D3465BC1-CDBA-8851-2412-7F3E66088611}"/>
              </a:ext>
            </a:extLst>
          </p:cNvPr>
          <p:cNvSpPr txBox="1">
            <a:spLocks/>
          </p:cNvSpPr>
          <p:nvPr/>
        </p:nvSpPr>
        <p:spPr>
          <a:xfrm>
            <a:off x="1060379" y="732580"/>
            <a:ext cx="4282983" cy="1200361"/>
          </a:xfrm>
          <a:prstGeom prst="rect">
            <a:avLst/>
          </a:prstGeom>
        </p:spPr>
        <p:txBody>
          <a:bodyPr lIns="91440" tIns="45720" rIns="91440" bIns="4572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600" b="1"/>
              <a:t>Proxy</a:t>
            </a:r>
            <a:r>
              <a:rPr lang="en-GB" sz="1800" b="1"/>
              <a:t> </a:t>
            </a:r>
            <a:r>
              <a:rPr lang="en-GB" sz="2000" b="1"/>
              <a:t>(Linked Accounts)</a:t>
            </a:r>
            <a:endParaRPr lang="en-GB" sz="2000" b="1">
              <a:cs typeface="Arial"/>
            </a:endParaRPr>
          </a:p>
        </p:txBody>
      </p:sp>
      <p:sp>
        <p:nvSpPr>
          <p:cNvPr id="18" name="Content Placeholder 2">
            <a:extLst>
              <a:ext uri="{FF2B5EF4-FFF2-40B4-BE49-F238E27FC236}">
                <a16:creationId xmlns:a16="http://schemas.microsoft.com/office/drawing/2014/main" id="{E83A209A-CB5A-DF01-BD4D-94B1544A4EEB}"/>
              </a:ext>
            </a:extLst>
          </p:cNvPr>
          <p:cNvSpPr>
            <a:spLocks noGrp="1"/>
          </p:cNvSpPr>
          <p:nvPr>
            <p:ph idx="1"/>
          </p:nvPr>
        </p:nvSpPr>
        <p:spPr>
          <a:xfrm>
            <a:off x="1124386" y="1499616"/>
            <a:ext cx="3923101" cy="4728169"/>
          </a:xfrm>
        </p:spPr>
        <p:txBody>
          <a:bodyPr anchor="ctr">
            <a:normAutofit/>
          </a:bodyPr>
          <a:lstStyle/>
          <a:p>
            <a:endParaRPr lang="en-GB" sz="1400" dirty="0">
              <a:solidFill>
                <a:schemeClr val="accent6"/>
              </a:solidFill>
            </a:endParaRPr>
          </a:p>
          <a:p>
            <a:pPr marL="0" indent="0">
              <a:buNone/>
            </a:pPr>
            <a:r>
              <a:rPr lang="en-GB" sz="1400" b="1" dirty="0">
                <a:solidFill>
                  <a:schemeClr val="accent6"/>
                </a:solidFill>
              </a:rPr>
              <a:t>Steps for Adding the linked account:</a:t>
            </a:r>
            <a:endParaRPr lang="en-GB" sz="1400" b="1" dirty="0">
              <a:solidFill>
                <a:schemeClr val="accent6"/>
              </a:solidFill>
              <a:cs typeface="Arial"/>
            </a:endParaRPr>
          </a:p>
          <a:p>
            <a:pPr marL="0" indent="0">
              <a:spcAft>
                <a:spcPts val="200"/>
              </a:spcAft>
              <a:buNone/>
            </a:pPr>
            <a:r>
              <a:rPr lang="en-GB" sz="1400" b="1" dirty="0">
                <a:solidFill>
                  <a:schemeClr val="accent6"/>
                </a:solidFill>
              </a:rPr>
              <a:t>1) Create the linked account</a:t>
            </a:r>
            <a:endParaRPr lang="en-GB" sz="1400" b="1" dirty="0">
              <a:solidFill>
                <a:schemeClr val="accent6"/>
              </a:solidFill>
              <a:cs typeface="Arial"/>
            </a:endParaRPr>
          </a:p>
          <a:p>
            <a:pPr marL="0" indent="0">
              <a:buNone/>
            </a:pPr>
            <a:r>
              <a:rPr lang="en-GB" sz="1400" b="1" dirty="0">
                <a:solidFill>
                  <a:schemeClr val="accent6"/>
                </a:solidFill>
              </a:rPr>
              <a:t>2) </a:t>
            </a:r>
            <a:r>
              <a:rPr lang="en-GB" sz="1400" b="1" dirty="0">
                <a:solidFill>
                  <a:schemeClr val="accent5">
                    <a:lumMod val="50000"/>
                  </a:schemeClr>
                </a:solidFill>
              </a:rPr>
              <a:t>Add permissions</a:t>
            </a:r>
            <a:r>
              <a:rPr lang="en-GB" sz="1400" b="1" dirty="0">
                <a:solidFill>
                  <a:schemeClr val="accent6"/>
                </a:solidFill>
              </a:rPr>
              <a:t> for the user to access the other person’s services that you want them to access</a:t>
            </a:r>
            <a:endParaRPr lang="en-GB" sz="1400" b="1" dirty="0">
              <a:solidFill>
                <a:schemeClr val="accent6"/>
              </a:solidFill>
              <a:cs typeface="Arial"/>
            </a:endParaRPr>
          </a:p>
          <a:p>
            <a:pPr marL="0" indent="0">
              <a:spcAft>
                <a:spcPts val="0"/>
              </a:spcAft>
              <a:buNone/>
            </a:pPr>
            <a:r>
              <a:rPr lang="en-GB" sz="1400" b="1" dirty="0">
                <a:solidFill>
                  <a:schemeClr val="accent6"/>
                </a:solidFill>
              </a:rPr>
              <a:t>Key Points:</a:t>
            </a:r>
            <a:endParaRPr lang="en-GB" sz="1400" b="1" dirty="0">
              <a:solidFill>
                <a:schemeClr val="accent6"/>
              </a:solidFill>
              <a:cs typeface="Arial"/>
            </a:endParaRPr>
          </a:p>
          <a:p>
            <a:pPr marL="171450" indent="-171450">
              <a:buChar char="•"/>
            </a:pPr>
            <a:r>
              <a:rPr lang="en-US" sz="1400" dirty="0">
                <a:solidFill>
                  <a:schemeClr val="accent6"/>
                </a:solidFill>
              </a:rPr>
              <a:t>The same medical record permissions etc. will need to be applied as to regular patients</a:t>
            </a:r>
            <a:endParaRPr lang="en-US" sz="1400" dirty="0">
              <a:solidFill>
                <a:schemeClr val="accent6"/>
              </a:solidFill>
              <a:cs typeface="Arial" panose="020B0604020202020204"/>
            </a:endParaRPr>
          </a:p>
          <a:p>
            <a:pPr marL="171450" indent="-171450">
              <a:buChar char="•"/>
            </a:pPr>
            <a:r>
              <a:rPr lang="en-GB" sz="1400" dirty="0">
                <a:solidFill>
                  <a:schemeClr val="accent6"/>
                </a:solidFill>
              </a:rPr>
              <a:t>Person being linked to can be any age</a:t>
            </a:r>
            <a:endParaRPr lang="en-GB" sz="1400" dirty="0">
              <a:solidFill>
                <a:schemeClr val="accent6"/>
              </a:solidFill>
              <a:cs typeface="Arial" panose="020B0604020202020204"/>
            </a:endParaRPr>
          </a:p>
          <a:p>
            <a:pPr marL="171450" indent="-171450">
              <a:buChar char="•"/>
            </a:pPr>
            <a:r>
              <a:rPr lang="en-US" sz="1400" dirty="0">
                <a:solidFill>
                  <a:schemeClr val="accent6"/>
                </a:solidFill>
              </a:rPr>
              <a:t>There is no limit to the number of patients a proxy user can manage.</a:t>
            </a:r>
            <a:endParaRPr lang="en-US" sz="1400" dirty="0">
              <a:solidFill>
                <a:schemeClr val="accent6"/>
              </a:solidFill>
              <a:cs typeface="Arial" panose="020B0604020202020204"/>
            </a:endParaRPr>
          </a:p>
          <a:p>
            <a:pPr marL="171450" indent="-171450">
              <a:buChar char="•"/>
            </a:pPr>
            <a:r>
              <a:rPr lang="en-US" sz="1400" dirty="0">
                <a:solidFill>
                  <a:schemeClr val="accent6"/>
                </a:solidFill>
              </a:rPr>
              <a:t>There are certain functionalities that are not available for proxy access (e.g., secondary care, messaging)</a:t>
            </a:r>
            <a:endParaRPr lang="en-US" sz="1400" dirty="0">
              <a:solidFill>
                <a:schemeClr val="accent6"/>
              </a:solidFill>
              <a:cs typeface="Arial"/>
            </a:endParaRPr>
          </a:p>
          <a:p>
            <a:pPr marL="171450" indent="-171450">
              <a:buChar char="•"/>
            </a:pPr>
            <a:r>
              <a:rPr lang="en-US" sz="1400" dirty="0">
                <a:solidFill>
                  <a:schemeClr val="accent6"/>
                </a:solidFill>
              </a:rPr>
              <a:t>Patient's need to be registered at the same practice</a:t>
            </a:r>
            <a:endParaRPr lang="en-GB" sz="1400" dirty="0">
              <a:solidFill>
                <a:schemeClr val="accent6"/>
              </a:solidFill>
            </a:endParaRPr>
          </a:p>
          <a:p>
            <a:endParaRPr lang="en-GB" sz="1400" dirty="0"/>
          </a:p>
        </p:txBody>
      </p:sp>
      <p:pic>
        <p:nvPicPr>
          <p:cNvPr id="22" name="Picture 2" descr="A screenshot of a phone&#10;&#10;Description automatically generated">
            <a:extLst>
              <a:ext uri="{FF2B5EF4-FFF2-40B4-BE49-F238E27FC236}">
                <a16:creationId xmlns:a16="http://schemas.microsoft.com/office/drawing/2014/main" id="{B4010C58-DA1D-64F6-C10B-E6839ED10E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4208" y="411250"/>
            <a:ext cx="2708476" cy="581653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A screenshot of a phone&#10;&#10;Description automatically generated">
            <a:extLst>
              <a:ext uri="{FF2B5EF4-FFF2-40B4-BE49-F238E27FC236}">
                <a16:creationId xmlns:a16="http://schemas.microsoft.com/office/drawing/2014/main" id="{5D144623-E91C-DE85-0967-90F8D70F6D4A}"/>
              </a:ext>
            </a:extLst>
          </p:cNvPr>
          <p:cNvPicPr>
            <a:picLocks noChangeAspect="1"/>
          </p:cNvPicPr>
          <p:nvPr/>
        </p:nvPicPr>
        <p:blipFill>
          <a:blip r:embed="rId3"/>
          <a:stretch>
            <a:fillRect/>
          </a:stretch>
        </p:blipFill>
        <p:spPr>
          <a:xfrm>
            <a:off x="9358934" y="1356501"/>
            <a:ext cx="1772687" cy="3745851"/>
          </a:xfrm>
          <a:prstGeom prst="rect">
            <a:avLst/>
          </a:prstGeom>
        </p:spPr>
      </p:pic>
      <p:sp>
        <p:nvSpPr>
          <p:cNvPr id="4" name="TextBox 3">
            <a:extLst>
              <a:ext uri="{FF2B5EF4-FFF2-40B4-BE49-F238E27FC236}">
                <a16:creationId xmlns:a16="http://schemas.microsoft.com/office/drawing/2014/main" id="{E20C2C6A-86AB-B370-2E1A-CC0B25B5CCBF}"/>
              </a:ext>
            </a:extLst>
          </p:cNvPr>
          <p:cNvSpPr txBox="1"/>
          <p:nvPr/>
        </p:nvSpPr>
        <p:spPr>
          <a:xfrm>
            <a:off x="0" y="6404343"/>
            <a:ext cx="373231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ea typeface="+mn-lt"/>
                <a:cs typeface="+mn-lt"/>
                <a:hlinkClick r:id="rId4"/>
              </a:rPr>
              <a:t>More information on Proxy Services</a:t>
            </a:r>
            <a:endParaRPr lang="en-US" sz="2000" b="1">
              <a:cs typeface="Arial"/>
            </a:endParaRPr>
          </a:p>
        </p:txBody>
      </p:sp>
    </p:spTree>
    <p:extLst>
      <p:ext uri="{BB962C8B-B14F-4D97-AF65-F5344CB8AC3E}">
        <p14:creationId xmlns:p14="http://schemas.microsoft.com/office/powerpoint/2010/main" val="1635006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1382E3-A548-F0A5-6588-838F165634B0}"/>
              </a:ext>
            </a:extLst>
          </p:cNvPr>
          <p:cNvSpPr/>
          <p:nvPr/>
        </p:nvSpPr>
        <p:spPr>
          <a:xfrm>
            <a:off x="0" y="6404343"/>
            <a:ext cx="3553905" cy="338554"/>
          </a:xfrm>
          <a:prstGeom prst="rect">
            <a:avLst/>
          </a:prstGeom>
          <a:solidFill>
            <a:srgbClr val="CCDFF1"/>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9B7922A2-9C70-F2A2-6F76-CDDA887B0BC2}"/>
              </a:ext>
            </a:extLst>
          </p:cNvPr>
          <p:cNvPicPr>
            <a:picLocks noChangeAspect="1"/>
          </p:cNvPicPr>
          <p:nvPr/>
        </p:nvPicPr>
        <p:blipFill>
          <a:blip r:embed="rId2"/>
          <a:stretch>
            <a:fillRect/>
          </a:stretch>
        </p:blipFill>
        <p:spPr>
          <a:xfrm>
            <a:off x="5964967" y="772"/>
            <a:ext cx="6224201" cy="6835860"/>
          </a:xfrm>
          <a:prstGeom prst="rect">
            <a:avLst/>
          </a:prstGeom>
        </p:spPr>
      </p:pic>
      <p:sp>
        <p:nvSpPr>
          <p:cNvPr id="14" name="Title 1">
            <a:extLst>
              <a:ext uri="{FF2B5EF4-FFF2-40B4-BE49-F238E27FC236}">
                <a16:creationId xmlns:a16="http://schemas.microsoft.com/office/drawing/2014/main" id="{ADFCAF96-E7F7-65E3-7172-D21933970EB7}"/>
              </a:ext>
            </a:extLst>
          </p:cNvPr>
          <p:cNvSpPr txBox="1">
            <a:spLocks/>
          </p:cNvSpPr>
          <p:nvPr/>
        </p:nvSpPr>
        <p:spPr>
          <a:xfrm>
            <a:off x="1062239" y="1359418"/>
            <a:ext cx="4380216" cy="705879"/>
          </a:xfrm>
          <a:prstGeom prst="rect">
            <a:avLst/>
          </a:prstGeom>
        </p:spPr>
        <p:txBody>
          <a:bodyPr lIns="91440" tIns="45720" rIns="91440" bIns="4572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600" b="1"/>
              <a:t>Prescriptions </a:t>
            </a:r>
            <a:endParaRPr lang="en-GB" sz="3600" b="1">
              <a:cs typeface="Arial"/>
            </a:endParaRPr>
          </a:p>
        </p:txBody>
      </p:sp>
      <p:sp>
        <p:nvSpPr>
          <p:cNvPr id="16" name="Content Placeholder 2">
            <a:extLst>
              <a:ext uri="{FF2B5EF4-FFF2-40B4-BE49-F238E27FC236}">
                <a16:creationId xmlns:a16="http://schemas.microsoft.com/office/drawing/2014/main" id="{98D913B2-2A2B-6B60-289E-13234D163B53}"/>
              </a:ext>
            </a:extLst>
          </p:cNvPr>
          <p:cNvSpPr>
            <a:spLocks noGrp="1"/>
          </p:cNvSpPr>
          <p:nvPr>
            <p:ph idx="1"/>
          </p:nvPr>
        </p:nvSpPr>
        <p:spPr>
          <a:xfrm>
            <a:off x="1179679" y="3122487"/>
            <a:ext cx="3877996" cy="2989374"/>
          </a:xfrm>
        </p:spPr>
        <p:txBody>
          <a:bodyPr anchor="ctr">
            <a:normAutofit/>
          </a:bodyPr>
          <a:lstStyle/>
          <a:p>
            <a:pPr>
              <a:spcAft>
                <a:spcPts val="0"/>
              </a:spcAft>
            </a:pPr>
            <a:r>
              <a:rPr lang="en-GB" b="1">
                <a:solidFill>
                  <a:schemeClr val="accent6"/>
                </a:solidFill>
              </a:rPr>
              <a:t>You can:</a:t>
            </a:r>
          </a:p>
          <a:p>
            <a:r>
              <a:rPr lang="en-GB">
                <a:solidFill>
                  <a:schemeClr val="accent6"/>
                </a:solidFill>
              </a:rPr>
              <a:t>1) control whether the patient can order repeat prescriptions</a:t>
            </a:r>
            <a:endParaRPr lang="en-GB">
              <a:solidFill>
                <a:schemeClr val="accent6"/>
              </a:solidFill>
              <a:cs typeface="Arial"/>
            </a:endParaRPr>
          </a:p>
          <a:p>
            <a:r>
              <a:rPr lang="en-GB">
                <a:solidFill>
                  <a:schemeClr val="accent6"/>
                </a:solidFill>
              </a:rPr>
              <a:t>2) amend how far before the order date the patient can request their repeat prescriptions </a:t>
            </a:r>
            <a:endParaRPr lang="en-GB">
              <a:solidFill>
                <a:schemeClr val="accent6"/>
              </a:solidFill>
              <a:cs typeface="Arial"/>
            </a:endParaRPr>
          </a:p>
          <a:p>
            <a:r>
              <a:rPr lang="en-GB">
                <a:solidFill>
                  <a:schemeClr val="accent6"/>
                </a:solidFill>
              </a:rPr>
              <a:t>3) control whether the patient has to give a reason when submitting the prescription </a:t>
            </a:r>
            <a:endParaRPr lang="en-GB">
              <a:solidFill>
                <a:schemeClr val="accent6"/>
              </a:solidFill>
              <a:cs typeface="Arial"/>
            </a:endParaRPr>
          </a:p>
          <a:p>
            <a:pPr marL="342900" indent="-342900">
              <a:buFont typeface="+mj-lt"/>
              <a:buAutoNum type="arabicPeriod"/>
            </a:pPr>
            <a:endParaRPr lang="en-GB" b="1">
              <a:solidFill>
                <a:schemeClr val="accent6"/>
              </a:solidFill>
              <a:cs typeface="Arial"/>
            </a:endParaRPr>
          </a:p>
          <a:p>
            <a:pPr marL="0" indent="0">
              <a:buNone/>
            </a:pPr>
            <a:endParaRPr lang="en-GB" sz="2000"/>
          </a:p>
          <a:p>
            <a:endParaRPr lang="en-GB" sz="2000"/>
          </a:p>
          <a:p>
            <a:endParaRPr lang="en-GB" sz="2000"/>
          </a:p>
        </p:txBody>
      </p:sp>
      <p:sp>
        <p:nvSpPr>
          <p:cNvPr id="20" name="Content Placeholder 2">
            <a:extLst>
              <a:ext uri="{FF2B5EF4-FFF2-40B4-BE49-F238E27FC236}">
                <a16:creationId xmlns:a16="http://schemas.microsoft.com/office/drawing/2014/main" id="{7580BB77-BCCD-0AFC-45E7-25010B93FDDF}"/>
              </a:ext>
            </a:extLst>
          </p:cNvPr>
          <p:cNvSpPr txBox="1">
            <a:spLocks/>
          </p:cNvSpPr>
          <p:nvPr/>
        </p:nvSpPr>
        <p:spPr>
          <a:xfrm>
            <a:off x="1062238" y="1945651"/>
            <a:ext cx="3995437" cy="61127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b="1">
                <a:solidFill>
                  <a:schemeClr val="accent6"/>
                </a:solidFill>
              </a:rPr>
              <a:t>Only repeat prescriptions are orderable via the NHS App </a:t>
            </a:r>
            <a:endParaRPr lang="en-GB" sz="1800">
              <a:solidFill>
                <a:schemeClr val="accent6"/>
              </a:solidFill>
            </a:endParaRPr>
          </a:p>
        </p:txBody>
      </p:sp>
      <p:pic>
        <p:nvPicPr>
          <p:cNvPr id="2" name="Picture 1" descr="A screenshot of a phone&#10;&#10;Description automatically generated">
            <a:extLst>
              <a:ext uri="{FF2B5EF4-FFF2-40B4-BE49-F238E27FC236}">
                <a16:creationId xmlns:a16="http://schemas.microsoft.com/office/drawing/2014/main" id="{7ECAF305-AEF8-0EF3-B107-22853F6BE51C}"/>
              </a:ext>
            </a:extLst>
          </p:cNvPr>
          <p:cNvPicPr>
            <a:picLocks noChangeAspect="1"/>
          </p:cNvPicPr>
          <p:nvPr/>
        </p:nvPicPr>
        <p:blipFill>
          <a:blip r:embed="rId3"/>
          <a:srcRect t="4461"/>
          <a:stretch/>
        </p:blipFill>
        <p:spPr>
          <a:xfrm>
            <a:off x="7753238" y="667651"/>
            <a:ext cx="2941966" cy="5522697"/>
          </a:xfrm>
          <a:prstGeom prst="rect">
            <a:avLst/>
          </a:prstGeom>
        </p:spPr>
      </p:pic>
      <p:sp>
        <p:nvSpPr>
          <p:cNvPr id="6" name="TextBox 5">
            <a:extLst>
              <a:ext uri="{FF2B5EF4-FFF2-40B4-BE49-F238E27FC236}">
                <a16:creationId xmlns:a16="http://schemas.microsoft.com/office/drawing/2014/main" id="{91EE466B-5C16-ED07-E648-EAC2B2BF52F6}"/>
              </a:ext>
            </a:extLst>
          </p:cNvPr>
          <p:cNvSpPr txBox="1"/>
          <p:nvPr/>
        </p:nvSpPr>
        <p:spPr>
          <a:xfrm>
            <a:off x="0" y="6404343"/>
            <a:ext cx="3995437" cy="33855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a:ea typeface="+mn-lt"/>
                <a:cs typeface="+mn-lt"/>
                <a:hlinkClick r:id="rId4"/>
              </a:rPr>
              <a:t>More information on prescriptions</a:t>
            </a:r>
            <a:endParaRPr lang="en-US" sz="2000" b="1">
              <a:cs typeface="Arial"/>
            </a:endParaRPr>
          </a:p>
        </p:txBody>
      </p:sp>
      <p:sp>
        <p:nvSpPr>
          <p:cNvPr id="3" name="TextBox 2">
            <a:extLst>
              <a:ext uri="{FF2B5EF4-FFF2-40B4-BE49-F238E27FC236}">
                <a16:creationId xmlns:a16="http://schemas.microsoft.com/office/drawing/2014/main" id="{78D781F5-F7E0-F47B-7086-8F1D932ABE60}"/>
              </a:ext>
            </a:extLst>
          </p:cNvPr>
          <p:cNvSpPr txBox="1"/>
          <p:nvPr/>
        </p:nvSpPr>
        <p:spPr>
          <a:xfrm>
            <a:off x="1062238" y="5315565"/>
            <a:ext cx="3995437" cy="523220"/>
          </a:xfrm>
          <a:prstGeom prst="rect">
            <a:avLst/>
          </a:prstGeom>
          <a:solidFill>
            <a:schemeClr val="accent5">
              <a:lumMod val="75000"/>
            </a:schemeClr>
          </a:solidFill>
        </p:spPr>
        <p:txBody>
          <a:bodyPr wrap="square" rtlCol="0">
            <a:spAutoFit/>
          </a:bodyPr>
          <a:lstStyle/>
          <a:p>
            <a:r>
              <a:rPr lang="en-GB" sz="1400" b="1">
                <a:solidFill>
                  <a:schemeClr val="accent6"/>
                </a:solidFill>
              </a:rPr>
              <a:t>Disclaimer: </a:t>
            </a:r>
            <a:r>
              <a:rPr lang="en-GB" sz="1400">
                <a:solidFill>
                  <a:schemeClr val="accent6"/>
                </a:solidFill>
              </a:rPr>
              <a:t>These may be specific to your GP System Supplier (EMIS/TPP/</a:t>
            </a:r>
            <a:r>
              <a:rPr lang="en-GB" sz="1400" err="1">
                <a:solidFill>
                  <a:schemeClr val="accent6"/>
                </a:solidFill>
              </a:rPr>
              <a:t>Medicus</a:t>
            </a:r>
            <a:r>
              <a:rPr lang="en-GB" sz="1400">
                <a:solidFill>
                  <a:schemeClr val="accent6"/>
                </a:solidFill>
              </a:rPr>
              <a:t>/Vision)</a:t>
            </a:r>
          </a:p>
        </p:txBody>
      </p:sp>
    </p:spTree>
    <p:extLst>
      <p:ext uri="{BB962C8B-B14F-4D97-AF65-F5344CB8AC3E}">
        <p14:creationId xmlns:p14="http://schemas.microsoft.com/office/powerpoint/2010/main" val="2226923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B8B7F74-726D-8EED-8164-4DC19EB806DA}"/>
              </a:ext>
            </a:extLst>
          </p:cNvPr>
          <p:cNvSpPr/>
          <p:nvPr/>
        </p:nvSpPr>
        <p:spPr>
          <a:xfrm>
            <a:off x="0" y="6404343"/>
            <a:ext cx="4119513" cy="338554"/>
          </a:xfrm>
          <a:prstGeom prst="rect">
            <a:avLst/>
          </a:prstGeom>
          <a:solidFill>
            <a:srgbClr val="CCDFF1"/>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4" name="Title 1">
            <a:extLst>
              <a:ext uri="{FF2B5EF4-FFF2-40B4-BE49-F238E27FC236}">
                <a16:creationId xmlns:a16="http://schemas.microsoft.com/office/drawing/2014/main" id="{09260D26-8E28-1CCC-2EC2-EFDF5E62B36C}"/>
              </a:ext>
            </a:extLst>
          </p:cNvPr>
          <p:cNvSpPr txBox="1">
            <a:spLocks/>
          </p:cNvSpPr>
          <p:nvPr/>
        </p:nvSpPr>
        <p:spPr>
          <a:xfrm>
            <a:off x="1026064" y="1268384"/>
            <a:ext cx="4282983" cy="675199"/>
          </a:xfrm>
          <a:prstGeom prst="rect">
            <a:avLst/>
          </a:prstGeom>
        </p:spPr>
        <p:txBody>
          <a:bodyPr lIns="91440" tIns="45720" rIns="91440" bIns="4572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600" b="1"/>
              <a:t>Appointments</a:t>
            </a:r>
          </a:p>
        </p:txBody>
      </p:sp>
      <p:pic>
        <p:nvPicPr>
          <p:cNvPr id="16" name="Picture 15" descr="A screenshot of a computer&#10;&#10;Description automatically generated">
            <a:extLst>
              <a:ext uri="{FF2B5EF4-FFF2-40B4-BE49-F238E27FC236}">
                <a16:creationId xmlns:a16="http://schemas.microsoft.com/office/drawing/2014/main" id="{E908F3B9-E13D-C1B9-846C-1A640733A2F0}"/>
              </a:ext>
            </a:extLst>
          </p:cNvPr>
          <p:cNvPicPr>
            <a:picLocks noChangeAspect="1"/>
          </p:cNvPicPr>
          <p:nvPr/>
        </p:nvPicPr>
        <p:blipFill>
          <a:blip r:embed="rId2"/>
          <a:stretch>
            <a:fillRect/>
          </a:stretch>
        </p:blipFill>
        <p:spPr>
          <a:xfrm>
            <a:off x="6019615" y="888178"/>
            <a:ext cx="5856889" cy="5081644"/>
          </a:xfrm>
          <a:prstGeom prst="rect">
            <a:avLst/>
          </a:prstGeom>
        </p:spPr>
      </p:pic>
      <p:sp>
        <p:nvSpPr>
          <p:cNvPr id="18" name="Content Placeholder 2">
            <a:extLst>
              <a:ext uri="{FF2B5EF4-FFF2-40B4-BE49-F238E27FC236}">
                <a16:creationId xmlns:a16="http://schemas.microsoft.com/office/drawing/2014/main" id="{16F9ED3F-09D9-1FC5-9E82-7D01AA232641}"/>
              </a:ext>
            </a:extLst>
          </p:cNvPr>
          <p:cNvSpPr txBox="1">
            <a:spLocks/>
          </p:cNvSpPr>
          <p:nvPr/>
        </p:nvSpPr>
        <p:spPr>
          <a:xfrm>
            <a:off x="1023257" y="1422854"/>
            <a:ext cx="10515600" cy="25504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p>
          <a:p>
            <a:endParaRPr lang="en-GB"/>
          </a:p>
          <a:p>
            <a:endParaRPr lang="en-GB"/>
          </a:p>
          <a:p>
            <a:endParaRPr lang="en-GB"/>
          </a:p>
        </p:txBody>
      </p:sp>
      <p:sp>
        <p:nvSpPr>
          <p:cNvPr id="20" name="Content Placeholder 2">
            <a:extLst>
              <a:ext uri="{FF2B5EF4-FFF2-40B4-BE49-F238E27FC236}">
                <a16:creationId xmlns:a16="http://schemas.microsoft.com/office/drawing/2014/main" id="{A76217B8-379F-4CC1-1537-6791169DB1AF}"/>
              </a:ext>
            </a:extLst>
          </p:cNvPr>
          <p:cNvSpPr txBox="1">
            <a:spLocks/>
          </p:cNvSpPr>
          <p:nvPr/>
        </p:nvSpPr>
        <p:spPr>
          <a:xfrm>
            <a:off x="1023257" y="2309722"/>
            <a:ext cx="3983417" cy="3511943"/>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en-GB" sz="1200" b="1">
                <a:solidFill>
                  <a:schemeClr val="accent6"/>
                </a:solidFill>
              </a:rPr>
              <a:t>You can: </a:t>
            </a:r>
          </a:p>
          <a:p>
            <a:pPr>
              <a:spcBef>
                <a:spcPts val="600"/>
              </a:spcBef>
              <a:buFont typeface="+mj-lt"/>
              <a:buAutoNum type="arabicPeriod"/>
            </a:pPr>
            <a:r>
              <a:rPr lang="en-GB" sz="1200">
                <a:solidFill>
                  <a:schemeClr val="accent6"/>
                </a:solidFill>
              </a:rPr>
              <a:t>control whether the patients can book appointments </a:t>
            </a:r>
            <a:endParaRPr lang="en-GB" sz="1200">
              <a:solidFill>
                <a:schemeClr val="accent6"/>
              </a:solidFill>
              <a:cs typeface="Arial"/>
            </a:endParaRPr>
          </a:p>
          <a:p>
            <a:pPr>
              <a:spcBef>
                <a:spcPts val="600"/>
              </a:spcBef>
              <a:buFont typeface="+mj-lt"/>
              <a:buAutoNum type="arabicPeriod"/>
            </a:pPr>
            <a:r>
              <a:rPr lang="en-GB" sz="1200">
                <a:solidFill>
                  <a:schemeClr val="accent6"/>
                </a:solidFill>
              </a:rPr>
              <a:t>control whether appointments are made available for patients and at what times/days they are made available </a:t>
            </a:r>
            <a:endParaRPr lang="en-GB" sz="1200">
              <a:solidFill>
                <a:schemeClr val="accent6"/>
              </a:solidFill>
              <a:cs typeface="Arial"/>
            </a:endParaRPr>
          </a:p>
          <a:p>
            <a:pPr>
              <a:spcBef>
                <a:spcPts val="600"/>
              </a:spcBef>
              <a:buAutoNum type="arabicPeriod"/>
            </a:pPr>
            <a:r>
              <a:rPr lang="en-GB" sz="1200">
                <a:solidFill>
                  <a:schemeClr val="accent6"/>
                </a:solidFill>
                <a:cs typeface="Arial"/>
              </a:rPr>
              <a:t>amend the name of the appointment slots that patients will see</a:t>
            </a:r>
            <a:endParaRPr lang="en-GB" sz="1200">
              <a:solidFill>
                <a:schemeClr val="accent6"/>
              </a:solidFill>
            </a:endParaRPr>
          </a:p>
          <a:p>
            <a:pPr>
              <a:spcBef>
                <a:spcPts val="600"/>
              </a:spcBef>
              <a:buFont typeface="+mj-lt"/>
              <a:buAutoNum type="arabicPeriod"/>
            </a:pPr>
            <a:r>
              <a:rPr lang="en-US" sz="1200">
                <a:solidFill>
                  <a:schemeClr val="accent6"/>
                </a:solidFill>
              </a:rPr>
              <a:t>control whether patients will see a message on online booking systems </a:t>
            </a:r>
            <a:endParaRPr lang="en-US" sz="1200">
              <a:solidFill>
                <a:schemeClr val="accent6"/>
              </a:solidFill>
              <a:cs typeface="Arial"/>
            </a:endParaRPr>
          </a:p>
          <a:p>
            <a:pPr>
              <a:spcBef>
                <a:spcPts val="600"/>
              </a:spcBef>
              <a:buFont typeface="+mj-lt"/>
              <a:buAutoNum type="arabicPeriod"/>
            </a:pPr>
            <a:r>
              <a:rPr lang="en-GB" sz="1200">
                <a:solidFill>
                  <a:schemeClr val="accent6"/>
                </a:solidFill>
              </a:rPr>
              <a:t>control whether the patient has to specify a reason for booking the appointment </a:t>
            </a:r>
            <a:endParaRPr lang="en-GB" sz="1200">
              <a:solidFill>
                <a:schemeClr val="accent6"/>
              </a:solidFill>
              <a:cs typeface="Arial"/>
            </a:endParaRPr>
          </a:p>
          <a:p>
            <a:pPr>
              <a:spcBef>
                <a:spcPts val="600"/>
              </a:spcBef>
              <a:buFont typeface="+mj-lt"/>
              <a:buAutoNum type="arabicPeriod"/>
            </a:pPr>
            <a:r>
              <a:rPr lang="en-GB" sz="1200">
                <a:solidFill>
                  <a:schemeClr val="accent6"/>
                </a:solidFill>
              </a:rPr>
              <a:t>limit the number of bookable appointments for each patient at one time</a:t>
            </a:r>
            <a:endParaRPr lang="en-GB" sz="1200">
              <a:solidFill>
                <a:schemeClr val="accent6"/>
              </a:solidFill>
              <a:cs typeface="Arial"/>
            </a:endParaRPr>
          </a:p>
          <a:p>
            <a:pPr>
              <a:spcBef>
                <a:spcPts val="600"/>
              </a:spcBef>
              <a:buFont typeface="+mj-lt"/>
              <a:buAutoNum type="arabicPeriod"/>
            </a:pPr>
            <a:r>
              <a:rPr lang="en-GB" sz="1200">
                <a:solidFill>
                  <a:schemeClr val="accent6"/>
                </a:solidFill>
              </a:rPr>
              <a:t>limit the number of appointments patients can book in a particular time frame</a:t>
            </a:r>
            <a:endParaRPr lang="en-GB" sz="1200">
              <a:solidFill>
                <a:schemeClr val="accent6"/>
              </a:solidFill>
              <a:cs typeface="Arial"/>
            </a:endParaRPr>
          </a:p>
          <a:p>
            <a:pPr>
              <a:spcBef>
                <a:spcPts val="600"/>
              </a:spcBef>
              <a:buFont typeface="+mj-lt"/>
              <a:buAutoNum type="arabicPeriod"/>
            </a:pPr>
            <a:r>
              <a:rPr lang="en-GB" sz="1200">
                <a:solidFill>
                  <a:schemeClr val="accent6"/>
                </a:solidFill>
              </a:rPr>
              <a:t>control whether patients can book available appointments at branch surgeries </a:t>
            </a:r>
            <a:endParaRPr lang="en-GB" sz="1200">
              <a:solidFill>
                <a:schemeClr val="accent6"/>
              </a:solidFill>
              <a:cs typeface="Arial"/>
            </a:endParaRPr>
          </a:p>
          <a:p>
            <a:pPr>
              <a:spcBef>
                <a:spcPts val="600"/>
              </a:spcBef>
              <a:buFont typeface="+mj-lt"/>
              <a:buAutoNum type="arabicPeriod"/>
            </a:pPr>
            <a:r>
              <a:rPr lang="en-GB" sz="1200">
                <a:solidFill>
                  <a:schemeClr val="accent6"/>
                </a:solidFill>
              </a:rPr>
              <a:t>control which appointments can they view in the App (past and future)</a:t>
            </a:r>
            <a:endParaRPr lang="en-GB" sz="1200">
              <a:solidFill>
                <a:schemeClr val="accent6"/>
              </a:solidFill>
              <a:cs typeface="Arial"/>
            </a:endParaRPr>
          </a:p>
          <a:p>
            <a:pPr>
              <a:spcBef>
                <a:spcPts val="600"/>
              </a:spcBef>
            </a:pPr>
            <a:endParaRPr lang="en-GB" sz="1200">
              <a:solidFill>
                <a:schemeClr val="accent6"/>
              </a:solidFill>
            </a:endParaRPr>
          </a:p>
          <a:p>
            <a:pPr>
              <a:spcBef>
                <a:spcPts val="600"/>
              </a:spcBef>
            </a:pPr>
            <a:endParaRPr lang="en-GB" sz="1200">
              <a:solidFill>
                <a:schemeClr val="accent6"/>
              </a:solidFill>
            </a:endParaRPr>
          </a:p>
        </p:txBody>
      </p:sp>
      <p:sp>
        <p:nvSpPr>
          <p:cNvPr id="2" name="TextBox 1">
            <a:extLst>
              <a:ext uri="{FF2B5EF4-FFF2-40B4-BE49-F238E27FC236}">
                <a16:creationId xmlns:a16="http://schemas.microsoft.com/office/drawing/2014/main" id="{26274674-E818-2AE5-7F3F-2D67839F0FEA}"/>
              </a:ext>
            </a:extLst>
          </p:cNvPr>
          <p:cNvSpPr txBox="1"/>
          <p:nvPr/>
        </p:nvSpPr>
        <p:spPr>
          <a:xfrm>
            <a:off x="-7670" y="6405771"/>
            <a:ext cx="4519704" cy="33855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a:ea typeface="+mn-lt"/>
                <a:cs typeface="+mn-lt"/>
                <a:hlinkClick r:id="rId3"/>
              </a:rPr>
              <a:t>More information on GP appointments</a:t>
            </a:r>
            <a:endParaRPr lang="en-US" sz="2000" b="1">
              <a:ea typeface="+mn-lt"/>
              <a:cs typeface="+mn-lt"/>
            </a:endParaRPr>
          </a:p>
        </p:txBody>
      </p:sp>
      <p:sp>
        <p:nvSpPr>
          <p:cNvPr id="4" name="TextBox 3">
            <a:extLst>
              <a:ext uri="{FF2B5EF4-FFF2-40B4-BE49-F238E27FC236}">
                <a16:creationId xmlns:a16="http://schemas.microsoft.com/office/drawing/2014/main" id="{B53D986E-2446-8B46-8937-A609740674A5}"/>
              </a:ext>
            </a:extLst>
          </p:cNvPr>
          <p:cNvSpPr txBox="1"/>
          <p:nvPr/>
        </p:nvSpPr>
        <p:spPr>
          <a:xfrm>
            <a:off x="1060582" y="5791279"/>
            <a:ext cx="3983417" cy="461665"/>
          </a:xfrm>
          <a:prstGeom prst="rect">
            <a:avLst/>
          </a:prstGeom>
          <a:solidFill>
            <a:schemeClr val="accent5">
              <a:lumMod val="75000"/>
            </a:schemeClr>
          </a:solidFill>
        </p:spPr>
        <p:txBody>
          <a:bodyPr wrap="square" rtlCol="0">
            <a:spAutoFit/>
          </a:bodyPr>
          <a:lstStyle/>
          <a:p>
            <a:r>
              <a:rPr lang="en-GB" sz="1200" b="1">
                <a:solidFill>
                  <a:schemeClr val="accent6"/>
                </a:solidFill>
              </a:rPr>
              <a:t>Disclaimer: </a:t>
            </a:r>
            <a:r>
              <a:rPr lang="en-GB" sz="1200">
                <a:solidFill>
                  <a:schemeClr val="accent6"/>
                </a:solidFill>
              </a:rPr>
              <a:t>These may be specific to your GP System Supplier (EMIS/TPP/</a:t>
            </a:r>
            <a:r>
              <a:rPr lang="en-GB" sz="1200" err="1">
                <a:solidFill>
                  <a:schemeClr val="accent6"/>
                </a:solidFill>
              </a:rPr>
              <a:t>Medicus</a:t>
            </a:r>
            <a:r>
              <a:rPr lang="en-GB" sz="1200">
                <a:solidFill>
                  <a:schemeClr val="accent6"/>
                </a:solidFill>
              </a:rPr>
              <a:t>/Vision)</a:t>
            </a:r>
          </a:p>
        </p:txBody>
      </p:sp>
    </p:spTree>
    <p:extLst>
      <p:ext uri="{BB962C8B-B14F-4D97-AF65-F5344CB8AC3E}">
        <p14:creationId xmlns:p14="http://schemas.microsoft.com/office/powerpoint/2010/main" val="1201330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screenshot of a phone&#10;&#10;Description automatically generated">
            <a:extLst>
              <a:ext uri="{FF2B5EF4-FFF2-40B4-BE49-F238E27FC236}">
                <a16:creationId xmlns:a16="http://schemas.microsoft.com/office/drawing/2014/main" id="{7D72AC75-503F-BDFD-EF1C-336F8A69ECBD}"/>
              </a:ext>
            </a:extLst>
          </p:cNvPr>
          <p:cNvPicPr>
            <a:picLocks noChangeAspect="1"/>
          </p:cNvPicPr>
          <p:nvPr/>
        </p:nvPicPr>
        <p:blipFill>
          <a:blip r:embed="rId3"/>
          <a:stretch>
            <a:fillRect/>
          </a:stretch>
        </p:blipFill>
        <p:spPr>
          <a:xfrm>
            <a:off x="3048938" y="1581592"/>
            <a:ext cx="2135194" cy="4621096"/>
          </a:xfrm>
          <a:prstGeom prst="rect">
            <a:avLst/>
          </a:prstGeom>
        </p:spPr>
      </p:pic>
      <p:sp>
        <p:nvSpPr>
          <p:cNvPr id="3" name="Content Placeholder 2">
            <a:extLst>
              <a:ext uri="{FF2B5EF4-FFF2-40B4-BE49-F238E27FC236}">
                <a16:creationId xmlns:a16="http://schemas.microsoft.com/office/drawing/2014/main" id="{BF2DFD08-348A-9B45-1C3F-37A266D09975}"/>
              </a:ext>
            </a:extLst>
          </p:cNvPr>
          <p:cNvSpPr>
            <a:spLocks noGrp="1"/>
          </p:cNvSpPr>
          <p:nvPr>
            <p:ph type="title"/>
          </p:nvPr>
        </p:nvSpPr>
        <p:spPr>
          <a:xfrm>
            <a:off x="393923" y="1114415"/>
            <a:ext cx="11404154" cy="86518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600"/>
              </a:spcAft>
              <a:buClr>
                <a:schemeClr val="tx1"/>
              </a:buClr>
              <a:buSzTx/>
              <a:buFont typeface="Arial" panose="020B0604020202020204" pitchFamily="34" charset="0"/>
              <a:buNone/>
              <a:tabLst/>
              <a:defRPr/>
            </a:pPr>
            <a:r>
              <a:rPr kumimoji="0" lang="en-GB" sz="2000" b="1" i="0" u="none" strike="noStrike" kern="1200" cap="none" spc="0" normalizeH="0" baseline="0" noProof="0">
                <a:ln>
                  <a:noFill/>
                </a:ln>
                <a:solidFill>
                  <a:schemeClr val="bg2">
                    <a:lumMod val="50000"/>
                  </a:schemeClr>
                </a:solidFill>
                <a:effectLst/>
                <a:uLnTx/>
                <a:uFillTx/>
                <a:latin typeface="+mn-lt"/>
                <a:ea typeface="+mn-ea"/>
                <a:cs typeface="+mn-cs"/>
              </a:rPr>
              <a:t>What your patient will see:</a:t>
            </a:r>
          </a:p>
        </p:txBody>
      </p:sp>
      <p:pic>
        <p:nvPicPr>
          <p:cNvPr id="4" name="Content Placeholder 2" descr="A screenshot of a medical advice&#10;&#10;Description automatically generated">
            <a:extLst>
              <a:ext uri="{FF2B5EF4-FFF2-40B4-BE49-F238E27FC236}">
                <a16:creationId xmlns:a16="http://schemas.microsoft.com/office/drawing/2014/main" id="{C9013B36-842B-33BF-7D7B-5EBDBD8EE1B2}"/>
              </a:ext>
            </a:extLst>
          </p:cNvPr>
          <p:cNvPicPr>
            <a:picLocks noGrp="1" noChangeAspect="1"/>
          </p:cNvPicPr>
          <p:nvPr>
            <p:ph idx="1"/>
          </p:nvPr>
        </p:nvPicPr>
        <p:blipFill>
          <a:blip r:embed="rId4"/>
          <a:stretch>
            <a:fillRect/>
          </a:stretch>
        </p:blipFill>
        <p:spPr>
          <a:xfrm>
            <a:off x="555583" y="1775956"/>
            <a:ext cx="2192623" cy="4025900"/>
          </a:xfrm>
        </p:spPr>
      </p:pic>
      <p:sp>
        <p:nvSpPr>
          <p:cNvPr id="2" name="Picture Placeholder 1" descr="Picture box you can use to insert an image">
            <a:extLst>
              <a:ext uri="{FF2B5EF4-FFF2-40B4-BE49-F238E27FC236}">
                <a16:creationId xmlns:a16="http://schemas.microsoft.com/office/drawing/2014/main" id="{94C7CD0A-71F3-C17B-6898-C8A24C590EC6}"/>
              </a:ext>
            </a:extLst>
          </p:cNvPr>
          <p:cNvSpPr>
            <a:spLocks noGrp="1"/>
          </p:cNvSpPr>
          <p:nvPr>
            <p:ph type="pic" sz="quarter" idx="4294967295"/>
          </p:nvPr>
        </p:nvSpPr>
        <p:spPr>
          <a:xfrm>
            <a:off x="5993249" y="3714263"/>
            <a:ext cx="5804827" cy="2328273"/>
          </a:xfrm>
        </p:spPr>
        <p:txBody>
          <a:bodyPr>
            <a:normAutofit/>
          </a:bodyPr>
          <a:lstStyle/>
          <a:p>
            <a:pPr marL="0" indent="0" algn="l">
              <a:buNone/>
            </a:pPr>
            <a:r>
              <a:rPr lang="en-GB" sz="2000" b="1" dirty="0"/>
              <a:t>How can you help?</a:t>
            </a:r>
          </a:p>
          <a:p>
            <a:pPr marL="514350" indent="-514350" algn="l">
              <a:buAutoNum type="arabicPeriod"/>
            </a:pPr>
            <a:r>
              <a:rPr lang="en-GB" sz="2000" dirty="0"/>
              <a:t>Check your patient is registered at the practice on your clinical system</a:t>
            </a:r>
          </a:p>
          <a:p>
            <a:pPr marL="514350" indent="-514350" algn="l">
              <a:buAutoNum type="arabicPeriod"/>
            </a:pPr>
            <a:r>
              <a:rPr lang="en-GB" sz="2000" dirty="0"/>
              <a:t>Check Spine is synced with your clinical system by using your NHS Smartcard</a:t>
            </a:r>
          </a:p>
          <a:p>
            <a:pPr marL="514350" indent="-514350" algn="l">
              <a:buFont typeface="Arial" panose="020B0604020202020204" pitchFamily="34" charset="0"/>
              <a:buAutoNum type="arabicPeriod"/>
            </a:pPr>
            <a:r>
              <a:rPr lang="en-GB" sz="2000" dirty="0"/>
              <a:t>Ask the patient to log out and in again</a:t>
            </a:r>
          </a:p>
        </p:txBody>
      </p:sp>
      <p:cxnSp>
        <p:nvCxnSpPr>
          <p:cNvPr id="8" name="Straight Arrow Connector 7">
            <a:extLst>
              <a:ext uri="{FF2B5EF4-FFF2-40B4-BE49-F238E27FC236}">
                <a16:creationId xmlns:a16="http://schemas.microsoft.com/office/drawing/2014/main" id="{B4B23D8C-D2E3-B783-625D-86781CE5573C}"/>
              </a:ext>
            </a:extLst>
          </p:cNvPr>
          <p:cNvCxnSpPr>
            <a:cxnSpLocks/>
            <a:stCxn id="6" idx="2"/>
          </p:cNvCxnSpPr>
          <p:nvPr/>
        </p:nvCxnSpPr>
        <p:spPr>
          <a:xfrm flipH="1">
            <a:off x="4930101" y="2378186"/>
            <a:ext cx="1063149" cy="87833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4" name="Oval 13">
            <a:extLst>
              <a:ext uri="{FF2B5EF4-FFF2-40B4-BE49-F238E27FC236}">
                <a16:creationId xmlns:a16="http://schemas.microsoft.com/office/drawing/2014/main" id="{7DC26791-E6DE-7414-2287-DE0B730266DE}"/>
              </a:ext>
            </a:extLst>
          </p:cNvPr>
          <p:cNvSpPr/>
          <p:nvPr/>
        </p:nvSpPr>
        <p:spPr>
          <a:xfrm>
            <a:off x="3084798" y="4173077"/>
            <a:ext cx="1175687" cy="219074"/>
          </a:xfrm>
          <a:prstGeom prst="ellipse">
            <a:avLst/>
          </a:prstGeom>
          <a:noFill/>
          <a:ln w="190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ontent Placeholder 2">
            <a:extLst>
              <a:ext uri="{FF2B5EF4-FFF2-40B4-BE49-F238E27FC236}">
                <a16:creationId xmlns:a16="http://schemas.microsoft.com/office/drawing/2014/main" id="{8EBF7A60-15C0-9CAB-7DB5-C32DF0BF8FC3}"/>
              </a:ext>
            </a:extLst>
          </p:cNvPr>
          <p:cNvSpPr txBox="1">
            <a:spLocks/>
          </p:cNvSpPr>
          <p:nvPr/>
        </p:nvSpPr>
        <p:spPr>
          <a:xfrm>
            <a:off x="385686" y="445626"/>
            <a:ext cx="9776192" cy="75066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00000"/>
              </a:lnSpc>
              <a:spcBef>
                <a:spcPts val="0"/>
              </a:spcBef>
              <a:spcAft>
                <a:spcPts val="600"/>
              </a:spcAft>
              <a:buClr>
                <a:schemeClr val="tx1"/>
              </a:buClr>
              <a:defRPr/>
            </a:pPr>
            <a:r>
              <a:rPr lang="en-GB" sz="3600" b="1">
                <a:latin typeface="+mn-lt"/>
                <a:ea typeface="+mn-ea"/>
                <a:cs typeface="+mn-cs"/>
              </a:rPr>
              <a:t>Patient cannot log in to the NHS App</a:t>
            </a:r>
          </a:p>
        </p:txBody>
      </p:sp>
      <p:sp>
        <p:nvSpPr>
          <p:cNvPr id="9" name="Rectangle 8">
            <a:extLst>
              <a:ext uri="{FF2B5EF4-FFF2-40B4-BE49-F238E27FC236}">
                <a16:creationId xmlns:a16="http://schemas.microsoft.com/office/drawing/2014/main" id="{E611506B-FC24-115F-A176-7A04371EA9A7}"/>
              </a:ext>
            </a:extLst>
          </p:cNvPr>
          <p:cNvSpPr/>
          <p:nvPr/>
        </p:nvSpPr>
        <p:spPr>
          <a:xfrm>
            <a:off x="9021452" y="179109"/>
            <a:ext cx="3170548" cy="750668"/>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t>E</a:t>
            </a:r>
            <a:r>
              <a:rPr lang="en-GB" sz="2000" b="1" dirty="0">
                <a:latin typeface="+mn-lt"/>
                <a:ea typeface="+mn-ea"/>
                <a:cs typeface="+mn-cs"/>
              </a:rPr>
              <a:t>rror </a:t>
            </a:r>
            <a:r>
              <a:rPr lang="en-GB" sz="2000" b="1" dirty="0"/>
              <a:t>C</a:t>
            </a:r>
            <a:r>
              <a:rPr lang="en-GB" sz="2000" b="1" dirty="0">
                <a:latin typeface="+mn-lt"/>
                <a:ea typeface="+mn-ea"/>
                <a:cs typeface="+mn-cs"/>
              </a:rPr>
              <a:t>ode 3R</a:t>
            </a:r>
            <a:endParaRPr lang="en-GB" sz="2000" dirty="0"/>
          </a:p>
        </p:txBody>
      </p:sp>
      <p:sp>
        <p:nvSpPr>
          <p:cNvPr id="6" name="Rectangle: Diagonal Corners Rounded 5">
            <a:extLst>
              <a:ext uri="{FF2B5EF4-FFF2-40B4-BE49-F238E27FC236}">
                <a16:creationId xmlns:a16="http://schemas.microsoft.com/office/drawing/2014/main" id="{2C874D35-5CEF-03FE-6758-ACE64DF9F530}"/>
              </a:ext>
            </a:extLst>
          </p:cNvPr>
          <p:cNvSpPr/>
          <p:nvPr/>
        </p:nvSpPr>
        <p:spPr>
          <a:xfrm>
            <a:off x="5993250" y="1214049"/>
            <a:ext cx="5766658" cy="2328273"/>
          </a:xfrm>
          <a:prstGeom prst="round2DiagRect">
            <a:avLst/>
          </a:prstGeom>
          <a:solidFill>
            <a:schemeClr val="bg2">
              <a:lumMod val="75000"/>
            </a:schemeClr>
          </a:solidFill>
          <a:ln w="28575">
            <a:noFill/>
          </a:ln>
          <a:effectLst>
            <a:glow rad="101600">
              <a:schemeClr val="accent1">
                <a:lumMod val="20000"/>
                <a:lumOff val="80000"/>
                <a:alpha val="6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lumMod val="95000"/>
                  </a:schemeClr>
                </a:solidFill>
              </a:rPr>
              <a:t>What does this mean?</a:t>
            </a:r>
          </a:p>
          <a:p>
            <a:pPr algn="ctr"/>
            <a:r>
              <a:rPr lang="en-GB" sz="2000" dirty="0">
                <a:solidFill>
                  <a:schemeClr val="bg1">
                    <a:lumMod val="95000"/>
                  </a:schemeClr>
                </a:solidFill>
              </a:rPr>
              <a:t>No ODS code associated with the patient’s NHS number</a:t>
            </a:r>
          </a:p>
          <a:p>
            <a:pPr algn="ctr"/>
            <a:endParaRPr lang="en-GB" sz="2400" dirty="0">
              <a:solidFill>
                <a:schemeClr val="bg1">
                  <a:lumMod val="95000"/>
                </a:schemeClr>
              </a:solidFill>
            </a:endParaRPr>
          </a:p>
        </p:txBody>
      </p:sp>
      <p:sp>
        <p:nvSpPr>
          <p:cNvPr id="11" name="Rectangle 10">
            <a:extLst>
              <a:ext uri="{FF2B5EF4-FFF2-40B4-BE49-F238E27FC236}">
                <a16:creationId xmlns:a16="http://schemas.microsoft.com/office/drawing/2014/main" id="{054D8153-7AAF-1B8B-8244-AF0C36EBFA05}"/>
              </a:ext>
            </a:extLst>
          </p:cNvPr>
          <p:cNvSpPr/>
          <p:nvPr/>
        </p:nvSpPr>
        <p:spPr>
          <a:xfrm>
            <a:off x="9430871" y="5870352"/>
            <a:ext cx="2761129" cy="431836"/>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400" dirty="0">
                <a:solidFill>
                  <a:schemeClr val="accent6"/>
                </a:solidFill>
                <a:hlinkClick r:id="rId5" action="ppaction://hlinksldjump"/>
              </a:rPr>
              <a:t>Information on patients changing or losing access to their email</a:t>
            </a:r>
            <a:endParaRPr lang="en-GB" sz="1400" dirty="0">
              <a:solidFill>
                <a:schemeClr val="accent6"/>
              </a:solidFill>
            </a:endParaRPr>
          </a:p>
        </p:txBody>
      </p:sp>
    </p:spTree>
    <p:extLst>
      <p:ext uri="{BB962C8B-B14F-4D97-AF65-F5344CB8AC3E}">
        <p14:creationId xmlns:p14="http://schemas.microsoft.com/office/powerpoint/2010/main" val="585863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ppt_x"/>
                                          </p:val>
                                        </p:tav>
                                        <p:tav tm="100000">
                                          <p:val>
                                            <p:strVal val="#ppt_x"/>
                                          </p:val>
                                        </p:tav>
                                      </p:tavLst>
                                    </p:anim>
                                    <p:anim calcmode="lin" valueType="num">
                                      <p:cBhvr additive="base">
                                        <p:cTn id="1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par>
                                <p:cTn id="28" presetID="10" presetClass="entr" presetSubtype="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
                                            <p:txEl>
                                              <p:pRg st="0" end="0"/>
                                            </p:txEl>
                                          </p:spTgt>
                                        </p:tgtEl>
                                        <p:attrNameLst>
                                          <p:attrName>style.visibility</p:attrName>
                                        </p:attrNameLst>
                                      </p:cBhvr>
                                      <p:to>
                                        <p:strVal val="visible"/>
                                      </p:to>
                                    </p:set>
                                    <p:animEffect transition="in" filter="fade">
                                      <p:cBhvr>
                                        <p:cTn id="35" dur="500"/>
                                        <p:tgtEl>
                                          <p:spTgt spid="2">
                                            <p:txEl>
                                              <p:pRg st="0" end="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2">
                                            <p:txEl>
                                              <p:pRg st="1" end="1"/>
                                            </p:txEl>
                                          </p:spTgt>
                                        </p:tgtEl>
                                        <p:attrNameLst>
                                          <p:attrName>style.visibility</p:attrName>
                                        </p:attrNameLst>
                                      </p:cBhvr>
                                      <p:to>
                                        <p:strVal val="visible"/>
                                      </p:to>
                                    </p:set>
                                    <p:animEffect transition="in" filter="fade">
                                      <p:cBhvr>
                                        <p:cTn id="38" dur="500"/>
                                        <p:tgtEl>
                                          <p:spTgt spid="2">
                                            <p:txEl>
                                              <p:pRg st="1" end="1"/>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2">
                                            <p:txEl>
                                              <p:pRg st="2" end="2"/>
                                            </p:txEl>
                                          </p:spTgt>
                                        </p:tgtEl>
                                        <p:attrNameLst>
                                          <p:attrName>style.visibility</p:attrName>
                                        </p:attrNameLst>
                                      </p:cBhvr>
                                      <p:to>
                                        <p:strVal val="visible"/>
                                      </p:to>
                                    </p:set>
                                    <p:animEffect transition="in" filter="fade">
                                      <p:cBhvr>
                                        <p:cTn id="41" dur="500"/>
                                        <p:tgtEl>
                                          <p:spTgt spid="2">
                                            <p:txEl>
                                              <p:pRg st="2" end="2"/>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2">
                                            <p:txEl>
                                              <p:pRg st="3" end="3"/>
                                            </p:txEl>
                                          </p:spTgt>
                                        </p:tgtEl>
                                        <p:attrNameLst>
                                          <p:attrName>style.visibility</p:attrName>
                                        </p:attrNameLst>
                                      </p:cBhvr>
                                      <p:to>
                                        <p:strVal val="visible"/>
                                      </p:to>
                                    </p:set>
                                    <p:animEffect transition="in" filter="fade">
                                      <p:cBhvr>
                                        <p:cTn id="44" dur="500"/>
                                        <p:tgtEl>
                                          <p:spTgt spid="2">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animBg="1"/>
      <p:bldP spid="5" grpId="0"/>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D5FE8-B474-ED5A-A09E-297C3341F10A}"/>
            </a:ext>
          </a:extLst>
        </p:cNvPr>
        <p:cNvGrpSpPr/>
        <p:nvPr/>
      </p:nvGrpSpPr>
      <p:grpSpPr>
        <a:xfrm>
          <a:off x="0" y="0"/>
          <a:ext cx="0" cy="0"/>
          <a:chOff x="0" y="0"/>
          <a:chExt cx="0" cy="0"/>
        </a:xfrm>
      </p:grpSpPr>
      <p:pic>
        <p:nvPicPr>
          <p:cNvPr id="9" name="Picture 8" descr="A screenshot of a phone&#10;&#10;Description automatically generated">
            <a:extLst>
              <a:ext uri="{FF2B5EF4-FFF2-40B4-BE49-F238E27FC236}">
                <a16:creationId xmlns:a16="http://schemas.microsoft.com/office/drawing/2014/main" id="{6428DF29-5B37-6618-788D-672B14661345}"/>
              </a:ext>
            </a:extLst>
          </p:cNvPr>
          <p:cNvPicPr>
            <a:picLocks noChangeAspect="1"/>
          </p:cNvPicPr>
          <p:nvPr/>
        </p:nvPicPr>
        <p:blipFill>
          <a:blip r:embed="rId3"/>
          <a:srcRect t="4185" r="1951"/>
          <a:stretch/>
        </p:blipFill>
        <p:spPr>
          <a:xfrm>
            <a:off x="1865611" y="1316071"/>
            <a:ext cx="2357048" cy="4990615"/>
          </a:xfrm>
          <a:prstGeom prst="rect">
            <a:avLst/>
          </a:prstGeom>
        </p:spPr>
      </p:pic>
      <p:sp>
        <p:nvSpPr>
          <p:cNvPr id="3" name="Content Placeholder 2">
            <a:extLst>
              <a:ext uri="{FF2B5EF4-FFF2-40B4-BE49-F238E27FC236}">
                <a16:creationId xmlns:a16="http://schemas.microsoft.com/office/drawing/2014/main" id="{0BEDCEEA-7087-731B-F6C6-7F3EF0A00A51}"/>
              </a:ext>
            </a:extLst>
          </p:cNvPr>
          <p:cNvSpPr>
            <a:spLocks noGrp="1"/>
          </p:cNvSpPr>
          <p:nvPr>
            <p:ph type="title"/>
          </p:nvPr>
        </p:nvSpPr>
        <p:spPr>
          <a:xfrm>
            <a:off x="375993" y="931457"/>
            <a:ext cx="5309293" cy="5053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600"/>
              </a:spcAft>
              <a:buClr>
                <a:schemeClr val="tx1"/>
              </a:buClr>
              <a:buSzTx/>
              <a:buFont typeface="Arial" panose="020B0604020202020204" pitchFamily="34" charset="0"/>
              <a:buNone/>
              <a:tabLst/>
              <a:defRPr/>
            </a:pPr>
            <a:r>
              <a:rPr kumimoji="0" lang="en-GB" sz="2000" b="1" i="0" u="none" strike="noStrike" kern="1200" cap="none" spc="0" normalizeH="0" baseline="0" noProof="0" dirty="0">
                <a:ln>
                  <a:noFill/>
                </a:ln>
                <a:solidFill>
                  <a:schemeClr val="bg2">
                    <a:lumMod val="50000"/>
                  </a:schemeClr>
                </a:solidFill>
                <a:effectLst/>
                <a:uLnTx/>
                <a:uFillTx/>
                <a:latin typeface="+mn-lt"/>
                <a:ea typeface="+mn-ea"/>
                <a:cs typeface="+mn-cs"/>
              </a:rPr>
              <a:t>What your patient will see:</a:t>
            </a:r>
          </a:p>
        </p:txBody>
      </p:sp>
      <p:sp>
        <p:nvSpPr>
          <p:cNvPr id="2" name="Picture Placeholder 1" descr="Picture box you can use to insert an image">
            <a:extLst>
              <a:ext uri="{FF2B5EF4-FFF2-40B4-BE49-F238E27FC236}">
                <a16:creationId xmlns:a16="http://schemas.microsoft.com/office/drawing/2014/main" id="{88B8F14B-C402-81AF-E39A-E9631BDADE44}"/>
              </a:ext>
            </a:extLst>
          </p:cNvPr>
          <p:cNvSpPr>
            <a:spLocks noGrp="1"/>
          </p:cNvSpPr>
          <p:nvPr>
            <p:ph idx="1"/>
          </p:nvPr>
        </p:nvSpPr>
        <p:spPr>
          <a:xfrm>
            <a:off x="6422099" y="3953124"/>
            <a:ext cx="5504604" cy="2757340"/>
          </a:xfrm>
        </p:spPr>
        <p:txBody>
          <a:bodyPr>
            <a:normAutofit/>
          </a:bodyPr>
          <a:lstStyle/>
          <a:p>
            <a:pPr algn="l"/>
            <a:r>
              <a:rPr lang="en-GB" sz="2000" b="1" dirty="0">
                <a:solidFill>
                  <a:schemeClr val="accent6"/>
                </a:solidFill>
              </a:rPr>
              <a:t>How can you help?</a:t>
            </a:r>
          </a:p>
          <a:p>
            <a:pPr marL="514350" indent="-514350" algn="l">
              <a:buAutoNum type="arabicPeriod"/>
            </a:pPr>
            <a:r>
              <a:rPr lang="en-GB" sz="2000" dirty="0">
                <a:solidFill>
                  <a:schemeClr val="accent6"/>
                </a:solidFill>
              </a:rPr>
              <a:t>Check your patient is registered at the practice on your clinical system</a:t>
            </a:r>
          </a:p>
          <a:p>
            <a:pPr marL="514350" indent="-514350" algn="l">
              <a:buAutoNum type="arabicPeriod"/>
            </a:pPr>
            <a:r>
              <a:rPr lang="en-GB" sz="2000" dirty="0">
                <a:solidFill>
                  <a:schemeClr val="accent6"/>
                </a:solidFill>
              </a:rPr>
              <a:t>Check Spine is synced with your clinical system by using your NHS Smartcard</a:t>
            </a:r>
          </a:p>
          <a:p>
            <a:pPr marL="514350" indent="-514350" algn="l">
              <a:buAutoNum type="arabicPeriod"/>
            </a:pPr>
            <a:r>
              <a:rPr lang="en-GB" sz="2000" dirty="0">
                <a:solidFill>
                  <a:schemeClr val="accent6"/>
                </a:solidFill>
              </a:rPr>
              <a:t>Ask the patient to log out and in again</a:t>
            </a:r>
          </a:p>
        </p:txBody>
      </p:sp>
      <p:sp>
        <p:nvSpPr>
          <p:cNvPr id="6" name="Rectangle: Diagonal Corners Rounded 5">
            <a:extLst>
              <a:ext uri="{FF2B5EF4-FFF2-40B4-BE49-F238E27FC236}">
                <a16:creationId xmlns:a16="http://schemas.microsoft.com/office/drawing/2014/main" id="{C5F28E47-0339-1265-4C7A-D2F98B85A176}"/>
              </a:ext>
            </a:extLst>
          </p:cNvPr>
          <p:cNvSpPr/>
          <p:nvPr/>
        </p:nvSpPr>
        <p:spPr>
          <a:xfrm>
            <a:off x="6160045" y="1106483"/>
            <a:ext cx="5766658" cy="2669935"/>
          </a:xfrm>
          <a:prstGeom prst="round2DiagRect">
            <a:avLst/>
          </a:prstGeom>
          <a:solidFill>
            <a:schemeClr val="bg2">
              <a:lumMod val="75000"/>
            </a:schemeClr>
          </a:solidFill>
          <a:ln w="28575">
            <a:noFill/>
          </a:ln>
          <a:effectLst>
            <a:glow rad="101600">
              <a:schemeClr val="accent1">
                <a:lumMod val="20000"/>
                <a:lumOff val="80000"/>
                <a:alpha val="6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lumMod val="95000"/>
                  </a:schemeClr>
                </a:solidFill>
              </a:rPr>
              <a:t>What does this mean?</a:t>
            </a:r>
          </a:p>
          <a:p>
            <a:pPr algn="ctr"/>
            <a:endParaRPr lang="en-US" sz="2000" dirty="0">
              <a:solidFill>
                <a:schemeClr val="bg1">
                  <a:lumMod val="95000"/>
                </a:schemeClr>
              </a:solidFill>
            </a:endParaRPr>
          </a:p>
          <a:p>
            <a:pPr marL="457200" indent="-457200">
              <a:buFont typeface="+mj-lt"/>
              <a:buAutoNum type="arabicPeriod"/>
            </a:pPr>
            <a:r>
              <a:rPr lang="en-US" sz="2000" dirty="0">
                <a:solidFill>
                  <a:schemeClr val="bg1">
                    <a:lumMod val="95000"/>
                  </a:schemeClr>
                </a:solidFill>
              </a:rPr>
              <a:t>Patient recently moved to England from Wales, Scotland or Northern Ireland*</a:t>
            </a:r>
          </a:p>
          <a:p>
            <a:pPr marL="457200" indent="-457200">
              <a:buFont typeface="+mj-lt"/>
              <a:buAutoNum type="arabicPeriod"/>
            </a:pPr>
            <a:r>
              <a:rPr lang="en-US" sz="2000" dirty="0">
                <a:solidFill>
                  <a:schemeClr val="bg1">
                    <a:lumMod val="95000"/>
                  </a:schemeClr>
                </a:solidFill>
              </a:rPr>
              <a:t>Patient is ex-armed forces</a:t>
            </a:r>
          </a:p>
          <a:p>
            <a:pPr marL="457200" indent="-457200">
              <a:buFont typeface="+mj-lt"/>
              <a:buAutoNum type="arabicPeriod"/>
            </a:pPr>
            <a:endParaRPr lang="en-US" sz="1000" dirty="0">
              <a:solidFill>
                <a:schemeClr val="bg1">
                  <a:lumMod val="95000"/>
                </a:schemeClr>
              </a:solidFill>
            </a:endParaRPr>
          </a:p>
          <a:p>
            <a:r>
              <a:rPr lang="en-US" dirty="0">
                <a:solidFill>
                  <a:schemeClr val="accent3"/>
                </a:solidFill>
              </a:rPr>
              <a:t>*the NHS App is only available in England and the Isle of Man</a:t>
            </a:r>
          </a:p>
        </p:txBody>
      </p:sp>
      <p:cxnSp>
        <p:nvCxnSpPr>
          <p:cNvPr id="8" name="Straight Arrow Connector 7">
            <a:extLst>
              <a:ext uri="{FF2B5EF4-FFF2-40B4-BE49-F238E27FC236}">
                <a16:creationId xmlns:a16="http://schemas.microsoft.com/office/drawing/2014/main" id="{4B09407F-6A16-C6D1-97E6-55AAA6E0D6CB}"/>
              </a:ext>
            </a:extLst>
          </p:cNvPr>
          <p:cNvCxnSpPr>
            <a:cxnSpLocks/>
          </p:cNvCxnSpPr>
          <p:nvPr/>
        </p:nvCxnSpPr>
        <p:spPr>
          <a:xfrm flipH="1">
            <a:off x="4276725" y="2045616"/>
            <a:ext cx="1829254" cy="578713"/>
          </a:xfrm>
          <a:prstGeom prst="straightConnector1">
            <a:avLst/>
          </a:prstGeom>
          <a:ln>
            <a:solidFill>
              <a:srgbClr val="005EB8"/>
            </a:solidFill>
            <a:tailEnd type="triangle"/>
          </a:ln>
        </p:spPr>
        <p:style>
          <a:lnRef idx="3">
            <a:schemeClr val="accent1"/>
          </a:lnRef>
          <a:fillRef idx="0">
            <a:schemeClr val="accent1"/>
          </a:fillRef>
          <a:effectRef idx="2">
            <a:schemeClr val="accent1"/>
          </a:effectRef>
          <a:fontRef idx="minor">
            <a:schemeClr val="tx1"/>
          </a:fontRef>
        </p:style>
      </p:cxnSp>
      <p:sp>
        <p:nvSpPr>
          <p:cNvPr id="4" name="Content Placeholder 2">
            <a:extLst>
              <a:ext uri="{FF2B5EF4-FFF2-40B4-BE49-F238E27FC236}">
                <a16:creationId xmlns:a16="http://schemas.microsoft.com/office/drawing/2014/main" id="{0F8E74F3-C5BB-93D3-5B01-12DBBE7649BB}"/>
              </a:ext>
            </a:extLst>
          </p:cNvPr>
          <p:cNvSpPr txBox="1">
            <a:spLocks/>
          </p:cNvSpPr>
          <p:nvPr/>
        </p:nvSpPr>
        <p:spPr>
          <a:xfrm>
            <a:off x="393923" y="355815"/>
            <a:ext cx="8316375" cy="75066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00000"/>
              </a:lnSpc>
              <a:spcBef>
                <a:spcPts val="0"/>
              </a:spcBef>
              <a:buClr>
                <a:schemeClr val="tx1"/>
              </a:buClr>
              <a:buFont typeface="Arial" panose="020B0604020202020204" pitchFamily="34" charset="0"/>
              <a:buNone/>
              <a:defRPr/>
            </a:pPr>
            <a:r>
              <a:rPr lang="en-GB" sz="3200" b="1" dirty="0">
                <a:latin typeface="+mn-lt"/>
                <a:ea typeface="+mn-ea"/>
                <a:cs typeface="+mn-cs"/>
              </a:rPr>
              <a:t>Patient cannot access the App in their area</a:t>
            </a:r>
          </a:p>
        </p:txBody>
      </p:sp>
      <p:sp>
        <p:nvSpPr>
          <p:cNvPr id="7" name="Rectangle 6">
            <a:extLst>
              <a:ext uri="{FF2B5EF4-FFF2-40B4-BE49-F238E27FC236}">
                <a16:creationId xmlns:a16="http://schemas.microsoft.com/office/drawing/2014/main" id="{4D9D6963-2335-37E3-6525-82B244CAAF40}"/>
              </a:ext>
            </a:extLst>
          </p:cNvPr>
          <p:cNvSpPr/>
          <p:nvPr/>
        </p:nvSpPr>
        <p:spPr>
          <a:xfrm>
            <a:off x="9021452" y="179109"/>
            <a:ext cx="3170548" cy="750668"/>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t>E</a:t>
            </a:r>
            <a:r>
              <a:rPr lang="en-GB" sz="2000" b="1" dirty="0">
                <a:latin typeface="+mn-lt"/>
                <a:ea typeface="+mn-ea"/>
                <a:cs typeface="+mn-cs"/>
              </a:rPr>
              <a:t>rror </a:t>
            </a:r>
            <a:r>
              <a:rPr lang="en-GB" sz="2000" b="1" dirty="0"/>
              <a:t>C</a:t>
            </a:r>
            <a:r>
              <a:rPr lang="en-GB" sz="2000" b="1" dirty="0">
                <a:latin typeface="+mn-lt"/>
                <a:ea typeface="+mn-ea"/>
                <a:cs typeface="+mn-cs"/>
              </a:rPr>
              <a:t>ode 3F</a:t>
            </a:r>
            <a:endParaRPr lang="en-GB" sz="2000" dirty="0"/>
          </a:p>
        </p:txBody>
      </p:sp>
    </p:spTree>
    <p:extLst>
      <p:ext uri="{BB962C8B-B14F-4D97-AF65-F5344CB8AC3E}">
        <p14:creationId xmlns:p14="http://schemas.microsoft.com/office/powerpoint/2010/main" val="4130048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xEl>
                                              <p:pRg st="1" end="1"/>
                                            </p:txEl>
                                          </p:spTgt>
                                        </p:tgtEl>
                                        <p:attrNameLst>
                                          <p:attrName>style.visibility</p:attrName>
                                        </p:attrNameLst>
                                      </p:cBhvr>
                                      <p:to>
                                        <p:strVal val="visible"/>
                                      </p:to>
                                    </p:set>
                                    <p:animEffect transition="in" filter="fade">
                                      <p:cBhvr>
                                        <p:cTn id="26" dur="500"/>
                                        <p:tgtEl>
                                          <p:spTgt spid="2">
                                            <p:txEl>
                                              <p:pRg st="1" end="1"/>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
                                            <p:txEl>
                                              <p:pRg st="0" end="0"/>
                                            </p:txEl>
                                          </p:spTgt>
                                        </p:tgtEl>
                                        <p:attrNameLst>
                                          <p:attrName>style.visibility</p:attrName>
                                        </p:attrNameLst>
                                      </p:cBhvr>
                                      <p:to>
                                        <p:strVal val="visible"/>
                                      </p:to>
                                    </p:set>
                                    <p:animEffect transition="in" filter="fade">
                                      <p:cBhvr>
                                        <p:cTn id="29" dur="500"/>
                                        <p:tgtEl>
                                          <p:spTgt spid="2">
                                            <p:txEl>
                                              <p:pRg st="0" end="0"/>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fade">
                                      <p:cBhvr>
                                        <p:cTn id="32" dur="500"/>
                                        <p:tgtEl>
                                          <p:spTgt spid="2">
                                            <p:txEl>
                                              <p:pRg st="3" end="3"/>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
                                            <p:txEl>
                                              <p:pRg st="2" end="2"/>
                                            </p:txEl>
                                          </p:spTgt>
                                        </p:tgtEl>
                                        <p:attrNameLst>
                                          <p:attrName>style.visibility</p:attrName>
                                        </p:attrNameLst>
                                      </p:cBhvr>
                                      <p:to>
                                        <p:strVal val="visible"/>
                                      </p:to>
                                    </p:set>
                                    <p:animEffect transition="in" filter="fade">
                                      <p:cBhvr>
                                        <p:cTn id="35" dur="500"/>
                                        <p:tgtEl>
                                          <p:spTgt spid="2">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2DC77-651C-7596-3F02-7B1AF56B4D2D}"/>
            </a:ext>
          </a:extLst>
        </p:cNvPr>
        <p:cNvGrpSpPr/>
        <p:nvPr/>
      </p:nvGrpSpPr>
      <p:grpSpPr>
        <a:xfrm>
          <a:off x="0" y="0"/>
          <a:ext cx="0" cy="0"/>
          <a:chOff x="0" y="0"/>
          <a:chExt cx="0" cy="0"/>
        </a:xfrm>
      </p:grpSpPr>
      <p:pic>
        <p:nvPicPr>
          <p:cNvPr id="1026" name="Picture 2" descr="Inline image">
            <a:extLst>
              <a:ext uri="{FF2B5EF4-FFF2-40B4-BE49-F238E27FC236}">
                <a16:creationId xmlns:a16="http://schemas.microsoft.com/office/drawing/2014/main" id="{9D2283E0-112C-C0BB-8FB6-87BB3204780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860"/>
          <a:stretch/>
        </p:blipFill>
        <p:spPr bwMode="auto">
          <a:xfrm>
            <a:off x="774835" y="1906961"/>
            <a:ext cx="2118047" cy="436794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screenshot of a phone&#10;&#10;Description automatically generated">
            <a:extLst>
              <a:ext uri="{FF2B5EF4-FFF2-40B4-BE49-F238E27FC236}">
                <a16:creationId xmlns:a16="http://schemas.microsoft.com/office/drawing/2014/main" id="{D5C314A1-B424-AD93-4E51-D08E9243E334}"/>
              </a:ext>
            </a:extLst>
          </p:cNvPr>
          <p:cNvPicPr>
            <a:picLocks noChangeAspect="1"/>
          </p:cNvPicPr>
          <p:nvPr/>
        </p:nvPicPr>
        <p:blipFill>
          <a:blip r:embed="rId4"/>
          <a:srcRect t="4461"/>
          <a:stretch/>
        </p:blipFill>
        <p:spPr>
          <a:xfrm>
            <a:off x="3077711" y="1906961"/>
            <a:ext cx="2057351" cy="4367939"/>
          </a:xfrm>
          <a:prstGeom prst="rect">
            <a:avLst/>
          </a:prstGeom>
        </p:spPr>
      </p:pic>
      <p:sp>
        <p:nvSpPr>
          <p:cNvPr id="4" name="Oval 3">
            <a:extLst>
              <a:ext uri="{FF2B5EF4-FFF2-40B4-BE49-F238E27FC236}">
                <a16:creationId xmlns:a16="http://schemas.microsoft.com/office/drawing/2014/main" id="{FE513F3D-9148-18A1-E38A-267FD963A28C}"/>
              </a:ext>
            </a:extLst>
          </p:cNvPr>
          <p:cNvSpPr/>
          <p:nvPr/>
        </p:nvSpPr>
        <p:spPr>
          <a:xfrm>
            <a:off x="687145" y="3720521"/>
            <a:ext cx="966153" cy="320040"/>
          </a:xfrm>
          <a:prstGeom prst="ellipse">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8264852B-E37A-2B66-1107-362FF1763499}"/>
              </a:ext>
            </a:extLst>
          </p:cNvPr>
          <p:cNvSpPr>
            <a:spLocks noGrp="1"/>
          </p:cNvSpPr>
          <p:nvPr>
            <p:ph type="title"/>
          </p:nvPr>
        </p:nvSpPr>
        <p:spPr>
          <a:xfrm>
            <a:off x="418066" y="1503904"/>
            <a:ext cx="11404154" cy="86518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600"/>
              </a:spcAft>
              <a:buClr>
                <a:schemeClr val="tx1"/>
              </a:buClr>
              <a:buSzTx/>
              <a:buFont typeface="Arial" panose="020B0604020202020204" pitchFamily="34" charset="0"/>
              <a:buNone/>
              <a:tabLst/>
              <a:defRPr/>
            </a:pPr>
            <a:r>
              <a:rPr kumimoji="0" lang="en-GB" sz="2000" b="1" i="0" u="none" strike="noStrike" kern="1200" cap="none" spc="0" normalizeH="0" baseline="0" noProof="0">
                <a:ln>
                  <a:noFill/>
                </a:ln>
                <a:solidFill>
                  <a:schemeClr val="bg2">
                    <a:lumMod val="50000"/>
                  </a:schemeClr>
                </a:solidFill>
                <a:effectLst/>
                <a:uLnTx/>
                <a:uFillTx/>
                <a:latin typeface="+mn-lt"/>
                <a:ea typeface="+mn-ea"/>
                <a:cs typeface="+mn-cs"/>
              </a:rPr>
              <a:t>What your patient will see:</a:t>
            </a:r>
          </a:p>
        </p:txBody>
      </p:sp>
      <p:sp>
        <p:nvSpPr>
          <p:cNvPr id="2" name="Picture Placeholder 1" descr="Picture box you can use to insert an image">
            <a:extLst>
              <a:ext uri="{FF2B5EF4-FFF2-40B4-BE49-F238E27FC236}">
                <a16:creationId xmlns:a16="http://schemas.microsoft.com/office/drawing/2014/main" id="{81710E5A-CF42-3889-3991-2D08CD8578E5}"/>
              </a:ext>
            </a:extLst>
          </p:cNvPr>
          <p:cNvSpPr>
            <a:spLocks noGrp="1"/>
          </p:cNvSpPr>
          <p:nvPr>
            <p:ph idx="1"/>
          </p:nvPr>
        </p:nvSpPr>
        <p:spPr>
          <a:xfrm>
            <a:off x="6010989" y="3379627"/>
            <a:ext cx="5875059" cy="3850019"/>
          </a:xfrm>
        </p:spPr>
        <p:txBody>
          <a:bodyPr>
            <a:normAutofit/>
          </a:bodyPr>
          <a:lstStyle/>
          <a:p>
            <a:pPr algn="l"/>
            <a:r>
              <a:rPr lang="en-GB" sz="1800" b="1" dirty="0">
                <a:solidFill>
                  <a:schemeClr val="accent6"/>
                </a:solidFill>
              </a:rPr>
              <a:t>How can you help? Check:</a:t>
            </a:r>
          </a:p>
          <a:p>
            <a:pPr marL="457200" indent="-457200" algn="l">
              <a:buAutoNum type="arabicPeriod"/>
            </a:pPr>
            <a:r>
              <a:rPr lang="en-GB" sz="1800" dirty="0">
                <a:solidFill>
                  <a:schemeClr val="accent6"/>
                </a:solidFill>
              </a:rPr>
              <a:t>Is Patient Facing Services switched on?</a:t>
            </a:r>
          </a:p>
          <a:p>
            <a:pPr marL="457200" indent="-457200" algn="l">
              <a:buAutoNum type="arabicPeriod"/>
            </a:pPr>
            <a:r>
              <a:rPr lang="en-GB" sz="1800" dirty="0">
                <a:solidFill>
                  <a:schemeClr val="accent6"/>
                </a:solidFill>
              </a:rPr>
              <a:t>Have you recently merged/changed clinical supplier? </a:t>
            </a:r>
          </a:p>
          <a:p>
            <a:pPr marL="457200" indent="-457200" algn="l">
              <a:buAutoNum type="arabicPeriod"/>
            </a:pPr>
            <a:r>
              <a:rPr lang="en-GB" sz="1800" dirty="0">
                <a:solidFill>
                  <a:schemeClr val="accent6"/>
                </a:solidFill>
              </a:rPr>
              <a:t>Does the user have the correct permissions?</a:t>
            </a:r>
          </a:p>
          <a:p>
            <a:pPr marL="457200" indent="-457200" algn="l">
              <a:buFont typeface="Arial" panose="020B0604020202020204" pitchFamily="34" charset="0"/>
              <a:buAutoNum type="arabicPeriod"/>
            </a:pPr>
            <a:r>
              <a:rPr lang="en-GB" sz="1800" dirty="0">
                <a:solidFill>
                  <a:schemeClr val="accent6"/>
                </a:solidFill>
              </a:rPr>
              <a:t>Ask your patient to log out and in again</a:t>
            </a:r>
          </a:p>
          <a:p>
            <a:pPr marL="457200" indent="-457200" algn="l">
              <a:buFont typeface="Arial" panose="020B0604020202020204" pitchFamily="34" charset="0"/>
              <a:buAutoNum type="arabicPeriod"/>
            </a:pPr>
            <a:r>
              <a:rPr lang="en-GB" sz="1800" dirty="0">
                <a:solidFill>
                  <a:schemeClr val="accent6"/>
                </a:solidFill>
              </a:rPr>
              <a:t>If the issue is still ongoing, </a:t>
            </a:r>
            <a:r>
              <a:rPr lang="en-GB" sz="1800" b="1" dirty="0">
                <a:solidFill>
                  <a:schemeClr val="accent6"/>
                </a:solidFill>
              </a:rPr>
              <a:t>please raise this directly with our Service Desk: quoting the error reference or stating the user cannot access anything</a:t>
            </a:r>
          </a:p>
        </p:txBody>
      </p:sp>
      <p:sp>
        <p:nvSpPr>
          <p:cNvPr id="6" name="Rectangle: Diagonal Corners Rounded 5">
            <a:extLst>
              <a:ext uri="{FF2B5EF4-FFF2-40B4-BE49-F238E27FC236}">
                <a16:creationId xmlns:a16="http://schemas.microsoft.com/office/drawing/2014/main" id="{5073588F-4F85-D351-520F-F185DA3828EF}"/>
              </a:ext>
            </a:extLst>
          </p:cNvPr>
          <p:cNvSpPr/>
          <p:nvPr/>
        </p:nvSpPr>
        <p:spPr>
          <a:xfrm>
            <a:off x="6119390" y="1093509"/>
            <a:ext cx="5766658" cy="2118542"/>
          </a:xfrm>
          <a:prstGeom prst="round2DiagRect">
            <a:avLst/>
          </a:prstGeom>
          <a:solidFill>
            <a:schemeClr val="bg2">
              <a:lumMod val="75000"/>
            </a:schemeClr>
          </a:solidFill>
          <a:ln w="28575">
            <a:noFill/>
          </a:ln>
          <a:effectLst>
            <a:glow rad="101600">
              <a:schemeClr val="accent1">
                <a:lumMod val="20000"/>
                <a:lumOff val="80000"/>
                <a:alpha val="6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000" b="1">
              <a:solidFill>
                <a:schemeClr val="bg1">
                  <a:lumMod val="95000"/>
                </a:schemeClr>
              </a:solidFill>
            </a:endParaRPr>
          </a:p>
          <a:p>
            <a:pPr algn="ctr"/>
            <a:r>
              <a:rPr lang="en-GB" b="1">
                <a:solidFill>
                  <a:schemeClr val="bg1">
                    <a:lumMod val="95000"/>
                  </a:schemeClr>
                </a:solidFill>
              </a:rPr>
              <a:t>What does this mean?</a:t>
            </a:r>
            <a:endParaRPr lang="en-GB">
              <a:solidFill>
                <a:schemeClr val="bg1">
                  <a:lumMod val="95000"/>
                </a:schemeClr>
              </a:solidFill>
            </a:endParaRPr>
          </a:p>
          <a:p>
            <a:pPr marL="342900" indent="-342900">
              <a:buAutoNum type="arabicPeriod"/>
            </a:pPr>
            <a:r>
              <a:rPr lang="en-GB">
                <a:solidFill>
                  <a:schemeClr val="bg1">
                    <a:lumMod val="95000"/>
                  </a:schemeClr>
                </a:solidFill>
              </a:rPr>
              <a:t>New patient at the surgery</a:t>
            </a:r>
          </a:p>
          <a:p>
            <a:pPr marL="342900" indent="-342900">
              <a:buFontTx/>
              <a:buAutoNum type="arabicPeriod"/>
            </a:pPr>
            <a:r>
              <a:rPr lang="en-GB">
                <a:solidFill>
                  <a:schemeClr val="bg1">
                    <a:lumMod val="95000"/>
                  </a:schemeClr>
                </a:solidFill>
              </a:rPr>
              <a:t>PFS has been switched off </a:t>
            </a:r>
          </a:p>
          <a:p>
            <a:pPr marL="342900" indent="-342900">
              <a:buFontTx/>
              <a:buAutoNum type="arabicPeriod"/>
            </a:pPr>
            <a:r>
              <a:rPr lang="en-GB">
                <a:solidFill>
                  <a:schemeClr val="bg1">
                    <a:lumMod val="95000"/>
                  </a:schemeClr>
                </a:solidFill>
              </a:rPr>
              <a:t>The practice has recently merged</a:t>
            </a:r>
          </a:p>
          <a:p>
            <a:pPr marL="342900" indent="-342900">
              <a:buFontTx/>
              <a:buAutoNum type="arabicPeriod"/>
            </a:pPr>
            <a:r>
              <a:rPr lang="en-GB">
                <a:solidFill>
                  <a:schemeClr val="bg1">
                    <a:lumMod val="95000"/>
                  </a:schemeClr>
                </a:solidFill>
              </a:rPr>
              <a:t>Clinical supplier change </a:t>
            </a:r>
          </a:p>
          <a:p>
            <a:pPr marL="342900" indent="-342900">
              <a:buFontTx/>
              <a:buAutoNum type="arabicPeriod"/>
            </a:pPr>
            <a:r>
              <a:rPr lang="en-GB">
                <a:solidFill>
                  <a:schemeClr val="bg1">
                    <a:lumMod val="95000"/>
                  </a:schemeClr>
                </a:solidFill>
              </a:rPr>
              <a:t>Patient’s account has been archived due to inactivity </a:t>
            </a:r>
            <a:endParaRPr lang="en-GB" b="1">
              <a:solidFill>
                <a:schemeClr val="bg1">
                  <a:lumMod val="95000"/>
                </a:schemeClr>
              </a:solidFill>
            </a:endParaRPr>
          </a:p>
          <a:p>
            <a:pPr algn="ctr"/>
            <a:r>
              <a:rPr lang="en-GB" b="1">
                <a:solidFill>
                  <a:schemeClr val="bg1">
                    <a:lumMod val="95000"/>
                  </a:schemeClr>
                </a:solidFill>
              </a:rPr>
              <a:t> </a:t>
            </a:r>
            <a:endParaRPr lang="en-GB">
              <a:solidFill>
                <a:schemeClr val="bg1">
                  <a:lumMod val="95000"/>
                </a:schemeClr>
              </a:solidFill>
            </a:endParaRPr>
          </a:p>
        </p:txBody>
      </p:sp>
      <p:cxnSp>
        <p:nvCxnSpPr>
          <p:cNvPr id="8" name="Straight Arrow Connector 7">
            <a:extLst>
              <a:ext uri="{FF2B5EF4-FFF2-40B4-BE49-F238E27FC236}">
                <a16:creationId xmlns:a16="http://schemas.microsoft.com/office/drawing/2014/main" id="{08B15F6A-FE70-EF15-7B55-77BB44577F78}"/>
              </a:ext>
            </a:extLst>
          </p:cNvPr>
          <p:cNvCxnSpPr>
            <a:cxnSpLocks/>
          </p:cNvCxnSpPr>
          <p:nvPr/>
        </p:nvCxnSpPr>
        <p:spPr>
          <a:xfrm flipH="1">
            <a:off x="4811026" y="1699260"/>
            <a:ext cx="1380224" cy="1376024"/>
          </a:xfrm>
          <a:prstGeom prst="straightConnector1">
            <a:avLst/>
          </a:prstGeom>
          <a:ln>
            <a:solidFill>
              <a:srgbClr val="00468A"/>
            </a:solidFill>
            <a:tailEnd type="triangle"/>
          </a:ln>
        </p:spPr>
        <p:style>
          <a:lnRef idx="3">
            <a:schemeClr val="accent1"/>
          </a:lnRef>
          <a:fillRef idx="0">
            <a:schemeClr val="accent1"/>
          </a:fillRef>
          <a:effectRef idx="2">
            <a:schemeClr val="accent1"/>
          </a:effectRef>
          <a:fontRef idx="minor">
            <a:schemeClr val="tx1"/>
          </a:fontRef>
        </p:style>
      </p:cxnSp>
      <p:sp>
        <p:nvSpPr>
          <p:cNvPr id="5" name="Content Placeholder 2">
            <a:extLst>
              <a:ext uri="{FF2B5EF4-FFF2-40B4-BE49-F238E27FC236}">
                <a16:creationId xmlns:a16="http://schemas.microsoft.com/office/drawing/2014/main" id="{EB13FAEF-E6BA-2317-A29F-A12ABE990ADA}"/>
              </a:ext>
            </a:extLst>
          </p:cNvPr>
          <p:cNvSpPr txBox="1">
            <a:spLocks/>
          </p:cNvSpPr>
          <p:nvPr/>
        </p:nvSpPr>
        <p:spPr>
          <a:xfrm>
            <a:off x="418066" y="354482"/>
            <a:ext cx="8443129" cy="98569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00000"/>
              </a:lnSpc>
              <a:spcBef>
                <a:spcPts val="0"/>
              </a:spcBef>
              <a:spcAft>
                <a:spcPts val="600"/>
              </a:spcAft>
              <a:buClr>
                <a:schemeClr val="tx1"/>
              </a:buClr>
              <a:defRPr/>
            </a:pPr>
            <a:r>
              <a:rPr lang="en-GB" sz="3200" b="1">
                <a:latin typeface="+mn-lt"/>
                <a:ea typeface="+mn-ea"/>
                <a:cs typeface="+mn-cs"/>
              </a:rPr>
              <a:t>Patient cannot order or view repeat prescriptions online</a:t>
            </a:r>
          </a:p>
        </p:txBody>
      </p:sp>
      <p:sp>
        <p:nvSpPr>
          <p:cNvPr id="7" name="Rectangle 6">
            <a:extLst>
              <a:ext uri="{FF2B5EF4-FFF2-40B4-BE49-F238E27FC236}">
                <a16:creationId xmlns:a16="http://schemas.microsoft.com/office/drawing/2014/main" id="{87BA2016-E6F3-0656-C8A9-A5109790900F}"/>
              </a:ext>
            </a:extLst>
          </p:cNvPr>
          <p:cNvSpPr/>
          <p:nvPr/>
        </p:nvSpPr>
        <p:spPr>
          <a:xfrm>
            <a:off x="9021452" y="179109"/>
            <a:ext cx="3170548" cy="750668"/>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t>E</a:t>
            </a:r>
            <a:r>
              <a:rPr lang="en-GB" sz="2000" b="1" dirty="0">
                <a:latin typeface="+mn-lt"/>
                <a:ea typeface="+mn-ea"/>
                <a:cs typeface="+mn-cs"/>
              </a:rPr>
              <a:t>rror </a:t>
            </a:r>
            <a:r>
              <a:rPr lang="en-GB" sz="2000" b="1" dirty="0"/>
              <a:t>C</a:t>
            </a:r>
            <a:r>
              <a:rPr lang="en-GB" sz="2000" b="1" dirty="0">
                <a:latin typeface="+mn-lt"/>
                <a:ea typeface="+mn-ea"/>
                <a:cs typeface="+mn-cs"/>
              </a:rPr>
              <a:t>ode: </a:t>
            </a:r>
            <a:r>
              <a:rPr lang="en-GB" sz="2000" b="1" dirty="0"/>
              <a:t>3C</a:t>
            </a:r>
            <a:endParaRPr lang="en-GB" sz="2000" dirty="0"/>
          </a:p>
        </p:txBody>
      </p:sp>
    </p:spTree>
    <p:extLst>
      <p:ext uri="{BB962C8B-B14F-4D97-AF65-F5344CB8AC3E}">
        <p14:creationId xmlns:p14="http://schemas.microsoft.com/office/powerpoint/2010/main" val="4231867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fill="hold"/>
                                        <p:tgtEl>
                                          <p:spTgt spid="1026"/>
                                        </p:tgtEl>
                                        <p:attrNameLst>
                                          <p:attrName>ppt_x</p:attrName>
                                        </p:attrNameLst>
                                      </p:cBhvr>
                                      <p:tavLst>
                                        <p:tav tm="0">
                                          <p:val>
                                            <p:strVal val="#ppt_x"/>
                                          </p:val>
                                        </p:tav>
                                        <p:tav tm="100000">
                                          <p:val>
                                            <p:strVal val="#ppt_x"/>
                                          </p:val>
                                        </p:tav>
                                      </p:tavLst>
                                    </p:anim>
                                    <p:anim calcmode="lin" valueType="num">
                                      <p:cBhvr additive="base">
                                        <p:cTn id="13" dur="500" fill="hold"/>
                                        <p:tgtEl>
                                          <p:spTgt spid="102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ppt_x"/>
                                          </p:val>
                                        </p:tav>
                                        <p:tav tm="100000">
                                          <p:val>
                                            <p:strVal val="#ppt_x"/>
                                          </p:val>
                                        </p:tav>
                                      </p:tavLst>
                                    </p:anim>
                                    <p:anim calcmode="lin" valueType="num">
                                      <p:cBhvr additive="base">
                                        <p:cTn id="1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par>
                                <p:cTn id="29" presetID="10"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
                                            <p:txEl>
                                              <p:pRg st="0" end="0"/>
                                            </p:txEl>
                                          </p:spTgt>
                                        </p:tgtEl>
                                        <p:attrNameLst>
                                          <p:attrName>style.visibility</p:attrName>
                                        </p:attrNameLst>
                                      </p:cBhvr>
                                      <p:to>
                                        <p:strVal val="visible"/>
                                      </p:to>
                                    </p:set>
                                    <p:animEffect transition="in" filter="fade">
                                      <p:cBhvr>
                                        <p:cTn id="36" dur="500"/>
                                        <p:tgtEl>
                                          <p:spTgt spid="2">
                                            <p:txEl>
                                              <p:pRg st="0" end="0"/>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2">
                                            <p:txEl>
                                              <p:pRg st="1" end="1"/>
                                            </p:txEl>
                                          </p:spTgt>
                                        </p:tgtEl>
                                        <p:attrNameLst>
                                          <p:attrName>style.visibility</p:attrName>
                                        </p:attrNameLst>
                                      </p:cBhvr>
                                      <p:to>
                                        <p:strVal val="visible"/>
                                      </p:to>
                                    </p:set>
                                    <p:animEffect transition="in" filter="fade">
                                      <p:cBhvr>
                                        <p:cTn id="39" dur="500"/>
                                        <p:tgtEl>
                                          <p:spTgt spid="2">
                                            <p:txEl>
                                              <p:pRg st="1" end="1"/>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2">
                                            <p:txEl>
                                              <p:pRg st="2" end="2"/>
                                            </p:txEl>
                                          </p:spTgt>
                                        </p:tgtEl>
                                        <p:attrNameLst>
                                          <p:attrName>style.visibility</p:attrName>
                                        </p:attrNameLst>
                                      </p:cBhvr>
                                      <p:to>
                                        <p:strVal val="visible"/>
                                      </p:to>
                                    </p:set>
                                    <p:animEffect transition="in" filter="fade">
                                      <p:cBhvr>
                                        <p:cTn id="42" dur="500"/>
                                        <p:tgtEl>
                                          <p:spTgt spid="2">
                                            <p:txEl>
                                              <p:pRg st="2" end="2"/>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2">
                                            <p:txEl>
                                              <p:pRg st="3" end="3"/>
                                            </p:txEl>
                                          </p:spTgt>
                                        </p:tgtEl>
                                        <p:attrNameLst>
                                          <p:attrName>style.visibility</p:attrName>
                                        </p:attrNameLst>
                                      </p:cBhvr>
                                      <p:to>
                                        <p:strVal val="visible"/>
                                      </p:to>
                                    </p:set>
                                    <p:animEffect transition="in" filter="fade">
                                      <p:cBhvr>
                                        <p:cTn id="45" dur="500"/>
                                        <p:tgtEl>
                                          <p:spTgt spid="2">
                                            <p:txEl>
                                              <p:pRg st="3" end="3"/>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2">
                                            <p:txEl>
                                              <p:pRg st="4" end="4"/>
                                            </p:txEl>
                                          </p:spTgt>
                                        </p:tgtEl>
                                        <p:attrNameLst>
                                          <p:attrName>style.visibility</p:attrName>
                                        </p:attrNameLst>
                                      </p:cBhvr>
                                      <p:to>
                                        <p:strVal val="visible"/>
                                      </p:to>
                                    </p:set>
                                    <p:animEffect transition="in" filter="fade">
                                      <p:cBhvr>
                                        <p:cTn id="48" dur="500"/>
                                        <p:tgtEl>
                                          <p:spTgt spid="2">
                                            <p:txEl>
                                              <p:pRg st="4" end="4"/>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2">
                                            <p:txEl>
                                              <p:pRg st="5" end="5"/>
                                            </p:txEl>
                                          </p:spTgt>
                                        </p:tgtEl>
                                        <p:attrNameLst>
                                          <p:attrName>style.visibility</p:attrName>
                                        </p:attrNameLst>
                                      </p:cBhvr>
                                      <p:to>
                                        <p:strVal val="visible"/>
                                      </p:to>
                                    </p:set>
                                    <p:animEffect transition="in" filter="fade">
                                      <p:cBhvr>
                                        <p:cTn id="51" dur="500"/>
                                        <p:tgtEl>
                                          <p:spTgt spid="2">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fade">
                                      <p:cBhvr>
                                        <p:cTn id="5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6" grpId="0" animBg="1"/>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33A9A5-D130-6FD0-B905-BA269F6FCA6C}"/>
            </a:ext>
          </a:extLst>
        </p:cNvPr>
        <p:cNvGrpSpPr/>
        <p:nvPr/>
      </p:nvGrpSpPr>
      <p:grpSpPr>
        <a:xfrm>
          <a:off x="0" y="0"/>
          <a:ext cx="0" cy="0"/>
          <a:chOff x="0" y="0"/>
          <a:chExt cx="0" cy="0"/>
        </a:xfrm>
      </p:grpSpPr>
      <p:pic>
        <p:nvPicPr>
          <p:cNvPr id="9" name="Picture 8" descr="A white card with black text&#10;&#10;Description automatically generated">
            <a:extLst>
              <a:ext uri="{FF2B5EF4-FFF2-40B4-BE49-F238E27FC236}">
                <a16:creationId xmlns:a16="http://schemas.microsoft.com/office/drawing/2014/main" id="{DB2E5C0C-5261-C300-C109-75899A5E8C94}"/>
              </a:ext>
            </a:extLst>
          </p:cNvPr>
          <p:cNvPicPr>
            <a:picLocks noChangeAspect="1"/>
          </p:cNvPicPr>
          <p:nvPr/>
        </p:nvPicPr>
        <p:blipFill>
          <a:blip r:embed="rId3"/>
          <a:srcRect t="3775" b="6802"/>
          <a:stretch/>
        </p:blipFill>
        <p:spPr>
          <a:xfrm>
            <a:off x="1825971" y="1695424"/>
            <a:ext cx="2301240" cy="4458653"/>
          </a:xfrm>
          <a:prstGeom prst="rect">
            <a:avLst/>
          </a:prstGeom>
        </p:spPr>
      </p:pic>
      <p:sp>
        <p:nvSpPr>
          <p:cNvPr id="3" name="Content Placeholder 2">
            <a:extLst>
              <a:ext uri="{FF2B5EF4-FFF2-40B4-BE49-F238E27FC236}">
                <a16:creationId xmlns:a16="http://schemas.microsoft.com/office/drawing/2014/main" id="{FD714818-12E7-1821-B0D3-6B6768D75E4B}"/>
              </a:ext>
            </a:extLst>
          </p:cNvPr>
          <p:cNvSpPr>
            <a:spLocks noGrp="1"/>
          </p:cNvSpPr>
          <p:nvPr>
            <p:ph type="title"/>
          </p:nvPr>
        </p:nvSpPr>
        <p:spPr>
          <a:xfrm>
            <a:off x="375138" y="1262831"/>
            <a:ext cx="11404154" cy="86518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600"/>
              </a:spcAft>
              <a:buClr>
                <a:schemeClr val="tx1"/>
              </a:buClr>
              <a:buSzTx/>
              <a:buFont typeface="Arial" panose="020B0604020202020204" pitchFamily="34" charset="0"/>
              <a:buNone/>
              <a:tabLst/>
              <a:defRPr/>
            </a:pPr>
            <a:r>
              <a:rPr kumimoji="0" lang="en-GB" sz="2000" b="1" i="0" u="none" strike="noStrike" kern="1200" cap="none" spc="0" normalizeH="0" baseline="0" noProof="0">
                <a:ln>
                  <a:noFill/>
                </a:ln>
                <a:solidFill>
                  <a:schemeClr val="bg2">
                    <a:lumMod val="50000"/>
                  </a:schemeClr>
                </a:solidFill>
                <a:effectLst/>
                <a:uLnTx/>
                <a:uFillTx/>
                <a:latin typeface="+mn-lt"/>
                <a:ea typeface="+mn-ea"/>
                <a:cs typeface="+mn-cs"/>
              </a:rPr>
              <a:t>What your patient will see:</a:t>
            </a:r>
          </a:p>
        </p:txBody>
      </p:sp>
      <p:sp>
        <p:nvSpPr>
          <p:cNvPr id="2" name="Picture Placeholder 1" descr="Picture box you can use to insert an image">
            <a:extLst>
              <a:ext uri="{FF2B5EF4-FFF2-40B4-BE49-F238E27FC236}">
                <a16:creationId xmlns:a16="http://schemas.microsoft.com/office/drawing/2014/main" id="{395BD618-7E9D-C811-84E7-3BF6C677C0F8}"/>
              </a:ext>
            </a:extLst>
          </p:cNvPr>
          <p:cNvSpPr>
            <a:spLocks noGrp="1"/>
          </p:cNvSpPr>
          <p:nvPr>
            <p:ph idx="1"/>
          </p:nvPr>
        </p:nvSpPr>
        <p:spPr>
          <a:xfrm>
            <a:off x="6260671" y="3516198"/>
            <a:ext cx="5518621" cy="2729463"/>
          </a:xfrm>
        </p:spPr>
        <p:txBody>
          <a:bodyPr>
            <a:noAutofit/>
          </a:bodyPr>
          <a:lstStyle/>
          <a:p>
            <a:pPr algn="l"/>
            <a:r>
              <a:rPr lang="en-GB" sz="2000" b="1">
                <a:solidFill>
                  <a:schemeClr val="accent6"/>
                </a:solidFill>
              </a:rPr>
              <a:t>How can you help?</a:t>
            </a:r>
          </a:p>
          <a:p>
            <a:pPr marL="514350" indent="-514350" algn="l">
              <a:buAutoNum type="arabicPeriod"/>
            </a:pPr>
            <a:r>
              <a:rPr lang="en-GB" sz="2000">
                <a:solidFill>
                  <a:schemeClr val="accent6"/>
                </a:solidFill>
              </a:rPr>
              <a:t>Check the patient has </a:t>
            </a:r>
            <a:r>
              <a:rPr lang="en-GB" sz="2000" b="1">
                <a:solidFill>
                  <a:schemeClr val="accent6"/>
                </a:solidFill>
              </a:rPr>
              <a:t>repeat</a:t>
            </a:r>
            <a:r>
              <a:rPr lang="en-GB" sz="2000">
                <a:solidFill>
                  <a:schemeClr val="accent6"/>
                </a:solidFill>
              </a:rPr>
              <a:t> prescriptions available to order </a:t>
            </a:r>
          </a:p>
          <a:p>
            <a:pPr marL="514350" indent="-514350" algn="l">
              <a:buAutoNum type="arabicPeriod"/>
            </a:pPr>
            <a:r>
              <a:rPr lang="en-GB" sz="2000">
                <a:solidFill>
                  <a:schemeClr val="accent6"/>
                </a:solidFill>
              </a:rPr>
              <a:t>Check the user has permissions to order their prescriptions online </a:t>
            </a:r>
          </a:p>
          <a:p>
            <a:pPr marL="514350" indent="-514350" algn="l">
              <a:buAutoNum type="arabicPeriod"/>
            </a:pPr>
            <a:r>
              <a:rPr lang="en-GB" sz="2000">
                <a:solidFill>
                  <a:schemeClr val="accent6"/>
                </a:solidFill>
              </a:rPr>
              <a:t>Inform your patient when they can order their prescription again, if they are due a review, or the prescription is not a repeat</a:t>
            </a:r>
          </a:p>
        </p:txBody>
      </p:sp>
      <p:sp>
        <p:nvSpPr>
          <p:cNvPr id="6" name="Rectangle: Diagonal Corners Rounded 5">
            <a:extLst>
              <a:ext uri="{FF2B5EF4-FFF2-40B4-BE49-F238E27FC236}">
                <a16:creationId xmlns:a16="http://schemas.microsoft.com/office/drawing/2014/main" id="{20CDB4AF-B7F5-F380-CA83-7385B6784611}"/>
              </a:ext>
            </a:extLst>
          </p:cNvPr>
          <p:cNvSpPr/>
          <p:nvPr/>
        </p:nvSpPr>
        <p:spPr>
          <a:xfrm>
            <a:off x="6156960" y="1067157"/>
            <a:ext cx="5766658" cy="2309666"/>
          </a:xfrm>
          <a:prstGeom prst="round2DiagRect">
            <a:avLst/>
          </a:prstGeom>
          <a:solidFill>
            <a:schemeClr val="bg2">
              <a:lumMod val="75000"/>
            </a:schemeClr>
          </a:solidFill>
          <a:ln w="28575">
            <a:noFill/>
          </a:ln>
          <a:effectLst>
            <a:glow rad="101600">
              <a:schemeClr val="accent1">
                <a:lumMod val="20000"/>
                <a:lumOff val="80000"/>
                <a:alpha val="6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bg1">
                    <a:lumMod val="95000"/>
                  </a:schemeClr>
                </a:solidFill>
              </a:rPr>
              <a:t>What does this mean?</a:t>
            </a:r>
          </a:p>
          <a:p>
            <a:pPr marL="457200" indent="-457200">
              <a:buFont typeface="+mj-lt"/>
              <a:buAutoNum type="arabicPeriod"/>
            </a:pPr>
            <a:r>
              <a:rPr lang="en-GB" sz="2000">
                <a:solidFill>
                  <a:schemeClr val="bg1">
                    <a:lumMod val="95000"/>
                  </a:schemeClr>
                </a:solidFill>
              </a:rPr>
              <a:t>Your patient needs a medical review </a:t>
            </a:r>
          </a:p>
          <a:p>
            <a:pPr marL="457200" indent="-457200">
              <a:buFont typeface="+mj-lt"/>
              <a:buAutoNum type="arabicPeriod"/>
            </a:pPr>
            <a:r>
              <a:rPr lang="en-GB" sz="2000">
                <a:solidFill>
                  <a:schemeClr val="bg1">
                    <a:lumMod val="95000"/>
                  </a:schemeClr>
                </a:solidFill>
              </a:rPr>
              <a:t>It’s too early to order</a:t>
            </a:r>
          </a:p>
          <a:p>
            <a:pPr marL="457200" indent="-457200">
              <a:buFont typeface="+mj-lt"/>
              <a:buAutoNum type="arabicPeriod"/>
            </a:pPr>
            <a:r>
              <a:rPr lang="en-GB" sz="2000">
                <a:solidFill>
                  <a:schemeClr val="bg1">
                    <a:lumMod val="95000"/>
                  </a:schemeClr>
                </a:solidFill>
              </a:rPr>
              <a:t>Your patient has a repeat dispensing prescription </a:t>
            </a:r>
          </a:p>
          <a:p>
            <a:pPr marL="457200" indent="-457200">
              <a:buFont typeface="+mj-lt"/>
              <a:buAutoNum type="arabicPeriod"/>
            </a:pPr>
            <a:r>
              <a:rPr lang="en-GB" sz="2000">
                <a:solidFill>
                  <a:schemeClr val="bg1">
                    <a:lumMod val="95000"/>
                  </a:schemeClr>
                </a:solidFill>
              </a:rPr>
              <a:t>It’s an acute prescription </a:t>
            </a:r>
          </a:p>
        </p:txBody>
      </p:sp>
      <p:cxnSp>
        <p:nvCxnSpPr>
          <p:cNvPr id="8" name="Straight Arrow Connector 7">
            <a:extLst>
              <a:ext uri="{FF2B5EF4-FFF2-40B4-BE49-F238E27FC236}">
                <a16:creationId xmlns:a16="http://schemas.microsoft.com/office/drawing/2014/main" id="{1883E5A3-E332-95AF-7E32-FF6152BDE802}"/>
              </a:ext>
            </a:extLst>
          </p:cNvPr>
          <p:cNvCxnSpPr>
            <a:cxnSpLocks/>
          </p:cNvCxnSpPr>
          <p:nvPr/>
        </p:nvCxnSpPr>
        <p:spPr>
          <a:xfrm flipH="1">
            <a:off x="3794760" y="1854308"/>
            <a:ext cx="2301240" cy="1355236"/>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4" name="Content Placeholder 2">
            <a:extLst>
              <a:ext uri="{FF2B5EF4-FFF2-40B4-BE49-F238E27FC236}">
                <a16:creationId xmlns:a16="http://schemas.microsoft.com/office/drawing/2014/main" id="{784E39C7-CCCB-FCB4-F878-6FBDD803CCBA}"/>
              </a:ext>
            </a:extLst>
          </p:cNvPr>
          <p:cNvSpPr txBox="1">
            <a:spLocks/>
          </p:cNvSpPr>
          <p:nvPr/>
        </p:nvSpPr>
        <p:spPr>
          <a:xfrm>
            <a:off x="375138" y="277141"/>
            <a:ext cx="8168608" cy="98569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00000"/>
              </a:lnSpc>
              <a:spcBef>
                <a:spcPts val="0"/>
              </a:spcBef>
              <a:spcAft>
                <a:spcPts val="600"/>
              </a:spcAft>
              <a:buClr>
                <a:schemeClr val="tx1"/>
              </a:buClr>
              <a:defRPr/>
            </a:pPr>
            <a:r>
              <a:rPr lang="en-GB" sz="3200" b="1">
                <a:latin typeface="+mn-lt"/>
                <a:ea typeface="+mn-ea"/>
                <a:cs typeface="+mn-cs"/>
              </a:rPr>
              <a:t>Patient has no repeat prescriptions available to order</a:t>
            </a:r>
          </a:p>
        </p:txBody>
      </p:sp>
      <p:sp>
        <p:nvSpPr>
          <p:cNvPr id="10" name="Rectangle 9">
            <a:extLst>
              <a:ext uri="{FF2B5EF4-FFF2-40B4-BE49-F238E27FC236}">
                <a16:creationId xmlns:a16="http://schemas.microsoft.com/office/drawing/2014/main" id="{72AF8CBE-EF33-BC04-6D9E-BB6FA38D36B6}"/>
              </a:ext>
            </a:extLst>
          </p:cNvPr>
          <p:cNvSpPr/>
          <p:nvPr/>
        </p:nvSpPr>
        <p:spPr>
          <a:xfrm>
            <a:off x="9021452" y="179109"/>
            <a:ext cx="3170548" cy="750668"/>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000" b="1" u="sng">
                <a:solidFill>
                  <a:schemeClr val="accent6"/>
                </a:solidFill>
              </a:rPr>
              <a:t>This is not a technical error</a:t>
            </a:r>
          </a:p>
        </p:txBody>
      </p:sp>
    </p:spTree>
    <p:extLst>
      <p:ext uri="{BB962C8B-B14F-4D97-AF65-F5344CB8AC3E}">
        <p14:creationId xmlns:p14="http://schemas.microsoft.com/office/powerpoint/2010/main" val="1025745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xEl>
                                              <p:pRg st="0" end="0"/>
                                            </p:txEl>
                                          </p:spTgt>
                                        </p:tgtEl>
                                        <p:attrNameLst>
                                          <p:attrName>style.visibility</p:attrName>
                                        </p:attrNameLst>
                                      </p:cBhvr>
                                      <p:to>
                                        <p:strVal val="visible"/>
                                      </p:to>
                                    </p:set>
                                    <p:animEffect transition="in" filter="fade">
                                      <p:cBhvr>
                                        <p:cTn id="26" dur="500"/>
                                        <p:tgtEl>
                                          <p:spTgt spid="2">
                                            <p:txEl>
                                              <p:pRg st="0" end="0"/>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
                                            <p:txEl>
                                              <p:pRg st="1" end="1"/>
                                            </p:txEl>
                                          </p:spTgt>
                                        </p:tgtEl>
                                        <p:attrNameLst>
                                          <p:attrName>style.visibility</p:attrName>
                                        </p:attrNameLst>
                                      </p:cBhvr>
                                      <p:to>
                                        <p:strVal val="visible"/>
                                      </p:to>
                                    </p:set>
                                    <p:animEffect transition="in" filter="fade">
                                      <p:cBhvr>
                                        <p:cTn id="29" dur="500"/>
                                        <p:tgtEl>
                                          <p:spTgt spid="2">
                                            <p:txEl>
                                              <p:pRg st="1" end="1"/>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2">
                                            <p:txEl>
                                              <p:pRg st="2" end="2"/>
                                            </p:txEl>
                                          </p:spTgt>
                                        </p:tgtEl>
                                        <p:attrNameLst>
                                          <p:attrName>style.visibility</p:attrName>
                                        </p:attrNameLst>
                                      </p:cBhvr>
                                      <p:to>
                                        <p:strVal val="visible"/>
                                      </p:to>
                                    </p:set>
                                    <p:animEffect transition="in" filter="fade">
                                      <p:cBhvr>
                                        <p:cTn id="32" dur="500"/>
                                        <p:tgtEl>
                                          <p:spTgt spid="2">
                                            <p:txEl>
                                              <p:pRg st="2" end="2"/>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
                                            <p:txEl>
                                              <p:pRg st="3" end="3"/>
                                            </p:txEl>
                                          </p:spTgt>
                                        </p:tgtEl>
                                        <p:attrNameLst>
                                          <p:attrName>style.visibility</p:attrName>
                                        </p:attrNameLst>
                                      </p:cBhvr>
                                      <p:to>
                                        <p:strVal val="visible"/>
                                      </p:to>
                                    </p:set>
                                    <p:animEffect transition="in" filter="fade">
                                      <p:cBhvr>
                                        <p:cTn id="35" dur="500"/>
                                        <p:tgtEl>
                                          <p:spTgt spid="2">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14829-8E33-13B8-BB2A-A643702D40F6}"/>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DD5D86B1-4AAD-2C36-357D-628993F54077}"/>
              </a:ext>
            </a:extLst>
          </p:cNvPr>
          <p:cNvSpPr>
            <a:spLocks noGrp="1"/>
          </p:cNvSpPr>
          <p:nvPr>
            <p:ph type="title"/>
          </p:nvPr>
        </p:nvSpPr>
        <p:spPr/>
        <p:txBody>
          <a:bodyPr/>
          <a:lstStyle/>
          <a:p>
            <a:r>
              <a:rPr lang="en-GB"/>
              <a:t>NHS App Guidance</a:t>
            </a:r>
          </a:p>
        </p:txBody>
      </p:sp>
      <p:sp>
        <p:nvSpPr>
          <p:cNvPr id="2" name="TextBox 1">
            <a:extLst>
              <a:ext uri="{FF2B5EF4-FFF2-40B4-BE49-F238E27FC236}">
                <a16:creationId xmlns:a16="http://schemas.microsoft.com/office/drawing/2014/main" id="{B6ECC78F-F830-B7E8-8DA4-B2F2B192BEB0}"/>
              </a:ext>
            </a:extLst>
          </p:cNvPr>
          <p:cNvSpPr txBox="1"/>
          <p:nvPr/>
        </p:nvSpPr>
        <p:spPr>
          <a:xfrm>
            <a:off x="355845" y="1134225"/>
            <a:ext cx="10707490" cy="369332"/>
          </a:xfrm>
          <a:prstGeom prst="rect">
            <a:avLst/>
          </a:prstGeom>
          <a:noFill/>
        </p:spPr>
        <p:txBody>
          <a:bodyPr wrap="square" rtlCol="0">
            <a:spAutoFit/>
          </a:bodyPr>
          <a:lstStyle/>
          <a:p>
            <a:r>
              <a:rPr lang="en-GB" sz="1800" b="1" dirty="0">
                <a:solidFill>
                  <a:schemeClr val="accent6"/>
                </a:solidFill>
              </a:rPr>
              <a:t>This guide covers troubleshooting common NHS App issues that patients may ask about:</a:t>
            </a:r>
          </a:p>
        </p:txBody>
      </p:sp>
      <p:sp>
        <p:nvSpPr>
          <p:cNvPr id="10" name="Rectangle 9">
            <a:extLst>
              <a:ext uri="{FF2B5EF4-FFF2-40B4-BE49-F238E27FC236}">
                <a16:creationId xmlns:a16="http://schemas.microsoft.com/office/drawing/2014/main" id="{51E3C560-193B-0EFE-C8C0-932B263DEF79}"/>
              </a:ext>
            </a:extLst>
          </p:cNvPr>
          <p:cNvSpPr/>
          <p:nvPr/>
        </p:nvSpPr>
        <p:spPr>
          <a:xfrm>
            <a:off x="432000" y="2363378"/>
            <a:ext cx="4309682" cy="3892578"/>
          </a:xfrm>
          <a:prstGeom prst="rect">
            <a:avLst/>
          </a:prstGeom>
          <a:noFill/>
          <a:ln w="38100">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800" b="1" dirty="0">
                <a:solidFill>
                  <a:schemeClr val="accent6"/>
                </a:solidFill>
              </a:rPr>
              <a:t>Permissions</a:t>
            </a:r>
          </a:p>
          <a:p>
            <a:pPr lvl="1"/>
            <a:r>
              <a:rPr lang="en-GB">
                <a:solidFill>
                  <a:schemeClr val="accent6"/>
                </a:solidFill>
                <a:hlinkClick r:id="rId3" action="ppaction://hlinksldjump"/>
              </a:rPr>
              <a:t>Turning off patient facing services</a:t>
            </a:r>
            <a:r>
              <a:rPr lang="en-GB" dirty="0">
                <a:solidFill>
                  <a:schemeClr val="accent6"/>
                </a:solidFill>
              </a:rPr>
              <a:t>: Merging practices and changing clinical systems</a:t>
            </a:r>
          </a:p>
          <a:p>
            <a:pPr lvl="1"/>
            <a:r>
              <a:rPr lang="en-GB" dirty="0">
                <a:solidFill>
                  <a:schemeClr val="accent6"/>
                </a:solidFill>
              </a:rPr>
              <a:t>Practice/Patient level permissions</a:t>
            </a:r>
          </a:p>
          <a:p>
            <a:pPr marL="742950" lvl="1" indent="-285750">
              <a:buFont typeface="Arial" panose="020B0604020202020204" pitchFamily="34" charset="0"/>
              <a:buChar char="•"/>
            </a:pPr>
            <a:r>
              <a:rPr lang="en-GB" dirty="0">
                <a:solidFill>
                  <a:schemeClr val="accent6"/>
                </a:solidFill>
                <a:hlinkClick r:id="rId4" action="ppaction://hlinksldjump"/>
              </a:rPr>
              <a:t>if </a:t>
            </a:r>
            <a:r>
              <a:rPr lang="en-GB" b="1" dirty="0">
                <a:solidFill>
                  <a:schemeClr val="accent6"/>
                </a:solidFill>
                <a:hlinkClick r:id="rId4" action="ppaction://hlinksldjump"/>
              </a:rPr>
              <a:t>no one </a:t>
            </a:r>
            <a:r>
              <a:rPr lang="en-GB" dirty="0">
                <a:solidFill>
                  <a:schemeClr val="accent6"/>
                </a:solidFill>
                <a:hlinkClick r:id="rId4" action="ppaction://hlinksldjump"/>
              </a:rPr>
              <a:t>can use a certain functionality</a:t>
            </a:r>
            <a:endParaRPr lang="en-GB" dirty="0">
              <a:solidFill>
                <a:schemeClr val="accent6"/>
              </a:solidFill>
            </a:endParaRPr>
          </a:p>
          <a:p>
            <a:pPr marL="742950" lvl="1" indent="-285750">
              <a:buFont typeface="Arial" panose="020B0604020202020204" pitchFamily="34" charset="0"/>
              <a:buChar char="•"/>
            </a:pPr>
            <a:r>
              <a:rPr lang="en-GB" dirty="0">
                <a:solidFill>
                  <a:schemeClr val="accent6"/>
                </a:solidFill>
                <a:hlinkClick r:id="rId5" action="ppaction://hlinksldjump"/>
              </a:rPr>
              <a:t>if </a:t>
            </a:r>
            <a:r>
              <a:rPr lang="en-GB" b="1" dirty="0">
                <a:solidFill>
                  <a:schemeClr val="accent6"/>
                </a:solidFill>
                <a:hlinkClick r:id="rId5" action="ppaction://hlinksldjump"/>
              </a:rPr>
              <a:t>only some</a:t>
            </a:r>
            <a:r>
              <a:rPr lang="en-GB" dirty="0">
                <a:solidFill>
                  <a:schemeClr val="accent6"/>
                </a:solidFill>
                <a:hlinkClick r:id="rId5" action="ppaction://hlinksldjump"/>
              </a:rPr>
              <a:t> can use a certain functionality</a:t>
            </a:r>
            <a:endParaRPr lang="en-GB" dirty="0">
              <a:solidFill>
                <a:schemeClr val="accent6"/>
              </a:solidFill>
            </a:endParaRPr>
          </a:p>
          <a:p>
            <a:pPr lvl="1"/>
            <a:r>
              <a:rPr lang="en-GB">
                <a:solidFill>
                  <a:schemeClr val="accent6"/>
                </a:solidFill>
                <a:hlinkClick r:id="rId6" action="ppaction://hlinksldjump"/>
              </a:rPr>
              <a:t>Patient can’t access GP health record</a:t>
            </a:r>
            <a:endParaRPr lang="en-GB" dirty="0">
              <a:solidFill>
                <a:schemeClr val="accent6"/>
              </a:solidFill>
            </a:endParaRPr>
          </a:p>
          <a:p>
            <a:pPr lvl="1"/>
            <a:r>
              <a:rPr lang="en-GB">
                <a:solidFill>
                  <a:schemeClr val="accent6"/>
                </a:solidFill>
                <a:hlinkClick r:id="rId7" action="ppaction://hlinksldjump"/>
              </a:rPr>
              <a:t>Proxy access (linked accounts)</a:t>
            </a:r>
            <a:endParaRPr lang="en-GB" dirty="0">
              <a:solidFill>
                <a:schemeClr val="accent6"/>
              </a:solidFill>
            </a:endParaRPr>
          </a:p>
          <a:p>
            <a:pPr lvl="1"/>
            <a:r>
              <a:rPr lang="en-GB">
                <a:solidFill>
                  <a:schemeClr val="accent6"/>
                </a:solidFill>
                <a:hlinkClick r:id="rId8" action="ppaction://hlinksldjump"/>
              </a:rPr>
              <a:t>Prescription permissions</a:t>
            </a:r>
            <a:endParaRPr lang="en-GB" dirty="0">
              <a:solidFill>
                <a:schemeClr val="accent6"/>
              </a:solidFill>
            </a:endParaRPr>
          </a:p>
          <a:p>
            <a:pPr lvl="1">
              <a:spcAft>
                <a:spcPts val="1200"/>
              </a:spcAft>
            </a:pPr>
            <a:r>
              <a:rPr lang="en-GB">
                <a:solidFill>
                  <a:schemeClr val="accent6"/>
                </a:solidFill>
                <a:hlinkClick r:id="rId9" action="ppaction://hlinksldjump"/>
              </a:rPr>
              <a:t>GP appointment permissions</a:t>
            </a:r>
            <a:endParaRPr lang="en-GB" dirty="0">
              <a:solidFill>
                <a:schemeClr val="accent6"/>
              </a:solidFill>
            </a:endParaRPr>
          </a:p>
        </p:txBody>
      </p:sp>
      <p:sp>
        <p:nvSpPr>
          <p:cNvPr id="11" name="Rectangle 10">
            <a:extLst>
              <a:ext uri="{FF2B5EF4-FFF2-40B4-BE49-F238E27FC236}">
                <a16:creationId xmlns:a16="http://schemas.microsoft.com/office/drawing/2014/main" id="{646B105F-3FA2-77A3-7DE3-D4D5B816811E}"/>
              </a:ext>
            </a:extLst>
          </p:cNvPr>
          <p:cNvSpPr/>
          <p:nvPr/>
        </p:nvSpPr>
        <p:spPr>
          <a:xfrm>
            <a:off x="4930156" y="1503288"/>
            <a:ext cx="4121634" cy="2393263"/>
          </a:xfrm>
          <a:prstGeom prst="rect">
            <a:avLst/>
          </a:prstGeom>
          <a:noFill/>
          <a:ln w="38100">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800" b="1" dirty="0">
                <a:solidFill>
                  <a:schemeClr val="accent6"/>
                </a:solidFill>
              </a:rPr>
              <a:t>Common Issues</a:t>
            </a:r>
          </a:p>
          <a:p>
            <a:pPr lvl="1"/>
            <a:r>
              <a:rPr lang="en-GB" dirty="0">
                <a:solidFill>
                  <a:schemeClr val="accent6"/>
                </a:solidFill>
                <a:hlinkClick r:id="rId10" action="ppaction://hlinksldjump"/>
              </a:rPr>
              <a:t>Patient cannot log in</a:t>
            </a:r>
            <a:endParaRPr lang="en-GB" dirty="0">
              <a:solidFill>
                <a:schemeClr val="accent6"/>
              </a:solidFill>
            </a:endParaRPr>
          </a:p>
          <a:p>
            <a:pPr lvl="1"/>
            <a:r>
              <a:rPr lang="en-GB" dirty="0">
                <a:solidFill>
                  <a:schemeClr val="accent6"/>
                </a:solidFill>
                <a:hlinkClick r:id="rId11" action="ppaction://hlinksldjump"/>
              </a:rPr>
              <a:t>Patient cannot access the App in their area</a:t>
            </a:r>
            <a:endParaRPr lang="en-GB" dirty="0">
              <a:solidFill>
                <a:schemeClr val="accent6"/>
              </a:solidFill>
            </a:endParaRPr>
          </a:p>
          <a:p>
            <a:pPr lvl="1"/>
            <a:r>
              <a:rPr lang="en-GB" dirty="0">
                <a:solidFill>
                  <a:schemeClr val="accent6"/>
                </a:solidFill>
                <a:hlinkClick r:id="rId12" action="ppaction://hlinksldjump"/>
              </a:rPr>
              <a:t>Patient cannot order or view repeat prescriptions</a:t>
            </a:r>
            <a:endParaRPr lang="en-GB" dirty="0">
              <a:solidFill>
                <a:schemeClr val="accent6"/>
              </a:solidFill>
            </a:endParaRPr>
          </a:p>
          <a:p>
            <a:pPr lvl="1"/>
            <a:r>
              <a:rPr lang="en-GB" dirty="0">
                <a:solidFill>
                  <a:schemeClr val="accent6"/>
                </a:solidFill>
                <a:hlinkClick r:id="rId13" action="ppaction://hlinksldjump"/>
              </a:rPr>
              <a:t>Patient has no repeat prescriptions available to order</a:t>
            </a:r>
            <a:endParaRPr lang="en-GB" dirty="0">
              <a:solidFill>
                <a:schemeClr val="accent6"/>
              </a:solidFill>
            </a:endParaRPr>
          </a:p>
        </p:txBody>
      </p:sp>
      <p:sp>
        <p:nvSpPr>
          <p:cNvPr id="7" name="Rectangle 6">
            <a:extLst>
              <a:ext uri="{FF2B5EF4-FFF2-40B4-BE49-F238E27FC236}">
                <a16:creationId xmlns:a16="http://schemas.microsoft.com/office/drawing/2014/main" id="{B165B65F-FB64-51C7-DB6D-F9ACB839F717}"/>
              </a:ext>
            </a:extLst>
          </p:cNvPr>
          <p:cNvSpPr/>
          <p:nvPr/>
        </p:nvSpPr>
        <p:spPr>
          <a:xfrm>
            <a:off x="432000" y="1503288"/>
            <a:ext cx="4309682" cy="369332"/>
          </a:xfrm>
          <a:prstGeom prst="rect">
            <a:avLst/>
          </a:prstGeom>
          <a:noFill/>
          <a:ln w="38100">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lgn="ctr"/>
            <a:r>
              <a:rPr lang="en-GB" dirty="0">
                <a:solidFill>
                  <a:schemeClr val="accent6"/>
                </a:solidFill>
                <a:hlinkClick r:id="rId14" action="ppaction://hlinksldjump"/>
              </a:rPr>
              <a:t>Device Compatibility and Versions</a:t>
            </a:r>
            <a:endParaRPr lang="en-GB" dirty="0">
              <a:solidFill>
                <a:schemeClr val="accent6"/>
              </a:solidFill>
            </a:endParaRPr>
          </a:p>
        </p:txBody>
      </p:sp>
      <p:sp>
        <p:nvSpPr>
          <p:cNvPr id="15" name="Free-form: Shape 14">
            <a:extLst>
              <a:ext uri="{FF2B5EF4-FFF2-40B4-BE49-F238E27FC236}">
                <a16:creationId xmlns:a16="http://schemas.microsoft.com/office/drawing/2014/main" id="{1E7690CD-9ECD-A2F4-458C-7B75FE9EED64}"/>
              </a:ext>
            </a:extLst>
          </p:cNvPr>
          <p:cNvSpPr/>
          <p:nvPr/>
        </p:nvSpPr>
        <p:spPr>
          <a:xfrm>
            <a:off x="640164" y="1557783"/>
            <a:ext cx="189395" cy="260568"/>
          </a:xfrm>
          <a:custGeom>
            <a:avLst/>
            <a:gdLst>
              <a:gd name="connsiteX0" fmla="*/ 365760 w 365760"/>
              <a:gd name="connsiteY0" fmla="*/ 0 h 426720"/>
              <a:gd name="connsiteX1" fmla="*/ 365760 w 365760"/>
              <a:gd name="connsiteY1" fmla="*/ 426720 h 426720"/>
              <a:gd name="connsiteX2" fmla="*/ 0 w 365760"/>
              <a:gd name="connsiteY2" fmla="*/ 426720 h 426720"/>
              <a:gd name="connsiteX3" fmla="*/ 0 w 365760"/>
              <a:gd name="connsiteY3" fmla="*/ 0 h 426720"/>
              <a:gd name="connsiteX4" fmla="*/ 365760 w 365760"/>
              <a:gd name="connsiteY4" fmla="*/ 0 h 426720"/>
              <a:gd name="connsiteX5" fmla="*/ 304800 w 365760"/>
              <a:gd name="connsiteY5" fmla="*/ 60960 h 426720"/>
              <a:gd name="connsiteX6" fmla="*/ 60960 w 365760"/>
              <a:gd name="connsiteY6" fmla="*/ 60960 h 426720"/>
              <a:gd name="connsiteX7" fmla="*/ 60960 w 365760"/>
              <a:gd name="connsiteY7" fmla="*/ 335280 h 426720"/>
              <a:gd name="connsiteX8" fmla="*/ 304800 w 365760"/>
              <a:gd name="connsiteY8" fmla="*/ 335280 h 426720"/>
              <a:gd name="connsiteX9" fmla="*/ 304800 w 365760"/>
              <a:gd name="connsiteY9" fmla="*/ 60960 h 426720"/>
              <a:gd name="connsiteX10" fmla="*/ 205435 w 365760"/>
              <a:gd name="connsiteY10" fmla="*/ 381000 h 426720"/>
              <a:gd name="connsiteX11" fmla="*/ 182270 w 365760"/>
              <a:gd name="connsiteY11" fmla="*/ 357835 h 426720"/>
              <a:gd name="connsiteX12" fmla="*/ 159715 w 365760"/>
              <a:gd name="connsiteY12" fmla="*/ 381000 h 426720"/>
              <a:gd name="connsiteX13" fmla="*/ 182270 w 365760"/>
              <a:gd name="connsiteY13" fmla="*/ 404165 h 426720"/>
              <a:gd name="connsiteX14" fmla="*/ 205435 w 365760"/>
              <a:gd name="connsiteY14" fmla="*/ 381000 h 426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 h="426720">
                <a:moveTo>
                  <a:pt x="365760" y="0"/>
                </a:moveTo>
                <a:lnTo>
                  <a:pt x="365760" y="426720"/>
                </a:lnTo>
                <a:lnTo>
                  <a:pt x="0" y="426720"/>
                </a:lnTo>
                <a:lnTo>
                  <a:pt x="0" y="0"/>
                </a:lnTo>
                <a:lnTo>
                  <a:pt x="365760" y="0"/>
                </a:lnTo>
                <a:close/>
                <a:moveTo>
                  <a:pt x="304800" y="60960"/>
                </a:moveTo>
                <a:lnTo>
                  <a:pt x="60960" y="60960"/>
                </a:lnTo>
                <a:lnTo>
                  <a:pt x="60960" y="335280"/>
                </a:lnTo>
                <a:lnTo>
                  <a:pt x="304800" y="335280"/>
                </a:lnTo>
                <a:lnTo>
                  <a:pt x="304800" y="60960"/>
                </a:lnTo>
                <a:close/>
                <a:moveTo>
                  <a:pt x="205435" y="381000"/>
                </a:moveTo>
                <a:cubicBezTo>
                  <a:pt x="205435" y="368198"/>
                  <a:pt x="195072" y="357835"/>
                  <a:pt x="182270" y="357835"/>
                </a:cubicBezTo>
                <a:cubicBezTo>
                  <a:pt x="169469" y="357835"/>
                  <a:pt x="159715" y="368198"/>
                  <a:pt x="159715" y="381000"/>
                </a:cubicBezTo>
                <a:cubicBezTo>
                  <a:pt x="159715" y="393802"/>
                  <a:pt x="170078" y="404165"/>
                  <a:pt x="182270" y="404165"/>
                </a:cubicBezTo>
                <a:cubicBezTo>
                  <a:pt x="195072" y="403555"/>
                  <a:pt x="205435" y="393802"/>
                  <a:pt x="205435" y="381000"/>
                </a:cubicBezTo>
                <a:close/>
              </a:path>
            </a:pathLst>
          </a:custGeom>
          <a:solidFill>
            <a:schemeClr val="accent6">
              <a:lumMod val="75000"/>
            </a:schemeClr>
          </a:solidFill>
          <a:ln w="6055"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D2C456C7-3DDA-7955-47A1-BAC644A70F73}"/>
              </a:ext>
            </a:extLst>
          </p:cNvPr>
          <p:cNvSpPr/>
          <p:nvPr/>
        </p:nvSpPr>
        <p:spPr>
          <a:xfrm>
            <a:off x="531454" y="2768972"/>
            <a:ext cx="345239" cy="158490"/>
          </a:xfrm>
          <a:custGeom>
            <a:avLst/>
            <a:gdLst>
              <a:gd name="connsiteX0" fmla="*/ 89307 w 590825"/>
              <a:gd name="connsiteY0" fmla="*/ 117653 h 275905"/>
              <a:gd name="connsiteX1" fmla="*/ 148133 w 590825"/>
              <a:gd name="connsiteY1" fmla="*/ 58827 h 275905"/>
              <a:gd name="connsiteX2" fmla="*/ 89307 w 590825"/>
              <a:gd name="connsiteY2" fmla="*/ 0 h 275905"/>
              <a:gd name="connsiteX3" fmla="*/ 30480 w 590825"/>
              <a:gd name="connsiteY3" fmla="*/ 58705 h 275905"/>
              <a:gd name="connsiteX4" fmla="*/ 89062 w 590825"/>
              <a:gd name="connsiteY4" fmla="*/ 117653 h 275905"/>
              <a:gd name="connsiteX5" fmla="*/ 89307 w 590825"/>
              <a:gd name="connsiteY5" fmla="*/ 117653 h 275905"/>
              <a:gd name="connsiteX6" fmla="*/ 295474 w 590825"/>
              <a:gd name="connsiteY6" fmla="*/ 117653 h 275905"/>
              <a:gd name="connsiteX7" fmla="*/ 354361 w 590825"/>
              <a:gd name="connsiteY7" fmla="*/ 58887 h 275905"/>
              <a:gd name="connsiteX8" fmla="*/ 295595 w 590825"/>
              <a:gd name="connsiteY8" fmla="*/ 0 h 275905"/>
              <a:gd name="connsiteX9" fmla="*/ 236708 w 590825"/>
              <a:gd name="connsiteY9" fmla="*/ 58705 h 275905"/>
              <a:gd name="connsiteX10" fmla="*/ 295413 w 590825"/>
              <a:gd name="connsiteY10" fmla="*/ 117653 h 275905"/>
              <a:gd name="connsiteX11" fmla="*/ 295474 w 590825"/>
              <a:gd name="connsiteY11" fmla="*/ 117653 h 275905"/>
              <a:gd name="connsiteX12" fmla="*/ 501701 w 590825"/>
              <a:gd name="connsiteY12" fmla="*/ 117653 h 275905"/>
              <a:gd name="connsiteX13" fmla="*/ 560528 w 590825"/>
              <a:gd name="connsiteY13" fmla="*/ 58827 h 275905"/>
              <a:gd name="connsiteX14" fmla="*/ 501701 w 590825"/>
              <a:gd name="connsiteY14" fmla="*/ 0 h 275905"/>
              <a:gd name="connsiteX15" fmla="*/ 442875 w 590825"/>
              <a:gd name="connsiteY15" fmla="*/ 58705 h 275905"/>
              <a:gd name="connsiteX16" fmla="*/ 501579 w 590825"/>
              <a:gd name="connsiteY16" fmla="*/ 117653 h 275905"/>
              <a:gd name="connsiteX17" fmla="*/ 501762 w 590825"/>
              <a:gd name="connsiteY17" fmla="*/ 117653 h 275905"/>
              <a:gd name="connsiteX18" fmla="*/ 590703 w 590825"/>
              <a:gd name="connsiteY18" fmla="*/ 180259 h 275905"/>
              <a:gd name="connsiteX19" fmla="*/ 546141 w 590825"/>
              <a:gd name="connsiteY19" fmla="*/ 135819 h 275905"/>
              <a:gd name="connsiteX20" fmla="*/ 457201 w 590825"/>
              <a:gd name="connsiteY20" fmla="*/ 135819 h 275905"/>
              <a:gd name="connsiteX21" fmla="*/ 412578 w 590825"/>
              <a:gd name="connsiteY21" fmla="*/ 180259 h 275905"/>
              <a:gd name="connsiteX22" fmla="*/ 412578 w 590825"/>
              <a:gd name="connsiteY22" fmla="*/ 180259 h 275905"/>
              <a:gd name="connsiteX23" fmla="*/ 412578 w 590825"/>
              <a:gd name="connsiteY23" fmla="*/ 275905 h 275905"/>
              <a:gd name="connsiteX24" fmla="*/ 590825 w 590825"/>
              <a:gd name="connsiteY24" fmla="*/ 275905 h 275905"/>
              <a:gd name="connsiteX25" fmla="*/ 590825 w 590825"/>
              <a:gd name="connsiteY25" fmla="*/ 180259 h 275905"/>
              <a:gd name="connsiteX26" fmla="*/ 133503 w 590825"/>
              <a:gd name="connsiteY26" fmla="*/ 135819 h 275905"/>
              <a:gd name="connsiteX27" fmla="*/ 44562 w 590825"/>
              <a:gd name="connsiteY27" fmla="*/ 135819 h 275905"/>
              <a:gd name="connsiteX28" fmla="*/ 0 w 590825"/>
              <a:gd name="connsiteY28" fmla="*/ 180259 h 275905"/>
              <a:gd name="connsiteX29" fmla="*/ 0 w 590825"/>
              <a:gd name="connsiteY29" fmla="*/ 180259 h 275905"/>
              <a:gd name="connsiteX30" fmla="*/ 0 w 590825"/>
              <a:gd name="connsiteY30" fmla="*/ 275905 h 275905"/>
              <a:gd name="connsiteX31" fmla="*/ 178674 w 590825"/>
              <a:gd name="connsiteY31" fmla="*/ 275905 h 275905"/>
              <a:gd name="connsiteX32" fmla="*/ 178674 w 590825"/>
              <a:gd name="connsiteY32" fmla="*/ 180259 h 275905"/>
              <a:gd name="connsiteX33" fmla="*/ 178674 w 590825"/>
              <a:gd name="connsiteY33" fmla="*/ 180259 h 275905"/>
              <a:gd name="connsiteX34" fmla="*/ 339730 w 590825"/>
              <a:gd name="connsiteY34" fmla="*/ 135819 h 275905"/>
              <a:gd name="connsiteX35" fmla="*/ 250973 w 590825"/>
              <a:gd name="connsiteY35" fmla="*/ 135819 h 275905"/>
              <a:gd name="connsiteX36" fmla="*/ 206411 w 590825"/>
              <a:gd name="connsiteY36" fmla="*/ 180259 h 275905"/>
              <a:gd name="connsiteX37" fmla="*/ 206411 w 590825"/>
              <a:gd name="connsiteY37" fmla="*/ 180259 h 275905"/>
              <a:gd name="connsiteX38" fmla="*/ 206411 w 590825"/>
              <a:gd name="connsiteY38" fmla="*/ 275905 h 275905"/>
              <a:gd name="connsiteX39" fmla="*/ 384658 w 590825"/>
              <a:gd name="connsiteY39" fmla="*/ 275905 h 275905"/>
              <a:gd name="connsiteX40" fmla="*/ 384658 w 590825"/>
              <a:gd name="connsiteY40" fmla="*/ 180259 h 275905"/>
              <a:gd name="connsiteX41" fmla="*/ 384658 w 590825"/>
              <a:gd name="connsiteY41" fmla="*/ 180259 h 2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90825" h="275905">
                <a:moveTo>
                  <a:pt x="89307" y="117653"/>
                </a:moveTo>
                <a:cubicBezTo>
                  <a:pt x="121795" y="117653"/>
                  <a:pt x="148133" y="91315"/>
                  <a:pt x="148133" y="58827"/>
                </a:cubicBezTo>
                <a:cubicBezTo>
                  <a:pt x="148133" y="26337"/>
                  <a:pt x="121795" y="0"/>
                  <a:pt x="89307" y="0"/>
                </a:cubicBezTo>
                <a:cubicBezTo>
                  <a:pt x="56865" y="0"/>
                  <a:pt x="30547" y="26263"/>
                  <a:pt x="30480" y="58705"/>
                </a:cubicBezTo>
                <a:cubicBezTo>
                  <a:pt x="30379" y="91160"/>
                  <a:pt x="56608" y="117552"/>
                  <a:pt x="89062" y="117653"/>
                </a:cubicBezTo>
                <a:cubicBezTo>
                  <a:pt x="89144" y="117653"/>
                  <a:pt x="89225" y="117653"/>
                  <a:pt x="89307" y="117653"/>
                </a:cubicBezTo>
                <a:close/>
                <a:moveTo>
                  <a:pt x="295474" y="117653"/>
                </a:moveTo>
                <a:cubicBezTo>
                  <a:pt x="327962" y="117687"/>
                  <a:pt x="354327" y="91376"/>
                  <a:pt x="354361" y="58887"/>
                </a:cubicBezTo>
                <a:cubicBezTo>
                  <a:pt x="354394" y="26398"/>
                  <a:pt x="328084" y="34"/>
                  <a:pt x="295595" y="0"/>
                </a:cubicBezTo>
                <a:cubicBezTo>
                  <a:pt x="263130" y="-34"/>
                  <a:pt x="236775" y="26240"/>
                  <a:pt x="236708" y="58705"/>
                </a:cubicBezTo>
                <a:cubicBezTo>
                  <a:pt x="236641" y="91193"/>
                  <a:pt x="262923" y="117585"/>
                  <a:pt x="295413" y="117653"/>
                </a:cubicBezTo>
                <a:cubicBezTo>
                  <a:pt x="295433" y="117653"/>
                  <a:pt x="295453" y="117653"/>
                  <a:pt x="295474" y="117653"/>
                </a:cubicBezTo>
                <a:close/>
                <a:moveTo>
                  <a:pt x="501701" y="117653"/>
                </a:moveTo>
                <a:cubicBezTo>
                  <a:pt x="534193" y="117653"/>
                  <a:pt x="560528" y="91315"/>
                  <a:pt x="560528" y="58827"/>
                </a:cubicBezTo>
                <a:cubicBezTo>
                  <a:pt x="560528" y="26337"/>
                  <a:pt x="534193" y="0"/>
                  <a:pt x="501701" y="0"/>
                </a:cubicBezTo>
                <a:cubicBezTo>
                  <a:pt x="469260" y="0"/>
                  <a:pt x="442942" y="26263"/>
                  <a:pt x="442875" y="58705"/>
                </a:cubicBezTo>
                <a:cubicBezTo>
                  <a:pt x="442807" y="91193"/>
                  <a:pt x="469090" y="117585"/>
                  <a:pt x="501579" y="117653"/>
                </a:cubicBezTo>
                <a:cubicBezTo>
                  <a:pt x="501640" y="117653"/>
                  <a:pt x="501701" y="117653"/>
                  <a:pt x="501762" y="117653"/>
                </a:cubicBezTo>
                <a:close/>
                <a:moveTo>
                  <a:pt x="590703" y="180259"/>
                </a:moveTo>
                <a:lnTo>
                  <a:pt x="546141" y="135819"/>
                </a:lnTo>
                <a:lnTo>
                  <a:pt x="457201" y="135819"/>
                </a:lnTo>
                <a:lnTo>
                  <a:pt x="412578" y="180259"/>
                </a:lnTo>
                <a:lnTo>
                  <a:pt x="412578" y="180259"/>
                </a:lnTo>
                <a:lnTo>
                  <a:pt x="412578" y="275905"/>
                </a:lnTo>
                <a:lnTo>
                  <a:pt x="590825" y="275905"/>
                </a:lnTo>
                <a:lnTo>
                  <a:pt x="590825" y="180259"/>
                </a:lnTo>
                <a:close/>
                <a:moveTo>
                  <a:pt x="133503" y="135819"/>
                </a:moveTo>
                <a:lnTo>
                  <a:pt x="44562" y="135819"/>
                </a:lnTo>
                <a:lnTo>
                  <a:pt x="0" y="180259"/>
                </a:lnTo>
                <a:lnTo>
                  <a:pt x="0" y="180259"/>
                </a:lnTo>
                <a:lnTo>
                  <a:pt x="0" y="275905"/>
                </a:lnTo>
                <a:lnTo>
                  <a:pt x="178674" y="275905"/>
                </a:lnTo>
                <a:lnTo>
                  <a:pt x="178674" y="180259"/>
                </a:lnTo>
                <a:lnTo>
                  <a:pt x="178674" y="180259"/>
                </a:lnTo>
                <a:close/>
                <a:moveTo>
                  <a:pt x="339730" y="135819"/>
                </a:moveTo>
                <a:lnTo>
                  <a:pt x="250973" y="135819"/>
                </a:lnTo>
                <a:lnTo>
                  <a:pt x="206411" y="180259"/>
                </a:lnTo>
                <a:lnTo>
                  <a:pt x="206411" y="180259"/>
                </a:lnTo>
                <a:lnTo>
                  <a:pt x="206411" y="275905"/>
                </a:lnTo>
                <a:lnTo>
                  <a:pt x="384658" y="275905"/>
                </a:lnTo>
                <a:lnTo>
                  <a:pt x="384658" y="180259"/>
                </a:lnTo>
                <a:lnTo>
                  <a:pt x="384658" y="180259"/>
                </a:lnTo>
                <a:close/>
              </a:path>
            </a:pathLst>
          </a:custGeom>
          <a:solidFill>
            <a:schemeClr val="accent5">
              <a:lumMod val="50000"/>
            </a:schemeClr>
          </a:solidFill>
          <a:ln w="6055" cap="flat">
            <a:noFill/>
            <a:prstDash val="solid"/>
            <a:miter/>
          </a:ln>
        </p:spPr>
        <p:txBody>
          <a:bodyPr rtlCol="0" anchor="ctr"/>
          <a:lstStyle/>
          <a:p>
            <a:endParaRPr lang="en-GB">
              <a:solidFill>
                <a:schemeClr val="accent6"/>
              </a:solidFill>
            </a:endParaRPr>
          </a:p>
        </p:txBody>
      </p:sp>
      <p:sp>
        <p:nvSpPr>
          <p:cNvPr id="18" name="Free-form: Shape 17">
            <a:extLst>
              <a:ext uri="{FF2B5EF4-FFF2-40B4-BE49-F238E27FC236}">
                <a16:creationId xmlns:a16="http://schemas.microsoft.com/office/drawing/2014/main" id="{94E89F32-E06E-83A0-9314-7563AA9D0918}"/>
              </a:ext>
            </a:extLst>
          </p:cNvPr>
          <p:cNvSpPr/>
          <p:nvPr/>
        </p:nvSpPr>
        <p:spPr>
          <a:xfrm>
            <a:off x="568085" y="5980830"/>
            <a:ext cx="281457" cy="238665"/>
          </a:xfrm>
          <a:custGeom>
            <a:avLst/>
            <a:gdLst>
              <a:gd name="connsiteX0" fmla="*/ 426720 w 426720"/>
              <a:gd name="connsiteY0" fmla="*/ 60960 h 426719"/>
              <a:gd name="connsiteX1" fmla="*/ 426720 w 426720"/>
              <a:gd name="connsiteY1" fmla="*/ 426720 h 426719"/>
              <a:gd name="connsiteX2" fmla="*/ 0 w 426720"/>
              <a:gd name="connsiteY2" fmla="*/ 426720 h 426719"/>
              <a:gd name="connsiteX3" fmla="*/ 0 w 426720"/>
              <a:gd name="connsiteY3" fmla="*/ 60960 h 426719"/>
              <a:gd name="connsiteX4" fmla="*/ 91440 w 426720"/>
              <a:gd name="connsiteY4" fmla="*/ 60960 h 426719"/>
              <a:gd name="connsiteX5" fmla="*/ 91440 w 426720"/>
              <a:gd name="connsiteY5" fmla="*/ 0 h 426719"/>
              <a:gd name="connsiteX6" fmla="*/ 152400 w 426720"/>
              <a:gd name="connsiteY6" fmla="*/ 0 h 426719"/>
              <a:gd name="connsiteX7" fmla="*/ 152400 w 426720"/>
              <a:gd name="connsiteY7" fmla="*/ 60960 h 426719"/>
              <a:gd name="connsiteX8" fmla="*/ 274320 w 426720"/>
              <a:gd name="connsiteY8" fmla="*/ 60960 h 426719"/>
              <a:gd name="connsiteX9" fmla="*/ 274320 w 426720"/>
              <a:gd name="connsiteY9" fmla="*/ 0 h 426719"/>
              <a:gd name="connsiteX10" fmla="*/ 335280 w 426720"/>
              <a:gd name="connsiteY10" fmla="*/ 0 h 426719"/>
              <a:gd name="connsiteX11" fmla="*/ 335280 w 426720"/>
              <a:gd name="connsiteY11" fmla="*/ 60960 h 426719"/>
              <a:gd name="connsiteX12" fmla="*/ 426720 w 426720"/>
              <a:gd name="connsiteY12" fmla="*/ 60960 h 426719"/>
              <a:gd name="connsiteX13" fmla="*/ 365760 w 426720"/>
              <a:gd name="connsiteY13" fmla="*/ 182880 h 426719"/>
              <a:gd name="connsiteX14" fmla="*/ 60960 w 426720"/>
              <a:gd name="connsiteY14" fmla="*/ 182880 h 426719"/>
              <a:gd name="connsiteX15" fmla="*/ 60960 w 426720"/>
              <a:gd name="connsiteY15" fmla="*/ 365760 h 426719"/>
              <a:gd name="connsiteX16" fmla="*/ 365760 w 426720"/>
              <a:gd name="connsiteY16" fmla="*/ 365760 h 426719"/>
              <a:gd name="connsiteX17" fmla="*/ 365760 w 426720"/>
              <a:gd name="connsiteY17" fmla="*/ 18288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6720" h="426719">
                <a:moveTo>
                  <a:pt x="426720" y="60960"/>
                </a:moveTo>
                <a:lnTo>
                  <a:pt x="426720" y="426720"/>
                </a:lnTo>
                <a:lnTo>
                  <a:pt x="0" y="426720"/>
                </a:lnTo>
                <a:lnTo>
                  <a:pt x="0" y="60960"/>
                </a:lnTo>
                <a:lnTo>
                  <a:pt x="91440" y="60960"/>
                </a:lnTo>
                <a:lnTo>
                  <a:pt x="91440" y="0"/>
                </a:lnTo>
                <a:lnTo>
                  <a:pt x="152400" y="0"/>
                </a:lnTo>
                <a:lnTo>
                  <a:pt x="152400" y="60960"/>
                </a:lnTo>
                <a:lnTo>
                  <a:pt x="274320" y="60960"/>
                </a:lnTo>
                <a:lnTo>
                  <a:pt x="274320" y="0"/>
                </a:lnTo>
                <a:lnTo>
                  <a:pt x="335280" y="0"/>
                </a:lnTo>
                <a:lnTo>
                  <a:pt x="335280" y="60960"/>
                </a:lnTo>
                <a:lnTo>
                  <a:pt x="426720" y="60960"/>
                </a:lnTo>
                <a:close/>
                <a:moveTo>
                  <a:pt x="365760" y="182880"/>
                </a:moveTo>
                <a:lnTo>
                  <a:pt x="60960" y="182880"/>
                </a:lnTo>
                <a:lnTo>
                  <a:pt x="60960" y="365760"/>
                </a:lnTo>
                <a:lnTo>
                  <a:pt x="365760" y="365760"/>
                </a:lnTo>
                <a:lnTo>
                  <a:pt x="365760" y="182880"/>
                </a:lnTo>
                <a:close/>
              </a:path>
            </a:pathLst>
          </a:custGeom>
          <a:solidFill>
            <a:schemeClr val="accent5">
              <a:lumMod val="75000"/>
            </a:schemeClr>
          </a:solidFill>
          <a:ln w="6055"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D33B4CA9-C3CF-04C1-A8F6-8F86F7F96AE1}"/>
              </a:ext>
            </a:extLst>
          </p:cNvPr>
          <p:cNvSpPr/>
          <p:nvPr/>
        </p:nvSpPr>
        <p:spPr>
          <a:xfrm>
            <a:off x="581584" y="3544668"/>
            <a:ext cx="226507" cy="261831"/>
          </a:xfrm>
          <a:custGeom>
            <a:avLst/>
            <a:gdLst>
              <a:gd name="connsiteX0" fmla="*/ 365760 w 365760"/>
              <a:gd name="connsiteY0" fmla="*/ 427330 h 427329"/>
              <a:gd name="connsiteX1" fmla="*/ 0 w 365760"/>
              <a:gd name="connsiteY1" fmla="*/ 427330 h 427329"/>
              <a:gd name="connsiteX2" fmla="*/ 0 w 365760"/>
              <a:gd name="connsiteY2" fmla="*/ 183490 h 427329"/>
              <a:gd name="connsiteX3" fmla="*/ 60960 w 365760"/>
              <a:gd name="connsiteY3" fmla="*/ 183490 h 427329"/>
              <a:gd name="connsiteX4" fmla="*/ 60960 w 365760"/>
              <a:gd name="connsiteY4" fmla="*/ 114605 h 427329"/>
              <a:gd name="connsiteX5" fmla="*/ 174955 w 365760"/>
              <a:gd name="connsiteY5" fmla="*/ 0 h 427329"/>
              <a:gd name="connsiteX6" fmla="*/ 190195 w 365760"/>
              <a:gd name="connsiteY6" fmla="*/ 0 h 427329"/>
              <a:gd name="connsiteX7" fmla="*/ 304800 w 365760"/>
              <a:gd name="connsiteY7" fmla="*/ 114605 h 427329"/>
              <a:gd name="connsiteX8" fmla="*/ 304800 w 365760"/>
              <a:gd name="connsiteY8" fmla="*/ 182880 h 427329"/>
              <a:gd name="connsiteX9" fmla="*/ 365760 w 365760"/>
              <a:gd name="connsiteY9" fmla="*/ 182880 h 427329"/>
              <a:gd name="connsiteX10" fmla="*/ 365760 w 365760"/>
              <a:gd name="connsiteY10" fmla="*/ 427330 h 427329"/>
              <a:gd name="connsiteX11" fmla="*/ 304800 w 365760"/>
              <a:gd name="connsiteY11" fmla="*/ 366370 h 427329"/>
              <a:gd name="connsiteX12" fmla="*/ 304800 w 365760"/>
              <a:gd name="connsiteY12" fmla="*/ 244450 h 427329"/>
              <a:gd name="connsiteX13" fmla="*/ 60960 w 365760"/>
              <a:gd name="connsiteY13" fmla="*/ 244450 h 427329"/>
              <a:gd name="connsiteX14" fmla="*/ 60960 w 365760"/>
              <a:gd name="connsiteY14" fmla="*/ 366370 h 427329"/>
              <a:gd name="connsiteX15" fmla="*/ 304800 w 365760"/>
              <a:gd name="connsiteY15" fmla="*/ 366370 h 427329"/>
              <a:gd name="connsiteX16" fmla="*/ 243840 w 365760"/>
              <a:gd name="connsiteY16" fmla="*/ 183490 h 427329"/>
              <a:gd name="connsiteX17" fmla="*/ 243840 w 365760"/>
              <a:gd name="connsiteY17" fmla="*/ 114605 h 427329"/>
              <a:gd name="connsiteX18" fmla="*/ 190195 w 365760"/>
              <a:gd name="connsiteY18" fmla="*/ 60960 h 427329"/>
              <a:gd name="connsiteX19" fmla="*/ 174955 w 365760"/>
              <a:gd name="connsiteY19" fmla="*/ 60960 h 427329"/>
              <a:gd name="connsiteX20" fmla="*/ 121310 w 365760"/>
              <a:gd name="connsiteY20" fmla="*/ 114605 h 427329"/>
              <a:gd name="connsiteX21" fmla="*/ 121310 w 365760"/>
              <a:gd name="connsiteY21" fmla="*/ 182880 h 427329"/>
              <a:gd name="connsiteX22" fmla="*/ 243840 w 365760"/>
              <a:gd name="connsiteY22" fmla="*/ 182880 h 427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5760" h="427329">
                <a:moveTo>
                  <a:pt x="365760" y="427330"/>
                </a:moveTo>
                <a:lnTo>
                  <a:pt x="0" y="427330"/>
                </a:lnTo>
                <a:lnTo>
                  <a:pt x="0" y="183490"/>
                </a:lnTo>
                <a:lnTo>
                  <a:pt x="60960" y="183490"/>
                </a:lnTo>
                <a:lnTo>
                  <a:pt x="60960" y="114605"/>
                </a:lnTo>
                <a:cubicBezTo>
                  <a:pt x="60960" y="51816"/>
                  <a:pt x="112166" y="0"/>
                  <a:pt x="174955" y="0"/>
                </a:cubicBezTo>
                <a:lnTo>
                  <a:pt x="190195" y="0"/>
                </a:lnTo>
                <a:cubicBezTo>
                  <a:pt x="252984" y="0"/>
                  <a:pt x="304800" y="51206"/>
                  <a:pt x="304800" y="114605"/>
                </a:cubicBezTo>
                <a:lnTo>
                  <a:pt x="304800" y="182880"/>
                </a:lnTo>
                <a:lnTo>
                  <a:pt x="365760" y="182880"/>
                </a:lnTo>
                <a:lnTo>
                  <a:pt x="365760" y="427330"/>
                </a:lnTo>
                <a:close/>
                <a:moveTo>
                  <a:pt x="304800" y="366370"/>
                </a:moveTo>
                <a:lnTo>
                  <a:pt x="304800" y="244450"/>
                </a:lnTo>
                <a:lnTo>
                  <a:pt x="60960" y="244450"/>
                </a:lnTo>
                <a:lnTo>
                  <a:pt x="60960" y="366370"/>
                </a:lnTo>
                <a:lnTo>
                  <a:pt x="304800" y="366370"/>
                </a:lnTo>
                <a:close/>
                <a:moveTo>
                  <a:pt x="243840" y="183490"/>
                </a:moveTo>
                <a:lnTo>
                  <a:pt x="243840" y="114605"/>
                </a:lnTo>
                <a:cubicBezTo>
                  <a:pt x="243840" y="85344"/>
                  <a:pt x="219456" y="60960"/>
                  <a:pt x="190195" y="60960"/>
                </a:cubicBezTo>
                <a:lnTo>
                  <a:pt x="174955" y="60960"/>
                </a:lnTo>
                <a:cubicBezTo>
                  <a:pt x="145694" y="60960"/>
                  <a:pt x="121310" y="85344"/>
                  <a:pt x="121310" y="114605"/>
                </a:cubicBezTo>
                <a:lnTo>
                  <a:pt x="121310" y="182880"/>
                </a:lnTo>
                <a:lnTo>
                  <a:pt x="243840" y="182880"/>
                </a:lnTo>
                <a:close/>
              </a:path>
            </a:pathLst>
          </a:custGeom>
          <a:solidFill>
            <a:schemeClr val="accent4">
              <a:lumMod val="50000"/>
            </a:schemeClr>
          </a:solidFill>
          <a:ln w="6055"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DBB7D165-9AC0-C67E-2884-630B02ADD038}"/>
              </a:ext>
            </a:extLst>
          </p:cNvPr>
          <p:cNvSpPr/>
          <p:nvPr/>
        </p:nvSpPr>
        <p:spPr>
          <a:xfrm>
            <a:off x="568085" y="5459293"/>
            <a:ext cx="305461" cy="194340"/>
          </a:xfrm>
          <a:custGeom>
            <a:avLst/>
            <a:gdLst>
              <a:gd name="connsiteX0" fmla="*/ 79126 w 384414"/>
              <a:gd name="connsiteY0" fmla="*/ 116816 h 275860"/>
              <a:gd name="connsiteX1" fmla="*/ 147050 w 384414"/>
              <a:gd name="connsiteY1" fmla="*/ 68779 h 275860"/>
              <a:gd name="connsiteX2" fmla="*/ 99013 w 384414"/>
              <a:gd name="connsiteY2" fmla="*/ 856 h 275860"/>
              <a:gd name="connsiteX3" fmla="*/ 31090 w 384414"/>
              <a:gd name="connsiteY3" fmla="*/ 48892 h 275860"/>
              <a:gd name="connsiteX4" fmla="*/ 31090 w 384414"/>
              <a:gd name="connsiteY4" fmla="*/ 68779 h 275860"/>
              <a:gd name="connsiteX5" fmla="*/ 79126 w 384414"/>
              <a:gd name="connsiteY5" fmla="*/ 116816 h 275860"/>
              <a:gd name="connsiteX6" fmla="*/ 285354 w 384414"/>
              <a:gd name="connsiteY6" fmla="*/ 116816 h 275860"/>
              <a:gd name="connsiteX7" fmla="*/ 353278 w 384414"/>
              <a:gd name="connsiteY7" fmla="*/ 68779 h 275860"/>
              <a:gd name="connsiteX8" fmla="*/ 305241 w 384414"/>
              <a:gd name="connsiteY8" fmla="*/ 856 h 275860"/>
              <a:gd name="connsiteX9" fmla="*/ 237318 w 384414"/>
              <a:gd name="connsiteY9" fmla="*/ 48892 h 275860"/>
              <a:gd name="connsiteX10" fmla="*/ 237318 w 384414"/>
              <a:gd name="connsiteY10" fmla="*/ 68779 h 275860"/>
              <a:gd name="connsiteX11" fmla="*/ 285354 w 384414"/>
              <a:gd name="connsiteY11" fmla="*/ 116816 h 275860"/>
              <a:gd name="connsiteX12" fmla="*/ 384292 w 384414"/>
              <a:gd name="connsiteY12" fmla="*/ 180519 h 275860"/>
              <a:gd name="connsiteX13" fmla="*/ 339730 w 384414"/>
              <a:gd name="connsiteY13" fmla="*/ 136079 h 275860"/>
              <a:gd name="connsiteX14" fmla="*/ 250790 w 384414"/>
              <a:gd name="connsiteY14" fmla="*/ 136079 h 275860"/>
              <a:gd name="connsiteX15" fmla="*/ 206167 w 384414"/>
              <a:gd name="connsiteY15" fmla="*/ 180519 h 275860"/>
              <a:gd name="connsiteX16" fmla="*/ 206167 w 384414"/>
              <a:gd name="connsiteY16" fmla="*/ 180519 h 275860"/>
              <a:gd name="connsiteX17" fmla="*/ 206167 w 384414"/>
              <a:gd name="connsiteY17" fmla="*/ 275861 h 275860"/>
              <a:gd name="connsiteX18" fmla="*/ 384414 w 384414"/>
              <a:gd name="connsiteY18" fmla="*/ 275861 h 275860"/>
              <a:gd name="connsiteX19" fmla="*/ 384414 w 384414"/>
              <a:gd name="connsiteY19" fmla="*/ 180519 h 275860"/>
              <a:gd name="connsiteX20" fmla="*/ 133503 w 384414"/>
              <a:gd name="connsiteY20" fmla="*/ 135775 h 275860"/>
              <a:gd name="connsiteX21" fmla="*/ 44562 w 384414"/>
              <a:gd name="connsiteY21" fmla="*/ 135775 h 275860"/>
              <a:gd name="connsiteX22" fmla="*/ 0 w 384414"/>
              <a:gd name="connsiteY22" fmla="*/ 180519 h 275860"/>
              <a:gd name="connsiteX23" fmla="*/ 0 w 384414"/>
              <a:gd name="connsiteY23" fmla="*/ 180519 h 275860"/>
              <a:gd name="connsiteX24" fmla="*/ 0 w 384414"/>
              <a:gd name="connsiteY24" fmla="*/ 275861 h 275860"/>
              <a:gd name="connsiteX25" fmla="*/ 178247 w 384414"/>
              <a:gd name="connsiteY25" fmla="*/ 275861 h 275860"/>
              <a:gd name="connsiteX26" fmla="*/ 178247 w 384414"/>
              <a:gd name="connsiteY26" fmla="*/ 180519 h 275860"/>
              <a:gd name="connsiteX27" fmla="*/ 178247 w 384414"/>
              <a:gd name="connsiteY27" fmla="*/ 180519 h 275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84414" h="275860">
                <a:moveTo>
                  <a:pt x="79126" y="116816"/>
                </a:moveTo>
                <a:cubicBezTo>
                  <a:pt x="111148" y="122308"/>
                  <a:pt x="141558" y="100801"/>
                  <a:pt x="147050" y="68779"/>
                </a:cubicBezTo>
                <a:cubicBezTo>
                  <a:pt x="152541" y="36758"/>
                  <a:pt x="131034" y="6348"/>
                  <a:pt x="99013" y="856"/>
                </a:cubicBezTo>
                <a:cubicBezTo>
                  <a:pt x="66991" y="-4635"/>
                  <a:pt x="36582" y="16871"/>
                  <a:pt x="31090" y="48892"/>
                </a:cubicBezTo>
                <a:cubicBezTo>
                  <a:pt x="29961" y="55474"/>
                  <a:pt x="29961" y="62199"/>
                  <a:pt x="31090" y="68779"/>
                </a:cubicBezTo>
                <a:cubicBezTo>
                  <a:pt x="35338" y="93336"/>
                  <a:pt x="54570" y="112568"/>
                  <a:pt x="79126" y="116816"/>
                </a:cubicBezTo>
                <a:close/>
                <a:moveTo>
                  <a:pt x="285354" y="116816"/>
                </a:moveTo>
                <a:cubicBezTo>
                  <a:pt x="317376" y="122308"/>
                  <a:pt x="347786" y="100801"/>
                  <a:pt x="353278" y="68779"/>
                </a:cubicBezTo>
                <a:cubicBezTo>
                  <a:pt x="358769" y="36758"/>
                  <a:pt x="337263" y="6348"/>
                  <a:pt x="305241" y="856"/>
                </a:cubicBezTo>
                <a:cubicBezTo>
                  <a:pt x="273219" y="-4635"/>
                  <a:pt x="242809" y="16871"/>
                  <a:pt x="237318" y="48892"/>
                </a:cubicBezTo>
                <a:cubicBezTo>
                  <a:pt x="236189" y="55474"/>
                  <a:pt x="236189" y="62199"/>
                  <a:pt x="237318" y="68779"/>
                </a:cubicBezTo>
                <a:cubicBezTo>
                  <a:pt x="241566" y="93336"/>
                  <a:pt x="260798" y="112568"/>
                  <a:pt x="285354" y="116816"/>
                </a:cubicBezTo>
                <a:close/>
                <a:moveTo>
                  <a:pt x="384292" y="180519"/>
                </a:moveTo>
                <a:lnTo>
                  <a:pt x="339730" y="136079"/>
                </a:lnTo>
                <a:lnTo>
                  <a:pt x="250790" y="136079"/>
                </a:lnTo>
                <a:lnTo>
                  <a:pt x="206167" y="180519"/>
                </a:lnTo>
                <a:lnTo>
                  <a:pt x="206167" y="180519"/>
                </a:lnTo>
                <a:lnTo>
                  <a:pt x="206167" y="275861"/>
                </a:lnTo>
                <a:lnTo>
                  <a:pt x="384414" y="275861"/>
                </a:lnTo>
                <a:lnTo>
                  <a:pt x="384414" y="180519"/>
                </a:lnTo>
                <a:close/>
                <a:moveTo>
                  <a:pt x="133503" y="135775"/>
                </a:moveTo>
                <a:lnTo>
                  <a:pt x="44562" y="135775"/>
                </a:lnTo>
                <a:lnTo>
                  <a:pt x="0" y="180519"/>
                </a:lnTo>
                <a:lnTo>
                  <a:pt x="0" y="180519"/>
                </a:lnTo>
                <a:lnTo>
                  <a:pt x="0" y="275861"/>
                </a:lnTo>
                <a:lnTo>
                  <a:pt x="178247" y="275861"/>
                </a:lnTo>
                <a:lnTo>
                  <a:pt x="178247" y="180519"/>
                </a:lnTo>
                <a:lnTo>
                  <a:pt x="178247" y="180519"/>
                </a:lnTo>
                <a:close/>
              </a:path>
            </a:pathLst>
          </a:custGeom>
          <a:solidFill>
            <a:schemeClr val="accent5">
              <a:lumMod val="50000"/>
            </a:schemeClr>
          </a:solidFill>
          <a:ln w="6055"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A1284533-4D51-19A7-D416-3902D3125E07}"/>
              </a:ext>
            </a:extLst>
          </p:cNvPr>
          <p:cNvSpPr/>
          <p:nvPr/>
        </p:nvSpPr>
        <p:spPr>
          <a:xfrm>
            <a:off x="5120272" y="2274188"/>
            <a:ext cx="237439" cy="236492"/>
          </a:xfrm>
          <a:custGeom>
            <a:avLst/>
            <a:gdLst>
              <a:gd name="connsiteX0" fmla="*/ 213360 w 426720"/>
              <a:gd name="connsiteY0" fmla="*/ 0 h 426720"/>
              <a:gd name="connsiteX1" fmla="*/ 0 w 426720"/>
              <a:gd name="connsiteY1" fmla="*/ 213360 h 426720"/>
              <a:gd name="connsiteX2" fmla="*/ 213360 w 426720"/>
              <a:gd name="connsiteY2" fmla="*/ 426721 h 426720"/>
              <a:gd name="connsiteX3" fmla="*/ 426721 w 426720"/>
              <a:gd name="connsiteY3" fmla="*/ 213360 h 426720"/>
              <a:gd name="connsiteX4" fmla="*/ 213360 w 426720"/>
              <a:gd name="connsiteY4" fmla="*/ 0 h 426720"/>
              <a:gd name="connsiteX5" fmla="*/ 213360 w 426720"/>
              <a:gd name="connsiteY5" fmla="*/ 365760 h 426720"/>
              <a:gd name="connsiteX6" fmla="*/ 60960 w 426720"/>
              <a:gd name="connsiteY6" fmla="*/ 213360 h 426720"/>
              <a:gd name="connsiteX7" fmla="*/ 91440 w 426720"/>
              <a:gd name="connsiteY7" fmla="*/ 122347 h 426720"/>
              <a:gd name="connsiteX8" fmla="*/ 91440 w 426720"/>
              <a:gd name="connsiteY8" fmla="*/ 172456 h 426720"/>
              <a:gd name="connsiteX9" fmla="*/ 109240 w 426720"/>
              <a:gd name="connsiteY9" fmla="*/ 215616 h 426720"/>
              <a:gd name="connsiteX10" fmla="*/ 182393 w 426720"/>
              <a:gd name="connsiteY10" fmla="*/ 243170 h 426720"/>
              <a:gd name="connsiteX11" fmla="*/ 182819 w 426720"/>
              <a:gd name="connsiteY11" fmla="*/ 258410 h 426720"/>
              <a:gd name="connsiteX12" fmla="*/ 213299 w 426720"/>
              <a:gd name="connsiteY12" fmla="*/ 296510 h 426720"/>
              <a:gd name="connsiteX13" fmla="*/ 255240 w 426720"/>
              <a:gd name="connsiteY13" fmla="*/ 359664 h 426720"/>
              <a:gd name="connsiteX14" fmla="*/ 292608 w 426720"/>
              <a:gd name="connsiteY14" fmla="*/ 300472 h 426720"/>
              <a:gd name="connsiteX15" fmla="*/ 304800 w 426720"/>
              <a:gd name="connsiteY15" fmla="*/ 258166 h 426720"/>
              <a:gd name="connsiteX16" fmla="*/ 212934 w 426720"/>
              <a:gd name="connsiteY16" fmla="*/ 212446 h 426720"/>
              <a:gd name="connsiteX17" fmla="*/ 182880 w 426720"/>
              <a:gd name="connsiteY17" fmla="*/ 212446 h 426720"/>
              <a:gd name="connsiteX18" fmla="*/ 152400 w 426720"/>
              <a:gd name="connsiteY18" fmla="*/ 181966 h 426720"/>
              <a:gd name="connsiteX19" fmla="*/ 182880 w 426720"/>
              <a:gd name="connsiteY19" fmla="*/ 151486 h 426720"/>
              <a:gd name="connsiteX20" fmla="*/ 205740 w 426720"/>
              <a:gd name="connsiteY20" fmla="*/ 151486 h 426720"/>
              <a:gd name="connsiteX21" fmla="*/ 205740 w 426720"/>
              <a:gd name="connsiteY21" fmla="*/ 174346 h 426720"/>
              <a:gd name="connsiteX22" fmla="*/ 228600 w 426720"/>
              <a:gd name="connsiteY22" fmla="*/ 197206 h 426720"/>
              <a:gd name="connsiteX23" fmla="*/ 251460 w 426720"/>
              <a:gd name="connsiteY23" fmla="*/ 174346 h 426720"/>
              <a:gd name="connsiteX24" fmla="*/ 251460 w 426720"/>
              <a:gd name="connsiteY24" fmla="*/ 143866 h 426720"/>
              <a:gd name="connsiteX25" fmla="*/ 274320 w 426720"/>
              <a:gd name="connsiteY25" fmla="*/ 73640 h 426720"/>
              <a:gd name="connsiteX26" fmla="*/ 352911 w 426720"/>
              <a:gd name="connsiteY26" fmla="*/ 274326 h 426720"/>
              <a:gd name="connsiteX27" fmla="*/ 255240 w 426720"/>
              <a:gd name="connsiteY27" fmla="*/ 359786 h 426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26720" h="426720">
                <a:moveTo>
                  <a:pt x="213360" y="0"/>
                </a:moveTo>
                <a:cubicBezTo>
                  <a:pt x="95524" y="0"/>
                  <a:pt x="0" y="95524"/>
                  <a:pt x="0" y="213360"/>
                </a:cubicBezTo>
                <a:cubicBezTo>
                  <a:pt x="0" y="331196"/>
                  <a:pt x="95524" y="426721"/>
                  <a:pt x="213360" y="426721"/>
                </a:cubicBezTo>
                <a:cubicBezTo>
                  <a:pt x="331196" y="426721"/>
                  <a:pt x="426721" y="331196"/>
                  <a:pt x="426721" y="213360"/>
                </a:cubicBezTo>
                <a:cubicBezTo>
                  <a:pt x="426721" y="95524"/>
                  <a:pt x="331196" y="0"/>
                  <a:pt x="213360" y="0"/>
                </a:cubicBezTo>
                <a:close/>
                <a:moveTo>
                  <a:pt x="213360" y="365760"/>
                </a:moveTo>
                <a:cubicBezTo>
                  <a:pt x="129289" y="365526"/>
                  <a:pt x="61195" y="297432"/>
                  <a:pt x="60960" y="213360"/>
                </a:cubicBezTo>
                <a:cubicBezTo>
                  <a:pt x="60856" y="180500"/>
                  <a:pt x="71567" y="148518"/>
                  <a:pt x="91440" y="122347"/>
                </a:cubicBezTo>
                <a:lnTo>
                  <a:pt x="91440" y="172456"/>
                </a:lnTo>
                <a:cubicBezTo>
                  <a:pt x="91497" y="188618"/>
                  <a:pt x="97888" y="204113"/>
                  <a:pt x="109240" y="215616"/>
                </a:cubicBezTo>
                <a:cubicBezTo>
                  <a:pt x="138014" y="244877"/>
                  <a:pt x="141793" y="243170"/>
                  <a:pt x="182393" y="243170"/>
                </a:cubicBezTo>
                <a:cubicBezTo>
                  <a:pt x="182393" y="248229"/>
                  <a:pt x="182819" y="253289"/>
                  <a:pt x="182819" y="258410"/>
                </a:cubicBezTo>
                <a:cubicBezTo>
                  <a:pt x="182819" y="272796"/>
                  <a:pt x="202692" y="289743"/>
                  <a:pt x="213299" y="296510"/>
                </a:cubicBezTo>
                <a:close/>
                <a:moveTo>
                  <a:pt x="255240" y="359664"/>
                </a:moveTo>
                <a:lnTo>
                  <a:pt x="292608" y="300472"/>
                </a:lnTo>
                <a:cubicBezTo>
                  <a:pt x="300587" y="287805"/>
                  <a:pt x="304814" y="273137"/>
                  <a:pt x="304800" y="258166"/>
                </a:cubicBezTo>
                <a:cubicBezTo>
                  <a:pt x="304800" y="223845"/>
                  <a:pt x="238720" y="212446"/>
                  <a:pt x="212934" y="212446"/>
                </a:cubicBezTo>
                <a:lnTo>
                  <a:pt x="182880" y="212446"/>
                </a:lnTo>
                <a:cubicBezTo>
                  <a:pt x="166047" y="212446"/>
                  <a:pt x="152400" y="198799"/>
                  <a:pt x="152400" y="181966"/>
                </a:cubicBezTo>
                <a:cubicBezTo>
                  <a:pt x="152400" y="165132"/>
                  <a:pt x="166047" y="151486"/>
                  <a:pt x="182880" y="151486"/>
                </a:cubicBezTo>
                <a:lnTo>
                  <a:pt x="205740" y="151486"/>
                </a:lnTo>
                <a:lnTo>
                  <a:pt x="205740" y="174346"/>
                </a:lnTo>
                <a:cubicBezTo>
                  <a:pt x="205740" y="186971"/>
                  <a:pt x="215975" y="197206"/>
                  <a:pt x="228600" y="197206"/>
                </a:cubicBezTo>
                <a:cubicBezTo>
                  <a:pt x="241226" y="197206"/>
                  <a:pt x="251460" y="186971"/>
                  <a:pt x="251460" y="174346"/>
                </a:cubicBezTo>
                <a:lnTo>
                  <a:pt x="251460" y="143866"/>
                </a:lnTo>
                <a:cubicBezTo>
                  <a:pt x="278648" y="117592"/>
                  <a:pt x="274320" y="110886"/>
                  <a:pt x="274320" y="73640"/>
                </a:cubicBezTo>
                <a:cubicBezTo>
                  <a:pt x="351441" y="107356"/>
                  <a:pt x="386627" y="197206"/>
                  <a:pt x="352911" y="274326"/>
                </a:cubicBezTo>
                <a:cubicBezTo>
                  <a:pt x="334717" y="315945"/>
                  <a:pt x="298906" y="347278"/>
                  <a:pt x="255240" y="359786"/>
                </a:cubicBezTo>
                <a:close/>
              </a:path>
            </a:pathLst>
          </a:custGeom>
          <a:solidFill>
            <a:schemeClr val="accent5">
              <a:lumMod val="50000"/>
            </a:schemeClr>
          </a:solidFill>
          <a:ln w="6055" cap="flat">
            <a:noFill/>
            <a:prstDash val="solid"/>
            <a:miter/>
          </a:ln>
        </p:spPr>
        <p:txBody>
          <a:bodyPr rtlCol="0" anchor="ctr"/>
          <a:lstStyle/>
          <a:p>
            <a:endParaRPr lang="en-GB"/>
          </a:p>
        </p:txBody>
      </p:sp>
      <p:sp>
        <p:nvSpPr>
          <p:cNvPr id="3" name="Free-form: Shape 2">
            <a:extLst>
              <a:ext uri="{FF2B5EF4-FFF2-40B4-BE49-F238E27FC236}">
                <a16:creationId xmlns:a16="http://schemas.microsoft.com/office/drawing/2014/main" id="{ADF9B677-33B8-26F5-63F9-7CD0E6E43233}"/>
              </a:ext>
            </a:extLst>
          </p:cNvPr>
          <p:cNvSpPr/>
          <p:nvPr/>
        </p:nvSpPr>
        <p:spPr>
          <a:xfrm>
            <a:off x="578952" y="4891276"/>
            <a:ext cx="265984" cy="261831"/>
          </a:xfrm>
          <a:custGeom>
            <a:avLst/>
            <a:gdLst>
              <a:gd name="connsiteX0" fmla="*/ 426721 w 426720"/>
              <a:gd name="connsiteY0" fmla="*/ 0 h 426720"/>
              <a:gd name="connsiteX1" fmla="*/ 426721 w 426720"/>
              <a:gd name="connsiteY1" fmla="*/ 426721 h 426720"/>
              <a:gd name="connsiteX2" fmla="*/ 60960 w 426720"/>
              <a:gd name="connsiteY2" fmla="*/ 426721 h 426720"/>
              <a:gd name="connsiteX3" fmla="*/ 60960 w 426720"/>
              <a:gd name="connsiteY3" fmla="*/ 365760 h 426720"/>
              <a:gd name="connsiteX4" fmla="*/ 0 w 426720"/>
              <a:gd name="connsiteY4" fmla="*/ 365760 h 426720"/>
              <a:gd name="connsiteX5" fmla="*/ 0 w 426720"/>
              <a:gd name="connsiteY5" fmla="*/ 304800 h 426720"/>
              <a:gd name="connsiteX6" fmla="*/ 60960 w 426720"/>
              <a:gd name="connsiteY6" fmla="*/ 304800 h 426720"/>
              <a:gd name="connsiteX7" fmla="*/ 60960 w 426720"/>
              <a:gd name="connsiteY7" fmla="*/ 243840 h 426720"/>
              <a:gd name="connsiteX8" fmla="*/ 0 w 426720"/>
              <a:gd name="connsiteY8" fmla="*/ 243840 h 426720"/>
              <a:gd name="connsiteX9" fmla="*/ 0 w 426720"/>
              <a:gd name="connsiteY9" fmla="*/ 182880 h 426720"/>
              <a:gd name="connsiteX10" fmla="*/ 60960 w 426720"/>
              <a:gd name="connsiteY10" fmla="*/ 182880 h 426720"/>
              <a:gd name="connsiteX11" fmla="*/ 60960 w 426720"/>
              <a:gd name="connsiteY11" fmla="*/ 121920 h 426720"/>
              <a:gd name="connsiteX12" fmla="*/ 0 w 426720"/>
              <a:gd name="connsiteY12" fmla="*/ 121920 h 426720"/>
              <a:gd name="connsiteX13" fmla="*/ 0 w 426720"/>
              <a:gd name="connsiteY13" fmla="*/ 60960 h 426720"/>
              <a:gd name="connsiteX14" fmla="*/ 60960 w 426720"/>
              <a:gd name="connsiteY14" fmla="*/ 60960 h 426720"/>
              <a:gd name="connsiteX15" fmla="*/ 60960 w 426720"/>
              <a:gd name="connsiteY15" fmla="*/ 0 h 426720"/>
              <a:gd name="connsiteX16" fmla="*/ 365760 w 426720"/>
              <a:gd name="connsiteY16" fmla="*/ 60960 h 426720"/>
              <a:gd name="connsiteX17" fmla="*/ 121920 w 426720"/>
              <a:gd name="connsiteY17" fmla="*/ 60960 h 426720"/>
              <a:gd name="connsiteX18" fmla="*/ 121920 w 426720"/>
              <a:gd name="connsiteY18" fmla="*/ 365760 h 426720"/>
              <a:gd name="connsiteX19" fmla="*/ 365760 w 426720"/>
              <a:gd name="connsiteY19" fmla="*/ 365760 h 426720"/>
              <a:gd name="connsiteX20" fmla="*/ 335280 w 426720"/>
              <a:gd name="connsiteY20" fmla="*/ 182880 h 426720"/>
              <a:gd name="connsiteX21" fmla="*/ 152400 w 426720"/>
              <a:gd name="connsiteY21" fmla="*/ 182880 h 426720"/>
              <a:gd name="connsiteX22" fmla="*/ 152400 w 426720"/>
              <a:gd name="connsiteY22" fmla="*/ 121920 h 426720"/>
              <a:gd name="connsiteX23" fmla="*/ 335280 w 426720"/>
              <a:gd name="connsiteY23" fmla="*/ 121920 h 426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26720" h="426720">
                <a:moveTo>
                  <a:pt x="426721" y="0"/>
                </a:moveTo>
                <a:lnTo>
                  <a:pt x="426721" y="426721"/>
                </a:lnTo>
                <a:lnTo>
                  <a:pt x="60960" y="426721"/>
                </a:lnTo>
                <a:lnTo>
                  <a:pt x="60960" y="365760"/>
                </a:lnTo>
                <a:lnTo>
                  <a:pt x="0" y="365760"/>
                </a:lnTo>
                <a:lnTo>
                  <a:pt x="0" y="304800"/>
                </a:lnTo>
                <a:lnTo>
                  <a:pt x="60960" y="304800"/>
                </a:lnTo>
                <a:lnTo>
                  <a:pt x="60960" y="243840"/>
                </a:lnTo>
                <a:lnTo>
                  <a:pt x="0" y="243840"/>
                </a:lnTo>
                <a:lnTo>
                  <a:pt x="0" y="182880"/>
                </a:lnTo>
                <a:lnTo>
                  <a:pt x="60960" y="182880"/>
                </a:lnTo>
                <a:lnTo>
                  <a:pt x="60960" y="121920"/>
                </a:lnTo>
                <a:lnTo>
                  <a:pt x="0" y="121920"/>
                </a:lnTo>
                <a:lnTo>
                  <a:pt x="0" y="60960"/>
                </a:lnTo>
                <a:lnTo>
                  <a:pt x="60960" y="60960"/>
                </a:lnTo>
                <a:lnTo>
                  <a:pt x="60960" y="0"/>
                </a:lnTo>
                <a:close/>
                <a:moveTo>
                  <a:pt x="365760" y="60960"/>
                </a:moveTo>
                <a:lnTo>
                  <a:pt x="121920" y="60960"/>
                </a:lnTo>
                <a:lnTo>
                  <a:pt x="121920" y="365760"/>
                </a:lnTo>
                <a:lnTo>
                  <a:pt x="365760" y="365760"/>
                </a:lnTo>
                <a:close/>
                <a:moveTo>
                  <a:pt x="335280" y="182880"/>
                </a:moveTo>
                <a:lnTo>
                  <a:pt x="152400" y="182880"/>
                </a:lnTo>
                <a:lnTo>
                  <a:pt x="152400" y="121920"/>
                </a:lnTo>
                <a:lnTo>
                  <a:pt x="335280" y="121920"/>
                </a:lnTo>
                <a:close/>
              </a:path>
            </a:pathLst>
          </a:custGeom>
          <a:solidFill>
            <a:schemeClr val="accent5">
              <a:lumMod val="75000"/>
            </a:schemeClr>
          </a:solidFill>
          <a:ln w="6055" cap="flat">
            <a:noFill/>
            <a:prstDash val="solid"/>
            <a:miter/>
          </a:ln>
        </p:spPr>
        <p:txBody>
          <a:bodyPr rtlCol="0" anchor="ctr"/>
          <a:lstStyle/>
          <a:p>
            <a:endParaRPr lang="en-GB"/>
          </a:p>
        </p:txBody>
      </p:sp>
      <p:sp>
        <p:nvSpPr>
          <p:cNvPr id="4" name="Free-form: Shape 3">
            <a:extLst>
              <a:ext uri="{FF2B5EF4-FFF2-40B4-BE49-F238E27FC236}">
                <a16:creationId xmlns:a16="http://schemas.microsoft.com/office/drawing/2014/main" id="{9D95C54E-AC39-B76A-1E37-1988B190AA14}"/>
              </a:ext>
            </a:extLst>
          </p:cNvPr>
          <p:cNvSpPr/>
          <p:nvPr/>
        </p:nvSpPr>
        <p:spPr>
          <a:xfrm>
            <a:off x="5114396" y="2777543"/>
            <a:ext cx="226507" cy="238665"/>
          </a:xfrm>
          <a:custGeom>
            <a:avLst/>
            <a:gdLst>
              <a:gd name="connsiteX0" fmla="*/ 225959 w 466799"/>
              <a:gd name="connsiteY0" fmla="*/ 268568 h 467338"/>
              <a:gd name="connsiteX1" fmla="*/ 225987 w 466799"/>
              <a:gd name="connsiteY1" fmla="*/ 282402 h 467338"/>
              <a:gd name="connsiteX2" fmla="*/ 239822 w 466799"/>
              <a:gd name="connsiteY2" fmla="*/ 282373 h 467338"/>
              <a:gd name="connsiteX3" fmla="*/ 239822 w 466799"/>
              <a:gd name="connsiteY3" fmla="*/ 268568 h 467338"/>
              <a:gd name="connsiteX4" fmla="*/ 225987 w 466799"/>
              <a:gd name="connsiteY4" fmla="*/ 268539 h 467338"/>
              <a:gd name="connsiteX5" fmla="*/ 225959 w 466799"/>
              <a:gd name="connsiteY5" fmla="*/ 268568 h 467338"/>
              <a:gd name="connsiteX6" fmla="*/ 185388 w 466799"/>
              <a:gd name="connsiteY6" fmla="*/ 228058 h 467338"/>
              <a:gd name="connsiteX7" fmla="*/ 185417 w 466799"/>
              <a:gd name="connsiteY7" fmla="*/ 241892 h 467338"/>
              <a:gd name="connsiteX8" fmla="*/ 199252 w 466799"/>
              <a:gd name="connsiteY8" fmla="*/ 241863 h 467338"/>
              <a:gd name="connsiteX9" fmla="*/ 199252 w 466799"/>
              <a:gd name="connsiteY9" fmla="*/ 228058 h 467338"/>
              <a:gd name="connsiteX10" fmla="*/ 185417 w 466799"/>
              <a:gd name="connsiteY10" fmla="*/ 228029 h 467338"/>
              <a:gd name="connsiteX11" fmla="*/ 185388 w 466799"/>
              <a:gd name="connsiteY11" fmla="*/ 228058 h 467338"/>
              <a:gd name="connsiteX12" fmla="*/ 282073 w 466799"/>
              <a:gd name="connsiteY12" fmla="*/ 240061 h 467338"/>
              <a:gd name="connsiteX13" fmla="*/ 282044 w 466799"/>
              <a:gd name="connsiteY13" fmla="*/ 226226 h 467338"/>
              <a:gd name="connsiteX14" fmla="*/ 268209 w 466799"/>
              <a:gd name="connsiteY14" fmla="*/ 226255 h 467338"/>
              <a:gd name="connsiteX15" fmla="*/ 268209 w 466799"/>
              <a:gd name="connsiteY15" fmla="*/ 240061 h 467338"/>
              <a:gd name="connsiteX16" fmla="*/ 282044 w 466799"/>
              <a:gd name="connsiteY16" fmla="*/ 240089 h 467338"/>
              <a:gd name="connsiteX17" fmla="*/ 282073 w 466799"/>
              <a:gd name="connsiteY17" fmla="*/ 240061 h 467338"/>
              <a:gd name="connsiteX18" fmla="*/ 435652 w 466799"/>
              <a:gd name="connsiteY18" fmla="*/ 59295 h 467338"/>
              <a:gd name="connsiteX19" fmla="*/ 407504 w 466799"/>
              <a:gd name="connsiteY19" fmla="*/ 31388 h 467338"/>
              <a:gd name="connsiteX20" fmla="*/ 331825 w 466799"/>
              <a:gd name="connsiteY20" fmla="*/ 0 h 467338"/>
              <a:gd name="connsiteX21" fmla="*/ 218457 w 466799"/>
              <a:gd name="connsiteY21" fmla="*/ 67637 h 467338"/>
              <a:gd name="connsiteX22" fmla="*/ 67459 w 466799"/>
              <a:gd name="connsiteY22" fmla="*/ 218815 h 467338"/>
              <a:gd name="connsiteX23" fmla="*/ 2 w 466799"/>
              <a:gd name="connsiteY23" fmla="*/ 332244 h 467338"/>
              <a:gd name="connsiteX24" fmla="*/ 30969 w 466799"/>
              <a:gd name="connsiteY24" fmla="*/ 408103 h 467338"/>
              <a:gd name="connsiteX25" fmla="*/ 59057 w 466799"/>
              <a:gd name="connsiteY25" fmla="*/ 436130 h 467338"/>
              <a:gd name="connsiteX26" fmla="*/ 134736 w 466799"/>
              <a:gd name="connsiteY26" fmla="*/ 467338 h 467338"/>
              <a:gd name="connsiteX27" fmla="*/ 248164 w 466799"/>
              <a:gd name="connsiteY27" fmla="*/ 399761 h 467338"/>
              <a:gd name="connsiteX28" fmla="*/ 399102 w 466799"/>
              <a:gd name="connsiteY28" fmla="*/ 248643 h 467338"/>
              <a:gd name="connsiteX29" fmla="*/ 466799 w 466799"/>
              <a:gd name="connsiteY29" fmla="*/ 135154 h 467338"/>
              <a:gd name="connsiteX30" fmla="*/ 435592 w 466799"/>
              <a:gd name="connsiteY30" fmla="*/ 59475 h 467338"/>
              <a:gd name="connsiteX31" fmla="*/ 168344 w 466799"/>
              <a:gd name="connsiteY31" fmla="*/ 393399 h 467338"/>
              <a:gd name="connsiteX32" fmla="*/ 134736 w 466799"/>
              <a:gd name="connsiteY32" fmla="*/ 407203 h 467338"/>
              <a:gd name="connsiteX33" fmla="*/ 102027 w 466799"/>
              <a:gd name="connsiteY33" fmla="*/ 393819 h 467338"/>
              <a:gd name="connsiteX34" fmla="*/ 73220 w 466799"/>
              <a:gd name="connsiteY34" fmla="*/ 365312 h 467338"/>
              <a:gd name="connsiteX35" fmla="*/ 60017 w 466799"/>
              <a:gd name="connsiteY35" fmla="*/ 332244 h 467338"/>
              <a:gd name="connsiteX36" fmla="*/ 73820 w 466799"/>
              <a:gd name="connsiteY36" fmla="*/ 298635 h 467338"/>
              <a:gd name="connsiteX37" fmla="*/ 95546 w 466799"/>
              <a:gd name="connsiteY37" fmla="*/ 276970 h 467338"/>
              <a:gd name="connsiteX38" fmla="*/ 190070 w 466799"/>
              <a:gd name="connsiteY38" fmla="*/ 371674 h 467338"/>
              <a:gd name="connsiteX39" fmla="*/ 233100 w 466799"/>
              <a:gd name="connsiteY39" fmla="*/ 328643 h 467338"/>
              <a:gd name="connsiteX40" fmla="*/ 138337 w 466799"/>
              <a:gd name="connsiteY40" fmla="*/ 234059 h 467338"/>
              <a:gd name="connsiteX41" fmla="*/ 233521 w 466799"/>
              <a:gd name="connsiteY41" fmla="*/ 138815 h 467338"/>
              <a:gd name="connsiteX42" fmla="*/ 328224 w 466799"/>
              <a:gd name="connsiteY42" fmla="*/ 233519 h 467338"/>
              <a:gd name="connsiteX43" fmla="*/ 392921 w 466799"/>
              <a:gd name="connsiteY43" fmla="*/ 168763 h 467338"/>
              <a:gd name="connsiteX44" fmla="*/ 371255 w 466799"/>
              <a:gd name="connsiteY44" fmla="*/ 190488 h 467338"/>
              <a:gd name="connsiteX45" fmla="*/ 276551 w 466799"/>
              <a:gd name="connsiteY45" fmla="*/ 96024 h 467338"/>
              <a:gd name="connsiteX46" fmla="*/ 298217 w 466799"/>
              <a:gd name="connsiteY46" fmla="*/ 74299 h 467338"/>
              <a:gd name="connsiteX47" fmla="*/ 331825 w 466799"/>
              <a:gd name="connsiteY47" fmla="*/ 60495 h 467338"/>
              <a:gd name="connsiteX48" fmla="*/ 364834 w 466799"/>
              <a:gd name="connsiteY48" fmla="*/ 73879 h 467338"/>
              <a:gd name="connsiteX49" fmla="*/ 393341 w 466799"/>
              <a:gd name="connsiteY49" fmla="*/ 102026 h 467338"/>
              <a:gd name="connsiteX50" fmla="*/ 392921 w 466799"/>
              <a:gd name="connsiteY50" fmla="*/ 168643 h 467338"/>
              <a:gd name="connsiteX51" fmla="*/ 227579 w 466799"/>
              <a:gd name="connsiteY51" fmla="*/ 226977 h 467338"/>
              <a:gd name="connsiteX52" fmla="*/ 227608 w 466799"/>
              <a:gd name="connsiteY52" fmla="*/ 240812 h 467338"/>
              <a:gd name="connsiteX53" fmla="*/ 241443 w 466799"/>
              <a:gd name="connsiteY53" fmla="*/ 240783 h 467338"/>
              <a:gd name="connsiteX54" fmla="*/ 241443 w 466799"/>
              <a:gd name="connsiteY54" fmla="*/ 226977 h 467338"/>
              <a:gd name="connsiteX55" fmla="*/ 227608 w 466799"/>
              <a:gd name="connsiteY55" fmla="*/ 226948 h 467338"/>
              <a:gd name="connsiteX56" fmla="*/ 227579 w 466799"/>
              <a:gd name="connsiteY56" fmla="*/ 226977 h 467338"/>
              <a:gd name="connsiteX57" fmla="*/ 227579 w 466799"/>
              <a:gd name="connsiteY57" fmla="*/ 199670 h 467338"/>
              <a:gd name="connsiteX58" fmla="*/ 241414 w 466799"/>
              <a:gd name="connsiteY58" fmla="*/ 199642 h 467338"/>
              <a:gd name="connsiteX59" fmla="*/ 241384 w 466799"/>
              <a:gd name="connsiteY59" fmla="*/ 185807 h 467338"/>
              <a:gd name="connsiteX60" fmla="*/ 227579 w 466799"/>
              <a:gd name="connsiteY60" fmla="*/ 185807 h 467338"/>
              <a:gd name="connsiteX61" fmla="*/ 227550 w 466799"/>
              <a:gd name="connsiteY61" fmla="*/ 199642 h 467338"/>
              <a:gd name="connsiteX62" fmla="*/ 227579 w 466799"/>
              <a:gd name="connsiteY62" fmla="*/ 199670 h 46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466799" h="467338">
                <a:moveTo>
                  <a:pt x="225959" y="268568"/>
                </a:moveTo>
                <a:cubicBezTo>
                  <a:pt x="222147" y="272396"/>
                  <a:pt x="222160" y="278590"/>
                  <a:pt x="225987" y="282402"/>
                </a:cubicBezTo>
                <a:cubicBezTo>
                  <a:pt x="229816" y="286215"/>
                  <a:pt x="236010" y="286201"/>
                  <a:pt x="239822" y="282373"/>
                </a:cubicBezTo>
                <a:cubicBezTo>
                  <a:pt x="243623" y="278556"/>
                  <a:pt x="243623" y="272385"/>
                  <a:pt x="239822" y="268568"/>
                </a:cubicBezTo>
                <a:cubicBezTo>
                  <a:pt x="236010" y="264739"/>
                  <a:pt x="229816" y="264726"/>
                  <a:pt x="225987" y="268539"/>
                </a:cubicBezTo>
                <a:cubicBezTo>
                  <a:pt x="225978" y="268549"/>
                  <a:pt x="225968" y="268558"/>
                  <a:pt x="225959" y="268568"/>
                </a:cubicBezTo>
                <a:close/>
                <a:moveTo>
                  <a:pt x="185388" y="228058"/>
                </a:moveTo>
                <a:cubicBezTo>
                  <a:pt x="181576" y="231886"/>
                  <a:pt x="181589" y="238079"/>
                  <a:pt x="185417" y="241892"/>
                </a:cubicBezTo>
                <a:cubicBezTo>
                  <a:pt x="189246" y="245704"/>
                  <a:pt x="195440" y="245691"/>
                  <a:pt x="199252" y="241863"/>
                </a:cubicBezTo>
                <a:cubicBezTo>
                  <a:pt x="203053" y="238046"/>
                  <a:pt x="203053" y="231875"/>
                  <a:pt x="199252" y="228058"/>
                </a:cubicBezTo>
                <a:cubicBezTo>
                  <a:pt x="195440" y="224229"/>
                  <a:pt x="189246" y="224216"/>
                  <a:pt x="185417" y="228029"/>
                </a:cubicBezTo>
                <a:cubicBezTo>
                  <a:pt x="185408" y="228038"/>
                  <a:pt x="185398" y="228048"/>
                  <a:pt x="185388" y="228058"/>
                </a:cubicBezTo>
                <a:close/>
                <a:moveTo>
                  <a:pt x="282073" y="240061"/>
                </a:moveTo>
                <a:cubicBezTo>
                  <a:pt x="285885" y="236232"/>
                  <a:pt x="285872" y="230039"/>
                  <a:pt x="282044" y="226226"/>
                </a:cubicBezTo>
                <a:cubicBezTo>
                  <a:pt x="278216" y="222414"/>
                  <a:pt x="272022" y="222427"/>
                  <a:pt x="268209" y="226255"/>
                </a:cubicBezTo>
                <a:cubicBezTo>
                  <a:pt x="264409" y="230072"/>
                  <a:pt x="264409" y="236244"/>
                  <a:pt x="268209" y="240061"/>
                </a:cubicBezTo>
                <a:cubicBezTo>
                  <a:pt x="272022" y="243889"/>
                  <a:pt x="278216" y="243902"/>
                  <a:pt x="282044" y="240089"/>
                </a:cubicBezTo>
                <a:cubicBezTo>
                  <a:pt x="282054" y="240080"/>
                  <a:pt x="282063" y="240070"/>
                  <a:pt x="282073" y="240061"/>
                </a:cubicBezTo>
                <a:close/>
                <a:moveTo>
                  <a:pt x="435652" y="59295"/>
                </a:moveTo>
                <a:lnTo>
                  <a:pt x="407504" y="31388"/>
                </a:lnTo>
                <a:cubicBezTo>
                  <a:pt x="387452" y="11283"/>
                  <a:pt x="360221" y="-11"/>
                  <a:pt x="331825" y="0"/>
                </a:cubicBezTo>
                <a:cubicBezTo>
                  <a:pt x="288795" y="0"/>
                  <a:pt x="250325" y="34209"/>
                  <a:pt x="218457" y="67637"/>
                </a:cubicBezTo>
                <a:lnTo>
                  <a:pt x="67459" y="218815"/>
                </a:lnTo>
                <a:cubicBezTo>
                  <a:pt x="33970" y="250743"/>
                  <a:pt x="2" y="289213"/>
                  <a:pt x="2" y="332244"/>
                </a:cubicBezTo>
                <a:cubicBezTo>
                  <a:pt x="-156" y="360639"/>
                  <a:pt x="10986" y="387930"/>
                  <a:pt x="30969" y="408103"/>
                </a:cubicBezTo>
                <a:lnTo>
                  <a:pt x="59057" y="436130"/>
                </a:lnTo>
                <a:cubicBezTo>
                  <a:pt x="79127" y="456187"/>
                  <a:pt x="106362" y="467416"/>
                  <a:pt x="134736" y="467338"/>
                </a:cubicBezTo>
                <a:cubicBezTo>
                  <a:pt x="177766" y="467338"/>
                  <a:pt x="216236" y="433129"/>
                  <a:pt x="248164" y="399761"/>
                </a:cubicBezTo>
                <a:lnTo>
                  <a:pt x="399102" y="248643"/>
                </a:lnTo>
                <a:cubicBezTo>
                  <a:pt x="432591" y="216715"/>
                  <a:pt x="466799" y="178245"/>
                  <a:pt x="466799" y="135154"/>
                </a:cubicBezTo>
                <a:cubicBezTo>
                  <a:pt x="466853" y="106786"/>
                  <a:pt x="455625" y="79560"/>
                  <a:pt x="435592" y="59475"/>
                </a:cubicBezTo>
                <a:close/>
                <a:moveTo>
                  <a:pt x="168344" y="393399"/>
                </a:moveTo>
                <a:cubicBezTo>
                  <a:pt x="159382" y="402225"/>
                  <a:pt x="147314" y="407182"/>
                  <a:pt x="134736" y="407203"/>
                </a:cubicBezTo>
                <a:cubicBezTo>
                  <a:pt x="122512" y="407142"/>
                  <a:pt x="110788" y="402345"/>
                  <a:pt x="102027" y="393819"/>
                </a:cubicBezTo>
                <a:lnTo>
                  <a:pt x="73220" y="365312"/>
                </a:lnTo>
                <a:cubicBezTo>
                  <a:pt x="64690" y="356423"/>
                  <a:pt x="59954" y="344563"/>
                  <a:pt x="60017" y="332244"/>
                </a:cubicBezTo>
                <a:cubicBezTo>
                  <a:pt x="60038" y="319665"/>
                  <a:pt x="64994" y="307597"/>
                  <a:pt x="73820" y="298635"/>
                </a:cubicBezTo>
                <a:lnTo>
                  <a:pt x="95546" y="276970"/>
                </a:lnTo>
                <a:lnTo>
                  <a:pt x="190070" y="371674"/>
                </a:lnTo>
                <a:close/>
                <a:moveTo>
                  <a:pt x="233100" y="328643"/>
                </a:moveTo>
                <a:lnTo>
                  <a:pt x="138337" y="234059"/>
                </a:lnTo>
                <a:lnTo>
                  <a:pt x="233521" y="138815"/>
                </a:lnTo>
                <a:lnTo>
                  <a:pt x="328224" y="233519"/>
                </a:lnTo>
                <a:close/>
                <a:moveTo>
                  <a:pt x="392921" y="168763"/>
                </a:moveTo>
                <a:lnTo>
                  <a:pt x="371255" y="190488"/>
                </a:lnTo>
                <a:lnTo>
                  <a:pt x="276551" y="96024"/>
                </a:lnTo>
                <a:lnTo>
                  <a:pt x="298217" y="74299"/>
                </a:lnTo>
                <a:cubicBezTo>
                  <a:pt x="307179" y="65473"/>
                  <a:pt x="319247" y="60516"/>
                  <a:pt x="331825" y="60495"/>
                </a:cubicBezTo>
                <a:cubicBezTo>
                  <a:pt x="344155" y="60465"/>
                  <a:pt x="356006" y="65270"/>
                  <a:pt x="364834" y="73879"/>
                </a:cubicBezTo>
                <a:lnTo>
                  <a:pt x="393341" y="102026"/>
                </a:lnTo>
                <a:cubicBezTo>
                  <a:pt x="411420" y="120618"/>
                  <a:pt x="411234" y="150280"/>
                  <a:pt x="392921" y="168643"/>
                </a:cubicBezTo>
                <a:close/>
                <a:moveTo>
                  <a:pt x="227579" y="226977"/>
                </a:moveTo>
                <a:cubicBezTo>
                  <a:pt x="223767" y="230806"/>
                  <a:pt x="223780" y="236999"/>
                  <a:pt x="227608" y="240812"/>
                </a:cubicBezTo>
                <a:cubicBezTo>
                  <a:pt x="231436" y="244624"/>
                  <a:pt x="237630" y="244611"/>
                  <a:pt x="241443" y="240783"/>
                </a:cubicBezTo>
                <a:cubicBezTo>
                  <a:pt x="245243" y="236966"/>
                  <a:pt x="245243" y="230794"/>
                  <a:pt x="241443" y="226977"/>
                </a:cubicBezTo>
                <a:cubicBezTo>
                  <a:pt x="237630" y="223149"/>
                  <a:pt x="231436" y="223136"/>
                  <a:pt x="227608" y="226948"/>
                </a:cubicBezTo>
                <a:cubicBezTo>
                  <a:pt x="227598" y="226958"/>
                  <a:pt x="227589" y="226968"/>
                  <a:pt x="227579" y="226977"/>
                </a:cubicBezTo>
                <a:close/>
                <a:moveTo>
                  <a:pt x="227579" y="199670"/>
                </a:moveTo>
                <a:cubicBezTo>
                  <a:pt x="231407" y="203483"/>
                  <a:pt x="237601" y="203470"/>
                  <a:pt x="241414" y="199642"/>
                </a:cubicBezTo>
                <a:cubicBezTo>
                  <a:pt x="245226" y="195813"/>
                  <a:pt x="245213" y="189619"/>
                  <a:pt x="241384" y="185807"/>
                </a:cubicBezTo>
                <a:cubicBezTo>
                  <a:pt x="237567" y="182006"/>
                  <a:pt x="231396" y="182006"/>
                  <a:pt x="227579" y="185807"/>
                </a:cubicBezTo>
                <a:cubicBezTo>
                  <a:pt x="223751" y="189619"/>
                  <a:pt x="223737" y="195813"/>
                  <a:pt x="227550" y="199642"/>
                </a:cubicBezTo>
                <a:cubicBezTo>
                  <a:pt x="227560" y="199651"/>
                  <a:pt x="227569" y="199661"/>
                  <a:pt x="227579" y="199670"/>
                </a:cubicBezTo>
                <a:close/>
              </a:path>
            </a:pathLst>
          </a:custGeom>
          <a:solidFill>
            <a:schemeClr val="accent4">
              <a:lumMod val="75000"/>
            </a:schemeClr>
          </a:solidFill>
          <a:ln w="5987"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EBEA9FBA-E722-4842-DB20-FB66F2F348F5}"/>
              </a:ext>
            </a:extLst>
          </p:cNvPr>
          <p:cNvSpPr/>
          <p:nvPr/>
        </p:nvSpPr>
        <p:spPr>
          <a:xfrm>
            <a:off x="605097" y="5705704"/>
            <a:ext cx="226507" cy="238665"/>
          </a:xfrm>
          <a:custGeom>
            <a:avLst/>
            <a:gdLst>
              <a:gd name="connsiteX0" fmla="*/ 225959 w 466799"/>
              <a:gd name="connsiteY0" fmla="*/ 268568 h 467338"/>
              <a:gd name="connsiteX1" fmla="*/ 225987 w 466799"/>
              <a:gd name="connsiteY1" fmla="*/ 282402 h 467338"/>
              <a:gd name="connsiteX2" fmla="*/ 239822 w 466799"/>
              <a:gd name="connsiteY2" fmla="*/ 282373 h 467338"/>
              <a:gd name="connsiteX3" fmla="*/ 239822 w 466799"/>
              <a:gd name="connsiteY3" fmla="*/ 268568 h 467338"/>
              <a:gd name="connsiteX4" fmla="*/ 225987 w 466799"/>
              <a:gd name="connsiteY4" fmla="*/ 268539 h 467338"/>
              <a:gd name="connsiteX5" fmla="*/ 225959 w 466799"/>
              <a:gd name="connsiteY5" fmla="*/ 268568 h 467338"/>
              <a:gd name="connsiteX6" fmla="*/ 185388 w 466799"/>
              <a:gd name="connsiteY6" fmla="*/ 228058 h 467338"/>
              <a:gd name="connsiteX7" fmla="*/ 185417 w 466799"/>
              <a:gd name="connsiteY7" fmla="*/ 241892 h 467338"/>
              <a:gd name="connsiteX8" fmla="*/ 199252 w 466799"/>
              <a:gd name="connsiteY8" fmla="*/ 241863 h 467338"/>
              <a:gd name="connsiteX9" fmla="*/ 199252 w 466799"/>
              <a:gd name="connsiteY9" fmla="*/ 228058 h 467338"/>
              <a:gd name="connsiteX10" fmla="*/ 185417 w 466799"/>
              <a:gd name="connsiteY10" fmla="*/ 228029 h 467338"/>
              <a:gd name="connsiteX11" fmla="*/ 185388 w 466799"/>
              <a:gd name="connsiteY11" fmla="*/ 228058 h 467338"/>
              <a:gd name="connsiteX12" fmla="*/ 282073 w 466799"/>
              <a:gd name="connsiteY12" fmla="*/ 240061 h 467338"/>
              <a:gd name="connsiteX13" fmla="*/ 282044 w 466799"/>
              <a:gd name="connsiteY13" fmla="*/ 226226 h 467338"/>
              <a:gd name="connsiteX14" fmla="*/ 268209 w 466799"/>
              <a:gd name="connsiteY14" fmla="*/ 226255 h 467338"/>
              <a:gd name="connsiteX15" fmla="*/ 268209 w 466799"/>
              <a:gd name="connsiteY15" fmla="*/ 240061 h 467338"/>
              <a:gd name="connsiteX16" fmla="*/ 282044 w 466799"/>
              <a:gd name="connsiteY16" fmla="*/ 240089 h 467338"/>
              <a:gd name="connsiteX17" fmla="*/ 282073 w 466799"/>
              <a:gd name="connsiteY17" fmla="*/ 240061 h 467338"/>
              <a:gd name="connsiteX18" fmla="*/ 435652 w 466799"/>
              <a:gd name="connsiteY18" fmla="*/ 59295 h 467338"/>
              <a:gd name="connsiteX19" fmla="*/ 407504 w 466799"/>
              <a:gd name="connsiteY19" fmla="*/ 31388 h 467338"/>
              <a:gd name="connsiteX20" fmla="*/ 331825 w 466799"/>
              <a:gd name="connsiteY20" fmla="*/ 0 h 467338"/>
              <a:gd name="connsiteX21" fmla="*/ 218457 w 466799"/>
              <a:gd name="connsiteY21" fmla="*/ 67637 h 467338"/>
              <a:gd name="connsiteX22" fmla="*/ 67459 w 466799"/>
              <a:gd name="connsiteY22" fmla="*/ 218815 h 467338"/>
              <a:gd name="connsiteX23" fmla="*/ 2 w 466799"/>
              <a:gd name="connsiteY23" fmla="*/ 332244 h 467338"/>
              <a:gd name="connsiteX24" fmla="*/ 30969 w 466799"/>
              <a:gd name="connsiteY24" fmla="*/ 408103 h 467338"/>
              <a:gd name="connsiteX25" fmla="*/ 59057 w 466799"/>
              <a:gd name="connsiteY25" fmla="*/ 436130 h 467338"/>
              <a:gd name="connsiteX26" fmla="*/ 134736 w 466799"/>
              <a:gd name="connsiteY26" fmla="*/ 467338 h 467338"/>
              <a:gd name="connsiteX27" fmla="*/ 248164 w 466799"/>
              <a:gd name="connsiteY27" fmla="*/ 399761 h 467338"/>
              <a:gd name="connsiteX28" fmla="*/ 399102 w 466799"/>
              <a:gd name="connsiteY28" fmla="*/ 248643 h 467338"/>
              <a:gd name="connsiteX29" fmla="*/ 466799 w 466799"/>
              <a:gd name="connsiteY29" fmla="*/ 135154 h 467338"/>
              <a:gd name="connsiteX30" fmla="*/ 435592 w 466799"/>
              <a:gd name="connsiteY30" fmla="*/ 59475 h 467338"/>
              <a:gd name="connsiteX31" fmla="*/ 168344 w 466799"/>
              <a:gd name="connsiteY31" fmla="*/ 393399 h 467338"/>
              <a:gd name="connsiteX32" fmla="*/ 134736 w 466799"/>
              <a:gd name="connsiteY32" fmla="*/ 407203 h 467338"/>
              <a:gd name="connsiteX33" fmla="*/ 102027 w 466799"/>
              <a:gd name="connsiteY33" fmla="*/ 393819 h 467338"/>
              <a:gd name="connsiteX34" fmla="*/ 73220 w 466799"/>
              <a:gd name="connsiteY34" fmla="*/ 365312 h 467338"/>
              <a:gd name="connsiteX35" fmla="*/ 60017 w 466799"/>
              <a:gd name="connsiteY35" fmla="*/ 332244 h 467338"/>
              <a:gd name="connsiteX36" fmla="*/ 73820 w 466799"/>
              <a:gd name="connsiteY36" fmla="*/ 298635 h 467338"/>
              <a:gd name="connsiteX37" fmla="*/ 95546 w 466799"/>
              <a:gd name="connsiteY37" fmla="*/ 276970 h 467338"/>
              <a:gd name="connsiteX38" fmla="*/ 190070 w 466799"/>
              <a:gd name="connsiteY38" fmla="*/ 371674 h 467338"/>
              <a:gd name="connsiteX39" fmla="*/ 233100 w 466799"/>
              <a:gd name="connsiteY39" fmla="*/ 328643 h 467338"/>
              <a:gd name="connsiteX40" fmla="*/ 138337 w 466799"/>
              <a:gd name="connsiteY40" fmla="*/ 234059 h 467338"/>
              <a:gd name="connsiteX41" fmla="*/ 233521 w 466799"/>
              <a:gd name="connsiteY41" fmla="*/ 138815 h 467338"/>
              <a:gd name="connsiteX42" fmla="*/ 328224 w 466799"/>
              <a:gd name="connsiteY42" fmla="*/ 233519 h 467338"/>
              <a:gd name="connsiteX43" fmla="*/ 392921 w 466799"/>
              <a:gd name="connsiteY43" fmla="*/ 168763 h 467338"/>
              <a:gd name="connsiteX44" fmla="*/ 371255 w 466799"/>
              <a:gd name="connsiteY44" fmla="*/ 190488 h 467338"/>
              <a:gd name="connsiteX45" fmla="*/ 276551 w 466799"/>
              <a:gd name="connsiteY45" fmla="*/ 96024 h 467338"/>
              <a:gd name="connsiteX46" fmla="*/ 298217 w 466799"/>
              <a:gd name="connsiteY46" fmla="*/ 74299 h 467338"/>
              <a:gd name="connsiteX47" fmla="*/ 331825 w 466799"/>
              <a:gd name="connsiteY47" fmla="*/ 60495 h 467338"/>
              <a:gd name="connsiteX48" fmla="*/ 364834 w 466799"/>
              <a:gd name="connsiteY48" fmla="*/ 73879 h 467338"/>
              <a:gd name="connsiteX49" fmla="*/ 393341 w 466799"/>
              <a:gd name="connsiteY49" fmla="*/ 102026 h 467338"/>
              <a:gd name="connsiteX50" fmla="*/ 392921 w 466799"/>
              <a:gd name="connsiteY50" fmla="*/ 168643 h 467338"/>
              <a:gd name="connsiteX51" fmla="*/ 227579 w 466799"/>
              <a:gd name="connsiteY51" fmla="*/ 226977 h 467338"/>
              <a:gd name="connsiteX52" fmla="*/ 227608 w 466799"/>
              <a:gd name="connsiteY52" fmla="*/ 240812 h 467338"/>
              <a:gd name="connsiteX53" fmla="*/ 241443 w 466799"/>
              <a:gd name="connsiteY53" fmla="*/ 240783 h 467338"/>
              <a:gd name="connsiteX54" fmla="*/ 241443 w 466799"/>
              <a:gd name="connsiteY54" fmla="*/ 226977 h 467338"/>
              <a:gd name="connsiteX55" fmla="*/ 227608 w 466799"/>
              <a:gd name="connsiteY55" fmla="*/ 226948 h 467338"/>
              <a:gd name="connsiteX56" fmla="*/ 227579 w 466799"/>
              <a:gd name="connsiteY56" fmla="*/ 226977 h 467338"/>
              <a:gd name="connsiteX57" fmla="*/ 227579 w 466799"/>
              <a:gd name="connsiteY57" fmla="*/ 199670 h 467338"/>
              <a:gd name="connsiteX58" fmla="*/ 241414 w 466799"/>
              <a:gd name="connsiteY58" fmla="*/ 199642 h 467338"/>
              <a:gd name="connsiteX59" fmla="*/ 241384 w 466799"/>
              <a:gd name="connsiteY59" fmla="*/ 185807 h 467338"/>
              <a:gd name="connsiteX60" fmla="*/ 227579 w 466799"/>
              <a:gd name="connsiteY60" fmla="*/ 185807 h 467338"/>
              <a:gd name="connsiteX61" fmla="*/ 227550 w 466799"/>
              <a:gd name="connsiteY61" fmla="*/ 199642 h 467338"/>
              <a:gd name="connsiteX62" fmla="*/ 227579 w 466799"/>
              <a:gd name="connsiteY62" fmla="*/ 199670 h 46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466799" h="467338">
                <a:moveTo>
                  <a:pt x="225959" y="268568"/>
                </a:moveTo>
                <a:cubicBezTo>
                  <a:pt x="222147" y="272396"/>
                  <a:pt x="222160" y="278590"/>
                  <a:pt x="225987" y="282402"/>
                </a:cubicBezTo>
                <a:cubicBezTo>
                  <a:pt x="229816" y="286215"/>
                  <a:pt x="236010" y="286201"/>
                  <a:pt x="239822" y="282373"/>
                </a:cubicBezTo>
                <a:cubicBezTo>
                  <a:pt x="243623" y="278556"/>
                  <a:pt x="243623" y="272385"/>
                  <a:pt x="239822" y="268568"/>
                </a:cubicBezTo>
                <a:cubicBezTo>
                  <a:pt x="236010" y="264739"/>
                  <a:pt x="229816" y="264726"/>
                  <a:pt x="225987" y="268539"/>
                </a:cubicBezTo>
                <a:cubicBezTo>
                  <a:pt x="225978" y="268549"/>
                  <a:pt x="225968" y="268558"/>
                  <a:pt x="225959" y="268568"/>
                </a:cubicBezTo>
                <a:close/>
                <a:moveTo>
                  <a:pt x="185388" y="228058"/>
                </a:moveTo>
                <a:cubicBezTo>
                  <a:pt x="181576" y="231886"/>
                  <a:pt x="181589" y="238079"/>
                  <a:pt x="185417" y="241892"/>
                </a:cubicBezTo>
                <a:cubicBezTo>
                  <a:pt x="189246" y="245704"/>
                  <a:pt x="195440" y="245691"/>
                  <a:pt x="199252" y="241863"/>
                </a:cubicBezTo>
                <a:cubicBezTo>
                  <a:pt x="203053" y="238046"/>
                  <a:pt x="203053" y="231875"/>
                  <a:pt x="199252" y="228058"/>
                </a:cubicBezTo>
                <a:cubicBezTo>
                  <a:pt x="195440" y="224229"/>
                  <a:pt x="189246" y="224216"/>
                  <a:pt x="185417" y="228029"/>
                </a:cubicBezTo>
                <a:cubicBezTo>
                  <a:pt x="185408" y="228038"/>
                  <a:pt x="185398" y="228048"/>
                  <a:pt x="185388" y="228058"/>
                </a:cubicBezTo>
                <a:close/>
                <a:moveTo>
                  <a:pt x="282073" y="240061"/>
                </a:moveTo>
                <a:cubicBezTo>
                  <a:pt x="285885" y="236232"/>
                  <a:pt x="285872" y="230039"/>
                  <a:pt x="282044" y="226226"/>
                </a:cubicBezTo>
                <a:cubicBezTo>
                  <a:pt x="278216" y="222414"/>
                  <a:pt x="272022" y="222427"/>
                  <a:pt x="268209" y="226255"/>
                </a:cubicBezTo>
                <a:cubicBezTo>
                  <a:pt x="264409" y="230072"/>
                  <a:pt x="264409" y="236244"/>
                  <a:pt x="268209" y="240061"/>
                </a:cubicBezTo>
                <a:cubicBezTo>
                  <a:pt x="272022" y="243889"/>
                  <a:pt x="278216" y="243902"/>
                  <a:pt x="282044" y="240089"/>
                </a:cubicBezTo>
                <a:cubicBezTo>
                  <a:pt x="282054" y="240080"/>
                  <a:pt x="282063" y="240070"/>
                  <a:pt x="282073" y="240061"/>
                </a:cubicBezTo>
                <a:close/>
                <a:moveTo>
                  <a:pt x="435652" y="59295"/>
                </a:moveTo>
                <a:lnTo>
                  <a:pt x="407504" y="31388"/>
                </a:lnTo>
                <a:cubicBezTo>
                  <a:pt x="387452" y="11283"/>
                  <a:pt x="360221" y="-11"/>
                  <a:pt x="331825" y="0"/>
                </a:cubicBezTo>
                <a:cubicBezTo>
                  <a:pt x="288795" y="0"/>
                  <a:pt x="250325" y="34209"/>
                  <a:pt x="218457" y="67637"/>
                </a:cubicBezTo>
                <a:lnTo>
                  <a:pt x="67459" y="218815"/>
                </a:lnTo>
                <a:cubicBezTo>
                  <a:pt x="33970" y="250743"/>
                  <a:pt x="2" y="289213"/>
                  <a:pt x="2" y="332244"/>
                </a:cubicBezTo>
                <a:cubicBezTo>
                  <a:pt x="-156" y="360639"/>
                  <a:pt x="10986" y="387930"/>
                  <a:pt x="30969" y="408103"/>
                </a:cubicBezTo>
                <a:lnTo>
                  <a:pt x="59057" y="436130"/>
                </a:lnTo>
                <a:cubicBezTo>
                  <a:pt x="79127" y="456187"/>
                  <a:pt x="106362" y="467416"/>
                  <a:pt x="134736" y="467338"/>
                </a:cubicBezTo>
                <a:cubicBezTo>
                  <a:pt x="177766" y="467338"/>
                  <a:pt x="216236" y="433129"/>
                  <a:pt x="248164" y="399761"/>
                </a:cubicBezTo>
                <a:lnTo>
                  <a:pt x="399102" y="248643"/>
                </a:lnTo>
                <a:cubicBezTo>
                  <a:pt x="432591" y="216715"/>
                  <a:pt x="466799" y="178245"/>
                  <a:pt x="466799" y="135154"/>
                </a:cubicBezTo>
                <a:cubicBezTo>
                  <a:pt x="466853" y="106786"/>
                  <a:pt x="455625" y="79560"/>
                  <a:pt x="435592" y="59475"/>
                </a:cubicBezTo>
                <a:close/>
                <a:moveTo>
                  <a:pt x="168344" y="393399"/>
                </a:moveTo>
                <a:cubicBezTo>
                  <a:pt x="159382" y="402225"/>
                  <a:pt x="147314" y="407182"/>
                  <a:pt x="134736" y="407203"/>
                </a:cubicBezTo>
                <a:cubicBezTo>
                  <a:pt x="122512" y="407142"/>
                  <a:pt x="110788" y="402345"/>
                  <a:pt x="102027" y="393819"/>
                </a:cubicBezTo>
                <a:lnTo>
                  <a:pt x="73220" y="365312"/>
                </a:lnTo>
                <a:cubicBezTo>
                  <a:pt x="64690" y="356423"/>
                  <a:pt x="59954" y="344563"/>
                  <a:pt x="60017" y="332244"/>
                </a:cubicBezTo>
                <a:cubicBezTo>
                  <a:pt x="60038" y="319665"/>
                  <a:pt x="64994" y="307597"/>
                  <a:pt x="73820" y="298635"/>
                </a:cubicBezTo>
                <a:lnTo>
                  <a:pt x="95546" y="276970"/>
                </a:lnTo>
                <a:lnTo>
                  <a:pt x="190070" y="371674"/>
                </a:lnTo>
                <a:close/>
                <a:moveTo>
                  <a:pt x="233100" y="328643"/>
                </a:moveTo>
                <a:lnTo>
                  <a:pt x="138337" y="234059"/>
                </a:lnTo>
                <a:lnTo>
                  <a:pt x="233521" y="138815"/>
                </a:lnTo>
                <a:lnTo>
                  <a:pt x="328224" y="233519"/>
                </a:lnTo>
                <a:close/>
                <a:moveTo>
                  <a:pt x="392921" y="168763"/>
                </a:moveTo>
                <a:lnTo>
                  <a:pt x="371255" y="190488"/>
                </a:lnTo>
                <a:lnTo>
                  <a:pt x="276551" y="96024"/>
                </a:lnTo>
                <a:lnTo>
                  <a:pt x="298217" y="74299"/>
                </a:lnTo>
                <a:cubicBezTo>
                  <a:pt x="307179" y="65473"/>
                  <a:pt x="319247" y="60516"/>
                  <a:pt x="331825" y="60495"/>
                </a:cubicBezTo>
                <a:cubicBezTo>
                  <a:pt x="344155" y="60465"/>
                  <a:pt x="356006" y="65270"/>
                  <a:pt x="364834" y="73879"/>
                </a:cubicBezTo>
                <a:lnTo>
                  <a:pt x="393341" y="102026"/>
                </a:lnTo>
                <a:cubicBezTo>
                  <a:pt x="411420" y="120618"/>
                  <a:pt x="411234" y="150280"/>
                  <a:pt x="392921" y="168643"/>
                </a:cubicBezTo>
                <a:close/>
                <a:moveTo>
                  <a:pt x="227579" y="226977"/>
                </a:moveTo>
                <a:cubicBezTo>
                  <a:pt x="223767" y="230806"/>
                  <a:pt x="223780" y="236999"/>
                  <a:pt x="227608" y="240812"/>
                </a:cubicBezTo>
                <a:cubicBezTo>
                  <a:pt x="231436" y="244624"/>
                  <a:pt x="237630" y="244611"/>
                  <a:pt x="241443" y="240783"/>
                </a:cubicBezTo>
                <a:cubicBezTo>
                  <a:pt x="245243" y="236966"/>
                  <a:pt x="245243" y="230794"/>
                  <a:pt x="241443" y="226977"/>
                </a:cubicBezTo>
                <a:cubicBezTo>
                  <a:pt x="237630" y="223149"/>
                  <a:pt x="231436" y="223136"/>
                  <a:pt x="227608" y="226948"/>
                </a:cubicBezTo>
                <a:cubicBezTo>
                  <a:pt x="227598" y="226958"/>
                  <a:pt x="227589" y="226968"/>
                  <a:pt x="227579" y="226977"/>
                </a:cubicBezTo>
                <a:close/>
                <a:moveTo>
                  <a:pt x="227579" y="199670"/>
                </a:moveTo>
                <a:cubicBezTo>
                  <a:pt x="231407" y="203483"/>
                  <a:pt x="237601" y="203470"/>
                  <a:pt x="241414" y="199642"/>
                </a:cubicBezTo>
                <a:cubicBezTo>
                  <a:pt x="245226" y="195813"/>
                  <a:pt x="245213" y="189619"/>
                  <a:pt x="241384" y="185807"/>
                </a:cubicBezTo>
                <a:cubicBezTo>
                  <a:pt x="237567" y="182006"/>
                  <a:pt x="231396" y="182006"/>
                  <a:pt x="227579" y="185807"/>
                </a:cubicBezTo>
                <a:cubicBezTo>
                  <a:pt x="223751" y="189619"/>
                  <a:pt x="223737" y="195813"/>
                  <a:pt x="227550" y="199642"/>
                </a:cubicBezTo>
                <a:cubicBezTo>
                  <a:pt x="227560" y="199651"/>
                  <a:pt x="227569" y="199661"/>
                  <a:pt x="227579" y="199670"/>
                </a:cubicBezTo>
                <a:close/>
              </a:path>
            </a:pathLst>
          </a:custGeom>
          <a:solidFill>
            <a:schemeClr val="accent4">
              <a:lumMod val="50000"/>
            </a:schemeClr>
          </a:solidFill>
          <a:ln w="5987"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3FFF3534-CA9C-37EF-4A39-AC0B2494F191}"/>
              </a:ext>
            </a:extLst>
          </p:cNvPr>
          <p:cNvSpPr/>
          <p:nvPr/>
        </p:nvSpPr>
        <p:spPr>
          <a:xfrm>
            <a:off x="5114396" y="3293295"/>
            <a:ext cx="226507" cy="238665"/>
          </a:xfrm>
          <a:custGeom>
            <a:avLst/>
            <a:gdLst>
              <a:gd name="connsiteX0" fmla="*/ 225959 w 466799"/>
              <a:gd name="connsiteY0" fmla="*/ 268568 h 467338"/>
              <a:gd name="connsiteX1" fmla="*/ 225987 w 466799"/>
              <a:gd name="connsiteY1" fmla="*/ 282402 h 467338"/>
              <a:gd name="connsiteX2" fmla="*/ 239822 w 466799"/>
              <a:gd name="connsiteY2" fmla="*/ 282373 h 467338"/>
              <a:gd name="connsiteX3" fmla="*/ 239822 w 466799"/>
              <a:gd name="connsiteY3" fmla="*/ 268568 h 467338"/>
              <a:gd name="connsiteX4" fmla="*/ 225987 w 466799"/>
              <a:gd name="connsiteY4" fmla="*/ 268539 h 467338"/>
              <a:gd name="connsiteX5" fmla="*/ 225959 w 466799"/>
              <a:gd name="connsiteY5" fmla="*/ 268568 h 467338"/>
              <a:gd name="connsiteX6" fmla="*/ 185388 w 466799"/>
              <a:gd name="connsiteY6" fmla="*/ 228058 h 467338"/>
              <a:gd name="connsiteX7" fmla="*/ 185417 w 466799"/>
              <a:gd name="connsiteY7" fmla="*/ 241892 h 467338"/>
              <a:gd name="connsiteX8" fmla="*/ 199252 w 466799"/>
              <a:gd name="connsiteY8" fmla="*/ 241863 h 467338"/>
              <a:gd name="connsiteX9" fmla="*/ 199252 w 466799"/>
              <a:gd name="connsiteY9" fmla="*/ 228058 h 467338"/>
              <a:gd name="connsiteX10" fmla="*/ 185417 w 466799"/>
              <a:gd name="connsiteY10" fmla="*/ 228029 h 467338"/>
              <a:gd name="connsiteX11" fmla="*/ 185388 w 466799"/>
              <a:gd name="connsiteY11" fmla="*/ 228058 h 467338"/>
              <a:gd name="connsiteX12" fmla="*/ 282073 w 466799"/>
              <a:gd name="connsiteY12" fmla="*/ 240061 h 467338"/>
              <a:gd name="connsiteX13" fmla="*/ 282044 w 466799"/>
              <a:gd name="connsiteY13" fmla="*/ 226226 h 467338"/>
              <a:gd name="connsiteX14" fmla="*/ 268209 w 466799"/>
              <a:gd name="connsiteY14" fmla="*/ 226255 h 467338"/>
              <a:gd name="connsiteX15" fmla="*/ 268209 w 466799"/>
              <a:gd name="connsiteY15" fmla="*/ 240061 h 467338"/>
              <a:gd name="connsiteX16" fmla="*/ 282044 w 466799"/>
              <a:gd name="connsiteY16" fmla="*/ 240089 h 467338"/>
              <a:gd name="connsiteX17" fmla="*/ 282073 w 466799"/>
              <a:gd name="connsiteY17" fmla="*/ 240061 h 467338"/>
              <a:gd name="connsiteX18" fmla="*/ 435652 w 466799"/>
              <a:gd name="connsiteY18" fmla="*/ 59295 h 467338"/>
              <a:gd name="connsiteX19" fmla="*/ 407504 w 466799"/>
              <a:gd name="connsiteY19" fmla="*/ 31388 h 467338"/>
              <a:gd name="connsiteX20" fmla="*/ 331825 w 466799"/>
              <a:gd name="connsiteY20" fmla="*/ 0 h 467338"/>
              <a:gd name="connsiteX21" fmla="*/ 218457 w 466799"/>
              <a:gd name="connsiteY21" fmla="*/ 67637 h 467338"/>
              <a:gd name="connsiteX22" fmla="*/ 67459 w 466799"/>
              <a:gd name="connsiteY22" fmla="*/ 218815 h 467338"/>
              <a:gd name="connsiteX23" fmla="*/ 2 w 466799"/>
              <a:gd name="connsiteY23" fmla="*/ 332244 h 467338"/>
              <a:gd name="connsiteX24" fmla="*/ 30969 w 466799"/>
              <a:gd name="connsiteY24" fmla="*/ 408103 h 467338"/>
              <a:gd name="connsiteX25" fmla="*/ 59057 w 466799"/>
              <a:gd name="connsiteY25" fmla="*/ 436130 h 467338"/>
              <a:gd name="connsiteX26" fmla="*/ 134736 w 466799"/>
              <a:gd name="connsiteY26" fmla="*/ 467338 h 467338"/>
              <a:gd name="connsiteX27" fmla="*/ 248164 w 466799"/>
              <a:gd name="connsiteY27" fmla="*/ 399761 h 467338"/>
              <a:gd name="connsiteX28" fmla="*/ 399102 w 466799"/>
              <a:gd name="connsiteY28" fmla="*/ 248643 h 467338"/>
              <a:gd name="connsiteX29" fmla="*/ 466799 w 466799"/>
              <a:gd name="connsiteY29" fmla="*/ 135154 h 467338"/>
              <a:gd name="connsiteX30" fmla="*/ 435592 w 466799"/>
              <a:gd name="connsiteY30" fmla="*/ 59475 h 467338"/>
              <a:gd name="connsiteX31" fmla="*/ 168344 w 466799"/>
              <a:gd name="connsiteY31" fmla="*/ 393399 h 467338"/>
              <a:gd name="connsiteX32" fmla="*/ 134736 w 466799"/>
              <a:gd name="connsiteY32" fmla="*/ 407203 h 467338"/>
              <a:gd name="connsiteX33" fmla="*/ 102027 w 466799"/>
              <a:gd name="connsiteY33" fmla="*/ 393819 h 467338"/>
              <a:gd name="connsiteX34" fmla="*/ 73220 w 466799"/>
              <a:gd name="connsiteY34" fmla="*/ 365312 h 467338"/>
              <a:gd name="connsiteX35" fmla="*/ 60017 w 466799"/>
              <a:gd name="connsiteY35" fmla="*/ 332244 h 467338"/>
              <a:gd name="connsiteX36" fmla="*/ 73820 w 466799"/>
              <a:gd name="connsiteY36" fmla="*/ 298635 h 467338"/>
              <a:gd name="connsiteX37" fmla="*/ 95546 w 466799"/>
              <a:gd name="connsiteY37" fmla="*/ 276970 h 467338"/>
              <a:gd name="connsiteX38" fmla="*/ 190070 w 466799"/>
              <a:gd name="connsiteY38" fmla="*/ 371674 h 467338"/>
              <a:gd name="connsiteX39" fmla="*/ 233100 w 466799"/>
              <a:gd name="connsiteY39" fmla="*/ 328643 h 467338"/>
              <a:gd name="connsiteX40" fmla="*/ 138337 w 466799"/>
              <a:gd name="connsiteY40" fmla="*/ 234059 h 467338"/>
              <a:gd name="connsiteX41" fmla="*/ 233521 w 466799"/>
              <a:gd name="connsiteY41" fmla="*/ 138815 h 467338"/>
              <a:gd name="connsiteX42" fmla="*/ 328224 w 466799"/>
              <a:gd name="connsiteY42" fmla="*/ 233519 h 467338"/>
              <a:gd name="connsiteX43" fmla="*/ 392921 w 466799"/>
              <a:gd name="connsiteY43" fmla="*/ 168763 h 467338"/>
              <a:gd name="connsiteX44" fmla="*/ 371255 w 466799"/>
              <a:gd name="connsiteY44" fmla="*/ 190488 h 467338"/>
              <a:gd name="connsiteX45" fmla="*/ 276551 w 466799"/>
              <a:gd name="connsiteY45" fmla="*/ 96024 h 467338"/>
              <a:gd name="connsiteX46" fmla="*/ 298217 w 466799"/>
              <a:gd name="connsiteY46" fmla="*/ 74299 h 467338"/>
              <a:gd name="connsiteX47" fmla="*/ 331825 w 466799"/>
              <a:gd name="connsiteY47" fmla="*/ 60495 h 467338"/>
              <a:gd name="connsiteX48" fmla="*/ 364834 w 466799"/>
              <a:gd name="connsiteY48" fmla="*/ 73879 h 467338"/>
              <a:gd name="connsiteX49" fmla="*/ 393341 w 466799"/>
              <a:gd name="connsiteY49" fmla="*/ 102026 h 467338"/>
              <a:gd name="connsiteX50" fmla="*/ 392921 w 466799"/>
              <a:gd name="connsiteY50" fmla="*/ 168643 h 467338"/>
              <a:gd name="connsiteX51" fmla="*/ 227579 w 466799"/>
              <a:gd name="connsiteY51" fmla="*/ 226977 h 467338"/>
              <a:gd name="connsiteX52" fmla="*/ 227608 w 466799"/>
              <a:gd name="connsiteY52" fmla="*/ 240812 h 467338"/>
              <a:gd name="connsiteX53" fmla="*/ 241443 w 466799"/>
              <a:gd name="connsiteY53" fmla="*/ 240783 h 467338"/>
              <a:gd name="connsiteX54" fmla="*/ 241443 w 466799"/>
              <a:gd name="connsiteY54" fmla="*/ 226977 h 467338"/>
              <a:gd name="connsiteX55" fmla="*/ 227608 w 466799"/>
              <a:gd name="connsiteY55" fmla="*/ 226948 h 467338"/>
              <a:gd name="connsiteX56" fmla="*/ 227579 w 466799"/>
              <a:gd name="connsiteY56" fmla="*/ 226977 h 467338"/>
              <a:gd name="connsiteX57" fmla="*/ 227579 w 466799"/>
              <a:gd name="connsiteY57" fmla="*/ 199670 h 467338"/>
              <a:gd name="connsiteX58" fmla="*/ 241414 w 466799"/>
              <a:gd name="connsiteY58" fmla="*/ 199642 h 467338"/>
              <a:gd name="connsiteX59" fmla="*/ 241384 w 466799"/>
              <a:gd name="connsiteY59" fmla="*/ 185807 h 467338"/>
              <a:gd name="connsiteX60" fmla="*/ 227579 w 466799"/>
              <a:gd name="connsiteY60" fmla="*/ 185807 h 467338"/>
              <a:gd name="connsiteX61" fmla="*/ 227550 w 466799"/>
              <a:gd name="connsiteY61" fmla="*/ 199642 h 467338"/>
              <a:gd name="connsiteX62" fmla="*/ 227579 w 466799"/>
              <a:gd name="connsiteY62" fmla="*/ 199670 h 46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466799" h="467338">
                <a:moveTo>
                  <a:pt x="225959" y="268568"/>
                </a:moveTo>
                <a:cubicBezTo>
                  <a:pt x="222147" y="272396"/>
                  <a:pt x="222160" y="278590"/>
                  <a:pt x="225987" y="282402"/>
                </a:cubicBezTo>
                <a:cubicBezTo>
                  <a:pt x="229816" y="286215"/>
                  <a:pt x="236010" y="286201"/>
                  <a:pt x="239822" y="282373"/>
                </a:cubicBezTo>
                <a:cubicBezTo>
                  <a:pt x="243623" y="278556"/>
                  <a:pt x="243623" y="272385"/>
                  <a:pt x="239822" y="268568"/>
                </a:cubicBezTo>
                <a:cubicBezTo>
                  <a:pt x="236010" y="264739"/>
                  <a:pt x="229816" y="264726"/>
                  <a:pt x="225987" y="268539"/>
                </a:cubicBezTo>
                <a:cubicBezTo>
                  <a:pt x="225978" y="268549"/>
                  <a:pt x="225968" y="268558"/>
                  <a:pt x="225959" y="268568"/>
                </a:cubicBezTo>
                <a:close/>
                <a:moveTo>
                  <a:pt x="185388" y="228058"/>
                </a:moveTo>
                <a:cubicBezTo>
                  <a:pt x="181576" y="231886"/>
                  <a:pt x="181589" y="238079"/>
                  <a:pt x="185417" y="241892"/>
                </a:cubicBezTo>
                <a:cubicBezTo>
                  <a:pt x="189246" y="245704"/>
                  <a:pt x="195440" y="245691"/>
                  <a:pt x="199252" y="241863"/>
                </a:cubicBezTo>
                <a:cubicBezTo>
                  <a:pt x="203053" y="238046"/>
                  <a:pt x="203053" y="231875"/>
                  <a:pt x="199252" y="228058"/>
                </a:cubicBezTo>
                <a:cubicBezTo>
                  <a:pt x="195440" y="224229"/>
                  <a:pt x="189246" y="224216"/>
                  <a:pt x="185417" y="228029"/>
                </a:cubicBezTo>
                <a:cubicBezTo>
                  <a:pt x="185408" y="228038"/>
                  <a:pt x="185398" y="228048"/>
                  <a:pt x="185388" y="228058"/>
                </a:cubicBezTo>
                <a:close/>
                <a:moveTo>
                  <a:pt x="282073" y="240061"/>
                </a:moveTo>
                <a:cubicBezTo>
                  <a:pt x="285885" y="236232"/>
                  <a:pt x="285872" y="230039"/>
                  <a:pt x="282044" y="226226"/>
                </a:cubicBezTo>
                <a:cubicBezTo>
                  <a:pt x="278216" y="222414"/>
                  <a:pt x="272022" y="222427"/>
                  <a:pt x="268209" y="226255"/>
                </a:cubicBezTo>
                <a:cubicBezTo>
                  <a:pt x="264409" y="230072"/>
                  <a:pt x="264409" y="236244"/>
                  <a:pt x="268209" y="240061"/>
                </a:cubicBezTo>
                <a:cubicBezTo>
                  <a:pt x="272022" y="243889"/>
                  <a:pt x="278216" y="243902"/>
                  <a:pt x="282044" y="240089"/>
                </a:cubicBezTo>
                <a:cubicBezTo>
                  <a:pt x="282054" y="240080"/>
                  <a:pt x="282063" y="240070"/>
                  <a:pt x="282073" y="240061"/>
                </a:cubicBezTo>
                <a:close/>
                <a:moveTo>
                  <a:pt x="435652" y="59295"/>
                </a:moveTo>
                <a:lnTo>
                  <a:pt x="407504" y="31388"/>
                </a:lnTo>
                <a:cubicBezTo>
                  <a:pt x="387452" y="11283"/>
                  <a:pt x="360221" y="-11"/>
                  <a:pt x="331825" y="0"/>
                </a:cubicBezTo>
                <a:cubicBezTo>
                  <a:pt x="288795" y="0"/>
                  <a:pt x="250325" y="34209"/>
                  <a:pt x="218457" y="67637"/>
                </a:cubicBezTo>
                <a:lnTo>
                  <a:pt x="67459" y="218815"/>
                </a:lnTo>
                <a:cubicBezTo>
                  <a:pt x="33970" y="250743"/>
                  <a:pt x="2" y="289213"/>
                  <a:pt x="2" y="332244"/>
                </a:cubicBezTo>
                <a:cubicBezTo>
                  <a:pt x="-156" y="360639"/>
                  <a:pt x="10986" y="387930"/>
                  <a:pt x="30969" y="408103"/>
                </a:cubicBezTo>
                <a:lnTo>
                  <a:pt x="59057" y="436130"/>
                </a:lnTo>
                <a:cubicBezTo>
                  <a:pt x="79127" y="456187"/>
                  <a:pt x="106362" y="467416"/>
                  <a:pt x="134736" y="467338"/>
                </a:cubicBezTo>
                <a:cubicBezTo>
                  <a:pt x="177766" y="467338"/>
                  <a:pt x="216236" y="433129"/>
                  <a:pt x="248164" y="399761"/>
                </a:cubicBezTo>
                <a:lnTo>
                  <a:pt x="399102" y="248643"/>
                </a:lnTo>
                <a:cubicBezTo>
                  <a:pt x="432591" y="216715"/>
                  <a:pt x="466799" y="178245"/>
                  <a:pt x="466799" y="135154"/>
                </a:cubicBezTo>
                <a:cubicBezTo>
                  <a:pt x="466853" y="106786"/>
                  <a:pt x="455625" y="79560"/>
                  <a:pt x="435592" y="59475"/>
                </a:cubicBezTo>
                <a:close/>
                <a:moveTo>
                  <a:pt x="168344" y="393399"/>
                </a:moveTo>
                <a:cubicBezTo>
                  <a:pt x="159382" y="402225"/>
                  <a:pt x="147314" y="407182"/>
                  <a:pt x="134736" y="407203"/>
                </a:cubicBezTo>
                <a:cubicBezTo>
                  <a:pt x="122512" y="407142"/>
                  <a:pt x="110788" y="402345"/>
                  <a:pt x="102027" y="393819"/>
                </a:cubicBezTo>
                <a:lnTo>
                  <a:pt x="73220" y="365312"/>
                </a:lnTo>
                <a:cubicBezTo>
                  <a:pt x="64690" y="356423"/>
                  <a:pt x="59954" y="344563"/>
                  <a:pt x="60017" y="332244"/>
                </a:cubicBezTo>
                <a:cubicBezTo>
                  <a:pt x="60038" y="319665"/>
                  <a:pt x="64994" y="307597"/>
                  <a:pt x="73820" y="298635"/>
                </a:cubicBezTo>
                <a:lnTo>
                  <a:pt x="95546" y="276970"/>
                </a:lnTo>
                <a:lnTo>
                  <a:pt x="190070" y="371674"/>
                </a:lnTo>
                <a:close/>
                <a:moveTo>
                  <a:pt x="233100" y="328643"/>
                </a:moveTo>
                <a:lnTo>
                  <a:pt x="138337" y="234059"/>
                </a:lnTo>
                <a:lnTo>
                  <a:pt x="233521" y="138815"/>
                </a:lnTo>
                <a:lnTo>
                  <a:pt x="328224" y="233519"/>
                </a:lnTo>
                <a:close/>
                <a:moveTo>
                  <a:pt x="392921" y="168763"/>
                </a:moveTo>
                <a:lnTo>
                  <a:pt x="371255" y="190488"/>
                </a:lnTo>
                <a:lnTo>
                  <a:pt x="276551" y="96024"/>
                </a:lnTo>
                <a:lnTo>
                  <a:pt x="298217" y="74299"/>
                </a:lnTo>
                <a:cubicBezTo>
                  <a:pt x="307179" y="65473"/>
                  <a:pt x="319247" y="60516"/>
                  <a:pt x="331825" y="60495"/>
                </a:cubicBezTo>
                <a:cubicBezTo>
                  <a:pt x="344155" y="60465"/>
                  <a:pt x="356006" y="65270"/>
                  <a:pt x="364834" y="73879"/>
                </a:cubicBezTo>
                <a:lnTo>
                  <a:pt x="393341" y="102026"/>
                </a:lnTo>
                <a:cubicBezTo>
                  <a:pt x="411420" y="120618"/>
                  <a:pt x="411234" y="150280"/>
                  <a:pt x="392921" y="168643"/>
                </a:cubicBezTo>
                <a:close/>
                <a:moveTo>
                  <a:pt x="227579" y="226977"/>
                </a:moveTo>
                <a:cubicBezTo>
                  <a:pt x="223767" y="230806"/>
                  <a:pt x="223780" y="236999"/>
                  <a:pt x="227608" y="240812"/>
                </a:cubicBezTo>
                <a:cubicBezTo>
                  <a:pt x="231436" y="244624"/>
                  <a:pt x="237630" y="244611"/>
                  <a:pt x="241443" y="240783"/>
                </a:cubicBezTo>
                <a:cubicBezTo>
                  <a:pt x="245243" y="236966"/>
                  <a:pt x="245243" y="230794"/>
                  <a:pt x="241443" y="226977"/>
                </a:cubicBezTo>
                <a:cubicBezTo>
                  <a:pt x="237630" y="223149"/>
                  <a:pt x="231436" y="223136"/>
                  <a:pt x="227608" y="226948"/>
                </a:cubicBezTo>
                <a:cubicBezTo>
                  <a:pt x="227598" y="226958"/>
                  <a:pt x="227589" y="226968"/>
                  <a:pt x="227579" y="226977"/>
                </a:cubicBezTo>
                <a:close/>
                <a:moveTo>
                  <a:pt x="227579" y="199670"/>
                </a:moveTo>
                <a:cubicBezTo>
                  <a:pt x="231407" y="203483"/>
                  <a:pt x="237601" y="203470"/>
                  <a:pt x="241414" y="199642"/>
                </a:cubicBezTo>
                <a:cubicBezTo>
                  <a:pt x="245226" y="195813"/>
                  <a:pt x="245213" y="189619"/>
                  <a:pt x="241384" y="185807"/>
                </a:cubicBezTo>
                <a:cubicBezTo>
                  <a:pt x="237567" y="182006"/>
                  <a:pt x="231396" y="182006"/>
                  <a:pt x="227579" y="185807"/>
                </a:cubicBezTo>
                <a:cubicBezTo>
                  <a:pt x="223751" y="189619"/>
                  <a:pt x="223737" y="195813"/>
                  <a:pt x="227550" y="199642"/>
                </a:cubicBezTo>
                <a:cubicBezTo>
                  <a:pt x="227560" y="199651"/>
                  <a:pt x="227569" y="199661"/>
                  <a:pt x="227579" y="199670"/>
                </a:cubicBezTo>
                <a:close/>
              </a:path>
            </a:pathLst>
          </a:custGeom>
          <a:solidFill>
            <a:schemeClr val="accent5">
              <a:lumMod val="50000"/>
            </a:schemeClr>
          </a:solidFill>
          <a:ln w="5987"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45AC3EF4-BCEC-88B4-1E26-58E38C99F6C2}"/>
              </a:ext>
            </a:extLst>
          </p:cNvPr>
          <p:cNvSpPr/>
          <p:nvPr/>
        </p:nvSpPr>
        <p:spPr>
          <a:xfrm>
            <a:off x="5114396" y="1915073"/>
            <a:ext cx="251198" cy="238665"/>
          </a:xfrm>
          <a:custGeom>
            <a:avLst/>
            <a:gdLst>
              <a:gd name="connsiteX0" fmla="*/ 213360 w 426720"/>
              <a:gd name="connsiteY0" fmla="*/ 0 h 426720"/>
              <a:gd name="connsiteX1" fmla="*/ 0 w 426720"/>
              <a:gd name="connsiteY1" fmla="*/ 213360 h 426720"/>
              <a:gd name="connsiteX2" fmla="*/ 213360 w 426720"/>
              <a:gd name="connsiteY2" fmla="*/ 426721 h 426720"/>
              <a:gd name="connsiteX3" fmla="*/ 426721 w 426720"/>
              <a:gd name="connsiteY3" fmla="*/ 213360 h 426720"/>
              <a:gd name="connsiteX4" fmla="*/ 213360 w 426720"/>
              <a:gd name="connsiteY4" fmla="*/ 0 h 426720"/>
              <a:gd name="connsiteX5" fmla="*/ 243840 w 426720"/>
              <a:gd name="connsiteY5" fmla="*/ 91440 h 426720"/>
              <a:gd name="connsiteX6" fmla="*/ 236220 w 426720"/>
              <a:gd name="connsiteY6" fmla="*/ 251460 h 426720"/>
              <a:gd name="connsiteX7" fmla="*/ 190500 w 426720"/>
              <a:gd name="connsiteY7" fmla="*/ 251460 h 426720"/>
              <a:gd name="connsiteX8" fmla="*/ 182880 w 426720"/>
              <a:gd name="connsiteY8" fmla="*/ 91440 h 426720"/>
              <a:gd name="connsiteX9" fmla="*/ 213360 w 426720"/>
              <a:gd name="connsiteY9" fmla="*/ 342900 h 426720"/>
              <a:gd name="connsiteX10" fmla="*/ 175260 w 426720"/>
              <a:gd name="connsiteY10" fmla="*/ 304800 h 426720"/>
              <a:gd name="connsiteX11" fmla="*/ 213360 w 426720"/>
              <a:gd name="connsiteY11" fmla="*/ 266700 h 426720"/>
              <a:gd name="connsiteX12" fmla="*/ 251460 w 426720"/>
              <a:gd name="connsiteY12" fmla="*/ 304800 h 426720"/>
              <a:gd name="connsiteX13" fmla="*/ 213360 w 426720"/>
              <a:gd name="connsiteY13" fmla="*/ 342900 h 426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6720" h="426720">
                <a:moveTo>
                  <a:pt x="213360" y="0"/>
                </a:moveTo>
                <a:cubicBezTo>
                  <a:pt x="95524" y="0"/>
                  <a:pt x="0" y="95524"/>
                  <a:pt x="0" y="213360"/>
                </a:cubicBezTo>
                <a:cubicBezTo>
                  <a:pt x="0" y="331196"/>
                  <a:pt x="95524" y="426721"/>
                  <a:pt x="213360" y="426721"/>
                </a:cubicBezTo>
                <a:cubicBezTo>
                  <a:pt x="331196" y="426721"/>
                  <a:pt x="426721" y="331196"/>
                  <a:pt x="426721" y="213360"/>
                </a:cubicBezTo>
                <a:cubicBezTo>
                  <a:pt x="426721" y="95524"/>
                  <a:pt x="331196" y="0"/>
                  <a:pt x="213360" y="0"/>
                </a:cubicBezTo>
                <a:close/>
                <a:moveTo>
                  <a:pt x="243840" y="91440"/>
                </a:moveTo>
                <a:lnTo>
                  <a:pt x="236220" y="251460"/>
                </a:lnTo>
                <a:lnTo>
                  <a:pt x="190500" y="251460"/>
                </a:lnTo>
                <a:lnTo>
                  <a:pt x="182880" y="91440"/>
                </a:lnTo>
                <a:close/>
                <a:moveTo>
                  <a:pt x="213360" y="342900"/>
                </a:moveTo>
                <a:cubicBezTo>
                  <a:pt x="192318" y="342900"/>
                  <a:pt x="175260" y="325843"/>
                  <a:pt x="175260" y="304800"/>
                </a:cubicBezTo>
                <a:cubicBezTo>
                  <a:pt x="175260" y="283758"/>
                  <a:pt x="192318" y="266700"/>
                  <a:pt x="213360" y="266700"/>
                </a:cubicBezTo>
                <a:cubicBezTo>
                  <a:pt x="234402" y="266700"/>
                  <a:pt x="251460" y="283758"/>
                  <a:pt x="251460" y="304800"/>
                </a:cubicBezTo>
                <a:cubicBezTo>
                  <a:pt x="251230" y="325746"/>
                  <a:pt x="234306" y="342670"/>
                  <a:pt x="213360" y="342900"/>
                </a:cubicBezTo>
                <a:close/>
              </a:path>
            </a:pathLst>
          </a:custGeom>
          <a:solidFill>
            <a:schemeClr val="accent4">
              <a:lumMod val="75000"/>
            </a:schemeClr>
          </a:solidFill>
          <a:ln w="6055" cap="flat">
            <a:noFill/>
            <a:prstDash val="solid"/>
            <a:miter/>
          </a:ln>
        </p:spPr>
        <p:txBody>
          <a:bodyPr rtlCol="0" anchor="ctr"/>
          <a:lstStyle/>
          <a:p>
            <a:endParaRPr lang="en-GB"/>
          </a:p>
        </p:txBody>
      </p:sp>
      <p:sp>
        <p:nvSpPr>
          <p:cNvPr id="23" name="Rectangle 22">
            <a:extLst>
              <a:ext uri="{FF2B5EF4-FFF2-40B4-BE49-F238E27FC236}">
                <a16:creationId xmlns:a16="http://schemas.microsoft.com/office/drawing/2014/main" id="{AE9A401A-B265-8990-D5C7-0DD5B39D8F13}"/>
              </a:ext>
            </a:extLst>
          </p:cNvPr>
          <p:cNvSpPr/>
          <p:nvPr/>
        </p:nvSpPr>
        <p:spPr>
          <a:xfrm>
            <a:off x="9240264" y="1538041"/>
            <a:ext cx="2519736" cy="1337076"/>
          </a:xfrm>
          <a:prstGeom prst="rect">
            <a:avLst/>
          </a:prstGeom>
          <a:noFill/>
          <a:ln w="381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r>
              <a:rPr lang="en-GB" dirty="0">
                <a:solidFill>
                  <a:schemeClr val="accent6"/>
                </a:solidFill>
                <a:hlinkClick r:id="rId15" action="ppaction://hlinksldjump"/>
              </a:rPr>
              <a:t>General guidance</a:t>
            </a:r>
            <a:r>
              <a:rPr lang="en-GB" dirty="0">
                <a:solidFill>
                  <a:schemeClr val="accent6"/>
                </a:solidFill>
              </a:rPr>
              <a:t> on what the NHS App can do and how to navigate it</a:t>
            </a:r>
          </a:p>
        </p:txBody>
      </p:sp>
      <p:sp>
        <p:nvSpPr>
          <p:cNvPr id="24" name="Rectangle 23">
            <a:extLst>
              <a:ext uri="{FF2B5EF4-FFF2-40B4-BE49-F238E27FC236}">
                <a16:creationId xmlns:a16="http://schemas.microsoft.com/office/drawing/2014/main" id="{DE731AC7-DF34-463F-6318-F1B6995FA72F}"/>
              </a:ext>
            </a:extLst>
          </p:cNvPr>
          <p:cNvSpPr/>
          <p:nvPr/>
        </p:nvSpPr>
        <p:spPr>
          <a:xfrm>
            <a:off x="9240264" y="3016208"/>
            <a:ext cx="2519736" cy="1022326"/>
          </a:xfrm>
          <a:prstGeom prst="rect">
            <a:avLst/>
          </a:prstGeom>
          <a:noFill/>
          <a:ln w="38100">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r>
              <a:rPr lang="en-GB">
                <a:solidFill>
                  <a:schemeClr val="accent6"/>
                </a:solidFill>
                <a:hlinkClick r:id="rId16" action="ppaction://hlinksldjump"/>
              </a:rPr>
              <a:t>When to seek support from the NHS App team</a:t>
            </a:r>
            <a:endParaRPr lang="en-GB" dirty="0">
              <a:solidFill>
                <a:schemeClr val="accent6"/>
              </a:solidFill>
            </a:endParaRPr>
          </a:p>
        </p:txBody>
      </p:sp>
      <p:sp>
        <p:nvSpPr>
          <p:cNvPr id="25" name="Rectangle 24">
            <a:extLst>
              <a:ext uri="{FF2B5EF4-FFF2-40B4-BE49-F238E27FC236}">
                <a16:creationId xmlns:a16="http://schemas.microsoft.com/office/drawing/2014/main" id="{5FE16DCD-4FE3-B16D-B303-E8852307803F}"/>
              </a:ext>
            </a:extLst>
          </p:cNvPr>
          <p:cNvSpPr/>
          <p:nvPr/>
        </p:nvSpPr>
        <p:spPr>
          <a:xfrm>
            <a:off x="4930156" y="4038533"/>
            <a:ext cx="4121634" cy="954059"/>
          </a:xfrm>
          <a:prstGeom prst="rect">
            <a:avLst/>
          </a:prstGeom>
          <a:noFill/>
          <a:ln w="38100">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r>
              <a:rPr lang="en-GB" dirty="0">
                <a:solidFill>
                  <a:schemeClr val="accent6"/>
                </a:solidFill>
                <a:hlinkClick r:id="rId17" action="ppaction://hlinksldjump"/>
              </a:rPr>
              <a:t>Duplicate accounts: Patient changed their email address or no longer has access to their email</a:t>
            </a:r>
            <a:endParaRPr lang="en-GB" dirty="0">
              <a:solidFill>
                <a:schemeClr val="accent6"/>
              </a:solidFill>
            </a:endParaRPr>
          </a:p>
        </p:txBody>
      </p:sp>
      <p:sp>
        <p:nvSpPr>
          <p:cNvPr id="26" name="Free-form: Shape 25">
            <a:extLst>
              <a:ext uri="{FF2B5EF4-FFF2-40B4-BE49-F238E27FC236}">
                <a16:creationId xmlns:a16="http://schemas.microsoft.com/office/drawing/2014/main" id="{BC4ABC95-C2A0-63AB-1FA2-935DC904A5F1}"/>
              </a:ext>
            </a:extLst>
          </p:cNvPr>
          <p:cNvSpPr/>
          <p:nvPr/>
        </p:nvSpPr>
        <p:spPr>
          <a:xfrm>
            <a:off x="9397777" y="1709598"/>
            <a:ext cx="251198" cy="326044"/>
          </a:xfrm>
          <a:custGeom>
            <a:avLst/>
            <a:gdLst>
              <a:gd name="connsiteX0" fmla="*/ 365760 w 365760"/>
              <a:gd name="connsiteY0" fmla="*/ 0 h 426720"/>
              <a:gd name="connsiteX1" fmla="*/ 365760 w 365760"/>
              <a:gd name="connsiteY1" fmla="*/ 426721 h 426720"/>
              <a:gd name="connsiteX2" fmla="*/ 60960 w 365760"/>
              <a:gd name="connsiteY2" fmla="*/ 426721 h 426720"/>
              <a:gd name="connsiteX3" fmla="*/ 0 w 365760"/>
              <a:gd name="connsiteY3" fmla="*/ 365760 h 426720"/>
              <a:gd name="connsiteX4" fmla="*/ 0 w 365760"/>
              <a:gd name="connsiteY4" fmla="*/ 60960 h 426720"/>
              <a:gd name="connsiteX5" fmla="*/ 60960 w 365760"/>
              <a:gd name="connsiteY5" fmla="*/ 0 h 426720"/>
              <a:gd name="connsiteX6" fmla="*/ 304800 w 365760"/>
              <a:gd name="connsiteY6" fmla="*/ 335280 h 426720"/>
              <a:gd name="connsiteX7" fmla="*/ 76322 w 365760"/>
              <a:gd name="connsiteY7" fmla="*/ 335280 h 426720"/>
              <a:gd name="connsiteX8" fmla="*/ 61082 w 365760"/>
              <a:gd name="connsiteY8" fmla="*/ 350520 h 426720"/>
              <a:gd name="connsiteX9" fmla="*/ 76322 w 365760"/>
              <a:gd name="connsiteY9" fmla="*/ 365760 h 426720"/>
              <a:gd name="connsiteX10" fmla="*/ 304800 w 365760"/>
              <a:gd name="connsiteY10" fmla="*/ 365760 h 426720"/>
              <a:gd name="connsiteX11" fmla="*/ 304800 w 365760"/>
              <a:gd name="connsiteY11" fmla="*/ 60960 h 426720"/>
              <a:gd name="connsiteX12" fmla="*/ 91440 w 365760"/>
              <a:gd name="connsiteY12" fmla="*/ 60960 h 426720"/>
              <a:gd name="connsiteX13" fmla="*/ 91440 w 365760"/>
              <a:gd name="connsiteY13" fmla="*/ 274320 h 426720"/>
              <a:gd name="connsiteX14" fmla="*/ 304800 w 365760"/>
              <a:gd name="connsiteY14" fmla="*/ 274320 h 426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 h="426720">
                <a:moveTo>
                  <a:pt x="365760" y="0"/>
                </a:moveTo>
                <a:lnTo>
                  <a:pt x="365760" y="426721"/>
                </a:lnTo>
                <a:lnTo>
                  <a:pt x="60960" y="426721"/>
                </a:lnTo>
                <a:cubicBezTo>
                  <a:pt x="27293" y="426721"/>
                  <a:pt x="0" y="399429"/>
                  <a:pt x="0" y="365760"/>
                </a:cubicBezTo>
                <a:lnTo>
                  <a:pt x="0" y="60960"/>
                </a:lnTo>
                <a:cubicBezTo>
                  <a:pt x="0" y="27293"/>
                  <a:pt x="27293" y="0"/>
                  <a:pt x="60960" y="0"/>
                </a:cubicBezTo>
                <a:close/>
                <a:moveTo>
                  <a:pt x="304800" y="335280"/>
                </a:moveTo>
                <a:lnTo>
                  <a:pt x="76322" y="335280"/>
                </a:lnTo>
                <a:cubicBezTo>
                  <a:pt x="67905" y="335280"/>
                  <a:pt x="61082" y="342104"/>
                  <a:pt x="61082" y="350520"/>
                </a:cubicBezTo>
                <a:cubicBezTo>
                  <a:pt x="61082" y="358937"/>
                  <a:pt x="67905" y="365760"/>
                  <a:pt x="76322" y="365760"/>
                </a:cubicBezTo>
                <a:lnTo>
                  <a:pt x="304800" y="365760"/>
                </a:lnTo>
                <a:close/>
                <a:moveTo>
                  <a:pt x="304800" y="60960"/>
                </a:moveTo>
                <a:lnTo>
                  <a:pt x="91440" y="60960"/>
                </a:lnTo>
                <a:lnTo>
                  <a:pt x="91440" y="274320"/>
                </a:lnTo>
                <a:lnTo>
                  <a:pt x="304800" y="274320"/>
                </a:lnTo>
                <a:close/>
              </a:path>
            </a:pathLst>
          </a:custGeom>
          <a:solidFill>
            <a:schemeClr val="tx2">
              <a:lumMod val="25000"/>
            </a:schemeClr>
          </a:solidFill>
          <a:ln w="6055"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C7FCEFEC-5BE9-1250-2A20-E972F1F7D6FC}"/>
              </a:ext>
            </a:extLst>
          </p:cNvPr>
          <p:cNvSpPr/>
          <p:nvPr/>
        </p:nvSpPr>
        <p:spPr>
          <a:xfrm>
            <a:off x="9389894" y="3187552"/>
            <a:ext cx="313782" cy="308853"/>
          </a:xfrm>
          <a:custGeom>
            <a:avLst/>
            <a:gdLst>
              <a:gd name="connsiteX0" fmla="*/ 210053 w 420106"/>
              <a:gd name="connsiteY0" fmla="*/ 420106 h 420106"/>
              <a:gd name="connsiteX1" fmla="*/ 0 w 420106"/>
              <a:gd name="connsiteY1" fmla="*/ 210053 h 420106"/>
              <a:gd name="connsiteX2" fmla="*/ 210053 w 420106"/>
              <a:gd name="connsiteY2" fmla="*/ 0 h 420106"/>
              <a:gd name="connsiteX3" fmla="*/ 420106 w 420106"/>
              <a:gd name="connsiteY3" fmla="*/ 210053 h 420106"/>
              <a:gd name="connsiteX4" fmla="*/ 210053 w 420106"/>
              <a:gd name="connsiteY4" fmla="*/ 420106 h 420106"/>
              <a:gd name="connsiteX5" fmla="*/ 210053 w 420106"/>
              <a:gd name="connsiteY5" fmla="*/ 60015 h 420106"/>
              <a:gd name="connsiteX6" fmla="*/ 60015 w 420106"/>
              <a:gd name="connsiteY6" fmla="*/ 210053 h 420106"/>
              <a:gd name="connsiteX7" fmla="*/ 210053 w 420106"/>
              <a:gd name="connsiteY7" fmla="*/ 360091 h 420106"/>
              <a:gd name="connsiteX8" fmla="*/ 360091 w 420106"/>
              <a:gd name="connsiteY8" fmla="*/ 210053 h 420106"/>
              <a:gd name="connsiteX9" fmla="*/ 210053 w 420106"/>
              <a:gd name="connsiteY9" fmla="*/ 60015 h 420106"/>
              <a:gd name="connsiteX10" fmla="*/ 262566 w 420106"/>
              <a:gd name="connsiteY10" fmla="*/ 217135 h 420106"/>
              <a:gd name="connsiteX11" fmla="*/ 240061 w 420106"/>
              <a:gd name="connsiteY11" fmla="*/ 247562 h 420106"/>
              <a:gd name="connsiteX12" fmla="*/ 180045 w 420106"/>
              <a:gd name="connsiteY12" fmla="*/ 247562 h 420106"/>
              <a:gd name="connsiteX13" fmla="*/ 240061 w 420106"/>
              <a:gd name="connsiteY13" fmla="*/ 164622 h 420106"/>
              <a:gd name="connsiteX14" fmla="*/ 210053 w 420106"/>
              <a:gd name="connsiteY14" fmla="*/ 142116 h 420106"/>
              <a:gd name="connsiteX15" fmla="*/ 180466 w 420106"/>
              <a:gd name="connsiteY15" fmla="*/ 174644 h 420106"/>
              <a:gd name="connsiteX16" fmla="*/ 121291 w 420106"/>
              <a:gd name="connsiteY16" fmla="*/ 163421 h 420106"/>
              <a:gd name="connsiteX17" fmla="*/ 210053 w 420106"/>
              <a:gd name="connsiteY17" fmla="*/ 89603 h 420106"/>
              <a:gd name="connsiteX18" fmla="*/ 300076 w 420106"/>
              <a:gd name="connsiteY18" fmla="*/ 164622 h 420106"/>
              <a:gd name="connsiteX19" fmla="*/ 262566 w 420106"/>
              <a:gd name="connsiteY19" fmla="*/ 217135 h 420106"/>
              <a:gd name="connsiteX20" fmla="*/ 210053 w 420106"/>
              <a:gd name="connsiteY20" fmla="*/ 337585 h 420106"/>
              <a:gd name="connsiteX21" fmla="*/ 172544 w 420106"/>
              <a:gd name="connsiteY21" fmla="*/ 300076 h 420106"/>
              <a:gd name="connsiteX22" fmla="*/ 210053 w 420106"/>
              <a:gd name="connsiteY22" fmla="*/ 262566 h 420106"/>
              <a:gd name="connsiteX23" fmla="*/ 247562 w 420106"/>
              <a:gd name="connsiteY23" fmla="*/ 300076 h 420106"/>
              <a:gd name="connsiteX24" fmla="*/ 210053 w 420106"/>
              <a:gd name="connsiteY24" fmla="*/ 337585 h 420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20106" h="420106">
                <a:moveTo>
                  <a:pt x="210053" y="420106"/>
                </a:moveTo>
                <a:cubicBezTo>
                  <a:pt x="94044" y="420106"/>
                  <a:pt x="0" y="326062"/>
                  <a:pt x="0" y="210053"/>
                </a:cubicBezTo>
                <a:cubicBezTo>
                  <a:pt x="0" y="94044"/>
                  <a:pt x="94044" y="0"/>
                  <a:pt x="210053" y="0"/>
                </a:cubicBezTo>
                <a:cubicBezTo>
                  <a:pt x="326062" y="0"/>
                  <a:pt x="420106" y="94044"/>
                  <a:pt x="420106" y="210053"/>
                </a:cubicBezTo>
                <a:cubicBezTo>
                  <a:pt x="420106" y="326062"/>
                  <a:pt x="326062" y="420106"/>
                  <a:pt x="210053" y="420106"/>
                </a:cubicBezTo>
                <a:close/>
                <a:moveTo>
                  <a:pt x="210053" y="60015"/>
                </a:moveTo>
                <a:cubicBezTo>
                  <a:pt x="127189" y="60015"/>
                  <a:pt x="60015" y="127189"/>
                  <a:pt x="60015" y="210053"/>
                </a:cubicBezTo>
                <a:cubicBezTo>
                  <a:pt x="60015" y="292917"/>
                  <a:pt x="127189" y="360091"/>
                  <a:pt x="210053" y="360091"/>
                </a:cubicBezTo>
                <a:cubicBezTo>
                  <a:pt x="292917" y="360091"/>
                  <a:pt x="360091" y="292917"/>
                  <a:pt x="360091" y="210053"/>
                </a:cubicBezTo>
                <a:cubicBezTo>
                  <a:pt x="359860" y="127285"/>
                  <a:pt x="292821" y="60246"/>
                  <a:pt x="210053" y="60015"/>
                </a:cubicBezTo>
                <a:close/>
                <a:moveTo>
                  <a:pt x="262566" y="217135"/>
                </a:moveTo>
                <a:cubicBezTo>
                  <a:pt x="247562" y="226737"/>
                  <a:pt x="246362" y="232979"/>
                  <a:pt x="240061" y="247562"/>
                </a:cubicBezTo>
                <a:lnTo>
                  <a:pt x="180045" y="247562"/>
                </a:lnTo>
                <a:cubicBezTo>
                  <a:pt x="180045" y="194209"/>
                  <a:pt x="240061" y="187547"/>
                  <a:pt x="240061" y="164622"/>
                </a:cubicBezTo>
                <a:cubicBezTo>
                  <a:pt x="240061" y="148778"/>
                  <a:pt x="223436" y="142116"/>
                  <a:pt x="210053" y="142116"/>
                </a:cubicBezTo>
                <a:cubicBezTo>
                  <a:pt x="192048" y="142116"/>
                  <a:pt x="181726" y="157960"/>
                  <a:pt x="180466" y="174644"/>
                </a:cubicBezTo>
                <a:lnTo>
                  <a:pt x="121291" y="163421"/>
                </a:lnTo>
                <a:cubicBezTo>
                  <a:pt x="128372" y="117150"/>
                  <a:pt x="164261" y="89603"/>
                  <a:pt x="210053" y="89603"/>
                </a:cubicBezTo>
                <a:cubicBezTo>
                  <a:pt x="254644" y="89603"/>
                  <a:pt x="300076" y="115469"/>
                  <a:pt x="300076" y="164622"/>
                </a:cubicBezTo>
                <a:cubicBezTo>
                  <a:pt x="300076" y="195889"/>
                  <a:pt x="284652" y="202971"/>
                  <a:pt x="262566" y="217135"/>
                </a:cubicBezTo>
                <a:close/>
                <a:moveTo>
                  <a:pt x="210053" y="337585"/>
                </a:moveTo>
                <a:cubicBezTo>
                  <a:pt x="189337" y="337585"/>
                  <a:pt x="172544" y="320792"/>
                  <a:pt x="172544" y="300076"/>
                </a:cubicBezTo>
                <a:cubicBezTo>
                  <a:pt x="172544" y="279360"/>
                  <a:pt x="189337" y="262566"/>
                  <a:pt x="210053" y="262566"/>
                </a:cubicBezTo>
                <a:cubicBezTo>
                  <a:pt x="230769" y="262566"/>
                  <a:pt x="247562" y="279360"/>
                  <a:pt x="247562" y="300076"/>
                </a:cubicBezTo>
                <a:cubicBezTo>
                  <a:pt x="247336" y="320697"/>
                  <a:pt x="230674" y="337358"/>
                  <a:pt x="210053" y="337585"/>
                </a:cubicBezTo>
                <a:close/>
              </a:path>
            </a:pathLst>
          </a:custGeom>
          <a:solidFill>
            <a:schemeClr val="accent6">
              <a:lumMod val="75000"/>
            </a:schemeClr>
          </a:solidFill>
          <a:ln w="5987"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F9593817-13CB-3E94-89AA-DC69A84FCA99}"/>
              </a:ext>
            </a:extLst>
          </p:cNvPr>
          <p:cNvSpPr/>
          <p:nvPr/>
        </p:nvSpPr>
        <p:spPr>
          <a:xfrm>
            <a:off x="5106513" y="4173638"/>
            <a:ext cx="251198" cy="238665"/>
          </a:xfrm>
          <a:custGeom>
            <a:avLst/>
            <a:gdLst>
              <a:gd name="connsiteX0" fmla="*/ 213360 w 426720"/>
              <a:gd name="connsiteY0" fmla="*/ 0 h 426720"/>
              <a:gd name="connsiteX1" fmla="*/ 0 w 426720"/>
              <a:gd name="connsiteY1" fmla="*/ 213360 h 426720"/>
              <a:gd name="connsiteX2" fmla="*/ 213360 w 426720"/>
              <a:gd name="connsiteY2" fmla="*/ 426721 h 426720"/>
              <a:gd name="connsiteX3" fmla="*/ 426721 w 426720"/>
              <a:gd name="connsiteY3" fmla="*/ 213360 h 426720"/>
              <a:gd name="connsiteX4" fmla="*/ 213360 w 426720"/>
              <a:gd name="connsiteY4" fmla="*/ 0 h 426720"/>
              <a:gd name="connsiteX5" fmla="*/ 243840 w 426720"/>
              <a:gd name="connsiteY5" fmla="*/ 91440 h 426720"/>
              <a:gd name="connsiteX6" fmla="*/ 236220 w 426720"/>
              <a:gd name="connsiteY6" fmla="*/ 251460 h 426720"/>
              <a:gd name="connsiteX7" fmla="*/ 190500 w 426720"/>
              <a:gd name="connsiteY7" fmla="*/ 251460 h 426720"/>
              <a:gd name="connsiteX8" fmla="*/ 182880 w 426720"/>
              <a:gd name="connsiteY8" fmla="*/ 91440 h 426720"/>
              <a:gd name="connsiteX9" fmla="*/ 213360 w 426720"/>
              <a:gd name="connsiteY9" fmla="*/ 342900 h 426720"/>
              <a:gd name="connsiteX10" fmla="*/ 175260 w 426720"/>
              <a:gd name="connsiteY10" fmla="*/ 304800 h 426720"/>
              <a:gd name="connsiteX11" fmla="*/ 213360 w 426720"/>
              <a:gd name="connsiteY11" fmla="*/ 266700 h 426720"/>
              <a:gd name="connsiteX12" fmla="*/ 251460 w 426720"/>
              <a:gd name="connsiteY12" fmla="*/ 304800 h 426720"/>
              <a:gd name="connsiteX13" fmla="*/ 213360 w 426720"/>
              <a:gd name="connsiteY13" fmla="*/ 342900 h 426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6720" h="426720">
                <a:moveTo>
                  <a:pt x="213360" y="0"/>
                </a:moveTo>
                <a:cubicBezTo>
                  <a:pt x="95524" y="0"/>
                  <a:pt x="0" y="95524"/>
                  <a:pt x="0" y="213360"/>
                </a:cubicBezTo>
                <a:cubicBezTo>
                  <a:pt x="0" y="331196"/>
                  <a:pt x="95524" y="426721"/>
                  <a:pt x="213360" y="426721"/>
                </a:cubicBezTo>
                <a:cubicBezTo>
                  <a:pt x="331196" y="426721"/>
                  <a:pt x="426721" y="331196"/>
                  <a:pt x="426721" y="213360"/>
                </a:cubicBezTo>
                <a:cubicBezTo>
                  <a:pt x="426721" y="95524"/>
                  <a:pt x="331196" y="0"/>
                  <a:pt x="213360" y="0"/>
                </a:cubicBezTo>
                <a:close/>
                <a:moveTo>
                  <a:pt x="243840" y="91440"/>
                </a:moveTo>
                <a:lnTo>
                  <a:pt x="236220" y="251460"/>
                </a:lnTo>
                <a:lnTo>
                  <a:pt x="190500" y="251460"/>
                </a:lnTo>
                <a:lnTo>
                  <a:pt x="182880" y="91440"/>
                </a:lnTo>
                <a:close/>
                <a:moveTo>
                  <a:pt x="213360" y="342900"/>
                </a:moveTo>
                <a:cubicBezTo>
                  <a:pt x="192318" y="342900"/>
                  <a:pt x="175260" y="325843"/>
                  <a:pt x="175260" y="304800"/>
                </a:cubicBezTo>
                <a:cubicBezTo>
                  <a:pt x="175260" y="283758"/>
                  <a:pt x="192318" y="266700"/>
                  <a:pt x="213360" y="266700"/>
                </a:cubicBezTo>
                <a:cubicBezTo>
                  <a:pt x="234402" y="266700"/>
                  <a:pt x="251460" y="283758"/>
                  <a:pt x="251460" y="304800"/>
                </a:cubicBezTo>
                <a:cubicBezTo>
                  <a:pt x="251230" y="325746"/>
                  <a:pt x="234306" y="342670"/>
                  <a:pt x="213360" y="342900"/>
                </a:cubicBezTo>
                <a:close/>
              </a:path>
            </a:pathLst>
          </a:custGeom>
          <a:solidFill>
            <a:schemeClr val="accent5">
              <a:lumMod val="75000"/>
            </a:schemeClr>
          </a:solidFill>
          <a:ln w="6055" cap="flat">
            <a:noFill/>
            <a:prstDash val="solid"/>
            <a:miter/>
          </a:ln>
        </p:spPr>
        <p:txBody>
          <a:bodyPr rtlCol="0" anchor="ctr"/>
          <a:lstStyle/>
          <a:p>
            <a:endParaRPr lang="en-GB"/>
          </a:p>
        </p:txBody>
      </p:sp>
      <p:sp>
        <p:nvSpPr>
          <p:cNvPr id="29" name="Rectangle 28">
            <a:extLst>
              <a:ext uri="{FF2B5EF4-FFF2-40B4-BE49-F238E27FC236}">
                <a16:creationId xmlns:a16="http://schemas.microsoft.com/office/drawing/2014/main" id="{616B784D-EF1E-9300-EFF9-7A026EF1E10F}"/>
              </a:ext>
            </a:extLst>
          </p:cNvPr>
          <p:cNvSpPr/>
          <p:nvPr/>
        </p:nvSpPr>
        <p:spPr>
          <a:xfrm>
            <a:off x="432000" y="1969072"/>
            <a:ext cx="4309682" cy="305116"/>
          </a:xfrm>
          <a:prstGeom prst="rect">
            <a:avLst/>
          </a:prstGeom>
          <a:noFill/>
          <a:ln w="38100">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r>
              <a:rPr lang="en-GB">
                <a:solidFill>
                  <a:schemeClr val="accent6"/>
                </a:solidFill>
                <a:hlinkClick r:id="rId18" action="ppaction://hlinksldjump"/>
              </a:rPr>
              <a:t>Error Codes Explained </a:t>
            </a:r>
            <a:endParaRPr lang="en-GB" dirty="0">
              <a:solidFill>
                <a:schemeClr val="accent6"/>
              </a:solidFill>
            </a:endParaRPr>
          </a:p>
        </p:txBody>
      </p:sp>
      <p:sp>
        <p:nvSpPr>
          <p:cNvPr id="30" name="Free-form: Shape 29">
            <a:extLst>
              <a:ext uri="{FF2B5EF4-FFF2-40B4-BE49-F238E27FC236}">
                <a16:creationId xmlns:a16="http://schemas.microsoft.com/office/drawing/2014/main" id="{4F980689-0894-4BAA-7497-C386609506DC}"/>
              </a:ext>
            </a:extLst>
          </p:cNvPr>
          <p:cNvSpPr/>
          <p:nvPr/>
        </p:nvSpPr>
        <p:spPr>
          <a:xfrm>
            <a:off x="614150" y="2004037"/>
            <a:ext cx="233515" cy="219907"/>
          </a:xfrm>
          <a:custGeom>
            <a:avLst/>
            <a:gdLst>
              <a:gd name="connsiteX0" fmla="*/ 426720 w 426720"/>
              <a:gd name="connsiteY0" fmla="*/ 213360 h 426720"/>
              <a:gd name="connsiteX1" fmla="*/ 213360 w 426720"/>
              <a:gd name="connsiteY1" fmla="*/ 426721 h 426720"/>
              <a:gd name="connsiteX2" fmla="*/ 0 w 426720"/>
              <a:gd name="connsiteY2" fmla="*/ 213360 h 426720"/>
              <a:gd name="connsiteX3" fmla="*/ 213360 w 426720"/>
              <a:gd name="connsiteY3" fmla="*/ 0 h 426720"/>
              <a:gd name="connsiteX4" fmla="*/ 426720 w 426720"/>
              <a:gd name="connsiteY4" fmla="*/ 213360 h 426720"/>
              <a:gd name="connsiteX5" fmla="*/ 60960 w 426720"/>
              <a:gd name="connsiteY5" fmla="*/ 213360 h 426720"/>
              <a:gd name="connsiteX6" fmla="*/ 86380 w 426720"/>
              <a:gd name="connsiteY6" fmla="*/ 297180 h 426720"/>
              <a:gd name="connsiteX7" fmla="*/ 297180 w 426720"/>
              <a:gd name="connsiteY7" fmla="*/ 86380 h 426720"/>
              <a:gd name="connsiteX8" fmla="*/ 213360 w 426720"/>
              <a:gd name="connsiteY8" fmla="*/ 60960 h 426720"/>
              <a:gd name="connsiteX9" fmla="*/ 60960 w 426720"/>
              <a:gd name="connsiteY9" fmla="*/ 213360 h 426720"/>
              <a:gd name="connsiteX10" fmla="*/ 365760 w 426720"/>
              <a:gd name="connsiteY10" fmla="*/ 213360 h 426720"/>
              <a:gd name="connsiteX11" fmla="*/ 340401 w 426720"/>
              <a:gd name="connsiteY11" fmla="*/ 129540 h 426720"/>
              <a:gd name="connsiteX12" fmla="*/ 129540 w 426720"/>
              <a:gd name="connsiteY12" fmla="*/ 340279 h 426720"/>
              <a:gd name="connsiteX13" fmla="*/ 213360 w 426720"/>
              <a:gd name="connsiteY13" fmla="*/ 365639 h 426720"/>
              <a:gd name="connsiteX14" fmla="*/ 365760 w 426720"/>
              <a:gd name="connsiteY14" fmla="*/ 213360 h 426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6720" h="426720">
                <a:moveTo>
                  <a:pt x="426720" y="213360"/>
                </a:moveTo>
                <a:cubicBezTo>
                  <a:pt x="426720" y="331196"/>
                  <a:pt x="331196" y="426721"/>
                  <a:pt x="213360" y="426721"/>
                </a:cubicBezTo>
                <a:cubicBezTo>
                  <a:pt x="95524" y="426721"/>
                  <a:pt x="0" y="331196"/>
                  <a:pt x="0" y="213360"/>
                </a:cubicBezTo>
                <a:cubicBezTo>
                  <a:pt x="0" y="95524"/>
                  <a:pt x="95524" y="0"/>
                  <a:pt x="213360" y="0"/>
                </a:cubicBezTo>
                <a:cubicBezTo>
                  <a:pt x="331196" y="0"/>
                  <a:pt x="426720" y="95524"/>
                  <a:pt x="426720" y="213360"/>
                </a:cubicBezTo>
                <a:close/>
                <a:moveTo>
                  <a:pt x="60960" y="213360"/>
                </a:moveTo>
                <a:cubicBezTo>
                  <a:pt x="60936" y="243203"/>
                  <a:pt x="69785" y="272378"/>
                  <a:pt x="86380" y="297180"/>
                </a:cubicBezTo>
                <a:lnTo>
                  <a:pt x="297180" y="86380"/>
                </a:lnTo>
                <a:cubicBezTo>
                  <a:pt x="272383" y="69774"/>
                  <a:pt x="243204" y="60925"/>
                  <a:pt x="213360" y="60960"/>
                </a:cubicBezTo>
                <a:cubicBezTo>
                  <a:pt x="129192" y="60960"/>
                  <a:pt x="60960" y="129192"/>
                  <a:pt x="60960" y="213360"/>
                </a:cubicBezTo>
                <a:close/>
                <a:moveTo>
                  <a:pt x="365760" y="213360"/>
                </a:moveTo>
                <a:cubicBezTo>
                  <a:pt x="365806" y="183524"/>
                  <a:pt x="356979" y="154347"/>
                  <a:pt x="340401" y="129540"/>
                </a:cubicBezTo>
                <a:lnTo>
                  <a:pt x="129540" y="340279"/>
                </a:lnTo>
                <a:cubicBezTo>
                  <a:pt x="154360" y="356830"/>
                  <a:pt x="183528" y="365654"/>
                  <a:pt x="213360" y="365639"/>
                </a:cubicBezTo>
                <a:cubicBezTo>
                  <a:pt x="297481" y="365639"/>
                  <a:pt x="365693" y="297481"/>
                  <a:pt x="365760" y="213360"/>
                </a:cubicBezTo>
                <a:close/>
              </a:path>
            </a:pathLst>
          </a:custGeom>
          <a:solidFill>
            <a:schemeClr val="accent3">
              <a:lumMod val="50000"/>
            </a:schemeClr>
          </a:solidFill>
          <a:ln w="6055" cap="flat">
            <a:noFill/>
            <a:prstDash val="solid"/>
            <a:miter/>
          </a:ln>
        </p:spPr>
        <p:txBody>
          <a:bodyPr rtlCol="0" anchor="ctr"/>
          <a:lstStyle/>
          <a:p>
            <a:endParaRPr lang="en-GB" dirty="0"/>
          </a:p>
        </p:txBody>
      </p:sp>
    </p:spTree>
    <p:extLst>
      <p:ext uri="{BB962C8B-B14F-4D97-AF65-F5344CB8AC3E}">
        <p14:creationId xmlns:p14="http://schemas.microsoft.com/office/powerpoint/2010/main" val="3239479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4C4479F-A2D3-CD0F-45A0-6338B2C4DF30}"/>
              </a:ext>
            </a:extLst>
          </p:cNvPr>
          <p:cNvSpPr>
            <a:spLocks noGrp="1"/>
          </p:cNvSpPr>
          <p:nvPr>
            <p:ph idx="1"/>
          </p:nvPr>
        </p:nvSpPr>
        <p:spPr>
          <a:xfrm>
            <a:off x="432000" y="2221992"/>
            <a:ext cx="10863529" cy="4006007"/>
          </a:xfrm>
        </p:spPr>
        <p:txBody>
          <a:bodyPr vert="horz" lIns="0" tIns="0" rIns="0" bIns="0" rtlCol="0" anchor="t">
            <a:normAutofit lnSpcReduction="10000"/>
          </a:bodyPr>
          <a:lstStyle/>
          <a:p>
            <a:r>
              <a:rPr lang="en-GB" sz="1800" b="1" dirty="0">
                <a:solidFill>
                  <a:schemeClr val="accent6"/>
                </a:solidFill>
              </a:rPr>
              <a:t>The patient </a:t>
            </a:r>
            <a:r>
              <a:rPr lang="en-GB" sz="1800" b="1" dirty="0">
                <a:solidFill>
                  <a:schemeClr val="accent5">
                    <a:lumMod val="75000"/>
                  </a:schemeClr>
                </a:solidFill>
              </a:rPr>
              <a:t>can remember</a:t>
            </a:r>
            <a:r>
              <a:rPr lang="en-GB" sz="1800" b="1" dirty="0">
                <a:solidFill>
                  <a:schemeClr val="accent6"/>
                </a:solidFill>
              </a:rPr>
              <a:t> their password and </a:t>
            </a:r>
            <a:r>
              <a:rPr lang="en-GB" sz="1800" b="1" dirty="0">
                <a:solidFill>
                  <a:schemeClr val="accent5">
                    <a:lumMod val="75000"/>
                  </a:schemeClr>
                </a:solidFill>
              </a:rPr>
              <a:t>can remember</a:t>
            </a:r>
            <a:r>
              <a:rPr lang="en-GB" sz="1800" b="1" dirty="0">
                <a:solidFill>
                  <a:schemeClr val="accent6"/>
                </a:solidFill>
              </a:rPr>
              <a:t> their old email address: </a:t>
            </a:r>
          </a:p>
          <a:p>
            <a:r>
              <a:rPr lang="en-GB" sz="1800" dirty="0">
                <a:solidFill>
                  <a:schemeClr val="accent6"/>
                </a:solidFill>
              </a:rPr>
              <a:t>They need to log into their account </a:t>
            </a:r>
            <a:r>
              <a:rPr lang="en-GB" sz="1800" dirty="0">
                <a:solidFill>
                  <a:schemeClr val="accent6"/>
                </a:solidFill>
                <a:ea typeface="+mn-lt"/>
                <a:cs typeface="+mn-lt"/>
              </a:rPr>
              <a:t>with their original email address </a:t>
            </a:r>
            <a:r>
              <a:rPr lang="en-GB" sz="1800" dirty="0">
                <a:solidFill>
                  <a:schemeClr val="accent6"/>
                </a:solidFill>
              </a:rPr>
              <a:t>and change the email associated with the NHS login/NHS App account. </a:t>
            </a:r>
            <a:r>
              <a:rPr lang="en-GB" sz="1800" dirty="0">
                <a:solidFill>
                  <a:schemeClr val="accent6"/>
                </a:solidFill>
                <a:ea typeface="+mn-lt"/>
                <a:cs typeface="+mn-lt"/>
                <a:hlinkClick r:id="rId2">
                  <a:extLst>
                    <a:ext uri="{A12FA001-AC4F-418D-AE19-62706E023703}">
                      <ahyp:hlinkClr xmlns:ahyp="http://schemas.microsoft.com/office/drawing/2018/hyperlinkcolor" val="tx"/>
                    </a:ext>
                  </a:extLst>
                </a:hlinkClick>
              </a:rPr>
              <a:t>https://account.login.nhs.uk/#/manage-nhs-login/</a:t>
            </a:r>
            <a:endParaRPr lang="en-GB" sz="1800" dirty="0">
              <a:solidFill>
                <a:schemeClr val="accent6"/>
              </a:solidFill>
            </a:endParaRPr>
          </a:p>
          <a:p>
            <a:pPr marL="342900" indent="-342900">
              <a:buFont typeface="+mj-lt"/>
              <a:buAutoNum type="arabicPeriod"/>
            </a:pPr>
            <a:endParaRPr lang="en-GB" sz="1800" dirty="0">
              <a:solidFill>
                <a:schemeClr val="accent6"/>
              </a:solidFill>
            </a:endParaRPr>
          </a:p>
          <a:p>
            <a:r>
              <a:rPr lang="en-GB" sz="1800" b="1" dirty="0">
                <a:solidFill>
                  <a:schemeClr val="accent6"/>
                </a:solidFill>
              </a:rPr>
              <a:t>The patient </a:t>
            </a:r>
            <a:r>
              <a:rPr lang="en-GB" sz="1800" b="1" dirty="0">
                <a:solidFill>
                  <a:schemeClr val="accent5">
                    <a:lumMod val="75000"/>
                  </a:schemeClr>
                </a:solidFill>
              </a:rPr>
              <a:t>cannot remember</a:t>
            </a:r>
            <a:r>
              <a:rPr lang="en-GB" sz="1800" b="1" dirty="0">
                <a:solidFill>
                  <a:schemeClr val="accent6"/>
                </a:solidFill>
              </a:rPr>
              <a:t> the password for their NHS login/NHS App account, but </a:t>
            </a:r>
            <a:r>
              <a:rPr lang="en-GB" sz="1800" b="1" dirty="0">
                <a:solidFill>
                  <a:schemeClr val="accent5">
                    <a:lumMod val="75000"/>
                  </a:schemeClr>
                </a:solidFill>
              </a:rPr>
              <a:t>can access </a:t>
            </a:r>
            <a:r>
              <a:rPr lang="en-GB" sz="1800" b="1" dirty="0">
                <a:solidFill>
                  <a:schemeClr val="accent6"/>
                </a:solidFill>
              </a:rPr>
              <a:t>their old email account: </a:t>
            </a:r>
          </a:p>
          <a:p>
            <a:r>
              <a:rPr lang="en-GB" sz="1800" dirty="0">
                <a:solidFill>
                  <a:schemeClr val="accent6"/>
                </a:solidFill>
              </a:rPr>
              <a:t>They need to select the “forgotten password” link. This will send an email to their old email address for action. The patient can then follow the guidance to reset the email address.</a:t>
            </a:r>
          </a:p>
          <a:p>
            <a:pPr marL="457200" indent="-457200">
              <a:buFont typeface="+mj-lt"/>
              <a:buAutoNum type="arabicPeriod"/>
            </a:pPr>
            <a:endParaRPr lang="en-GB" sz="1800" dirty="0">
              <a:solidFill>
                <a:schemeClr val="accent6"/>
              </a:solidFill>
            </a:endParaRPr>
          </a:p>
          <a:p>
            <a:r>
              <a:rPr lang="en-GB" sz="1800" b="1" dirty="0">
                <a:solidFill>
                  <a:schemeClr val="accent6"/>
                </a:solidFill>
              </a:rPr>
              <a:t>The patient </a:t>
            </a:r>
            <a:r>
              <a:rPr lang="en-GB" sz="1800" b="1" dirty="0">
                <a:solidFill>
                  <a:schemeClr val="accent5">
                    <a:lumMod val="75000"/>
                  </a:schemeClr>
                </a:solidFill>
              </a:rPr>
              <a:t>cannot remember </a:t>
            </a:r>
            <a:r>
              <a:rPr lang="en-GB" sz="1800" b="1" dirty="0">
                <a:solidFill>
                  <a:schemeClr val="accent6"/>
                </a:solidFill>
              </a:rPr>
              <a:t>their password for their old NHS login/NHS App and </a:t>
            </a:r>
            <a:r>
              <a:rPr lang="en-GB" sz="1800" b="1" dirty="0">
                <a:solidFill>
                  <a:schemeClr val="accent5">
                    <a:lumMod val="75000"/>
                  </a:schemeClr>
                </a:solidFill>
              </a:rPr>
              <a:t>cannot access or recover their old email address </a:t>
            </a:r>
            <a:r>
              <a:rPr lang="en-GB" sz="1800" b="1" dirty="0">
                <a:solidFill>
                  <a:schemeClr val="accent6"/>
                </a:solidFill>
              </a:rPr>
              <a:t>(e.g. student email address that they no longer have access to): </a:t>
            </a:r>
          </a:p>
          <a:p>
            <a:r>
              <a:rPr lang="en-GB" sz="1800" dirty="0">
                <a:solidFill>
                  <a:schemeClr val="accent6"/>
                </a:solidFill>
              </a:rPr>
              <a:t>They need to raise a case to the NHS App &amp; NHS login service desk, as they will need their NHS login account cleansing to associate their new account with their medical record</a:t>
            </a:r>
          </a:p>
          <a:p>
            <a:pPr marL="1600200" lvl="2" indent="-457200">
              <a:buFont typeface="+mj-lt"/>
              <a:buAutoNum type="arabicPeriod"/>
            </a:pPr>
            <a:endParaRPr lang="en-GB" sz="1800" dirty="0">
              <a:solidFill>
                <a:schemeClr val="accent6"/>
              </a:solidFill>
            </a:endParaRPr>
          </a:p>
        </p:txBody>
      </p:sp>
      <p:sp>
        <p:nvSpPr>
          <p:cNvPr id="3" name="Text Placeholder 2">
            <a:extLst>
              <a:ext uri="{FF2B5EF4-FFF2-40B4-BE49-F238E27FC236}">
                <a16:creationId xmlns:a16="http://schemas.microsoft.com/office/drawing/2014/main" id="{ED36BCBF-7FC1-5B3D-6DFB-A1E0BB8A2E31}"/>
              </a:ext>
            </a:extLst>
          </p:cNvPr>
          <p:cNvSpPr>
            <a:spLocks noGrp="1"/>
          </p:cNvSpPr>
          <p:nvPr>
            <p:ph type="body" sz="quarter" idx="13"/>
          </p:nvPr>
        </p:nvSpPr>
        <p:spPr>
          <a:xfrm>
            <a:off x="432000" y="1378578"/>
            <a:ext cx="11012644" cy="577927"/>
          </a:xfrm>
        </p:spPr>
        <p:txBody>
          <a:bodyPr/>
          <a:lstStyle/>
          <a:p>
            <a:r>
              <a:rPr lang="en-GB" sz="2000" dirty="0"/>
              <a:t>What to do if your patient has changed their email or no longer has access to their old email address associated with their NHS login account</a:t>
            </a:r>
          </a:p>
        </p:txBody>
      </p:sp>
      <p:sp>
        <p:nvSpPr>
          <p:cNvPr id="4" name="Title 3">
            <a:extLst>
              <a:ext uri="{FF2B5EF4-FFF2-40B4-BE49-F238E27FC236}">
                <a16:creationId xmlns:a16="http://schemas.microsoft.com/office/drawing/2014/main" id="{3EA44D97-A54C-B8F2-DF0C-E23EBE08FFF7}"/>
              </a:ext>
            </a:extLst>
          </p:cNvPr>
          <p:cNvSpPr>
            <a:spLocks noGrp="1"/>
          </p:cNvSpPr>
          <p:nvPr>
            <p:ph type="title"/>
          </p:nvPr>
        </p:nvSpPr>
        <p:spPr/>
        <p:txBody>
          <a:bodyPr/>
          <a:lstStyle/>
          <a:p>
            <a:r>
              <a:rPr lang="en-GB" dirty="0"/>
              <a:t>Duplicate accounts</a:t>
            </a:r>
          </a:p>
        </p:txBody>
      </p:sp>
    </p:spTree>
    <p:extLst>
      <p:ext uri="{BB962C8B-B14F-4D97-AF65-F5344CB8AC3E}">
        <p14:creationId xmlns:p14="http://schemas.microsoft.com/office/powerpoint/2010/main" val="3536136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6B4D7F-6E9D-44C3-BE31-11CD66FF3CA3}"/>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2FA5FFD0-6C66-A080-4E3D-B501DBF707AB}"/>
              </a:ext>
            </a:extLst>
          </p:cNvPr>
          <p:cNvSpPr>
            <a:spLocks noGrp="1"/>
          </p:cNvSpPr>
          <p:nvPr>
            <p:ph type="body" sz="quarter" idx="13"/>
          </p:nvPr>
        </p:nvSpPr>
        <p:spPr>
          <a:xfrm>
            <a:off x="432000" y="1297186"/>
            <a:ext cx="11012644" cy="577927"/>
          </a:xfrm>
        </p:spPr>
        <p:txBody>
          <a:bodyPr/>
          <a:lstStyle/>
          <a:p>
            <a:r>
              <a:rPr lang="en-GB" sz="2000"/>
              <a:t>When contacting the NHS login/NHS App service desk, please provide the following information to help us process your request:</a:t>
            </a:r>
          </a:p>
        </p:txBody>
      </p:sp>
      <p:sp>
        <p:nvSpPr>
          <p:cNvPr id="4" name="Title 3">
            <a:extLst>
              <a:ext uri="{FF2B5EF4-FFF2-40B4-BE49-F238E27FC236}">
                <a16:creationId xmlns:a16="http://schemas.microsoft.com/office/drawing/2014/main" id="{45AA8B0B-A0D1-A826-7323-325BA8F6333B}"/>
              </a:ext>
            </a:extLst>
          </p:cNvPr>
          <p:cNvSpPr>
            <a:spLocks noGrp="1"/>
          </p:cNvSpPr>
          <p:nvPr>
            <p:ph type="title"/>
          </p:nvPr>
        </p:nvSpPr>
        <p:spPr/>
        <p:txBody>
          <a:bodyPr>
            <a:normAutofit fontScale="90000"/>
          </a:bodyPr>
          <a:lstStyle/>
          <a:p>
            <a:r>
              <a:rPr lang="en-GB"/>
              <a:t>Contacting the service desk for user account cleansing 1/2</a:t>
            </a:r>
          </a:p>
        </p:txBody>
      </p:sp>
      <p:sp>
        <p:nvSpPr>
          <p:cNvPr id="5" name="TextBox 4">
            <a:extLst>
              <a:ext uri="{FF2B5EF4-FFF2-40B4-BE49-F238E27FC236}">
                <a16:creationId xmlns:a16="http://schemas.microsoft.com/office/drawing/2014/main" id="{6DBE91A7-EC18-A5A8-6C10-2CB178EAADF9}"/>
              </a:ext>
            </a:extLst>
          </p:cNvPr>
          <p:cNvSpPr txBox="1"/>
          <p:nvPr/>
        </p:nvSpPr>
        <p:spPr>
          <a:xfrm>
            <a:off x="339829" y="2151794"/>
            <a:ext cx="5794248" cy="4524315"/>
          </a:xfrm>
          <a:prstGeom prst="rect">
            <a:avLst/>
          </a:prstGeom>
          <a:noFill/>
        </p:spPr>
        <p:txBody>
          <a:bodyPr wrap="square" rtlCol="0">
            <a:spAutoFit/>
          </a:bodyPr>
          <a:lstStyle/>
          <a:p>
            <a:r>
              <a:rPr lang="en-GB" b="1" dirty="0">
                <a:solidFill>
                  <a:schemeClr val="accent4">
                    <a:lumMod val="50000"/>
                  </a:schemeClr>
                </a:solidFill>
              </a:rPr>
              <a:t>1. Patient’s new email address </a:t>
            </a:r>
          </a:p>
          <a:p>
            <a:r>
              <a:rPr lang="en-GB" dirty="0">
                <a:solidFill>
                  <a:schemeClr val="accent6"/>
                </a:solidFill>
              </a:rPr>
              <a:t>This should either be in the email address section of the form or in the description. This is so we can ensure that we hold the correct email address to contact the patient and offer support and guidance.</a:t>
            </a:r>
          </a:p>
          <a:p>
            <a:endParaRPr lang="en-GB" dirty="0"/>
          </a:p>
          <a:p>
            <a:r>
              <a:rPr lang="en-GB" b="1" dirty="0">
                <a:solidFill>
                  <a:schemeClr val="accent4">
                    <a:lumMod val="50000"/>
                  </a:schemeClr>
                </a:solidFill>
              </a:rPr>
              <a:t>2. Patient’s old email address</a:t>
            </a:r>
          </a:p>
          <a:p>
            <a:r>
              <a:rPr lang="en-GB" dirty="0">
                <a:solidFill>
                  <a:schemeClr val="accent6"/>
                </a:solidFill>
              </a:rPr>
              <a:t>This should either be in the email address section of the form or in the description. This is required to help identify the users existing NHS login account. </a:t>
            </a:r>
          </a:p>
          <a:p>
            <a:endParaRPr lang="en-GB" dirty="0"/>
          </a:p>
          <a:p>
            <a:r>
              <a:rPr lang="en-GB" b="1" dirty="0">
                <a:solidFill>
                  <a:schemeClr val="accent4">
                    <a:lumMod val="50000"/>
                  </a:schemeClr>
                </a:solidFill>
              </a:rPr>
              <a:t>3. Last 3 digits of the patient’s NHS number</a:t>
            </a:r>
          </a:p>
          <a:p>
            <a:endParaRPr lang="en-GB" b="1" dirty="0">
              <a:solidFill>
                <a:schemeClr val="bg2"/>
              </a:solidFill>
            </a:endParaRPr>
          </a:p>
          <a:p>
            <a:endParaRPr lang="en-GB" b="1" dirty="0">
              <a:solidFill>
                <a:schemeClr val="bg2"/>
              </a:solidFill>
            </a:endParaRPr>
          </a:p>
          <a:p>
            <a:endParaRPr lang="en-GB" dirty="0"/>
          </a:p>
          <a:p>
            <a:endParaRPr lang="en-GB" dirty="0"/>
          </a:p>
        </p:txBody>
      </p:sp>
      <p:sp>
        <p:nvSpPr>
          <p:cNvPr id="6" name="TextBox 5">
            <a:extLst>
              <a:ext uri="{FF2B5EF4-FFF2-40B4-BE49-F238E27FC236}">
                <a16:creationId xmlns:a16="http://schemas.microsoft.com/office/drawing/2014/main" id="{72BBE87B-4289-9B36-CC52-8B259C10DC00}"/>
              </a:ext>
            </a:extLst>
          </p:cNvPr>
          <p:cNvSpPr txBox="1"/>
          <p:nvPr/>
        </p:nvSpPr>
        <p:spPr>
          <a:xfrm>
            <a:off x="6263640" y="2151794"/>
            <a:ext cx="5626608" cy="2031325"/>
          </a:xfrm>
          <a:prstGeom prst="rect">
            <a:avLst/>
          </a:prstGeom>
          <a:noFill/>
        </p:spPr>
        <p:txBody>
          <a:bodyPr wrap="square" rtlCol="0">
            <a:spAutoFit/>
          </a:bodyPr>
          <a:lstStyle/>
          <a:p>
            <a:r>
              <a:rPr lang="en-GB" b="1" dirty="0">
                <a:solidFill>
                  <a:schemeClr val="accent4">
                    <a:lumMod val="50000"/>
                  </a:schemeClr>
                </a:solidFill>
              </a:rPr>
              <a:t>5. The date of the last successful account access, if known</a:t>
            </a:r>
          </a:p>
          <a:p>
            <a:endParaRPr lang="en-GB" b="1" dirty="0">
              <a:solidFill>
                <a:schemeClr val="bg2"/>
              </a:solidFill>
            </a:endParaRPr>
          </a:p>
          <a:p>
            <a:r>
              <a:rPr lang="en-GB" b="1" dirty="0">
                <a:solidFill>
                  <a:schemeClr val="accent4">
                    <a:lumMod val="50000"/>
                  </a:schemeClr>
                </a:solidFill>
              </a:rPr>
              <a:t>6. Description of steps taken so far</a:t>
            </a:r>
          </a:p>
          <a:p>
            <a:r>
              <a:rPr lang="en-GB" dirty="0">
                <a:solidFill>
                  <a:schemeClr val="accent6"/>
                </a:solidFill>
              </a:rPr>
              <a:t>Making clear that the patient cannot access or recover the account</a:t>
            </a:r>
          </a:p>
          <a:p>
            <a:endParaRPr lang="en-GB" dirty="0"/>
          </a:p>
        </p:txBody>
      </p:sp>
    </p:spTree>
    <p:extLst>
      <p:ext uri="{BB962C8B-B14F-4D97-AF65-F5344CB8AC3E}">
        <p14:creationId xmlns:p14="http://schemas.microsoft.com/office/powerpoint/2010/main" val="307382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6B4D7F-6E9D-44C3-BE31-11CD66FF3CA3}"/>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BD0C6C-BA1D-F9BB-367D-A54ACE6CE05E}"/>
              </a:ext>
            </a:extLst>
          </p:cNvPr>
          <p:cNvSpPr>
            <a:spLocks noGrp="1"/>
          </p:cNvSpPr>
          <p:nvPr>
            <p:ph idx="1"/>
          </p:nvPr>
        </p:nvSpPr>
        <p:spPr>
          <a:xfrm>
            <a:off x="432000" y="1980113"/>
            <a:ext cx="11183596" cy="2884496"/>
          </a:xfrm>
        </p:spPr>
        <p:txBody>
          <a:bodyPr vert="horz" lIns="0" tIns="0" rIns="0" bIns="0" rtlCol="0" anchor="t">
            <a:normAutofit/>
          </a:bodyPr>
          <a:lstStyle/>
          <a:p>
            <a:r>
              <a:rPr lang="en-GB" sz="1800" dirty="0">
                <a:solidFill>
                  <a:schemeClr val="accent6"/>
                </a:solidFill>
                <a:ea typeface="+mn-lt"/>
                <a:cs typeface="+mn-lt"/>
              </a:rPr>
              <a:t>If the patient cannot provide the information in the previous slide, or if the answers are incorrect, the user’s account may need to be reset.</a:t>
            </a:r>
          </a:p>
          <a:p>
            <a:r>
              <a:rPr lang="en-GB" sz="1800" dirty="0">
                <a:solidFill>
                  <a:schemeClr val="accent6"/>
                </a:solidFill>
                <a:ea typeface="+mn-lt"/>
                <a:cs typeface="+mn-lt"/>
              </a:rPr>
              <a:t>The user will then need to re-link to their NHS number and potentially need to re-prove who they are via</a:t>
            </a:r>
            <a:r>
              <a:rPr lang="en-GB" sz="1800" b="1" dirty="0">
                <a:solidFill>
                  <a:schemeClr val="accent6"/>
                </a:solidFill>
                <a:ea typeface="+mn-lt"/>
                <a:cs typeface="+mn-lt"/>
              </a:rPr>
              <a:t> POL </a:t>
            </a:r>
            <a:r>
              <a:rPr lang="en-GB" sz="1800" dirty="0">
                <a:solidFill>
                  <a:schemeClr val="accent6"/>
                </a:solidFill>
                <a:ea typeface="+mn-lt"/>
                <a:cs typeface="+mn-lt"/>
              </a:rPr>
              <a:t>(obtain new GP Linkage keys) or </a:t>
            </a:r>
            <a:r>
              <a:rPr lang="en-GB" sz="1800" b="1" dirty="0">
                <a:solidFill>
                  <a:schemeClr val="accent6"/>
                </a:solidFill>
                <a:ea typeface="+mn-lt"/>
                <a:cs typeface="+mn-lt"/>
              </a:rPr>
              <a:t>PYI</a:t>
            </a:r>
            <a:r>
              <a:rPr lang="en-GB" sz="1800" dirty="0">
                <a:solidFill>
                  <a:schemeClr val="accent6"/>
                </a:solidFill>
                <a:ea typeface="+mn-lt"/>
                <a:cs typeface="+mn-lt"/>
              </a:rPr>
              <a:t> to access more sensitive information (this is service dependent). This includes most of the App functionality such as access to medical records, prescription order, appointments etc. </a:t>
            </a:r>
          </a:p>
          <a:p>
            <a:endParaRPr lang="en-GB" sz="1800" dirty="0">
              <a:solidFill>
                <a:schemeClr val="accent6"/>
              </a:solidFill>
              <a:ea typeface="+mn-lt"/>
              <a:cs typeface="+mn-lt"/>
            </a:endParaRPr>
          </a:p>
          <a:p>
            <a:pPr marL="342900" indent="-342900">
              <a:buFont typeface="Arial" panose="020B0604020202020204" pitchFamily="34" charset="0"/>
              <a:buChar char="•"/>
            </a:pPr>
            <a:r>
              <a:rPr lang="en-GB" sz="1800" dirty="0">
                <a:solidFill>
                  <a:schemeClr val="accent6"/>
                </a:solidFill>
                <a:ea typeface="+mn-lt"/>
                <a:cs typeface="+mn-lt"/>
              </a:rPr>
              <a:t>POL can be used for users who do not have any photographic documentation, the GP surgery will require the user to provide other proof as per their own policies &amp; procedures. </a:t>
            </a:r>
            <a:endParaRPr lang="en-GB" sz="1800" dirty="0">
              <a:solidFill>
                <a:schemeClr val="accent6"/>
              </a:solidFill>
              <a:cs typeface="Arial" panose="020B0604020202020204"/>
            </a:endParaRPr>
          </a:p>
          <a:p>
            <a:pPr marL="342900" indent="-342900">
              <a:buFont typeface="Arial" panose="020B0604020202020204" pitchFamily="34" charset="0"/>
              <a:buChar char="•"/>
            </a:pPr>
            <a:r>
              <a:rPr lang="en-GB" sz="1800" dirty="0">
                <a:solidFill>
                  <a:schemeClr val="accent6"/>
                </a:solidFill>
                <a:cs typeface="Arial" panose="020B0604020202020204"/>
              </a:rPr>
              <a:t>PYI can be used with photographic identification.</a:t>
            </a:r>
          </a:p>
        </p:txBody>
      </p:sp>
      <p:sp>
        <p:nvSpPr>
          <p:cNvPr id="3" name="Text Placeholder 2">
            <a:extLst>
              <a:ext uri="{FF2B5EF4-FFF2-40B4-BE49-F238E27FC236}">
                <a16:creationId xmlns:a16="http://schemas.microsoft.com/office/drawing/2014/main" id="{2FA5FFD0-6C66-A080-4E3D-B501DBF707AB}"/>
              </a:ext>
            </a:extLst>
          </p:cNvPr>
          <p:cNvSpPr>
            <a:spLocks noGrp="1"/>
          </p:cNvSpPr>
          <p:nvPr>
            <p:ph type="body" sz="quarter" idx="13"/>
          </p:nvPr>
        </p:nvSpPr>
        <p:spPr>
          <a:xfrm>
            <a:off x="432000" y="1297186"/>
            <a:ext cx="11012644" cy="577927"/>
          </a:xfrm>
        </p:spPr>
        <p:txBody>
          <a:bodyPr/>
          <a:lstStyle/>
          <a:p>
            <a:r>
              <a:rPr lang="en-GB" sz="2000"/>
              <a:t>When contacting the NHS login/NHS App service desk, please provide the following information to help us process your request:</a:t>
            </a:r>
          </a:p>
        </p:txBody>
      </p:sp>
      <p:sp>
        <p:nvSpPr>
          <p:cNvPr id="4" name="Title 3">
            <a:extLst>
              <a:ext uri="{FF2B5EF4-FFF2-40B4-BE49-F238E27FC236}">
                <a16:creationId xmlns:a16="http://schemas.microsoft.com/office/drawing/2014/main" id="{45AA8B0B-A0D1-A826-7323-325BA8F6333B}"/>
              </a:ext>
            </a:extLst>
          </p:cNvPr>
          <p:cNvSpPr>
            <a:spLocks noGrp="1"/>
          </p:cNvSpPr>
          <p:nvPr>
            <p:ph type="title"/>
          </p:nvPr>
        </p:nvSpPr>
        <p:spPr/>
        <p:txBody>
          <a:bodyPr>
            <a:normAutofit fontScale="90000"/>
          </a:bodyPr>
          <a:lstStyle/>
          <a:p>
            <a:r>
              <a:rPr lang="en-GB"/>
              <a:t>Contacting the service desk for user account cleansing 2/2</a:t>
            </a:r>
          </a:p>
        </p:txBody>
      </p:sp>
      <p:sp>
        <p:nvSpPr>
          <p:cNvPr id="5" name="TextBox 4">
            <a:extLst>
              <a:ext uri="{FF2B5EF4-FFF2-40B4-BE49-F238E27FC236}">
                <a16:creationId xmlns:a16="http://schemas.microsoft.com/office/drawing/2014/main" id="{5AA7D034-7480-B716-F5A3-D0DB1F43D9BE}"/>
              </a:ext>
            </a:extLst>
          </p:cNvPr>
          <p:cNvSpPr txBox="1"/>
          <p:nvPr/>
        </p:nvSpPr>
        <p:spPr>
          <a:xfrm>
            <a:off x="7738872" y="5194873"/>
            <a:ext cx="4453128" cy="1077218"/>
          </a:xfrm>
          <a:prstGeom prst="rect">
            <a:avLst/>
          </a:prstGeom>
          <a:solidFill>
            <a:schemeClr val="accent5">
              <a:lumMod val="20000"/>
              <a:lumOff val="80000"/>
            </a:schemeClr>
          </a:solidFill>
        </p:spPr>
        <p:txBody>
          <a:bodyPr wrap="square" rtlCol="0">
            <a:spAutoFit/>
          </a:bodyPr>
          <a:lstStyle/>
          <a:p>
            <a:r>
              <a:rPr lang="en-GB" sz="1600" dirty="0">
                <a:solidFill>
                  <a:schemeClr val="accent6"/>
                </a:solidFill>
              </a:rPr>
              <a:t>Prove Your Identity (</a:t>
            </a:r>
            <a:r>
              <a:rPr lang="en-GB" sz="1600" b="1" dirty="0">
                <a:solidFill>
                  <a:schemeClr val="accent6"/>
                </a:solidFill>
              </a:rPr>
              <a:t>PYI</a:t>
            </a:r>
            <a:r>
              <a:rPr lang="en-GB" sz="1600" dirty="0">
                <a:solidFill>
                  <a:schemeClr val="accent6"/>
                </a:solidFill>
              </a:rPr>
              <a:t>): verification requiring a face scan/ ID document </a:t>
            </a:r>
          </a:p>
          <a:p>
            <a:r>
              <a:rPr lang="en-GB" sz="1600" dirty="0">
                <a:solidFill>
                  <a:schemeClr val="accent6"/>
                </a:solidFill>
              </a:rPr>
              <a:t>Patient Online (</a:t>
            </a:r>
            <a:r>
              <a:rPr lang="en-GB" sz="1600" b="1" dirty="0">
                <a:solidFill>
                  <a:schemeClr val="accent6"/>
                </a:solidFill>
              </a:rPr>
              <a:t>POL</a:t>
            </a:r>
            <a:r>
              <a:rPr lang="en-GB" sz="1600" dirty="0">
                <a:solidFill>
                  <a:schemeClr val="accent6"/>
                </a:solidFill>
              </a:rPr>
              <a:t>): verification requiring some key information provided by your practice</a:t>
            </a:r>
          </a:p>
        </p:txBody>
      </p:sp>
      <p:sp>
        <p:nvSpPr>
          <p:cNvPr id="7" name="TextBox 6">
            <a:extLst>
              <a:ext uri="{FF2B5EF4-FFF2-40B4-BE49-F238E27FC236}">
                <a16:creationId xmlns:a16="http://schemas.microsoft.com/office/drawing/2014/main" id="{4C65A649-F02E-2B6D-9A5A-8DC518011432}"/>
              </a:ext>
            </a:extLst>
          </p:cNvPr>
          <p:cNvSpPr txBox="1"/>
          <p:nvPr/>
        </p:nvSpPr>
        <p:spPr>
          <a:xfrm>
            <a:off x="0" y="5348761"/>
            <a:ext cx="5687568" cy="923330"/>
          </a:xfrm>
          <a:prstGeom prst="rect">
            <a:avLst/>
          </a:prstGeom>
          <a:solidFill>
            <a:schemeClr val="accent2">
              <a:lumMod val="20000"/>
              <a:lumOff val="80000"/>
            </a:schemeClr>
          </a:solidFill>
        </p:spPr>
        <p:txBody>
          <a:bodyPr wrap="square">
            <a:spAutoFit/>
          </a:bodyPr>
          <a:lstStyle/>
          <a:p>
            <a:pPr>
              <a:spcAft>
                <a:spcPts val="0"/>
              </a:spcAft>
            </a:pPr>
            <a:r>
              <a:rPr lang="en-GB" sz="1800" dirty="0">
                <a:solidFill>
                  <a:schemeClr val="accent6"/>
                </a:solidFill>
                <a:cs typeface="Arial" panose="020B0604020202020204"/>
              </a:rPr>
              <a:t>More information can be found on the following links:</a:t>
            </a:r>
          </a:p>
          <a:p>
            <a:pPr marL="285750" indent="-285750">
              <a:buFont typeface="Arial" panose="020B0604020202020204" pitchFamily="34" charset="0"/>
              <a:buChar char="•"/>
            </a:pPr>
            <a:r>
              <a:rPr lang="en-GB" sz="1800" dirty="0">
                <a:ea typeface="+mn-lt"/>
                <a:cs typeface="+mn-lt"/>
                <a:hlinkClick r:id="rId2"/>
              </a:rPr>
              <a:t>https://help.login.nhs.uk/provewhoyouare/withid/</a:t>
            </a:r>
            <a:endParaRPr lang="en-GB" sz="1800" dirty="0"/>
          </a:p>
          <a:p>
            <a:pPr marL="285750" indent="-285750">
              <a:buFont typeface="Arial" panose="020B0604020202020204" pitchFamily="34" charset="0"/>
              <a:buChar char="•"/>
            </a:pPr>
            <a:r>
              <a:rPr lang="en-GB" sz="1800" dirty="0">
                <a:ea typeface="+mn-lt"/>
                <a:cs typeface="+mn-lt"/>
                <a:hlinkClick r:id="rId3"/>
              </a:rPr>
              <a:t>https://help.login.nhs.uk/provewhoyouare/withoutid/</a:t>
            </a:r>
            <a:endParaRPr lang="en-GB" sz="1800" dirty="0"/>
          </a:p>
        </p:txBody>
      </p:sp>
    </p:spTree>
    <p:extLst>
      <p:ext uri="{BB962C8B-B14F-4D97-AF65-F5344CB8AC3E}">
        <p14:creationId xmlns:p14="http://schemas.microsoft.com/office/powerpoint/2010/main" val="2947378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4C4479F-A2D3-CD0F-45A0-6338B2C4DF30}"/>
              </a:ext>
            </a:extLst>
          </p:cNvPr>
          <p:cNvSpPr>
            <a:spLocks noGrp="1"/>
          </p:cNvSpPr>
          <p:nvPr>
            <p:ph idx="1"/>
          </p:nvPr>
        </p:nvSpPr>
        <p:spPr>
          <a:xfrm>
            <a:off x="503563" y="1423447"/>
            <a:ext cx="10795240" cy="4712143"/>
          </a:xfrm>
        </p:spPr>
        <p:txBody>
          <a:bodyPr>
            <a:noAutofit/>
          </a:bodyPr>
          <a:lstStyle/>
          <a:p>
            <a:pPr>
              <a:lnSpc>
                <a:spcPct val="110000"/>
              </a:lnSpc>
            </a:pPr>
            <a:r>
              <a:rPr lang="en-GB" sz="1800" dirty="0">
                <a:solidFill>
                  <a:schemeClr val="accent6"/>
                </a:solidFill>
              </a:rPr>
              <a:t>If you have a patient raising an NHS App issue and it is not something you can resolve, encourage the patient to raise this directly to us via one of the following contact forms:</a:t>
            </a:r>
          </a:p>
          <a:p>
            <a:pPr marL="342900" indent="-342900">
              <a:lnSpc>
                <a:spcPct val="110000"/>
              </a:lnSpc>
              <a:buFont typeface="Arial" panose="020B0604020202020204" pitchFamily="34" charset="0"/>
              <a:buChar char="•"/>
            </a:pPr>
            <a:r>
              <a:rPr lang="en-GB" sz="1800" b="1" dirty="0">
                <a:solidFill>
                  <a:schemeClr val="accent6"/>
                </a:solidFill>
              </a:rPr>
              <a:t>NHS login issues </a:t>
            </a:r>
            <a:r>
              <a:rPr lang="en-GB" sz="1800" dirty="0">
                <a:solidFill>
                  <a:schemeClr val="accent6"/>
                </a:solidFill>
              </a:rPr>
              <a:t>(</a:t>
            </a:r>
            <a:r>
              <a:rPr lang="en-GB" sz="1800" i="1" dirty="0">
                <a:solidFill>
                  <a:schemeClr val="accent6"/>
                </a:solidFill>
              </a:rPr>
              <a:t>logging in, registering, verifying their identity, changing account login details</a:t>
            </a:r>
            <a:r>
              <a:rPr lang="en-GB" sz="1800" dirty="0">
                <a:solidFill>
                  <a:schemeClr val="accent6"/>
                </a:solidFill>
              </a:rPr>
              <a:t>): </a:t>
            </a:r>
            <a:r>
              <a:rPr lang="en-GB" sz="1800" dirty="0">
                <a:solidFill>
                  <a:srgbClr val="0052E6"/>
                </a:solidFill>
                <a:hlinkClick r:id="rId2">
                  <a:extLst>
                    <a:ext uri="{A12FA001-AC4F-418D-AE19-62706E023703}">
                      <ahyp:hlinkClr xmlns:ahyp="http://schemas.microsoft.com/office/drawing/2018/hyperlinkcolor" val="tx"/>
                    </a:ext>
                  </a:extLst>
                </a:hlinkClick>
              </a:rPr>
              <a:t>https://help.login.nhs.uk/</a:t>
            </a:r>
            <a:r>
              <a:rPr lang="en-GB" sz="1800" dirty="0">
                <a:solidFill>
                  <a:schemeClr val="accent6"/>
                </a:solidFill>
              </a:rPr>
              <a:t>, contact form found under “error messages and support section”.</a:t>
            </a:r>
          </a:p>
          <a:p>
            <a:pPr marL="342900" indent="-342900">
              <a:lnSpc>
                <a:spcPct val="110000"/>
              </a:lnSpc>
              <a:buFont typeface="Arial" panose="020B0604020202020204" pitchFamily="34" charset="0"/>
              <a:buChar char="•"/>
            </a:pPr>
            <a:r>
              <a:rPr lang="en-GB" sz="1800" b="1" dirty="0">
                <a:solidFill>
                  <a:schemeClr val="accent6"/>
                </a:solidFill>
              </a:rPr>
              <a:t>NHS App issues </a:t>
            </a:r>
            <a:r>
              <a:rPr lang="en-GB" sz="1800" dirty="0">
                <a:solidFill>
                  <a:schemeClr val="accent6"/>
                </a:solidFill>
              </a:rPr>
              <a:t>(</a:t>
            </a:r>
            <a:r>
              <a:rPr lang="en-GB" sz="1800" i="1" dirty="0">
                <a:solidFill>
                  <a:schemeClr val="accent6"/>
                </a:solidFill>
              </a:rPr>
              <a:t>after logging in, any issues experienced by users accessing or using the features and functions</a:t>
            </a:r>
            <a:r>
              <a:rPr lang="en-GB" sz="1800" dirty="0">
                <a:solidFill>
                  <a:schemeClr val="accent6"/>
                </a:solidFill>
              </a:rPr>
              <a:t>): </a:t>
            </a:r>
            <a:r>
              <a:rPr lang="en-GB" sz="1800" dirty="0">
                <a:solidFill>
                  <a:srgbClr val="0052E6"/>
                </a:solidFill>
                <a:hlinkClick r:id="rId3">
                  <a:extLst>
                    <a:ext uri="{A12FA001-AC4F-418D-AE19-62706E023703}">
                      <ahyp:hlinkClr xmlns:ahyp="http://schemas.microsoft.com/office/drawing/2018/hyperlinkcolor" val="tx"/>
                    </a:ext>
                  </a:extLst>
                </a:hlinkClick>
              </a:rPr>
              <a:t>https://www.nhs.uk/contact-us/nhs-app-contact-us/</a:t>
            </a:r>
            <a:endParaRPr lang="en-GB" sz="1800" dirty="0">
              <a:solidFill>
                <a:schemeClr val="accent6"/>
              </a:solidFill>
            </a:endParaRPr>
          </a:p>
          <a:p>
            <a:pPr>
              <a:lnSpc>
                <a:spcPct val="110000"/>
              </a:lnSpc>
            </a:pPr>
            <a:r>
              <a:rPr lang="en-GB" sz="1000" dirty="0">
                <a:solidFill>
                  <a:schemeClr val="accent6"/>
                </a:solidFill>
              </a:rPr>
              <a:t> </a:t>
            </a:r>
          </a:p>
          <a:p>
            <a:pPr>
              <a:lnSpc>
                <a:spcPct val="110000"/>
              </a:lnSpc>
            </a:pPr>
            <a:r>
              <a:rPr lang="en-GB" sz="1800" dirty="0">
                <a:solidFill>
                  <a:schemeClr val="accent6"/>
                </a:solidFill>
              </a:rPr>
              <a:t>If they cannot, or do not, want to do this themselves, you can choose to raise this to our service desk on their behalf. If you do this, please provide us with the following information:</a:t>
            </a:r>
          </a:p>
          <a:p>
            <a:pPr marL="342900" indent="-342900">
              <a:lnSpc>
                <a:spcPct val="110000"/>
              </a:lnSpc>
              <a:buFont typeface="Arial" panose="020B0604020202020204" pitchFamily="34" charset="0"/>
              <a:buChar char="•"/>
            </a:pPr>
            <a:r>
              <a:rPr lang="en-GB" sz="1800" dirty="0">
                <a:solidFill>
                  <a:schemeClr val="accent6"/>
                </a:solidFill>
              </a:rPr>
              <a:t>Patient name</a:t>
            </a:r>
          </a:p>
          <a:p>
            <a:pPr marL="342900" indent="-342900">
              <a:lnSpc>
                <a:spcPct val="110000"/>
              </a:lnSpc>
              <a:buFont typeface="Arial" panose="020B0604020202020204" pitchFamily="34" charset="0"/>
              <a:buChar char="•"/>
            </a:pPr>
            <a:r>
              <a:rPr lang="en-GB" sz="1800" dirty="0">
                <a:solidFill>
                  <a:schemeClr val="accent6"/>
                </a:solidFill>
              </a:rPr>
              <a:t>Patient email address associated with their NHS login account</a:t>
            </a:r>
          </a:p>
          <a:p>
            <a:pPr marL="342900" indent="-342900">
              <a:lnSpc>
                <a:spcPct val="110000"/>
              </a:lnSpc>
              <a:buFont typeface="Arial" panose="020B0604020202020204" pitchFamily="34" charset="0"/>
              <a:buChar char="•"/>
            </a:pPr>
            <a:r>
              <a:rPr lang="en-GB" sz="1800" dirty="0">
                <a:solidFill>
                  <a:schemeClr val="accent6"/>
                </a:solidFill>
              </a:rPr>
              <a:t>Description of issue, and any triage steps you have taken to date</a:t>
            </a:r>
          </a:p>
          <a:p>
            <a:pPr marL="342900" indent="-342900">
              <a:lnSpc>
                <a:spcPct val="110000"/>
              </a:lnSpc>
              <a:buFont typeface="Arial" panose="020B0604020202020204" pitchFamily="34" charset="0"/>
              <a:buChar char="•"/>
            </a:pPr>
            <a:r>
              <a:rPr lang="en-GB" sz="1800" dirty="0">
                <a:solidFill>
                  <a:schemeClr val="accent6"/>
                </a:solidFill>
              </a:rPr>
              <a:t>Confirmation that the patient consents to you raising this on their behalf (you must seek this)</a:t>
            </a:r>
          </a:p>
        </p:txBody>
      </p:sp>
      <p:sp>
        <p:nvSpPr>
          <p:cNvPr id="4" name="Title 3">
            <a:extLst>
              <a:ext uri="{FF2B5EF4-FFF2-40B4-BE49-F238E27FC236}">
                <a16:creationId xmlns:a16="http://schemas.microsoft.com/office/drawing/2014/main" id="{3EA44D97-A54C-B8F2-DF0C-E23EBE08FFF7}"/>
              </a:ext>
            </a:extLst>
          </p:cNvPr>
          <p:cNvSpPr>
            <a:spLocks noGrp="1"/>
          </p:cNvSpPr>
          <p:nvPr>
            <p:ph type="title"/>
          </p:nvPr>
        </p:nvSpPr>
        <p:spPr>
          <a:xfrm>
            <a:off x="503563" y="431218"/>
            <a:ext cx="11057634" cy="1111335"/>
          </a:xfrm>
        </p:spPr>
        <p:txBody>
          <a:bodyPr>
            <a:normAutofit/>
          </a:bodyPr>
          <a:lstStyle/>
          <a:p>
            <a:r>
              <a:rPr lang="en-GB"/>
              <a:t>How and when to raise to NHS England</a:t>
            </a:r>
          </a:p>
        </p:txBody>
      </p:sp>
    </p:spTree>
    <p:extLst>
      <p:ext uri="{BB962C8B-B14F-4D97-AF65-F5344CB8AC3E}">
        <p14:creationId xmlns:p14="http://schemas.microsoft.com/office/powerpoint/2010/main" val="3068342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B56E7-901A-E911-055C-25A84B999CE5}"/>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GB"/>
              <a:t>End slide</a:t>
            </a:r>
          </a:p>
        </p:txBody>
      </p:sp>
    </p:spTree>
    <p:extLst>
      <p:ext uri="{BB962C8B-B14F-4D97-AF65-F5344CB8AC3E}">
        <p14:creationId xmlns:p14="http://schemas.microsoft.com/office/powerpoint/2010/main" val="913764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14829-8E33-13B8-BB2A-A643702D40F6}"/>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DD5D86B1-4AAD-2C36-357D-628993F54077}"/>
              </a:ext>
            </a:extLst>
          </p:cNvPr>
          <p:cNvSpPr>
            <a:spLocks noGrp="1"/>
          </p:cNvSpPr>
          <p:nvPr>
            <p:ph type="title"/>
          </p:nvPr>
        </p:nvSpPr>
        <p:spPr/>
        <p:txBody>
          <a:bodyPr/>
          <a:lstStyle/>
          <a:p>
            <a:r>
              <a:rPr lang="en-GB"/>
              <a:t>Other resources for the NHS App </a:t>
            </a:r>
          </a:p>
        </p:txBody>
      </p:sp>
      <p:sp>
        <p:nvSpPr>
          <p:cNvPr id="3" name="Rectangle 2">
            <a:extLst>
              <a:ext uri="{FF2B5EF4-FFF2-40B4-BE49-F238E27FC236}">
                <a16:creationId xmlns:a16="http://schemas.microsoft.com/office/drawing/2014/main" id="{2DEE3133-BB29-CA89-BDB7-AEA38D00DEFF}"/>
              </a:ext>
            </a:extLst>
          </p:cNvPr>
          <p:cNvSpPr/>
          <p:nvPr/>
        </p:nvSpPr>
        <p:spPr>
          <a:xfrm>
            <a:off x="432000" y="1306642"/>
            <a:ext cx="5498020" cy="1728809"/>
          </a:xfrm>
          <a:prstGeom prst="rect">
            <a:avLst/>
          </a:prstGeom>
          <a:noFill/>
          <a:ln w="38100">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b="1" dirty="0">
                <a:solidFill>
                  <a:schemeClr val="accent6"/>
                </a:solidFill>
              </a:rPr>
              <a:t>GP Practice Guidance</a:t>
            </a:r>
          </a:p>
          <a:p>
            <a:pPr lvl="1"/>
            <a:r>
              <a:rPr lang="en-GB" dirty="0">
                <a:hlinkClick r:id="rId3"/>
              </a:rPr>
              <a:t>Quick guide to the NHS App for GP practices</a:t>
            </a:r>
            <a:r>
              <a:rPr lang="en-GB" dirty="0"/>
              <a:t> </a:t>
            </a:r>
            <a:r>
              <a:rPr lang="en-GB" dirty="0">
                <a:solidFill>
                  <a:schemeClr val="accent6"/>
                </a:solidFill>
              </a:rPr>
              <a:t>(also available as a printout)</a:t>
            </a:r>
          </a:p>
          <a:p>
            <a:pPr lvl="1"/>
            <a:r>
              <a:rPr lang="en-GB" dirty="0">
                <a:hlinkClick r:id="rId4"/>
              </a:rPr>
              <a:t>GP Practices resource deck</a:t>
            </a:r>
            <a:r>
              <a:rPr lang="en-GB" dirty="0">
                <a:solidFill>
                  <a:schemeClr val="accent6"/>
                </a:solidFill>
              </a:rPr>
              <a:t>  (comprehensive guidance to help practices promote/maximise the features in the App)</a:t>
            </a:r>
          </a:p>
        </p:txBody>
      </p:sp>
      <p:sp>
        <p:nvSpPr>
          <p:cNvPr id="4" name="Rectangle 3">
            <a:extLst>
              <a:ext uri="{FF2B5EF4-FFF2-40B4-BE49-F238E27FC236}">
                <a16:creationId xmlns:a16="http://schemas.microsoft.com/office/drawing/2014/main" id="{6EC13EB5-84A5-1266-CF9E-171522E36C67}"/>
              </a:ext>
            </a:extLst>
          </p:cNvPr>
          <p:cNvSpPr/>
          <p:nvPr/>
        </p:nvSpPr>
        <p:spPr>
          <a:xfrm>
            <a:off x="6027770" y="1306643"/>
            <a:ext cx="4718694" cy="1536146"/>
          </a:xfrm>
          <a:prstGeom prst="rect">
            <a:avLst/>
          </a:prstGeom>
          <a:noFill/>
          <a:ln w="38100">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800" b="1" dirty="0">
                <a:solidFill>
                  <a:schemeClr val="accent6"/>
                </a:solidFill>
              </a:rPr>
              <a:t>For patients</a:t>
            </a:r>
          </a:p>
          <a:p>
            <a:pPr lvl="1"/>
            <a:r>
              <a:rPr lang="en-GB" dirty="0">
                <a:solidFill>
                  <a:schemeClr val="accent6"/>
                </a:solidFill>
                <a:hlinkClick r:id="rId5"/>
              </a:rPr>
              <a:t>Patient help and support pages</a:t>
            </a:r>
            <a:r>
              <a:rPr lang="en-GB" dirty="0">
                <a:solidFill>
                  <a:schemeClr val="accent6"/>
                </a:solidFill>
              </a:rPr>
              <a:t> (can also be accessed via the help button in the top right of the App) </a:t>
            </a:r>
          </a:p>
          <a:p>
            <a:pPr lvl="1"/>
            <a:r>
              <a:rPr lang="en-GB" dirty="0">
                <a:solidFill>
                  <a:schemeClr val="accent6"/>
                </a:solidFill>
                <a:hlinkClick r:id="rId6"/>
              </a:rPr>
              <a:t>Patient leaflets</a:t>
            </a:r>
            <a:endParaRPr lang="en-GB" dirty="0">
              <a:solidFill>
                <a:schemeClr val="accent6"/>
              </a:solidFill>
            </a:endParaRPr>
          </a:p>
        </p:txBody>
      </p:sp>
      <p:sp>
        <p:nvSpPr>
          <p:cNvPr id="5" name="Rectangle 4">
            <a:extLst>
              <a:ext uri="{FF2B5EF4-FFF2-40B4-BE49-F238E27FC236}">
                <a16:creationId xmlns:a16="http://schemas.microsoft.com/office/drawing/2014/main" id="{2D987659-E1F4-D33B-40C7-EE9F038D04ED}"/>
              </a:ext>
            </a:extLst>
          </p:cNvPr>
          <p:cNvSpPr/>
          <p:nvPr/>
        </p:nvSpPr>
        <p:spPr>
          <a:xfrm>
            <a:off x="432000" y="3161093"/>
            <a:ext cx="5498020" cy="1827366"/>
          </a:xfrm>
          <a:prstGeom prst="rect">
            <a:avLst/>
          </a:prstGeom>
          <a:noFill/>
          <a:ln w="38100">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b="1" dirty="0">
                <a:solidFill>
                  <a:schemeClr val="accent6"/>
                </a:solidFill>
              </a:rPr>
              <a:t>Guidance videos</a:t>
            </a:r>
          </a:p>
          <a:p>
            <a:pPr lvl="1"/>
            <a:r>
              <a:rPr lang="en-GB" dirty="0">
                <a:hlinkClick r:id="rId7"/>
              </a:rPr>
              <a:t>NHS App walk through videos</a:t>
            </a:r>
            <a:endParaRPr lang="en-GB" dirty="0"/>
          </a:p>
          <a:p>
            <a:pPr lvl="1"/>
            <a:r>
              <a:rPr lang="en-GB" dirty="0">
                <a:solidFill>
                  <a:schemeClr val="accent6"/>
                </a:solidFill>
                <a:hlinkClick r:id="rId8"/>
              </a:rPr>
              <a:t>NHS account walk through videos</a:t>
            </a:r>
            <a:r>
              <a:rPr lang="en-GB" dirty="0">
                <a:solidFill>
                  <a:schemeClr val="accent6"/>
                </a:solidFill>
              </a:rPr>
              <a:t>                  (the NHS account contains the same services as the NHS App and can be accessed online, through </a:t>
            </a:r>
            <a:r>
              <a:rPr lang="en-GB" dirty="0">
                <a:solidFill>
                  <a:schemeClr val="accent6"/>
                </a:solidFill>
                <a:hlinkClick r:id="rId9"/>
              </a:rPr>
              <a:t>the NHS website</a:t>
            </a:r>
            <a:r>
              <a:rPr lang="en-GB" dirty="0">
                <a:solidFill>
                  <a:schemeClr val="accent6"/>
                </a:solidFill>
              </a:rPr>
              <a:t>)</a:t>
            </a:r>
          </a:p>
        </p:txBody>
      </p:sp>
      <p:sp>
        <p:nvSpPr>
          <p:cNvPr id="7" name="Rectangle 6">
            <a:extLst>
              <a:ext uri="{FF2B5EF4-FFF2-40B4-BE49-F238E27FC236}">
                <a16:creationId xmlns:a16="http://schemas.microsoft.com/office/drawing/2014/main" id="{A6DEFD10-B8E1-72C4-AAA0-A82A02BACABE}"/>
              </a:ext>
            </a:extLst>
          </p:cNvPr>
          <p:cNvSpPr/>
          <p:nvPr/>
        </p:nvSpPr>
        <p:spPr>
          <a:xfrm>
            <a:off x="6027770" y="2958659"/>
            <a:ext cx="4718694" cy="680654"/>
          </a:xfrm>
          <a:prstGeom prst="rect">
            <a:avLst/>
          </a:prstGeom>
          <a:noFill/>
          <a:ln w="38100">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r>
              <a:rPr lang="en-GB" dirty="0">
                <a:hlinkClick r:id="rId10"/>
              </a:rPr>
              <a:t>Set up a test patient</a:t>
            </a:r>
            <a:r>
              <a:rPr lang="en-GB" dirty="0">
                <a:solidFill>
                  <a:schemeClr val="accent6"/>
                </a:solidFill>
              </a:rPr>
              <a:t> to view what your patients can see in the App</a:t>
            </a:r>
          </a:p>
        </p:txBody>
      </p:sp>
      <p:sp>
        <p:nvSpPr>
          <p:cNvPr id="9" name="Rectangle 8">
            <a:extLst>
              <a:ext uri="{FF2B5EF4-FFF2-40B4-BE49-F238E27FC236}">
                <a16:creationId xmlns:a16="http://schemas.microsoft.com/office/drawing/2014/main" id="{5A37285D-1371-C5AC-573D-BD41F13D9F1E}"/>
              </a:ext>
            </a:extLst>
          </p:cNvPr>
          <p:cNvSpPr/>
          <p:nvPr/>
        </p:nvSpPr>
        <p:spPr>
          <a:xfrm>
            <a:off x="6027770" y="3774098"/>
            <a:ext cx="4718694" cy="680654"/>
          </a:xfrm>
          <a:prstGeom prst="rect">
            <a:avLst/>
          </a:prstGeom>
          <a:noFill/>
          <a:ln w="381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defRPr/>
            </a:pPr>
            <a:r>
              <a:rPr kumimoji="0" lang="en-GB" i="0" u="none" strike="noStrike" kern="1200" cap="none" spc="0" normalizeH="0" baseline="0" noProof="0" dirty="0">
                <a:ln>
                  <a:noFill/>
                </a:ln>
                <a:solidFill>
                  <a:srgbClr val="425563"/>
                </a:solidFill>
                <a:effectLst/>
                <a:uLnTx/>
                <a:uFillTx/>
                <a:latin typeface="Arial" panose="020B0604020202020204"/>
                <a:ea typeface="+mn-ea"/>
                <a:cs typeface="+mn-cs"/>
                <a:hlinkClick r:id="rId11"/>
              </a:rPr>
              <a:t>More resources</a:t>
            </a:r>
            <a:r>
              <a:rPr kumimoji="0" lang="en-GB" i="0" u="none" strike="noStrike" kern="1200" cap="none" spc="0" normalizeH="0" baseline="0" noProof="0" dirty="0">
                <a:ln>
                  <a:noFill/>
                </a:ln>
                <a:solidFill>
                  <a:srgbClr val="425563"/>
                </a:solidFill>
                <a:effectLst/>
                <a:uLnTx/>
                <a:uFillTx/>
                <a:latin typeface="Arial" panose="020B0604020202020204"/>
                <a:ea typeface="+mn-ea"/>
                <a:cs typeface="+mn-cs"/>
              </a:rPr>
              <a:t> can be found on our website</a:t>
            </a:r>
          </a:p>
        </p:txBody>
      </p:sp>
      <p:sp>
        <p:nvSpPr>
          <p:cNvPr id="10" name="Free-form: Shape 9">
            <a:extLst>
              <a:ext uri="{FF2B5EF4-FFF2-40B4-BE49-F238E27FC236}">
                <a16:creationId xmlns:a16="http://schemas.microsoft.com/office/drawing/2014/main" id="{37DB4441-9166-20F1-C2DA-8F9D1024E139}"/>
              </a:ext>
            </a:extLst>
          </p:cNvPr>
          <p:cNvSpPr/>
          <p:nvPr/>
        </p:nvSpPr>
        <p:spPr>
          <a:xfrm>
            <a:off x="6096000" y="1708362"/>
            <a:ext cx="413027" cy="312461"/>
          </a:xfrm>
          <a:custGeom>
            <a:avLst/>
            <a:gdLst>
              <a:gd name="connsiteX0" fmla="*/ 232802 w 624760"/>
              <a:gd name="connsiteY0" fmla="*/ 278900 h 441812"/>
              <a:gd name="connsiteX1" fmla="*/ 232802 w 624760"/>
              <a:gd name="connsiteY1" fmla="*/ 278900 h 441812"/>
              <a:gd name="connsiteX2" fmla="*/ 232802 w 624760"/>
              <a:gd name="connsiteY2" fmla="*/ 309255 h 441812"/>
              <a:gd name="connsiteX3" fmla="*/ 390570 w 624760"/>
              <a:gd name="connsiteY3" fmla="*/ 309255 h 441812"/>
              <a:gd name="connsiteX4" fmla="*/ 390570 w 624760"/>
              <a:gd name="connsiteY4" fmla="*/ 278900 h 441812"/>
              <a:gd name="connsiteX5" fmla="*/ 390570 w 624760"/>
              <a:gd name="connsiteY5" fmla="*/ 278900 h 441812"/>
              <a:gd name="connsiteX6" fmla="*/ 350813 w 624760"/>
              <a:gd name="connsiteY6" fmla="*/ 239837 h 441812"/>
              <a:gd name="connsiteX7" fmla="*/ 272244 w 624760"/>
              <a:gd name="connsiteY7" fmla="*/ 239837 h 441812"/>
              <a:gd name="connsiteX8" fmla="*/ 232865 w 624760"/>
              <a:gd name="connsiteY8" fmla="*/ 278900 h 441812"/>
              <a:gd name="connsiteX9" fmla="*/ 200807 w 624760"/>
              <a:gd name="connsiteY9" fmla="*/ 332478 h 441812"/>
              <a:gd name="connsiteX10" fmla="*/ 154991 w 624760"/>
              <a:gd name="connsiteY10" fmla="*/ 219643 h 441812"/>
              <a:gd name="connsiteX11" fmla="*/ 200807 w 624760"/>
              <a:gd name="connsiteY11" fmla="*/ 265522 h 441812"/>
              <a:gd name="connsiteX12" fmla="*/ 245424 w 624760"/>
              <a:gd name="connsiteY12" fmla="*/ 220905 h 441812"/>
              <a:gd name="connsiteX13" fmla="*/ 123059 w 624760"/>
              <a:gd name="connsiteY13" fmla="*/ 98161 h 441812"/>
              <a:gd name="connsiteX14" fmla="*/ 0 w 624760"/>
              <a:gd name="connsiteY14" fmla="*/ 220905 h 441812"/>
              <a:gd name="connsiteX15" fmla="*/ 44617 w 624760"/>
              <a:gd name="connsiteY15" fmla="*/ 265522 h 441812"/>
              <a:gd name="connsiteX16" fmla="*/ 91505 w 624760"/>
              <a:gd name="connsiteY16" fmla="*/ 218444 h 441812"/>
              <a:gd name="connsiteX17" fmla="*/ 309875 w 624760"/>
              <a:gd name="connsiteY17" fmla="*/ 441799 h 441812"/>
              <a:gd name="connsiteX18" fmla="*/ 468571 w 624760"/>
              <a:gd name="connsiteY18" fmla="*/ 377095 h 441812"/>
              <a:gd name="connsiteX19" fmla="*/ 423954 w 624760"/>
              <a:gd name="connsiteY19" fmla="*/ 332478 h 441812"/>
              <a:gd name="connsiteX20" fmla="*/ 200807 w 624760"/>
              <a:gd name="connsiteY20" fmla="*/ 332478 h 441812"/>
              <a:gd name="connsiteX21" fmla="*/ 580144 w 624760"/>
              <a:gd name="connsiteY21" fmla="*/ 176288 h 441812"/>
              <a:gd name="connsiteX22" fmla="*/ 533255 w 624760"/>
              <a:gd name="connsiteY22" fmla="*/ 223366 h 441812"/>
              <a:gd name="connsiteX23" fmla="*/ 314886 w 624760"/>
              <a:gd name="connsiteY23" fmla="*/ 14 h 441812"/>
              <a:gd name="connsiteX24" fmla="*/ 156190 w 624760"/>
              <a:gd name="connsiteY24" fmla="*/ 64715 h 441812"/>
              <a:gd name="connsiteX25" fmla="*/ 200807 w 624760"/>
              <a:gd name="connsiteY25" fmla="*/ 109331 h 441812"/>
              <a:gd name="connsiteX26" fmla="*/ 423924 w 624760"/>
              <a:gd name="connsiteY26" fmla="*/ 109285 h 441812"/>
              <a:gd name="connsiteX27" fmla="*/ 470148 w 624760"/>
              <a:gd name="connsiteY27" fmla="*/ 222483 h 441812"/>
              <a:gd name="connsiteX28" fmla="*/ 424017 w 624760"/>
              <a:gd name="connsiteY28" fmla="*/ 176288 h 441812"/>
              <a:gd name="connsiteX29" fmla="*/ 379337 w 624760"/>
              <a:gd name="connsiteY29" fmla="*/ 220905 h 441812"/>
              <a:gd name="connsiteX30" fmla="*/ 502017 w 624760"/>
              <a:gd name="connsiteY30" fmla="*/ 343585 h 441812"/>
              <a:gd name="connsiteX31" fmla="*/ 624761 w 624760"/>
              <a:gd name="connsiteY31" fmla="*/ 220905 h 441812"/>
              <a:gd name="connsiteX32" fmla="*/ 311560 w 624760"/>
              <a:gd name="connsiteY32" fmla="*/ 223555 h 441812"/>
              <a:gd name="connsiteX33" fmla="*/ 363497 w 624760"/>
              <a:gd name="connsiteY33" fmla="*/ 171618 h 441812"/>
              <a:gd name="connsiteX34" fmla="*/ 311560 w 624760"/>
              <a:gd name="connsiteY34" fmla="*/ 119681 h 441812"/>
              <a:gd name="connsiteX35" fmla="*/ 259623 w 624760"/>
              <a:gd name="connsiteY35" fmla="*/ 171618 h 441812"/>
              <a:gd name="connsiteX36" fmla="*/ 311560 w 624760"/>
              <a:gd name="connsiteY36" fmla="*/ 223555 h 441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4760" h="441812">
                <a:moveTo>
                  <a:pt x="232802" y="278900"/>
                </a:moveTo>
                <a:lnTo>
                  <a:pt x="232802" y="278900"/>
                </a:lnTo>
                <a:lnTo>
                  <a:pt x="232802" y="309255"/>
                </a:lnTo>
                <a:lnTo>
                  <a:pt x="390570" y="309255"/>
                </a:lnTo>
                <a:lnTo>
                  <a:pt x="390570" y="278900"/>
                </a:lnTo>
                <a:lnTo>
                  <a:pt x="390570" y="278900"/>
                </a:lnTo>
                <a:lnTo>
                  <a:pt x="350813" y="239837"/>
                </a:lnTo>
                <a:lnTo>
                  <a:pt x="272244" y="239837"/>
                </a:lnTo>
                <a:lnTo>
                  <a:pt x="232865" y="278900"/>
                </a:lnTo>
                <a:close/>
                <a:moveTo>
                  <a:pt x="200807" y="332478"/>
                </a:moveTo>
                <a:cubicBezTo>
                  <a:pt x="170897" y="302615"/>
                  <a:pt x="154367" y="261904"/>
                  <a:pt x="154991" y="219643"/>
                </a:cubicBezTo>
                <a:lnTo>
                  <a:pt x="200807" y="265522"/>
                </a:lnTo>
                <a:lnTo>
                  <a:pt x="245424" y="220905"/>
                </a:lnTo>
                <a:lnTo>
                  <a:pt x="123059" y="98161"/>
                </a:lnTo>
                <a:lnTo>
                  <a:pt x="0" y="220905"/>
                </a:lnTo>
                <a:lnTo>
                  <a:pt x="44617" y="265522"/>
                </a:lnTo>
                <a:lnTo>
                  <a:pt x="91505" y="218444"/>
                </a:lnTo>
                <a:cubicBezTo>
                  <a:pt x="90130" y="340422"/>
                  <a:pt x="187897" y="440423"/>
                  <a:pt x="309875" y="441799"/>
                </a:cubicBezTo>
                <a:cubicBezTo>
                  <a:pt x="369326" y="442468"/>
                  <a:pt x="426536" y="419143"/>
                  <a:pt x="468571" y="377095"/>
                </a:cubicBezTo>
                <a:lnTo>
                  <a:pt x="423954" y="332478"/>
                </a:lnTo>
                <a:cubicBezTo>
                  <a:pt x="362224" y="393833"/>
                  <a:pt x="262537" y="393833"/>
                  <a:pt x="200807" y="332478"/>
                </a:cubicBezTo>
                <a:close/>
                <a:moveTo>
                  <a:pt x="580144" y="176288"/>
                </a:moveTo>
                <a:lnTo>
                  <a:pt x="533255" y="223366"/>
                </a:lnTo>
                <a:cubicBezTo>
                  <a:pt x="534631" y="101388"/>
                  <a:pt x="436864" y="1390"/>
                  <a:pt x="314886" y="14"/>
                </a:cubicBezTo>
                <a:cubicBezTo>
                  <a:pt x="255435" y="-657"/>
                  <a:pt x="198225" y="22668"/>
                  <a:pt x="156190" y="64715"/>
                </a:cubicBezTo>
                <a:lnTo>
                  <a:pt x="200807" y="109331"/>
                </a:lnTo>
                <a:cubicBezTo>
                  <a:pt x="262406" y="47707"/>
                  <a:pt x="362299" y="47686"/>
                  <a:pt x="423924" y="109285"/>
                </a:cubicBezTo>
                <a:cubicBezTo>
                  <a:pt x="453922" y="139271"/>
                  <a:pt x="470582" y="180071"/>
                  <a:pt x="470148" y="222483"/>
                </a:cubicBezTo>
                <a:lnTo>
                  <a:pt x="424017" y="176288"/>
                </a:lnTo>
                <a:lnTo>
                  <a:pt x="379337" y="220905"/>
                </a:lnTo>
                <a:lnTo>
                  <a:pt x="502017" y="343585"/>
                </a:lnTo>
                <a:lnTo>
                  <a:pt x="624761" y="220905"/>
                </a:lnTo>
                <a:close/>
                <a:moveTo>
                  <a:pt x="311560" y="223555"/>
                </a:moveTo>
                <a:cubicBezTo>
                  <a:pt x="340244" y="223555"/>
                  <a:pt x="363497" y="200302"/>
                  <a:pt x="363497" y="171618"/>
                </a:cubicBezTo>
                <a:cubicBezTo>
                  <a:pt x="363497" y="142934"/>
                  <a:pt x="340244" y="119681"/>
                  <a:pt x="311560" y="119681"/>
                </a:cubicBezTo>
                <a:cubicBezTo>
                  <a:pt x="282876" y="119681"/>
                  <a:pt x="259623" y="142934"/>
                  <a:pt x="259623" y="171618"/>
                </a:cubicBezTo>
                <a:cubicBezTo>
                  <a:pt x="259623" y="200302"/>
                  <a:pt x="282876" y="223555"/>
                  <a:pt x="311560" y="223555"/>
                </a:cubicBezTo>
                <a:close/>
              </a:path>
            </a:pathLst>
          </a:custGeom>
          <a:solidFill>
            <a:schemeClr val="accent5">
              <a:lumMod val="50000"/>
            </a:schemeClr>
          </a:solidFill>
          <a:ln w="625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B4C2249C-7D92-F008-22EE-2FFFCB6D7257}"/>
              </a:ext>
            </a:extLst>
          </p:cNvPr>
          <p:cNvSpPr/>
          <p:nvPr/>
        </p:nvSpPr>
        <p:spPr>
          <a:xfrm>
            <a:off x="6153943" y="2484426"/>
            <a:ext cx="305934" cy="243977"/>
          </a:xfrm>
          <a:custGeom>
            <a:avLst/>
            <a:gdLst>
              <a:gd name="connsiteX0" fmla="*/ 487620 w 487619"/>
              <a:gd name="connsiteY0" fmla="*/ 0 h 365760"/>
              <a:gd name="connsiteX1" fmla="*/ 487620 w 487619"/>
              <a:gd name="connsiteY1" fmla="*/ 335280 h 365760"/>
              <a:gd name="connsiteX2" fmla="*/ 340340 w 487619"/>
              <a:gd name="connsiteY2" fmla="*/ 335280 h 365760"/>
              <a:gd name="connsiteX3" fmla="*/ 297119 w 487619"/>
              <a:gd name="connsiteY3" fmla="*/ 365760 h 365760"/>
              <a:gd name="connsiteX4" fmla="*/ 190439 w 487619"/>
              <a:gd name="connsiteY4" fmla="*/ 365760 h 365760"/>
              <a:gd name="connsiteX5" fmla="*/ 147280 w 487619"/>
              <a:gd name="connsiteY5" fmla="*/ 335280 h 365760"/>
              <a:gd name="connsiteX6" fmla="*/ 0 w 487619"/>
              <a:gd name="connsiteY6" fmla="*/ 335280 h 365760"/>
              <a:gd name="connsiteX7" fmla="*/ 0 w 487619"/>
              <a:gd name="connsiteY7" fmla="*/ 0 h 365760"/>
              <a:gd name="connsiteX8" fmla="*/ 152400 w 487619"/>
              <a:gd name="connsiteY8" fmla="*/ 0 h 365760"/>
              <a:gd name="connsiteX9" fmla="*/ 243840 w 487619"/>
              <a:gd name="connsiteY9" fmla="*/ 29200 h 365760"/>
              <a:gd name="connsiteX10" fmla="*/ 335280 w 487619"/>
              <a:gd name="connsiteY10" fmla="*/ 0 h 365760"/>
              <a:gd name="connsiteX11" fmla="*/ 213299 w 487619"/>
              <a:gd name="connsiteY11" fmla="*/ 91440 h 365760"/>
              <a:gd name="connsiteX12" fmla="*/ 152339 w 487619"/>
              <a:gd name="connsiteY12" fmla="*/ 60960 h 365760"/>
              <a:gd name="connsiteX13" fmla="*/ 60899 w 487619"/>
              <a:gd name="connsiteY13" fmla="*/ 60960 h 365760"/>
              <a:gd name="connsiteX14" fmla="*/ 60899 w 487619"/>
              <a:gd name="connsiteY14" fmla="*/ 274320 h 365760"/>
              <a:gd name="connsiteX15" fmla="*/ 144719 w 487619"/>
              <a:gd name="connsiteY15" fmla="*/ 274320 h 365760"/>
              <a:gd name="connsiteX16" fmla="*/ 213299 w 487619"/>
              <a:gd name="connsiteY16" fmla="*/ 304800 h 365760"/>
              <a:gd name="connsiteX17" fmla="*/ 426660 w 487619"/>
              <a:gd name="connsiteY17" fmla="*/ 60960 h 365760"/>
              <a:gd name="connsiteX18" fmla="*/ 335219 w 487619"/>
              <a:gd name="connsiteY18" fmla="*/ 60960 h 365760"/>
              <a:gd name="connsiteX19" fmla="*/ 274259 w 487619"/>
              <a:gd name="connsiteY19" fmla="*/ 91440 h 365760"/>
              <a:gd name="connsiteX20" fmla="*/ 274259 w 487619"/>
              <a:gd name="connsiteY20" fmla="*/ 304800 h 365760"/>
              <a:gd name="connsiteX21" fmla="*/ 342839 w 487619"/>
              <a:gd name="connsiteY21" fmla="*/ 274320 h 365760"/>
              <a:gd name="connsiteX22" fmla="*/ 426660 w 487619"/>
              <a:gd name="connsiteY22" fmla="*/ 27432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7619" h="365760">
                <a:moveTo>
                  <a:pt x="487620" y="0"/>
                </a:moveTo>
                <a:lnTo>
                  <a:pt x="487620" y="335280"/>
                </a:lnTo>
                <a:lnTo>
                  <a:pt x="340340" y="335280"/>
                </a:lnTo>
                <a:cubicBezTo>
                  <a:pt x="321686" y="335280"/>
                  <a:pt x="309007" y="353873"/>
                  <a:pt x="297119" y="365760"/>
                </a:cubicBezTo>
                <a:lnTo>
                  <a:pt x="190439" y="365760"/>
                </a:lnTo>
                <a:cubicBezTo>
                  <a:pt x="178613" y="353873"/>
                  <a:pt x="166055" y="335280"/>
                  <a:pt x="147280" y="335280"/>
                </a:cubicBezTo>
                <a:lnTo>
                  <a:pt x="0" y="335280"/>
                </a:lnTo>
                <a:lnTo>
                  <a:pt x="0" y="0"/>
                </a:lnTo>
                <a:lnTo>
                  <a:pt x="152400" y="0"/>
                </a:lnTo>
                <a:cubicBezTo>
                  <a:pt x="184587" y="0"/>
                  <a:pt x="218481" y="8047"/>
                  <a:pt x="243840" y="29200"/>
                </a:cubicBezTo>
                <a:cubicBezTo>
                  <a:pt x="269261" y="8047"/>
                  <a:pt x="303154" y="0"/>
                  <a:pt x="335280" y="0"/>
                </a:cubicBezTo>
                <a:close/>
                <a:moveTo>
                  <a:pt x="213299" y="91440"/>
                </a:moveTo>
                <a:cubicBezTo>
                  <a:pt x="213299" y="67727"/>
                  <a:pt x="169286" y="60960"/>
                  <a:pt x="152339" y="60960"/>
                </a:cubicBezTo>
                <a:lnTo>
                  <a:pt x="60899" y="60960"/>
                </a:lnTo>
                <a:lnTo>
                  <a:pt x="60899" y="274320"/>
                </a:lnTo>
                <a:lnTo>
                  <a:pt x="144719" y="274320"/>
                </a:lnTo>
                <a:cubicBezTo>
                  <a:pt x="179040" y="274320"/>
                  <a:pt x="190866" y="278527"/>
                  <a:pt x="213299" y="304800"/>
                </a:cubicBezTo>
                <a:close/>
                <a:moveTo>
                  <a:pt x="426660" y="60960"/>
                </a:moveTo>
                <a:lnTo>
                  <a:pt x="335219" y="60960"/>
                </a:lnTo>
                <a:cubicBezTo>
                  <a:pt x="318333" y="60960"/>
                  <a:pt x="274259" y="67727"/>
                  <a:pt x="274259" y="91440"/>
                </a:cubicBezTo>
                <a:lnTo>
                  <a:pt x="274259" y="304800"/>
                </a:lnTo>
                <a:cubicBezTo>
                  <a:pt x="296693" y="278527"/>
                  <a:pt x="308580" y="274320"/>
                  <a:pt x="342839" y="274320"/>
                </a:cubicBezTo>
                <a:lnTo>
                  <a:pt x="426660" y="274320"/>
                </a:lnTo>
                <a:close/>
              </a:path>
            </a:pathLst>
          </a:custGeom>
          <a:solidFill>
            <a:schemeClr val="accent5">
              <a:lumMod val="75000"/>
            </a:schemeClr>
          </a:solidFill>
          <a:ln w="6055" cap="flat">
            <a:noFill/>
            <a:prstDash val="solid"/>
            <a:miter/>
          </a:ln>
        </p:spPr>
        <p:txBody>
          <a:bodyPr rtlCol="0" anchor="ctr"/>
          <a:lstStyle/>
          <a:p>
            <a:endParaRPr lang="en-GB" dirty="0"/>
          </a:p>
        </p:txBody>
      </p:sp>
      <p:sp>
        <p:nvSpPr>
          <p:cNvPr id="13" name="Free-form: Shape 12">
            <a:extLst>
              <a:ext uri="{FF2B5EF4-FFF2-40B4-BE49-F238E27FC236}">
                <a16:creationId xmlns:a16="http://schemas.microsoft.com/office/drawing/2014/main" id="{708638CA-E80C-168E-B7C8-C8F0199455BB}"/>
              </a:ext>
            </a:extLst>
          </p:cNvPr>
          <p:cNvSpPr/>
          <p:nvPr/>
        </p:nvSpPr>
        <p:spPr>
          <a:xfrm>
            <a:off x="6096000" y="3914224"/>
            <a:ext cx="382165" cy="282872"/>
          </a:xfrm>
          <a:custGeom>
            <a:avLst/>
            <a:gdLst>
              <a:gd name="connsiteX0" fmla="*/ 255268 w 527449"/>
              <a:gd name="connsiteY0" fmla="*/ 188753 h 411710"/>
              <a:gd name="connsiteX1" fmla="*/ 309541 w 527449"/>
              <a:gd name="connsiteY1" fmla="*/ 243026 h 411710"/>
              <a:gd name="connsiteX2" fmla="*/ 348793 w 527449"/>
              <a:gd name="connsiteY2" fmla="*/ 203773 h 411710"/>
              <a:gd name="connsiteX3" fmla="*/ 294521 w 527449"/>
              <a:gd name="connsiteY3" fmla="*/ 149501 h 411710"/>
              <a:gd name="connsiteX4" fmla="*/ 314210 w 527449"/>
              <a:gd name="connsiteY4" fmla="*/ 129875 h 411710"/>
              <a:gd name="connsiteX5" fmla="*/ 184588 w 527449"/>
              <a:gd name="connsiteY5" fmla="*/ 78821 h 411710"/>
              <a:gd name="connsiteX6" fmla="*/ 235642 w 527449"/>
              <a:gd name="connsiteY6" fmla="*/ 208254 h 411710"/>
              <a:gd name="connsiteX7" fmla="*/ 0 w 527449"/>
              <a:gd name="connsiteY7" fmla="*/ 348604 h 411710"/>
              <a:gd name="connsiteX8" fmla="*/ 0 w 527449"/>
              <a:gd name="connsiteY8" fmla="*/ 411711 h 411710"/>
              <a:gd name="connsiteX9" fmla="*/ 527450 w 527449"/>
              <a:gd name="connsiteY9" fmla="*/ 411711 h 411710"/>
              <a:gd name="connsiteX10" fmla="*/ 527450 w 527449"/>
              <a:gd name="connsiteY10" fmla="*/ 348604 h 411710"/>
              <a:gd name="connsiteX11" fmla="*/ 478289 w 527449"/>
              <a:gd name="connsiteY11" fmla="*/ 0 h 411710"/>
              <a:gd name="connsiteX12" fmla="*/ 49160 w 527449"/>
              <a:gd name="connsiteY12" fmla="*/ 0 h 411710"/>
              <a:gd name="connsiteX13" fmla="*/ 49160 w 527449"/>
              <a:gd name="connsiteY13" fmla="*/ 321846 h 411710"/>
              <a:gd name="connsiteX14" fmla="*/ 478289 w 527449"/>
              <a:gd name="connsiteY14" fmla="*/ 321846 h 411710"/>
              <a:gd name="connsiteX15" fmla="*/ 415182 w 527449"/>
              <a:gd name="connsiteY15" fmla="*/ 258739 h 411710"/>
              <a:gd name="connsiteX16" fmla="*/ 112268 w 527449"/>
              <a:gd name="connsiteY16" fmla="*/ 258739 h 411710"/>
              <a:gd name="connsiteX17" fmla="*/ 112268 w 527449"/>
              <a:gd name="connsiteY17" fmla="*/ 63107 h 411710"/>
              <a:gd name="connsiteX18" fmla="*/ 415182 w 527449"/>
              <a:gd name="connsiteY18" fmla="*/ 63107 h 411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7449" h="411710">
                <a:moveTo>
                  <a:pt x="255268" y="188753"/>
                </a:moveTo>
                <a:lnTo>
                  <a:pt x="309541" y="243026"/>
                </a:lnTo>
                <a:lnTo>
                  <a:pt x="348793" y="203773"/>
                </a:lnTo>
                <a:lnTo>
                  <a:pt x="294521" y="149501"/>
                </a:lnTo>
                <a:lnTo>
                  <a:pt x="314210" y="129875"/>
                </a:lnTo>
                <a:lnTo>
                  <a:pt x="184588" y="78821"/>
                </a:lnTo>
                <a:lnTo>
                  <a:pt x="235642" y="208254"/>
                </a:lnTo>
                <a:close/>
                <a:moveTo>
                  <a:pt x="0" y="348604"/>
                </a:moveTo>
                <a:lnTo>
                  <a:pt x="0" y="411711"/>
                </a:lnTo>
                <a:lnTo>
                  <a:pt x="527450" y="411711"/>
                </a:lnTo>
                <a:lnTo>
                  <a:pt x="527450" y="348604"/>
                </a:lnTo>
                <a:close/>
                <a:moveTo>
                  <a:pt x="478289" y="0"/>
                </a:moveTo>
                <a:lnTo>
                  <a:pt x="49160" y="0"/>
                </a:lnTo>
                <a:lnTo>
                  <a:pt x="49160" y="321846"/>
                </a:lnTo>
                <a:lnTo>
                  <a:pt x="478289" y="321846"/>
                </a:lnTo>
                <a:close/>
                <a:moveTo>
                  <a:pt x="415182" y="258739"/>
                </a:moveTo>
                <a:lnTo>
                  <a:pt x="112268" y="258739"/>
                </a:lnTo>
                <a:lnTo>
                  <a:pt x="112268" y="63107"/>
                </a:lnTo>
                <a:lnTo>
                  <a:pt x="415182" y="63107"/>
                </a:lnTo>
                <a:close/>
              </a:path>
            </a:pathLst>
          </a:custGeom>
          <a:solidFill>
            <a:schemeClr val="accent6">
              <a:lumMod val="75000"/>
            </a:schemeClr>
          </a:solidFill>
          <a:ln w="6259"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E2C93EAD-29E5-0FFB-B6EA-F566EE04C85B}"/>
              </a:ext>
            </a:extLst>
          </p:cNvPr>
          <p:cNvSpPr/>
          <p:nvPr/>
        </p:nvSpPr>
        <p:spPr>
          <a:xfrm>
            <a:off x="549300" y="3923368"/>
            <a:ext cx="322161" cy="261569"/>
          </a:xfrm>
          <a:custGeom>
            <a:avLst/>
            <a:gdLst>
              <a:gd name="connsiteX0" fmla="*/ 187696 w 509504"/>
              <a:gd name="connsiteY0" fmla="*/ 157399 h 397642"/>
              <a:gd name="connsiteX1" fmla="*/ 224272 w 509504"/>
              <a:gd name="connsiteY1" fmla="*/ 120823 h 397642"/>
              <a:gd name="connsiteX2" fmla="*/ 187696 w 509504"/>
              <a:gd name="connsiteY2" fmla="*/ 84247 h 397642"/>
              <a:gd name="connsiteX3" fmla="*/ 151120 w 509504"/>
              <a:gd name="connsiteY3" fmla="*/ 120823 h 397642"/>
              <a:gd name="connsiteX4" fmla="*/ 187696 w 509504"/>
              <a:gd name="connsiteY4" fmla="*/ 157399 h 397642"/>
              <a:gd name="connsiteX5" fmla="*/ 373502 w 509504"/>
              <a:gd name="connsiteY5" fmla="*/ 91135 h 397642"/>
              <a:gd name="connsiteX6" fmla="*/ 265237 w 509504"/>
              <a:gd name="connsiteY6" fmla="*/ 91135 h 397642"/>
              <a:gd name="connsiteX7" fmla="*/ 265237 w 509504"/>
              <a:gd name="connsiteY7" fmla="*/ 115519 h 397642"/>
              <a:gd name="connsiteX8" fmla="*/ 373502 w 509504"/>
              <a:gd name="connsiteY8" fmla="*/ 115519 h 397642"/>
              <a:gd name="connsiteX9" fmla="*/ 373502 w 509504"/>
              <a:gd name="connsiteY9" fmla="*/ 141976 h 397642"/>
              <a:gd name="connsiteX10" fmla="*/ 265237 w 509504"/>
              <a:gd name="connsiteY10" fmla="*/ 141976 h 397642"/>
              <a:gd name="connsiteX11" fmla="*/ 265237 w 509504"/>
              <a:gd name="connsiteY11" fmla="*/ 166360 h 397642"/>
              <a:gd name="connsiteX12" fmla="*/ 373502 w 509504"/>
              <a:gd name="connsiteY12" fmla="*/ 166360 h 397642"/>
              <a:gd name="connsiteX13" fmla="*/ 373502 w 509504"/>
              <a:gd name="connsiteY13" fmla="*/ 192817 h 397642"/>
              <a:gd name="connsiteX14" fmla="*/ 265237 w 509504"/>
              <a:gd name="connsiteY14" fmla="*/ 192817 h 397642"/>
              <a:gd name="connsiteX15" fmla="*/ 265237 w 509504"/>
              <a:gd name="connsiteY15" fmla="*/ 217201 h 397642"/>
              <a:gd name="connsiteX16" fmla="*/ 373502 w 509504"/>
              <a:gd name="connsiteY16" fmla="*/ 217201 h 397642"/>
              <a:gd name="connsiteX17" fmla="*/ 132832 w 509504"/>
              <a:gd name="connsiteY17" fmla="*/ 217506 h 397642"/>
              <a:gd name="connsiteX18" fmla="*/ 242987 w 509504"/>
              <a:gd name="connsiteY18" fmla="*/ 217506 h 397642"/>
              <a:gd name="connsiteX19" fmla="*/ 242987 w 509504"/>
              <a:gd name="connsiteY19" fmla="*/ 196048 h 397642"/>
              <a:gd name="connsiteX20" fmla="*/ 242987 w 509504"/>
              <a:gd name="connsiteY20" fmla="*/ 196048 h 397642"/>
              <a:gd name="connsiteX21" fmla="*/ 215311 w 509504"/>
              <a:gd name="connsiteY21" fmla="*/ 168737 h 397642"/>
              <a:gd name="connsiteX22" fmla="*/ 160447 w 509504"/>
              <a:gd name="connsiteY22" fmla="*/ 168737 h 397642"/>
              <a:gd name="connsiteX23" fmla="*/ 132832 w 509504"/>
              <a:gd name="connsiteY23" fmla="*/ 196048 h 397642"/>
              <a:gd name="connsiteX24" fmla="*/ 132832 w 509504"/>
              <a:gd name="connsiteY24" fmla="*/ 196048 h 397642"/>
              <a:gd name="connsiteX25" fmla="*/ 0 w 509504"/>
              <a:gd name="connsiteY25" fmla="*/ 336683 h 397642"/>
              <a:gd name="connsiteX26" fmla="*/ 0 w 509504"/>
              <a:gd name="connsiteY26" fmla="*/ 397643 h 397642"/>
              <a:gd name="connsiteX27" fmla="*/ 509504 w 509504"/>
              <a:gd name="connsiteY27" fmla="*/ 397643 h 397642"/>
              <a:gd name="connsiteX28" fmla="*/ 509504 w 509504"/>
              <a:gd name="connsiteY28" fmla="*/ 336683 h 397642"/>
              <a:gd name="connsiteX29" fmla="*/ 462016 w 509504"/>
              <a:gd name="connsiteY29" fmla="*/ 0 h 397642"/>
              <a:gd name="connsiteX30" fmla="*/ 47488 w 509504"/>
              <a:gd name="connsiteY30" fmla="*/ 0 h 397642"/>
              <a:gd name="connsiteX31" fmla="*/ 47488 w 509504"/>
              <a:gd name="connsiteY31" fmla="*/ 310896 h 397642"/>
              <a:gd name="connsiteX32" fmla="*/ 462016 w 509504"/>
              <a:gd name="connsiteY32" fmla="*/ 310896 h 397642"/>
              <a:gd name="connsiteX33" fmla="*/ 401056 w 509504"/>
              <a:gd name="connsiteY33" fmla="*/ 249936 h 397642"/>
              <a:gd name="connsiteX34" fmla="*/ 108448 w 509504"/>
              <a:gd name="connsiteY34" fmla="*/ 249936 h 397642"/>
              <a:gd name="connsiteX35" fmla="*/ 108448 w 509504"/>
              <a:gd name="connsiteY35" fmla="*/ 60960 h 397642"/>
              <a:gd name="connsiteX36" fmla="*/ 401056 w 509504"/>
              <a:gd name="connsiteY36" fmla="*/ 60960 h 397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09504" h="397642">
                <a:moveTo>
                  <a:pt x="187696" y="157399"/>
                </a:moveTo>
                <a:cubicBezTo>
                  <a:pt x="207896" y="157399"/>
                  <a:pt x="224272" y="141023"/>
                  <a:pt x="224272" y="120823"/>
                </a:cubicBezTo>
                <a:cubicBezTo>
                  <a:pt x="224272" y="100623"/>
                  <a:pt x="207896" y="84247"/>
                  <a:pt x="187696" y="84247"/>
                </a:cubicBezTo>
                <a:cubicBezTo>
                  <a:pt x="167496" y="84247"/>
                  <a:pt x="151120" y="100623"/>
                  <a:pt x="151120" y="120823"/>
                </a:cubicBezTo>
                <a:cubicBezTo>
                  <a:pt x="151120" y="141023"/>
                  <a:pt x="167496" y="157399"/>
                  <a:pt x="187696" y="157399"/>
                </a:cubicBezTo>
                <a:close/>
                <a:moveTo>
                  <a:pt x="373502" y="91135"/>
                </a:moveTo>
                <a:lnTo>
                  <a:pt x="265237" y="91135"/>
                </a:lnTo>
                <a:lnTo>
                  <a:pt x="265237" y="115519"/>
                </a:lnTo>
                <a:lnTo>
                  <a:pt x="373502" y="115519"/>
                </a:lnTo>
                <a:close/>
                <a:moveTo>
                  <a:pt x="373502" y="141976"/>
                </a:moveTo>
                <a:lnTo>
                  <a:pt x="265237" y="141976"/>
                </a:lnTo>
                <a:lnTo>
                  <a:pt x="265237" y="166360"/>
                </a:lnTo>
                <a:lnTo>
                  <a:pt x="373502" y="166360"/>
                </a:lnTo>
                <a:close/>
                <a:moveTo>
                  <a:pt x="373502" y="192817"/>
                </a:moveTo>
                <a:lnTo>
                  <a:pt x="265237" y="192817"/>
                </a:lnTo>
                <a:lnTo>
                  <a:pt x="265237" y="217201"/>
                </a:lnTo>
                <a:lnTo>
                  <a:pt x="373502" y="217201"/>
                </a:lnTo>
                <a:close/>
                <a:moveTo>
                  <a:pt x="132832" y="217506"/>
                </a:moveTo>
                <a:lnTo>
                  <a:pt x="242987" y="217506"/>
                </a:lnTo>
                <a:lnTo>
                  <a:pt x="242987" y="196048"/>
                </a:lnTo>
                <a:lnTo>
                  <a:pt x="242987" y="196048"/>
                </a:lnTo>
                <a:lnTo>
                  <a:pt x="215311" y="168737"/>
                </a:lnTo>
                <a:lnTo>
                  <a:pt x="160447" y="168737"/>
                </a:lnTo>
                <a:lnTo>
                  <a:pt x="132832" y="196048"/>
                </a:lnTo>
                <a:lnTo>
                  <a:pt x="132832" y="196048"/>
                </a:lnTo>
                <a:close/>
                <a:moveTo>
                  <a:pt x="0" y="336683"/>
                </a:moveTo>
                <a:lnTo>
                  <a:pt x="0" y="397643"/>
                </a:lnTo>
                <a:lnTo>
                  <a:pt x="509504" y="397643"/>
                </a:lnTo>
                <a:lnTo>
                  <a:pt x="509504" y="336683"/>
                </a:lnTo>
                <a:close/>
                <a:moveTo>
                  <a:pt x="462016" y="0"/>
                </a:moveTo>
                <a:lnTo>
                  <a:pt x="47488" y="0"/>
                </a:lnTo>
                <a:lnTo>
                  <a:pt x="47488" y="310896"/>
                </a:lnTo>
                <a:lnTo>
                  <a:pt x="462016" y="310896"/>
                </a:lnTo>
                <a:close/>
                <a:moveTo>
                  <a:pt x="401056" y="249936"/>
                </a:moveTo>
                <a:lnTo>
                  <a:pt x="108448" y="249936"/>
                </a:lnTo>
                <a:lnTo>
                  <a:pt x="108448" y="60960"/>
                </a:lnTo>
                <a:lnTo>
                  <a:pt x="401056" y="60960"/>
                </a:lnTo>
                <a:close/>
              </a:path>
            </a:pathLst>
          </a:custGeom>
          <a:solidFill>
            <a:schemeClr val="accent4">
              <a:lumMod val="75000"/>
            </a:schemeClr>
          </a:solidFill>
          <a:ln w="6055"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DAEBF12A-D1B4-958F-AAD0-805B219007C6}"/>
              </a:ext>
            </a:extLst>
          </p:cNvPr>
          <p:cNvSpPr/>
          <p:nvPr/>
        </p:nvSpPr>
        <p:spPr>
          <a:xfrm>
            <a:off x="6180784" y="3113114"/>
            <a:ext cx="210667" cy="299604"/>
          </a:xfrm>
          <a:custGeom>
            <a:avLst/>
            <a:gdLst>
              <a:gd name="connsiteX0" fmla="*/ 160040 w 378642"/>
              <a:gd name="connsiteY0" fmla="*/ 306007 h 441750"/>
              <a:gd name="connsiteX1" fmla="*/ 219360 w 378642"/>
              <a:gd name="connsiteY1" fmla="*/ 306007 h 441750"/>
              <a:gd name="connsiteX2" fmla="*/ 219360 w 378642"/>
              <a:gd name="connsiteY2" fmla="*/ 184841 h 441750"/>
              <a:gd name="connsiteX3" fmla="*/ 160040 w 378642"/>
              <a:gd name="connsiteY3" fmla="*/ 184841 h 441750"/>
              <a:gd name="connsiteX4" fmla="*/ 189952 w 378642"/>
              <a:gd name="connsiteY4" fmla="*/ 162059 h 441750"/>
              <a:gd name="connsiteX5" fmla="*/ 225419 w 378642"/>
              <a:gd name="connsiteY5" fmla="*/ 126593 h 441750"/>
              <a:gd name="connsiteX6" fmla="*/ 189952 w 378642"/>
              <a:gd name="connsiteY6" fmla="*/ 91127 h 441750"/>
              <a:gd name="connsiteX7" fmla="*/ 154486 w 378642"/>
              <a:gd name="connsiteY7" fmla="*/ 126593 h 441750"/>
              <a:gd name="connsiteX8" fmla="*/ 189952 w 378642"/>
              <a:gd name="connsiteY8" fmla="*/ 162059 h 441750"/>
              <a:gd name="connsiteX9" fmla="*/ 0 w 378642"/>
              <a:gd name="connsiteY9" fmla="*/ 0 h 441750"/>
              <a:gd name="connsiteX10" fmla="*/ 0 w 378642"/>
              <a:gd name="connsiteY10" fmla="*/ 441750 h 441750"/>
              <a:gd name="connsiteX11" fmla="*/ 378643 w 378642"/>
              <a:gd name="connsiteY11" fmla="*/ 441750 h 441750"/>
              <a:gd name="connsiteX12" fmla="*/ 378643 w 378642"/>
              <a:gd name="connsiteY12" fmla="*/ 0 h 441750"/>
              <a:gd name="connsiteX13" fmla="*/ 189321 w 378642"/>
              <a:gd name="connsiteY13" fmla="*/ 417959 h 441750"/>
              <a:gd name="connsiteX14" fmla="*/ 165656 w 378642"/>
              <a:gd name="connsiteY14" fmla="*/ 394293 h 441750"/>
              <a:gd name="connsiteX15" fmla="*/ 189321 w 378642"/>
              <a:gd name="connsiteY15" fmla="*/ 370628 h 441750"/>
              <a:gd name="connsiteX16" fmla="*/ 212987 w 378642"/>
              <a:gd name="connsiteY16" fmla="*/ 394293 h 441750"/>
              <a:gd name="connsiteX17" fmla="*/ 189448 w 378642"/>
              <a:gd name="connsiteY17" fmla="*/ 417959 h 441750"/>
              <a:gd name="connsiteX18" fmla="*/ 189321 w 378642"/>
              <a:gd name="connsiteY18" fmla="*/ 417959 h 441750"/>
              <a:gd name="connsiteX19" fmla="*/ 315536 w 378642"/>
              <a:gd name="connsiteY19" fmla="*/ 347089 h 441750"/>
              <a:gd name="connsiteX20" fmla="*/ 63107 w 378642"/>
              <a:gd name="connsiteY20" fmla="*/ 347089 h 441750"/>
              <a:gd name="connsiteX21" fmla="*/ 63107 w 378642"/>
              <a:gd name="connsiteY21" fmla="*/ 63107 h 441750"/>
              <a:gd name="connsiteX22" fmla="*/ 315536 w 378642"/>
              <a:gd name="connsiteY22" fmla="*/ 63107 h 44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8642" h="441750">
                <a:moveTo>
                  <a:pt x="160040" y="306007"/>
                </a:moveTo>
                <a:lnTo>
                  <a:pt x="219360" y="306007"/>
                </a:lnTo>
                <a:lnTo>
                  <a:pt x="219360" y="184841"/>
                </a:lnTo>
                <a:lnTo>
                  <a:pt x="160040" y="184841"/>
                </a:lnTo>
                <a:close/>
                <a:moveTo>
                  <a:pt x="189952" y="162059"/>
                </a:moveTo>
                <a:cubicBezTo>
                  <a:pt x="209540" y="162059"/>
                  <a:pt x="225419" y="146180"/>
                  <a:pt x="225419" y="126593"/>
                </a:cubicBezTo>
                <a:cubicBezTo>
                  <a:pt x="225419" y="107006"/>
                  <a:pt x="209540" y="91127"/>
                  <a:pt x="189952" y="91127"/>
                </a:cubicBezTo>
                <a:cubicBezTo>
                  <a:pt x="170365" y="91127"/>
                  <a:pt x="154486" y="107006"/>
                  <a:pt x="154486" y="126593"/>
                </a:cubicBezTo>
                <a:cubicBezTo>
                  <a:pt x="154486" y="146180"/>
                  <a:pt x="170365" y="162059"/>
                  <a:pt x="189952" y="162059"/>
                </a:cubicBezTo>
                <a:close/>
                <a:moveTo>
                  <a:pt x="0" y="0"/>
                </a:moveTo>
                <a:lnTo>
                  <a:pt x="0" y="441750"/>
                </a:lnTo>
                <a:lnTo>
                  <a:pt x="378643" y="441750"/>
                </a:lnTo>
                <a:lnTo>
                  <a:pt x="378643" y="0"/>
                </a:lnTo>
                <a:close/>
                <a:moveTo>
                  <a:pt x="189321" y="417959"/>
                </a:moveTo>
                <a:cubicBezTo>
                  <a:pt x="176251" y="417959"/>
                  <a:pt x="165656" y="407364"/>
                  <a:pt x="165656" y="394293"/>
                </a:cubicBezTo>
                <a:cubicBezTo>
                  <a:pt x="165656" y="381223"/>
                  <a:pt x="176251" y="370628"/>
                  <a:pt x="189321" y="370628"/>
                </a:cubicBezTo>
                <a:cubicBezTo>
                  <a:pt x="202392" y="370628"/>
                  <a:pt x="212987" y="381223"/>
                  <a:pt x="212987" y="394293"/>
                </a:cubicBezTo>
                <a:cubicBezTo>
                  <a:pt x="213021" y="407328"/>
                  <a:pt x="202483" y="417924"/>
                  <a:pt x="189448" y="417959"/>
                </a:cubicBezTo>
                <a:cubicBezTo>
                  <a:pt x="189406" y="417959"/>
                  <a:pt x="189364" y="417959"/>
                  <a:pt x="189321" y="417959"/>
                </a:cubicBezTo>
                <a:close/>
                <a:moveTo>
                  <a:pt x="315536" y="347089"/>
                </a:moveTo>
                <a:lnTo>
                  <a:pt x="63107" y="347089"/>
                </a:lnTo>
                <a:lnTo>
                  <a:pt x="63107" y="63107"/>
                </a:lnTo>
                <a:lnTo>
                  <a:pt x="315536" y="63107"/>
                </a:lnTo>
                <a:close/>
              </a:path>
            </a:pathLst>
          </a:custGeom>
          <a:solidFill>
            <a:schemeClr val="accent5">
              <a:lumMod val="50000"/>
            </a:schemeClr>
          </a:solidFill>
          <a:ln w="6259"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BD9E0C65-96A7-9FF8-691A-501C770EEC90}"/>
              </a:ext>
            </a:extLst>
          </p:cNvPr>
          <p:cNvSpPr/>
          <p:nvPr/>
        </p:nvSpPr>
        <p:spPr>
          <a:xfrm>
            <a:off x="583095" y="3593593"/>
            <a:ext cx="270078" cy="212090"/>
          </a:xfrm>
          <a:custGeom>
            <a:avLst/>
            <a:gdLst>
              <a:gd name="connsiteX0" fmla="*/ 487680 w 487680"/>
              <a:gd name="connsiteY0" fmla="*/ 365760 h 365759"/>
              <a:gd name="connsiteX1" fmla="*/ 411480 w 487680"/>
              <a:gd name="connsiteY1" fmla="*/ 365760 h 365759"/>
              <a:gd name="connsiteX2" fmla="*/ 365760 w 487680"/>
              <a:gd name="connsiteY2" fmla="*/ 320040 h 365759"/>
              <a:gd name="connsiteX3" fmla="*/ 365760 w 487680"/>
              <a:gd name="connsiteY3" fmla="*/ 365760 h 365759"/>
              <a:gd name="connsiteX4" fmla="*/ 0 w 487680"/>
              <a:gd name="connsiteY4" fmla="*/ 365760 h 365759"/>
              <a:gd name="connsiteX5" fmla="*/ 0 w 487680"/>
              <a:gd name="connsiteY5" fmla="*/ 0 h 365759"/>
              <a:gd name="connsiteX6" fmla="*/ 365760 w 487680"/>
              <a:gd name="connsiteY6" fmla="*/ 0 h 365759"/>
              <a:gd name="connsiteX7" fmla="*/ 365760 w 487680"/>
              <a:gd name="connsiteY7" fmla="*/ 45720 h 365759"/>
              <a:gd name="connsiteX8" fmla="*/ 411480 w 487680"/>
              <a:gd name="connsiteY8" fmla="*/ 0 h 365759"/>
              <a:gd name="connsiteX9" fmla="*/ 487680 w 487680"/>
              <a:gd name="connsiteY9" fmla="*/ 0 h 365759"/>
              <a:gd name="connsiteX10" fmla="*/ 487680 w 487680"/>
              <a:gd name="connsiteY10" fmla="*/ 365760 h 365759"/>
              <a:gd name="connsiteX11" fmla="*/ 304800 w 487680"/>
              <a:gd name="connsiteY11" fmla="*/ 304800 h 365759"/>
              <a:gd name="connsiteX12" fmla="*/ 304800 w 487680"/>
              <a:gd name="connsiteY12" fmla="*/ 60960 h 365759"/>
              <a:gd name="connsiteX13" fmla="*/ 60960 w 487680"/>
              <a:gd name="connsiteY13" fmla="*/ 60960 h 365759"/>
              <a:gd name="connsiteX14" fmla="*/ 60960 w 487680"/>
              <a:gd name="connsiteY14" fmla="*/ 304800 h 365759"/>
              <a:gd name="connsiteX15" fmla="*/ 304800 w 487680"/>
              <a:gd name="connsiteY15" fmla="*/ 304800 h 365759"/>
              <a:gd name="connsiteX16" fmla="*/ 426720 w 487680"/>
              <a:gd name="connsiteY16" fmla="*/ 296875 h 365759"/>
              <a:gd name="connsiteX17" fmla="*/ 426720 w 487680"/>
              <a:gd name="connsiteY17" fmla="*/ 68275 h 365759"/>
              <a:gd name="connsiteX18" fmla="*/ 312115 w 487680"/>
              <a:gd name="connsiteY18" fmla="*/ 182880 h 365759"/>
              <a:gd name="connsiteX19" fmla="*/ 426720 w 487680"/>
              <a:gd name="connsiteY19" fmla="*/ 296875 h 36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7680" h="365759">
                <a:moveTo>
                  <a:pt x="487680" y="365760"/>
                </a:moveTo>
                <a:lnTo>
                  <a:pt x="411480" y="365760"/>
                </a:lnTo>
                <a:lnTo>
                  <a:pt x="365760" y="320040"/>
                </a:lnTo>
                <a:lnTo>
                  <a:pt x="365760" y="365760"/>
                </a:lnTo>
                <a:lnTo>
                  <a:pt x="0" y="365760"/>
                </a:lnTo>
                <a:lnTo>
                  <a:pt x="0" y="0"/>
                </a:lnTo>
                <a:lnTo>
                  <a:pt x="365760" y="0"/>
                </a:lnTo>
                <a:lnTo>
                  <a:pt x="365760" y="45720"/>
                </a:lnTo>
                <a:lnTo>
                  <a:pt x="411480" y="0"/>
                </a:lnTo>
                <a:lnTo>
                  <a:pt x="487680" y="0"/>
                </a:lnTo>
                <a:lnTo>
                  <a:pt x="487680" y="365760"/>
                </a:lnTo>
                <a:close/>
                <a:moveTo>
                  <a:pt x="304800" y="304800"/>
                </a:moveTo>
                <a:lnTo>
                  <a:pt x="304800" y="60960"/>
                </a:lnTo>
                <a:lnTo>
                  <a:pt x="60960" y="60960"/>
                </a:lnTo>
                <a:lnTo>
                  <a:pt x="60960" y="304800"/>
                </a:lnTo>
                <a:lnTo>
                  <a:pt x="304800" y="304800"/>
                </a:lnTo>
                <a:close/>
                <a:moveTo>
                  <a:pt x="426720" y="296875"/>
                </a:moveTo>
                <a:lnTo>
                  <a:pt x="426720" y="68275"/>
                </a:lnTo>
                <a:lnTo>
                  <a:pt x="312115" y="182880"/>
                </a:lnTo>
                <a:lnTo>
                  <a:pt x="426720" y="296875"/>
                </a:lnTo>
                <a:close/>
              </a:path>
            </a:pathLst>
          </a:custGeom>
          <a:solidFill>
            <a:schemeClr val="accent5">
              <a:lumMod val="75000"/>
            </a:schemeClr>
          </a:solidFill>
          <a:ln w="6055"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20D0E696-3FF3-E918-3542-311539812189}"/>
              </a:ext>
            </a:extLst>
          </p:cNvPr>
          <p:cNvSpPr/>
          <p:nvPr/>
        </p:nvSpPr>
        <p:spPr>
          <a:xfrm>
            <a:off x="540216" y="1690074"/>
            <a:ext cx="305934" cy="243977"/>
          </a:xfrm>
          <a:custGeom>
            <a:avLst/>
            <a:gdLst>
              <a:gd name="connsiteX0" fmla="*/ 487620 w 487619"/>
              <a:gd name="connsiteY0" fmla="*/ 0 h 365760"/>
              <a:gd name="connsiteX1" fmla="*/ 487620 w 487619"/>
              <a:gd name="connsiteY1" fmla="*/ 335280 h 365760"/>
              <a:gd name="connsiteX2" fmla="*/ 340340 w 487619"/>
              <a:gd name="connsiteY2" fmla="*/ 335280 h 365760"/>
              <a:gd name="connsiteX3" fmla="*/ 297119 w 487619"/>
              <a:gd name="connsiteY3" fmla="*/ 365760 h 365760"/>
              <a:gd name="connsiteX4" fmla="*/ 190439 w 487619"/>
              <a:gd name="connsiteY4" fmla="*/ 365760 h 365760"/>
              <a:gd name="connsiteX5" fmla="*/ 147280 w 487619"/>
              <a:gd name="connsiteY5" fmla="*/ 335280 h 365760"/>
              <a:gd name="connsiteX6" fmla="*/ 0 w 487619"/>
              <a:gd name="connsiteY6" fmla="*/ 335280 h 365760"/>
              <a:gd name="connsiteX7" fmla="*/ 0 w 487619"/>
              <a:gd name="connsiteY7" fmla="*/ 0 h 365760"/>
              <a:gd name="connsiteX8" fmla="*/ 152400 w 487619"/>
              <a:gd name="connsiteY8" fmla="*/ 0 h 365760"/>
              <a:gd name="connsiteX9" fmla="*/ 243840 w 487619"/>
              <a:gd name="connsiteY9" fmla="*/ 29200 h 365760"/>
              <a:gd name="connsiteX10" fmla="*/ 335280 w 487619"/>
              <a:gd name="connsiteY10" fmla="*/ 0 h 365760"/>
              <a:gd name="connsiteX11" fmla="*/ 213299 w 487619"/>
              <a:gd name="connsiteY11" fmla="*/ 91440 h 365760"/>
              <a:gd name="connsiteX12" fmla="*/ 152339 w 487619"/>
              <a:gd name="connsiteY12" fmla="*/ 60960 h 365760"/>
              <a:gd name="connsiteX13" fmla="*/ 60899 w 487619"/>
              <a:gd name="connsiteY13" fmla="*/ 60960 h 365760"/>
              <a:gd name="connsiteX14" fmla="*/ 60899 w 487619"/>
              <a:gd name="connsiteY14" fmla="*/ 274320 h 365760"/>
              <a:gd name="connsiteX15" fmla="*/ 144719 w 487619"/>
              <a:gd name="connsiteY15" fmla="*/ 274320 h 365760"/>
              <a:gd name="connsiteX16" fmla="*/ 213299 w 487619"/>
              <a:gd name="connsiteY16" fmla="*/ 304800 h 365760"/>
              <a:gd name="connsiteX17" fmla="*/ 426660 w 487619"/>
              <a:gd name="connsiteY17" fmla="*/ 60960 h 365760"/>
              <a:gd name="connsiteX18" fmla="*/ 335219 w 487619"/>
              <a:gd name="connsiteY18" fmla="*/ 60960 h 365760"/>
              <a:gd name="connsiteX19" fmla="*/ 274259 w 487619"/>
              <a:gd name="connsiteY19" fmla="*/ 91440 h 365760"/>
              <a:gd name="connsiteX20" fmla="*/ 274259 w 487619"/>
              <a:gd name="connsiteY20" fmla="*/ 304800 h 365760"/>
              <a:gd name="connsiteX21" fmla="*/ 342839 w 487619"/>
              <a:gd name="connsiteY21" fmla="*/ 274320 h 365760"/>
              <a:gd name="connsiteX22" fmla="*/ 426660 w 487619"/>
              <a:gd name="connsiteY22" fmla="*/ 27432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7619" h="365760">
                <a:moveTo>
                  <a:pt x="487620" y="0"/>
                </a:moveTo>
                <a:lnTo>
                  <a:pt x="487620" y="335280"/>
                </a:lnTo>
                <a:lnTo>
                  <a:pt x="340340" y="335280"/>
                </a:lnTo>
                <a:cubicBezTo>
                  <a:pt x="321686" y="335280"/>
                  <a:pt x="309007" y="353873"/>
                  <a:pt x="297119" y="365760"/>
                </a:cubicBezTo>
                <a:lnTo>
                  <a:pt x="190439" y="365760"/>
                </a:lnTo>
                <a:cubicBezTo>
                  <a:pt x="178613" y="353873"/>
                  <a:pt x="166055" y="335280"/>
                  <a:pt x="147280" y="335280"/>
                </a:cubicBezTo>
                <a:lnTo>
                  <a:pt x="0" y="335280"/>
                </a:lnTo>
                <a:lnTo>
                  <a:pt x="0" y="0"/>
                </a:lnTo>
                <a:lnTo>
                  <a:pt x="152400" y="0"/>
                </a:lnTo>
                <a:cubicBezTo>
                  <a:pt x="184587" y="0"/>
                  <a:pt x="218481" y="8047"/>
                  <a:pt x="243840" y="29200"/>
                </a:cubicBezTo>
                <a:cubicBezTo>
                  <a:pt x="269261" y="8047"/>
                  <a:pt x="303154" y="0"/>
                  <a:pt x="335280" y="0"/>
                </a:cubicBezTo>
                <a:close/>
                <a:moveTo>
                  <a:pt x="213299" y="91440"/>
                </a:moveTo>
                <a:cubicBezTo>
                  <a:pt x="213299" y="67727"/>
                  <a:pt x="169286" y="60960"/>
                  <a:pt x="152339" y="60960"/>
                </a:cubicBezTo>
                <a:lnTo>
                  <a:pt x="60899" y="60960"/>
                </a:lnTo>
                <a:lnTo>
                  <a:pt x="60899" y="274320"/>
                </a:lnTo>
                <a:lnTo>
                  <a:pt x="144719" y="274320"/>
                </a:lnTo>
                <a:cubicBezTo>
                  <a:pt x="179040" y="274320"/>
                  <a:pt x="190866" y="278527"/>
                  <a:pt x="213299" y="304800"/>
                </a:cubicBezTo>
                <a:close/>
                <a:moveTo>
                  <a:pt x="426660" y="60960"/>
                </a:moveTo>
                <a:lnTo>
                  <a:pt x="335219" y="60960"/>
                </a:lnTo>
                <a:cubicBezTo>
                  <a:pt x="318333" y="60960"/>
                  <a:pt x="274259" y="67727"/>
                  <a:pt x="274259" y="91440"/>
                </a:cubicBezTo>
                <a:lnTo>
                  <a:pt x="274259" y="304800"/>
                </a:lnTo>
                <a:cubicBezTo>
                  <a:pt x="296693" y="278527"/>
                  <a:pt x="308580" y="274320"/>
                  <a:pt x="342839" y="274320"/>
                </a:cubicBezTo>
                <a:lnTo>
                  <a:pt x="426660" y="274320"/>
                </a:lnTo>
                <a:close/>
              </a:path>
            </a:pathLst>
          </a:custGeom>
          <a:solidFill>
            <a:schemeClr val="accent4">
              <a:lumMod val="75000"/>
            </a:schemeClr>
          </a:solidFill>
          <a:ln w="6055" cap="flat">
            <a:noFill/>
            <a:prstDash val="solid"/>
            <a:miter/>
          </a:ln>
        </p:spPr>
        <p:txBody>
          <a:bodyPr rtlCol="0" anchor="ctr"/>
          <a:lstStyle/>
          <a:p>
            <a:endParaRPr lang="en-GB" dirty="0"/>
          </a:p>
        </p:txBody>
      </p:sp>
      <p:sp>
        <p:nvSpPr>
          <p:cNvPr id="19" name="Free-form: Shape 18">
            <a:extLst>
              <a:ext uri="{FF2B5EF4-FFF2-40B4-BE49-F238E27FC236}">
                <a16:creationId xmlns:a16="http://schemas.microsoft.com/office/drawing/2014/main" id="{D944F1B0-1781-AFB7-1CC1-5E84C16CF897}"/>
              </a:ext>
            </a:extLst>
          </p:cNvPr>
          <p:cNvSpPr/>
          <p:nvPr/>
        </p:nvSpPr>
        <p:spPr>
          <a:xfrm>
            <a:off x="520378" y="2446984"/>
            <a:ext cx="345609" cy="373352"/>
          </a:xfrm>
          <a:custGeom>
            <a:avLst/>
            <a:gdLst>
              <a:gd name="connsiteX0" fmla="*/ 277735 w 518425"/>
              <a:gd name="connsiteY0" fmla="*/ 0 h 565124"/>
              <a:gd name="connsiteX1" fmla="*/ 241637 w 518425"/>
              <a:gd name="connsiteY1" fmla="*/ 0 h 565124"/>
              <a:gd name="connsiteX2" fmla="*/ 241637 w 518425"/>
              <a:gd name="connsiteY2" fmla="*/ 71122 h 565124"/>
              <a:gd name="connsiteX3" fmla="*/ 277735 w 518425"/>
              <a:gd name="connsiteY3" fmla="*/ 71122 h 565124"/>
              <a:gd name="connsiteX4" fmla="*/ 137006 w 518425"/>
              <a:gd name="connsiteY4" fmla="*/ 116496 h 565124"/>
              <a:gd name="connsiteX5" fmla="*/ 86520 w 518425"/>
              <a:gd name="connsiteY5" fmla="*/ 66010 h 565124"/>
              <a:gd name="connsiteX6" fmla="*/ 61277 w 518425"/>
              <a:gd name="connsiteY6" fmla="*/ 91253 h 565124"/>
              <a:gd name="connsiteX7" fmla="*/ 111763 w 518425"/>
              <a:gd name="connsiteY7" fmla="*/ 141739 h 565124"/>
              <a:gd name="connsiteX8" fmla="*/ 458852 w 518425"/>
              <a:gd name="connsiteY8" fmla="*/ 91821 h 565124"/>
              <a:gd name="connsiteX9" fmla="*/ 433609 w 518425"/>
              <a:gd name="connsiteY9" fmla="*/ 66578 h 565124"/>
              <a:gd name="connsiteX10" fmla="*/ 383439 w 518425"/>
              <a:gd name="connsiteY10" fmla="*/ 117064 h 565124"/>
              <a:gd name="connsiteX11" fmla="*/ 408682 w 518425"/>
              <a:gd name="connsiteY11" fmla="*/ 142307 h 565124"/>
              <a:gd name="connsiteX12" fmla="*/ 200870 w 518425"/>
              <a:gd name="connsiteY12" fmla="*/ 565125 h 565124"/>
              <a:gd name="connsiteX13" fmla="*/ 320143 w 518425"/>
              <a:gd name="connsiteY13" fmla="*/ 565125 h 565124"/>
              <a:gd name="connsiteX14" fmla="*/ 332764 w 518425"/>
              <a:gd name="connsiteY14" fmla="*/ 502017 h 565124"/>
              <a:gd name="connsiteX15" fmla="*/ 188059 w 518425"/>
              <a:gd name="connsiteY15" fmla="*/ 502017 h 565124"/>
              <a:gd name="connsiteX16" fmla="*/ 447556 w 518425"/>
              <a:gd name="connsiteY16" fmla="*/ 233875 h 565124"/>
              <a:gd name="connsiteX17" fmla="*/ 447556 w 518425"/>
              <a:gd name="connsiteY17" fmla="*/ 269972 h 565124"/>
              <a:gd name="connsiteX18" fmla="*/ 518425 w 518425"/>
              <a:gd name="connsiteY18" fmla="*/ 269972 h 565124"/>
              <a:gd name="connsiteX19" fmla="*/ 518425 w 518425"/>
              <a:gd name="connsiteY19" fmla="*/ 233875 h 565124"/>
              <a:gd name="connsiteX20" fmla="*/ 261137 w 518425"/>
              <a:gd name="connsiteY20" fmla="*/ 109049 h 565124"/>
              <a:gd name="connsiteX21" fmla="*/ 110338 w 518425"/>
              <a:gd name="connsiteY21" fmla="*/ 259649 h 565124"/>
              <a:gd name="connsiteX22" fmla="*/ 160860 w 518425"/>
              <a:gd name="connsiteY22" fmla="*/ 372332 h 565124"/>
              <a:gd name="connsiteX23" fmla="*/ 160860 w 518425"/>
              <a:gd name="connsiteY23" fmla="*/ 372332 h 565124"/>
              <a:gd name="connsiteX24" fmla="*/ 202889 w 518425"/>
              <a:gd name="connsiteY24" fmla="*/ 470211 h 565124"/>
              <a:gd name="connsiteX25" fmla="*/ 319575 w 518425"/>
              <a:gd name="connsiteY25" fmla="*/ 470211 h 565124"/>
              <a:gd name="connsiteX26" fmla="*/ 361478 w 518425"/>
              <a:gd name="connsiteY26" fmla="*/ 372332 h 565124"/>
              <a:gd name="connsiteX27" fmla="*/ 361478 w 518425"/>
              <a:gd name="connsiteY27" fmla="*/ 372332 h 565124"/>
              <a:gd name="connsiteX28" fmla="*/ 373884 w 518425"/>
              <a:gd name="connsiteY28" fmla="*/ 159571 h 565124"/>
              <a:gd name="connsiteX29" fmla="*/ 261137 w 518425"/>
              <a:gd name="connsiteY29" fmla="*/ 109049 h 565124"/>
              <a:gd name="connsiteX30" fmla="*/ 319385 w 518425"/>
              <a:gd name="connsiteY30" fmla="*/ 325254 h 565124"/>
              <a:gd name="connsiteX31" fmla="*/ 261137 w 518425"/>
              <a:gd name="connsiteY31" fmla="*/ 377255 h 565124"/>
              <a:gd name="connsiteX32" fmla="*/ 202889 w 518425"/>
              <a:gd name="connsiteY32" fmla="*/ 325254 h 565124"/>
              <a:gd name="connsiteX33" fmla="*/ 195609 w 518425"/>
              <a:gd name="connsiteY33" fmla="*/ 201415 h 565124"/>
              <a:gd name="connsiteX34" fmla="*/ 319448 w 518425"/>
              <a:gd name="connsiteY34" fmla="*/ 194134 h 565124"/>
              <a:gd name="connsiteX35" fmla="*/ 326729 w 518425"/>
              <a:gd name="connsiteY35" fmla="*/ 317974 h 565124"/>
              <a:gd name="connsiteX36" fmla="*/ 319448 w 518425"/>
              <a:gd name="connsiteY36" fmla="*/ 325254 h 565124"/>
              <a:gd name="connsiteX37" fmla="*/ 0 w 518425"/>
              <a:gd name="connsiteY37" fmla="*/ 269972 h 565124"/>
              <a:gd name="connsiteX38" fmla="*/ 70932 w 518425"/>
              <a:gd name="connsiteY38" fmla="*/ 269972 h 565124"/>
              <a:gd name="connsiteX39" fmla="*/ 70932 w 518425"/>
              <a:gd name="connsiteY39" fmla="*/ 233875 h 565124"/>
              <a:gd name="connsiteX40" fmla="*/ 0 w 518425"/>
              <a:gd name="connsiteY40" fmla="*/ 233875 h 565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18425" h="565124">
                <a:moveTo>
                  <a:pt x="277735" y="0"/>
                </a:moveTo>
                <a:lnTo>
                  <a:pt x="241637" y="0"/>
                </a:lnTo>
                <a:lnTo>
                  <a:pt x="241637" y="71122"/>
                </a:lnTo>
                <a:lnTo>
                  <a:pt x="277735" y="71122"/>
                </a:lnTo>
                <a:close/>
                <a:moveTo>
                  <a:pt x="137006" y="116496"/>
                </a:moveTo>
                <a:lnTo>
                  <a:pt x="86520" y="66010"/>
                </a:lnTo>
                <a:lnTo>
                  <a:pt x="61277" y="91253"/>
                </a:lnTo>
                <a:lnTo>
                  <a:pt x="111763" y="141739"/>
                </a:lnTo>
                <a:close/>
                <a:moveTo>
                  <a:pt x="458852" y="91821"/>
                </a:moveTo>
                <a:lnTo>
                  <a:pt x="433609" y="66578"/>
                </a:lnTo>
                <a:lnTo>
                  <a:pt x="383439" y="117064"/>
                </a:lnTo>
                <a:lnTo>
                  <a:pt x="408682" y="142307"/>
                </a:lnTo>
                <a:close/>
                <a:moveTo>
                  <a:pt x="200870" y="565125"/>
                </a:moveTo>
                <a:lnTo>
                  <a:pt x="320143" y="565125"/>
                </a:lnTo>
                <a:lnTo>
                  <a:pt x="332764" y="502017"/>
                </a:lnTo>
                <a:lnTo>
                  <a:pt x="188059" y="502017"/>
                </a:lnTo>
                <a:close/>
                <a:moveTo>
                  <a:pt x="447556" y="233875"/>
                </a:moveTo>
                <a:lnTo>
                  <a:pt x="447556" y="269972"/>
                </a:lnTo>
                <a:lnTo>
                  <a:pt x="518425" y="269972"/>
                </a:lnTo>
                <a:lnTo>
                  <a:pt x="518425" y="233875"/>
                </a:lnTo>
                <a:close/>
                <a:moveTo>
                  <a:pt x="261137" y="109049"/>
                </a:moveTo>
                <a:cubicBezTo>
                  <a:pt x="177908" y="108994"/>
                  <a:pt x="110393" y="176420"/>
                  <a:pt x="110338" y="259649"/>
                </a:cubicBezTo>
                <a:cubicBezTo>
                  <a:pt x="110309" y="302702"/>
                  <a:pt x="128696" y="343712"/>
                  <a:pt x="160860" y="372332"/>
                </a:cubicBezTo>
                <a:lnTo>
                  <a:pt x="160860" y="372332"/>
                </a:lnTo>
                <a:cubicBezTo>
                  <a:pt x="187645" y="397852"/>
                  <a:pt x="202830" y="433215"/>
                  <a:pt x="202889" y="470211"/>
                </a:cubicBezTo>
                <a:lnTo>
                  <a:pt x="319575" y="470211"/>
                </a:lnTo>
                <a:cubicBezTo>
                  <a:pt x="319623" y="433238"/>
                  <a:pt x="334758" y="397887"/>
                  <a:pt x="361478" y="372332"/>
                </a:cubicBezTo>
                <a:lnTo>
                  <a:pt x="361478" y="372332"/>
                </a:lnTo>
                <a:cubicBezTo>
                  <a:pt x="423656" y="317006"/>
                  <a:pt x="429210" y="221750"/>
                  <a:pt x="373884" y="159571"/>
                </a:cubicBezTo>
                <a:cubicBezTo>
                  <a:pt x="345250" y="127391"/>
                  <a:pt x="304213" y="109002"/>
                  <a:pt x="261137" y="109049"/>
                </a:cubicBezTo>
                <a:close/>
                <a:moveTo>
                  <a:pt x="319385" y="325254"/>
                </a:moveTo>
                <a:lnTo>
                  <a:pt x="261137" y="377255"/>
                </a:lnTo>
                <a:lnTo>
                  <a:pt x="202889" y="325254"/>
                </a:lnTo>
                <a:cubicBezTo>
                  <a:pt x="166682" y="293068"/>
                  <a:pt x="163422" y="237622"/>
                  <a:pt x="195609" y="201415"/>
                </a:cubicBezTo>
                <a:cubicBezTo>
                  <a:pt x="227796" y="165207"/>
                  <a:pt x="283241" y="161947"/>
                  <a:pt x="319448" y="194134"/>
                </a:cubicBezTo>
                <a:cubicBezTo>
                  <a:pt x="355656" y="226321"/>
                  <a:pt x="358916" y="281766"/>
                  <a:pt x="326729" y="317974"/>
                </a:cubicBezTo>
                <a:cubicBezTo>
                  <a:pt x="324446" y="320541"/>
                  <a:pt x="322016" y="322972"/>
                  <a:pt x="319448" y="325254"/>
                </a:cubicBezTo>
                <a:close/>
                <a:moveTo>
                  <a:pt x="0" y="269972"/>
                </a:moveTo>
                <a:lnTo>
                  <a:pt x="70932" y="269972"/>
                </a:lnTo>
                <a:lnTo>
                  <a:pt x="70932" y="233875"/>
                </a:lnTo>
                <a:lnTo>
                  <a:pt x="0" y="233875"/>
                </a:lnTo>
                <a:close/>
              </a:path>
            </a:pathLst>
          </a:custGeom>
          <a:solidFill>
            <a:schemeClr val="accent4">
              <a:lumMod val="50000"/>
            </a:schemeClr>
          </a:solidFill>
          <a:ln w="6259" cap="flat">
            <a:noFill/>
            <a:prstDash val="solid"/>
            <a:miter/>
          </a:ln>
        </p:spPr>
        <p:txBody>
          <a:bodyPr rtlCol="0" anchor="ctr"/>
          <a:lstStyle/>
          <a:p>
            <a:endParaRPr lang="en-GB"/>
          </a:p>
        </p:txBody>
      </p:sp>
    </p:spTree>
    <p:extLst>
      <p:ext uri="{BB962C8B-B14F-4D97-AF65-F5344CB8AC3E}">
        <p14:creationId xmlns:p14="http://schemas.microsoft.com/office/powerpoint/2010/main" val="2496665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9A9C793-10E0-A8B0-711E-F92898412E6C}"/>
              </a:ext>
            </a:extLst>
          </p:cNvPr>
          <p:cNvSpPr>
            <a:spLocks noGrp="1"/>
          </p:cNvSpPr>
          <p:nvPr>
            <p:ph type="body" sz="quarter" idx="15"/>
          </p:nvPr>
        </p:nvSpPr>
        <p:spPr>
          <a:xfrm>
            <a:off x="1337052" y="1673324"/>
            <a:ext cx="3461285" cy="1471527"/>
          </a:xfrm>
        </p:spPr>
        <p:txBody>
          <a:bodyPr/>
          <a:lstStyle/>
          <a:p>
            <a:r>
              <a:rPr lang="en-GB" dirty="0"/>
              <a:t>Device compatibility and versions</a:t>
            </a:r>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6238911" y="1311593"/>
            <a:ext cx="5095854" cy="3110530"/>
          </a:xfrm>
        </p:spPr>
        <p:txBody>
          <a:bodyPr vert="horz" lIns="0" tIns="0" rIns="0" bIns="0" rtlCol="0" anchor="t">
            <a:normAutofit/>
          </a:bodyPr>
          <a:lstStyle/>
          <a:p>
            <a:r>
              <a:rPr lang="en-GB" sz="2000" dirty="0">
                <a:solidFill>
                  <a:schemeClr val="accent6"/>
                </a:solidFill>
                <a:ea typeface="+mn-lt"/>
                <a:cs typeface="+mn-lt"/>
              </a:rPr>
              <a:t>Our support for the NHS App covers:</a:t>
            </a:r>
            <a:endParaRPr lang="en-GB" sz="2000" dirty="0">
              <a:solidFill>
                <a:schemeClr val="accent6"/>
              </a:solidFill>
            </a:endParaRPr>
          </a:p>
          <a:p>
            <a:pPr lvl="1"/>
            <a:r>
              <a:rPr lang="en-GB" sz="2000" b="1" dirty="0">
                <a:solidFill>
                  <a:schemeClr val="accent6"/>
                </a:solidFill>
                <a:ea typeface="+mn-lt"/>
                <a:cs typeface="+mn-lt"/>
              </a:rPr>
              <a:t>Android:</a:t>
            </a:r>
            <a:r>
              <a:rPr lang="en-GB" sz="2000" dirty="0">
                <a:solidFill>
                  <a:schemeClr val="accent6"/>
                </a:solidFill>
                <a:ea typeface="+mn-lt"/>
                <a:cs typeface="+mn-lt"/>
              </a:rPr>
              <a:t> Version 8 (Oreo) and above, with devices that have a front-facing camera.</a:t>
            </a:r>
            <a:endParaRPr lang="en-GB" sz="2000" dirty="0">
              <a:solidFill>
                <a:schemeClr val="accent6"/>
              </a:solidFill>
            </a:endParaRPr>
          </a:p>
          <a:p>
            <a:pPr lvl="1"/>
            <a:r>
              <a:rPr lang="en-GB" sz="2000" b="1" dirty="0">
                <a:solidFill>
                  <a:schemeClr val="accent6"/>
                </a:solidFill>
                <a:ea typeface="+mn-lt"/>
                <a:cs typeface="+mn-lt"/>
              </a:rPr>
              <a:t>Apple iOS</a:t>
            </a:r>
            <a:r>
              <a:rPr lang="en-GB" sz="2000" dirty="0">
                <a:solidFill>
                  <a:schemeClr val="accent6"/>
                </a:solidFill>
                <a:ea typeface="+mn-lt"/>
                <a:cs typeface="+mn-lt"/>
              </a:rPr>
              <a:t> : Version 15 and above.</a:t>
            </a:r>
          </a:p>
          <a:p>
            <a:pPr marL="457200" lvl="1" indent="0">
              <a:buNone/>
            </a:pPr>
            <a:endParaRPr lang="en-GB" sz="2000" dirty="0">
              <a:solidFill>
                <a:schemeClr val="accent6"/>
              </a:solidFill>
              <a:cs typeface="Arial"/>
            </a:endParaRPr>
          </a:p>
          <a:p>
            <a:pPr marL="457200" lvl="1" indent="0">
              <a:buNone/>
            </a:pPr>
            <a:endParaRPr lang="en-GB" sz="2000" dirty="0">
              <a:solidFill>
                <a:schemeClr val="accent6"/>
              </a:solidFill>
              <a:cs typeface="Arial"/>
            </a:endParaRPr>
          </a:p>
        </p:txBody>
      </p:sp>
      <p:sp>
        <p:nvSpPr>
          <p:cNvPr id="4" name="TextBox 3">
            <a:extLst>
              <a:ext uri="{FF2B5EF4-FFF2-40B4-BE49-F238E27FC236}">
                <a16:creationId xmlns:a16="http://schemas.microsoft.com/office/drawing/2014/main" id="{701A7FA9-217F-7DD7-87F9-8345357347C3}"/>
              </a:ext>
            </a:extLst>
          </p:cNvPr>
          <p:cNvSpPr txBox="1"/>
          <p:nvPr/>
        </p:nvSpPr>
        <p:spPr>
          <a:xfrm>
            <a:off x="6238911" y="3298738"/>
            <a:ext cx="5095854" cy="2246769"/>
          </a:xfrm>
          <a:prstGeom prst="rect">
            <a:avLst/>
          </a:prstGeom>
          <a:noFill/>
        </p:spPr>
        <p:txBody>
          <a:bodyPr wrap="square">
            <a:spAutoFit/>
          </a:bodyPr>
          <a:lstStyle/>
          <a:p>
            <a:r>
              <a:rPr lang="en-GB" sz="2000">
                <a:solidFill>
                  <a:schemeClr val="accent6"/>
                </a:solidFill>
                <a:ea typeface="+mn-lt"/>
                <a:cs typeface="+mn-lt"/>
              </a:rPr>
              <a:t>The App can also be installed on Android versions 6 and 7, and Apple iOS versions 9 and 10. </a:t>
            </a:r>
          </a:p>
          <a:p>
            <a:endParaRPr lang="en-GB" sz="2000">
              <a:solidFill>
                <a:schemeClr val="accent6"/>
              </a:solidFill>
              <a:ea typeface="+mn-lt"/>
              <a:cs typeface="+mn-lt"/>
            </a:endParaRPr>
          </a:p>
          <a:p>
            <a:r>
              <a:rPr lang="en-GB" sz="2000">
                <a:solidFill>
                  <a:schemeClr val="accent6"/>
                </a:solidFill>
                <a:ea typeface="+mn-lt"/>
                <a:cs typeface="+mn-lt"/>
              </a:rPr>
              <a:t>Please note that these versions may not offer the best experience, and we’re unable to provide technical support for them</a:t>
            </a:r>
            <a:endParaRPr lang="en-GB" sz="2000">
              <a:solidFill>
                <a:schemeClr val="accent6"/>
              </a:solidFill>
            </a:endParaRPr>
          </a:p>
        </p:txBody>
      </p:sp>
    </p:spTree>
    <p:extLst>
      <p:ext uri="{BB962C8B-B14F-4D97-AF65-F5344CB8AC3E}">
        <p14:creationId xmlns:p14="http://schemas.microsoft.com/office/powerpoint/2010/main" val="3681926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A6DAFFF-B66B-8B49-3082-EDB8AB3299C5}"/>
              </a:ext>
            </a:extLst>
          </p:cNvPr>
          <p:cNvSpPr>
            <a:spLocks noGrp="1"/>
          </p:cNvSpPr>
          <p:nvPr>
            <p:ph type="body" sz="quarter" idx="14"/>
          </p:nvPr>
        </p:nvSpPr>
        <p:spPr/>
        <p:txBody>
          <a:bodyPr/>
          <a:lstStyle/>
          <a:p>
            <a:r>
              <a:rPr lang="en-GB" dirty="0">
                <a:solidFill>
                  <a:schemeClr val="accent6"/>
                </a:solidFill>
              </a:rPr>
              <a:t>3C error codes mean that patients cannot connect to NHS App / login services.</a:t>
            </a:r>
          </a:p>
          <a:p>
            <a:r>
              <a:rPr lang="en-GB" dirty="0">
                <a:solidFill>
                  <a:schemeClr val="accent6"/>
                </a:solidFill>
              </a:rPr>
              <a:t>3C will be followed by 4 random characters e.g.</a:t>
            </a:r>
          </a:p>
          <a:p>
            <a:r>
              <a:rPr lang="en-GB" b="1" dirty="0">
                <a:solidFill>
                  <a:schemeClr val="accent6"/>
                </a:solidFill>
              </a:rPr>
              <a:t>3c</a:t>
            </a:r>
            <a:r>
              <a:rPr lang="en-GB" dirty="0">
                <a:solidFill>
                  <a:schemeClr val="accent6"/>
                </a:solidFill>
              </a:rPr>
              <a:t>fjwd</a:t>
            </a:r>
          </a:p>
          <a:p>
            <a:endParaRPr lang="en-GB" dirty="0"/>
          </a:p>
          <a:p>
            <a:endParaRPr lang="en-GB" dirty="0"/>
          </a:p>
        </p:txBody>
      </p:sp>
      <p:sp>
        <p:nvSpPr>
          <p:cNvPr id="7" name="Text Placeholder 6">
            <a:extLst>
              <a:ext uri="{FF2B5EF4-FFF2-40B4-BE49-F238E27FC236}">
                <a16:creationId xmlns:a16="http://schemas.microsoft.com/office/drawing/2014/main" id="{13B7890F-2711-A240-1C05-57609AEAE778}"/>
              </a:ext>
            </a:extLst>
          </p:cNvPr>
          <p:cNvSpPr>
            <a:spLocks noGrp="1"/>
          </p:cNvSpPr>
          <p:nvPr>
            <p:ph type="body" sz="quarter" idx="15"/>
          </p:nvPr>
        </p:nvSpPr>
        <p:spPr/>
        <p:txBody>
          <a:bodyPr/>
          <a:lstStyle/>
          <a:p>
            <a:r>
              <a:rPr lang="en-GB" dirty="0">
                <a:solidFill>
                  <a:schemeClr val="accent6"/>
                </a:solidFill>
              </a:rPr>
              <a:t>3F error codes mean that a patient may recently have moved to England from Wales, Scotland or Northern Ireland or is ex-armed forces.</a:t>
            </a:r>
          </a:p>
          <a:p>
            <a:r>
              <a:rPr lang="en-GB" dirty="0">
                <a:solidFill>
                  <a:schemeClr val="accent6"/>
                </a:solidFill>
              </a:rPr>
              <a:t>3F will be followed by 4 random characters e.g.</a:t>
            </a:r>
          </a:p>
          <a:p>
            <a:r>
              <a:rPr lang="en-GB" b="1" dirty="0">
                <a:solidFill>
                  <a:schemeClr val="accent6"/>
                </a:solidFill>
              </a:rPr>
              <a:t>3f</a:t>
            </a:r>
            <a:r>
              <a:rPr lang="en-GB" dirty="0">
                <a:solidFill>
                  <a:schemeClr val="accent6"/>
                </a:solidFill>
              </a:rPr>
              <a:t>plmi</a:t>
            </a:r>
          </a:p>
          <a:p>
            <a:endParaRPr lang="en-GB" dirty="0">
              <a:solidFill>
                <a:schemeClr val="accent6"/>
              </a:solidFill>
            </a:endParaRPr>
          </a:p>
        </p:txBody>
      </p:sp>
      <p:sp>
        <p:nvSpPr>
          <p:cNvPr id="5" name="Title 4">
            <a:extLst>
              <a:ext uri="{FF2B5EF4-FFF2-40B4-BE49-F238E27FC236}">
                <a16:creationId xmlns:a16="http://schemas.microsoft.com/office/drawing/2014/main" id="{92DCF589-1C20-5607-8662-BC0E1C7198C6}"/>
              </a:ext>
            </a:extLst>
          </p:cNvPr>
          <p:cNvSpPr>
            <a:spLocks noGrp="1"/>
          </p:cNvSpPr>
          <p:nvPr>
            <p:ph type="title"/>
          </p:nvPr>
        </p:nvSpPr>
        <p:spPr/>
        <p:txBody>
          <a:bodyPr/>
          <a:lstStyle/>
          <a:p>
            <a:r>
              <a:rPr lang="en-GB" dirty="0"/>
              <a:t>Error codes</a:t>
            </a:r>
          </a:p>
        </p:txBody>
      </p:sp>
      <p:sp>
        <p:nvSpPr>
          <p:cNvPr id="8" name="Content Placeholder 4">
            <a:extLst>
              <a:ext uri="{FF2B5EF4-FFF2-40B4-BE49-F238E27FC236}">
                <a16:creationId xmlns:a16="http://schemas.microsoft.com/office/drawing/2014/main" id="{9E19AD68-C924-3BD1-7F31-70438A441738}"/>
              </a:ext>
            </a:extLst>
          </p:cNvPr>
          <p:cNvSpPr txBox="1">
            <a:spLocks/>
          </p:cNvSpPr>
          <p:nvPr/>
        </p:nvSpPr>
        <p:spPr>
          <a:xfrm>
            <a:off x="1805705" y="2021887"/>
            <a:ext cx="635418" cy="468221"/>
          </a:xfrm>
          <a:prstGeom prst="rect">
            <a:avLst/>
          </a:prstGeom>
        </p:spPr>
        <p:txBody>
          <a:bodyPr vert="horz" lIns="0" tIns="0" rIns="0" bIns="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200" b="1">
                <a:solidFill>
                  <a:schemeClr val="tx1"/>
                </a:solidFill>
                <a:cs typeface="Arial"/>
              </a:rPr>
              <a:t>3C</a:t>
            </a:r>
          </a:p>
          <a:p>
            <a:pPr marL="457200" lvl="1" indent="0">
              <a:buFont typeface="Arial" panose="020B0604020202020204" pitchFamily="34" charset="0"/>
              <a:buNone/>
            </a:pPr>
            <a:endParaRPr lang="en-GB" sz="2000">
              <a:cs typeface="Arial"/>
            </a:endParaRPr>
          </a:p>
        </p:txBody>
      </p:sp>
      <p:sp>
        <p:nvSpPr>
          <p:cNvPr id="9" name="Content Placeholder 4">
            <a:extLst>
              <a:ext uri="{FF2B5EF4-FFF2-40B4-BE49-F238E27FC236}">
                <a16:creationId xmlns:a16="http://schemas.microsoft.com/office/drawing/2014/main" id="{3ACC87F6-F617-8397-0DD6-F10148178319}"/>
              </a:ext>
            </a:extLst>
          </p:cNvPr>
          <p:cNvSpPr txBox="1">
            <a:spLocks/>
          </p:cNvSpPr>
          <p:nvPr/>
        </p:nvSpPr>
        <p:spPr>
          <a:xfrm>
            <a:off x="5816368" y="2021887"/>
            <a:ext cx="635418" cy="468221"/>
          </a:xfrm>
          <a:prstGeom prst="rect">
            <a:avLst/>
          </a:prstGeom>
        </p:spPr>
        <p:txBody>
          <a:bodyPr vert="horz" lIns="0" tIns="0" rIns="0" bIns="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200" b="1">
                <a:solidFill>
                  <a:schemeClr val="tx1"/>
                </a:solidFill>
                <a:cs typeface="Arial"/>
              </a:rPr>
              <a:t>3F</a:t>
            </a:r>
          </a:p>
          <a:p>
            <a:pPr marL="457200" lvl="1" indent="0">
              <a:buFont typeface="Arial" panose="020B0604020202020204" pitchFamily="34" charset="0"/>
              <a:buNone/>
            </a:pPr>
            <a:endParaRPr lang="en-GB" sz="2000">
              <a:cs typeface="Arial"/>
            </a:endParaRPr>
          </a:p>
        </p:txBody>
      </p:sp>
      <p:sp>
        <p:nvSpPr>
          <p:cNvPr id="12" name="Rectangle: Rounded Corners 11">
            <a:extLst>
              <a:ext uri="{FF2B5EF4-FFF2-40B4-BE49-F238E27FC236}">
                <a16:creationId xmlns:a16="http://schemas.microsoft.com/office/drawing/2014/main" id="{FAC46CD4-1265-74FA-F9AB-E75C90942E15}"/>
              </a:ext>
            </a:extLst>
          </p:cNvPr>
          <p:cNvSpPr/>
          <p:nvPr/>
        </p:nvSpPr>
        <p:spPr>
          <a:xfrm>
            <a:off x="8196002" y="1706336"/>
            <a:ext cx="3563998" cy="1265464"/>
          </a:xfrm>
          <a:prstGeom prst="round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FD85EAC7-1E0D-114B-ED43-57A3A3AE22C3}"/>
              </a:ext>
            </a:extLst>
          </p:cNvPr>
          <p:cNvSpPr/>
          <p:nvPr/>
        </p:nvSpPr>
        <p:spPr>
          <a:xfrm>
            <a:off x="8196002" y="2699081"/>
            <a:ext cx="3551156" cy="331199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Content Placeholder 4">
            <a:extLst>
              <a:ext uri="{FF2B5EF4-FFF2-40B4-BE49-F238E27FC236}">
                <a16:creationId xmlns:a16="http://schemas.microsoft.com/office/drawing/2014/main" id="{3C2504D5-CF6B-D8BE-3CAB-05B76BB789C4}"/>
              </a:ext>
            </a:extLst>
          </p:cNvPr>
          <p:cNvSpPr txBox="1">
            <a:spLocks/>
          </p:cNvSpPr>
          <p:nvPr/>
        </p:nvSpPr>
        <p:spPr>
          <a:xfrm>
            <a:off x="9660292" y="2043659"/>
            <a:ext cx="635418" cy="468221"/>
          </a:xfrm>
          <a:prstGeom prst="rect">
            <a:avLst/>
          </a:prstGeom>
        </p:spPr>
        <p:txBody>
          <a:bodyPr vert="horz" lIns="0" tIns="0" rIns="0" bIns="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200" b="1">
                <a:solidFill>
                  <a:schemeClr val="tx1"/>
                </a:solidFill>
                <a:cs typeface="Arial"/>
              </a:rPr>
              <a:t>3R</a:t>
            </a:r>
          </a:p>
          <a:p>
            <a:pPr marL="457200" lvl="1" indent="0">
              <a:buFont typeface="Arial" panose="020B0604020202020204" pitchFamily="34" charset="0"/>
              <a:buNone/>
            </a:pPr>
            <a:endParaRPr lang="en-GB" sz="2000">
              <a:cs typeface="Arial"/>
            </a:endParaRPr>
          </a:p>
        </p:txBody>
      </p:sp>
      <p:sp>
        <p:nvSpPr>
          <p:cNvPr id="14" name="TextBox 13">
            <a:extLst>
              <a:ext uri="{FF2B5EF4-FFF2-40B4-BE49-F238E27FC236}">
                <a16:creationId xmlns:a16="http://schemas.microsoft.com/office/drawing/2014/main" id="{85626E88-9A4A-952D-518F-D1EF711E15C1}"/>
              </a:ext>
            </a:extLst>
          </p:cNvPr>
          <p:cNvSpPr txBox="1"/>
          <p:nvPr/>
        </p:nvSpPr>
        <p:spPr>
          <a:xfrm>
            <a:off x="8349521" y="2877752"/>
            <a:ext cx="3096808" cy="3016210"/>
          </a:xfrm>
          <a:prstGeom prst="rect">
            <a:avLst/>
          </a:prstGeom>
          <a:noFill/>
        </p:spPr>
        <p:txBody>
          <a:bodyPr wrap="square" rtlCol="0">
            <a:spAutoFit/>
          </a:bodyPr>
          <a:lstStyle/>
          <a:p>
            <a:pPr>
              <a:spcAft>
                <a:spcPts val="600"/>
              </a:spcAft>
            </a:pPr>
            <a:r>
              <a:rPr lang="en-GB" dirty="0">
                <a:solidFill>
                  <a:schemeClr val="accent6"/>
                </a:solidFill>
              </a:rPr>
              <a:t>3R error codes mean there is either no ODS code associated with the patient's NHS number being returned to the NHS App, or it is an unsupported ODS code. </a:t>
            </a:r>
          </a:p>
          <a:p>
            <a:pPr>
              <a:spcAft>
                <a:spcPts val="600"/>
              </a:spcAft>
            </a:pPr>
            <a:r>
              <a:rPr lang="en-GB" dirty="0">
                <a:solidFill>
                  <a:schemeClr val="accent6"/>
                </a:solidFill>
              </a:rPr>
              <a:t>3R will be followed by 4 random characters e.g.</a:t>
            </a:r>
          </a:p>
          <a:p>
            <a:r>
              <a:rPr lang="en-GB" b="1" dirty="0">
                <a:solidFill>
                  <a:schemeClr val="accent6"/>
                </a:solidFill>
              </a:rPr>
              <a:t>3r</a:t>
            </a:r>
            <a:r>
              <a:rPr lang="en-GB" dirty="0">
                <a:solidFill>
                  <a:schemeClr val="accent6"/>
                </a:solidFill>
              </a:rPr>
              <a:t>swtr</a:t>
            </a:r>
          </a:p>
          <a:p>
            <a:endParaRPr lang="en-GB" dirty="0"/>
          </a:p>
        </p:txBody>
      </p:sp>
      <p:sp>
        <p:nvSpPr>
          <p:cNvPr id="15" name="TextBox 14">
            <a:extLst>
              <a:ext uri="{FF2B5EF4-FFF2-40B4-BE49-F238E27FC236}">
                <a16:creationId xmlns:a16="http://schemas.microsoft.com/office/drawing/2014/main" id="{530C1D0B-33A5-1CB8-F18C-286998C87F75}"/>
              </a:ext>
            </a:extLst>
          </p:cNvPr>
          <p:cNvSpPr txBox="1"/>
          <p:nvPr/>
        </p:nvSpPr>
        <p:spPr>
          <a:xfrm>
            <a:off x="-7670" y="6405771"/>
            <a:ext cx="4519704" cy="33855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a:ea typeface="+mn-lt"/>
                <a:cs typeface="+mn-lt"/>
                <a:hlinkClick r:id="rId2"/>
              </a:rPr>
              <a:t>More information on error messages</a:t>
            </a:r>
            <a:endParaRPr lang="en-US" sz="2000" b="1">
              <a:ea typeface="+mn-lt"/>
              <a:cs typeface="+mn-lt"/>
            </a:endParaRPr>
          </a:p>
        </p:txBody>
      </p:sp>
    </p:spTree>
    <p:extLst>
      <p:ext uri="{BB962C8B-B14F-4D97-AF65-F5344CB8AC3E}">
        <p14:creationId xmlns:p14="http://schemas.microsoft.com/office/powerpoint/2010/main" val="2182389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936DE16-157E-7624-C8C3-7E2E9A09DB1F}"/>
              </a:ext>
            </a:extLst>
          </p:cNvPr>
          <p:cNvPicPr>
            <a:picLocks noGrp="1" noChangeAspect="1"/>
          </p:cNvPicPr>
          <p:nvPr>
            <p:ph type="pic" sz="quarter" idx="10"/>
          </p:nvPr>
        </p:nvPicPr>
        <p:blipFill>
          <a:blip r:embed="rId2"/>
          <a:srcRect l="27026" t="10754" r="14869" b="11485"/>
          <a:stretch/>
        </p:blipFill>
        <p:spPr>
          <a:xfrm>
            <a:off x="6400894" y="439102"/>
            <a:ext cx="3337560" cy="2989898"/>
          </a:xfrm>
          <a:prstGeom prst="rect">
            <a:avLst/>
          </a:prstGeom>
        </p:spPr>
      </p:pic>
      <p:sp>
        <p:nvSpPr>
          <p:cNvPr id="6" name="Text Placeholder 2">
            <a:extLst>
              <a:ext uri="{FF2B5EF4-FFF2-40B4-BE49-F238E27FC236}">
                <a16:creationId xmlns:a16="http://schemas.microsoft.com/office/drawing/2014/main" id="{92EBC200-71AB-2F42-D661-BCBF03904845}"/>
              </a:ext>
            </a:extLst>
          </p:cNvPr>
          <p:cNvSpPr txBox="1">
            <a:spLocks/>
          </p:cNvSpPr>
          <p:nvPr/>
        </p:nvSpPr>
        <p:spPr>
          <a:xfrm>
            <a:off x="1197863" y="3854328"/>
            <a:ext cx="3685033" cy="332371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t>Two practices merge</a:t>
            </a:r>
          </a:p>
          <a:p>
            <a:endParaRPr lang="en-GB" dirty="0"/>
          </a:p>
        </p:txBody>
      </p:sp>
      <p:sp>
        <p:nvSpPr>
          <p:cNvPr id="7" name="Title 3">
            <a:extLst>
              <a:ext uri="{FF2B5EF4-FFF2-40B4-BE49-F238E27FC236}">
                <a16:creationId xmlns:a16="http://schemas.microsoft.com/office/drawing/2014/main" id="{9DD84F19-D893-BC66-9BEB-3A3BC19C0DF0}"/>
              </a:ext>
            </a:extLst>
          </p:cNvPr>
          <p:cNvSpPr txBox="1">
            <a:spLocks/>
          </p:cNvSpPr>
          <p:nvPr/>
        </p:nvSpPr>
        <p:spPr>
          <a:xfrm>
            <a:off x="1197863" y="2162829"/>
            <a:ext cx="3749041" cy="65657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1000"/>
              </a:spcBef>
              <a:defRPr/>
            </a:pPr>
            <a:r>
              <a:rPr lang="en-GB" sz="3600" b="1" dirty="0">
                <a:latin typeface="+mn-lt"/>
                <a:ea typeface="+mn-ea"/>
                <a:cs typeface="+mn-cs"/>
              </a:rPr>
              <a:t>Turning off:</a:t>
            </a:r>
            <a:br>
              <a:rPr lang="en-GB" sz="3600" b="1" dirty="0">
                <a:latin typeface="+mn-lt"/>
                <a:ea typeface="+mn-ea"/>
                <a:cs typeface="+mn-cs"/>
              </a:rPr>
            </a:br>
            <a:r>
              <a:rPr lang="en-GB" sz="3600" b="1" dirty="0">
                <a:latin typeface="+mn-lt"/>
                <a:ea typeface="+mn-ea"/>
                <a:cs typeface="+mn-cs"/>
              </a:rPr>
              <a:t>patient facing services</a:t>
            </a:r>
          </a:p>
        </p:txBody>
      </p:sp>
      <p:sp>
        <p:nvSpPr>
          <p:cNvPr id="3" name="Text Placeholder 2">
            <a:extLst>
              <a:ext uri="{FF2B5EF4-FFF2-40B4-BE49-F238E27FC236}">
                <a16:creationId xmlns:a16="http://schemas.microsoft.com/office/drawing/2014/main" id="{BEB7389E-6852-D2B4-159D-1CA839C68BEE}"/>
              </a:ext>
            </a:extLst>
          </p:cNvPr>
          <p:cNvSpPr txBox="1">
            <a:spLocks/>
          </p:cNvSpPr>
          <p:nvPr/>
        </p:nvSpPr>
        <p:spPr>
          <a:xfrm>
            <a:off x="5613862" y="3567545"/>
            <a:ext cx="5682211" cy="17714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t>The App connects to the main prescribing cost centre ODS code of the practice.</a:t>
            </a:r>
          </a:p>
          <a:p>
            <a:pPr marL="0" indent="0">
              <a:buNone/>
            </a:pPr>
            <a:r>
              <a:rPr lang="en-GB" sz="2000" dirty="0"/>
              <a:t>It doesn’t connect to branch ODS codes.</a:t>
            </a:r>
          </a:p>
          <a:p>
            <a:pPr marL="0" indent="0">
              <a:buNone/>
            </a:pPr>
            <a:r>
              <a:rPr lang="en-GB" sz="2000" dirty="0"/>
              <a:t>When two practices merge, they will move to one main prescribing cost centre ODS code.</a:t>
            </a:r>
          </a:p>
          <a:p>
            <a:pPr marL="0" indent="0">
              <a:buNone/>
            </a:pPr>
            <a:r>
              <a:rPr lang="en-GB" sz="2000" dirty="0"/>
              <a:t>Learn more: </a:t>
            </a:r>
            <a:r>
              <a:rPr lang="en-GB" sz="2000" dirty="0">
                <a:hlinkClick r:id="rId3"/>
              </a:rPr>
              <a:t>Switching patient facing services off - NHS England Digital</a:t>
            </a:r>
            <a:endParaRPr lang="en-GB" sz="2000" dirty="0"/>
          </a:p>
          <a:p>
            <a:pPr marL="0" indent="0">
              <a:buNone/>
            </a:pPr>
            <a:endParaRPr lang="en-GB" sz="2000" dirty="0"/>
          </a:p>
          <a:p>
            <a:endParaRPr lang="en-GB" dirty="0"/>
          </a:p>
        </p:txBody>
      </p:sp>
    </p:spTree>
    <p:extLst>
      <p:ext uri="{BB962C8B-B14F-4D97-AF65-F5344CB8AC3E}">
        <p14:creationId xmlns:p14="http://schemas.microsoft.com/office/powerpoint/2010/main" val="995914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92EBC200-71AB-2F42-D661-BCBF03904845}"/>
              </a:ext>
            </a:extLst>
          </p:cNvPr>
          <p:cNvSpPr txBox="1">
            <a:spLocks/>
          </p:cNvSpPr>
          <p:nvPr/>
        </p:nvSpPr>
        <p:spPr>
          <a:xfrm>
            <a:off x="1152143" y="3815837"/>
            <a:ext cx="5671457" cy="4455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t>Change in clinical system</a:t>
            </a:r>
          </a:p>
          <a:p>
            <a:pPr marL="0" indent="0">
              <a:buNone/>
            </a:pPr>
            <a:endParaRPr lang="en-GB" dirty="0"/>
          </a:p>
        </p:txBody>
      </p:sp>
      <p:sp>
        <p:nvSpPr>
          <p:cNvPr id="7" name="Title 3">
            <a:extLst>
              <a:ext uri="{FF2B5EF4-FFF2-40B4-BE49-F238E27FC236}">
                <a16:creationId xmlns:a16="http://schemas.microsoft.com/office/drawing/2014/main" id="{9DD84F19-D893-BC66-9BEB-3A3BC19C0DF0}"/>
              </a:ext>
            </a:extLst>
          </p:cNvPr>
          <p:cNvSpPr txBox="1">
            <a:spLocks/>
          </p:cNvSpPr>
          <p:nvPr/>
        </p:nvSpPr>
        <p:spPr>
          <a:xfrm>
            <a:off x="1152143" y="2162829"/>
            <a:ext cx="3639313" cy="65657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1000"/>
              </a:spcBef>
              <a:defRPr/>
            </a:pPr>
            <a:r>
              <a:rPr lang="en-GB" sz="3600" b="1" dirty="0">
                <a:latin typeface="+mn-lt"/>
                <a:ea typeface="+mn-ea"/>
                <a:cs typeface="+mn-cs"/>
              </a:rPr>
              <a:t>Turning off:</a:t>
            </a:r>
            <a:br>
              <a:rPr lang="en-GB" sz="3600" b="1" dirty="0">
                <a:latin typeface="+mn-lt"/>
                <a:ea typeface="+mn-ea"/>
                <a:cs typeface="+mn-cs"/>
              </a:rPr>
            </a:br>
            <a:r>
              <a:rPr lang="en-GB" sz="3600" b="1" dirty="0">
                <a:latin typeface="+mn-lt"/>
                <a:ea typeface="+mn-ea"/>
                <a:cs typeface="+mn-cs"/>
              </a:rPr>
              <a:t>patient facing services</a:t>
            </a:r>
          </a:p>
        </p:txBody>
      </p:sp>
      <p:sp>
        <p:nvSpPr>
          <p:cNvPr id="4" name="Content Placeholder 1">
            <a:extLst>
              <a:ext uri="{FF2B5EF4-FFF2-40B4-BE49-F238E27FC236}">
                <a16:creationId xmlns:a16="http://schemas.microsoft.com/office/drawing/2014/main" id="{BFCF8EE3-8D30-6CF4-A497-A8E01E4ACB35}"/>
              </a:ext>
            </a:extLst>
          </p:cNvPr>
          <p:cNvSpPr>
            <a:spLocks noGrp="1"/>
          </p:cNvSpPr>
          <p:nvPr>
            <p:ph idx="1"/>
          </p:nvPr>
        </p:nvSpPr>
        <p:spPr>
          <a:xfrm>
            <a:off x="5504689" y="1110176"/>
            <a:ext cx="6066826" cy="5355336"/>
          </a:xfrm>
        </p:spPr>
        <p:txBody>
          <a:bodyPr>
            <a:normAutofit/>
          </a:bodyPr>
          <a:lstStyle/>
          <a:p>
            <a:pPr marL="0" indent="0">
              <a:buNone/>
            </a:pPr>
            <a:r>
              <a:rPr lang="en-GB" sz="2000" dirty="0">
                <a:solidFill>
                  <a:schemeClr val="accent6"/>
                </a:solidFill>
              </a:rPr>
              <a:t>Following a migration, we </a:t>
            </a:r>
            <a:r>
              <a:rPr lang="en-GB" sz="2000">
                <a:solidFill>
                  <a:schemeClr val="accent6"/>
                </a:solidFill>
              </a:rPr>
              <a:t>recommend</a:t>
            </a:r>
            <a:r>
              <a:rPr lang="en-GB" sz="2000" dirty="0">
                <a:solidFill>
                  <a:schemeClr val="accent6"/>
                </a:solidFill>
              </a:rPr>
              <a:t> </a:t>
            </a:r>
            <a:r>
              <a:rPr lang="en-GB" sz="2000">
                <a:solidFill>
                  <a:schemeClr val="accent6"/>
                </a:solidFill>
              </a:rPr>
              <a:t>advising</a:t>
            </a:r>
            <a:r>
              <a:rPr lang="en-GB" sz="2000" dirty="0">
                <a:solidFill>
                  <a:schemeClr val="accent6"/>
                </a:solidFill>
              </a:rPr>
              <a:t> patients with an NHS login </a:t>
            </a:r>
            <a:r>
              <a:rPr lang="en-GB" sz="2000">
                <a:solidFill>
                  <a:schemeClr val="accent6"/>
                </a:solidFill>
              </a:rPr>
              <a:t>to </a:t>
            </a:r>
            <a:r>
              <a:rPr lang="en-GB" sz="2000" dirty="0">
                <a:solidFill>
                  <a:schemeClr val="accent6"/>
                </a:solidFill>
              </a:rPr>
              <a:t>sign into the NHS App, </a:t>
            </a:r>
            <a:r>
              <a:rPr lang="en-GB" sz="2000" dirty="0" err="1">
                <a:solidFill>
                  <a:schemeClr val="accent6"/>
                </a:solidFill>
              </a:rPr>
              <a:t>Airmid</a:t>
            </a:r>
            <a:r>
              <a:rPr lang="en-GB" sz="2000" dirty="0">
                <a:solidFill>
                  <a:schemeClr val="accent6"/>
                </a:solidFill>
              </a:rPr>
              <a:t> or Patient Access, using the NHS login service. </a:t>
            </a:r>
          </a:p>
          <a:p>
            <a:pPr marL="0" indent="0">
              <a:buNone/>
            </a:pPr>
            <a:r>
              <a:rPr lang="en-GB" sz="2000" dirty="0">
                <a:solidFill>
                  <a:schemeClr val="accent6"/>
                </a:solidFill>
              </a:rPr>
              <a:t>This will either create a link to an existing online services account or create a new online services account for a patient. </a:t>
            </a:r>
          </a:p>
          <a:p>
            <a:pPr marL="0" indent="0">
              <a:buNone/>
            </a:pPr>
            <a:r>
              <a:rPr lang="en-GB" sz="2000" dirty="0">
                <a:solidFill>
                  <a:schemeClr val="accent6"/>
                </a:solidFill>
              </a:rPr>
              <a:t>Patients will then have access to the default services controlled by the practice without having to contact the practice.</a:t>
            </a:r>
          </a:p>
          <a:p>
            <a:pPr marL="0" indent="0">
              <a:buNone/>
            </a:pPr>
            <a:r>
              <a:rPr lang="en-GB" sz="2000" dirty="0">
                <a:solidFill>
                  <a:schemeClr val="accent6"/>
                </a:solidFill>
              </a:rPr>
              <a:t>Patients that do not want to use the NHS login service will have to contact the practice to receive online login credentials.</a:t>
            </a:r>
          </a:p>
          <a:p>
            <a:pPr marL="0" indent="0">
              <a:buNone/>
            </a:pPr>
            <a:r>
              <a:rPr lang="en-GB" sz="2000" dirty="0">
                <a:solidFill>
                  <a:schemeClr val="accent6"/>
                </a:solidFill>
              </a:rPr>
              <a:t>Learn more: </a:t>
            </a:r>
            <a:r>
              <a:rPr lang="en-GB" sz="2000" dirty="0">
                <a:hlinkClick r:id="rId2"/>
              </a:rPr>
              <a:t>Switching patient facing services off - NHS England Digital</a:t>
            </a:r>
            <a:endParaRPr lang="en-GB" sz="2000" dirty="0"/>
          </a:p>
          <a:p>
            <a:pPr marL="0" indent="0">
              <a:buNone/>
            </a:pPr>
            <a:endParaRPr lang="en-GB" sz="2000" dirty="0">
              <a:solidFill>
                <a:schemeClr val="accent6"/>
              </a:solidFill>
            </a:endParaRPr>
          </a:p>
          <a:p>
            <a:pPr marL="0" indent="0">
              <a:buNone/>
            </a:pPr>
            <a:endParaRPr lang="en-GB" sz="2000" dirty="0"/>
          </a:p>
        </p:txBody>
      </p:sp>
    </p:spTree>
    <p:extLst>
      <p:ext uri="{BB962C8B-B14F-4D97-AF65-F5344CB8AC3E}">
        <p14:creationId xmlns:p14="http://schemas.microsoft.com/office/powerpoint/2010/main" val="43314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92EBC200-71AB-2F42-D661-BCBF03904845}"/>
              </a:ext>
            </a:extLst>
          </p:cNvPr>
          <p:cNvSpPr txBox="1">
            <a:spLocks/>
          </p:cNvSpPr>
          <p:nvPr/>
        </p:nvSpPr>
        <p:spPr>
          <a:xfrm>
            <a:off x="1106423" y="3935970"/>
            <a:ext cx="4406972" cy="3693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t>Change in clinical system</a:t>
            </a:r>
          </a:p>
          <a:p>
            <a:pPr marL="0" indent="0">
              <a:buNone/>
            </a:pPr>
            <a:endParaRPr lang="en-GB" dirty="0"/>
          </a:p>
        </p:txBody>
      </p:sp>
      <p:sp>
        <p:nvSpPr>
          <p:cNvPr id="7" name="Title 3">
            <a:extLst>
              <a:ext uri="{FF2B5EF4-FFF2-40B4-BE49-F238E27FC236}">
                <a16:creationId xmlns:a16="http://schemas.microsoft.com/office/drawing/2014/main" id="{9DD84F19-D893-BC66-9BEB-3A3BC19C0DF0}"/>
              </a:ext>
            </a:extLst>
          </p:cNvPr>
          <p:cNvSpPr txBox="1">
            <a:spLocks/>
          </p:cNvSpPr>
          <p:nvPr/>
        </p:nvSpPr>
        <p:spPr>
          <a:xfrm>
            <a:off x="1106423" y="2162829"/>
            <a:ext cx="3849625" cy="65657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1000"/>
              </a:spcBef>
              <a:defRPr/>
            </a:pPr>
            <a:r>
              <a:rPr lang="en-GB" sz="3600" b="1">
                <a:latin typeface="+mn-lt"/>
                <a:ea typeface="+mn-ea"/>
                <a:cs typeface="+mn-cs"/>
              </a:rPr>
              <a:t>Helping patients reconnect to App services</a:t>
            </a:r>
            <a:endParaRPr lang="en-GB" sz="3600" b="1" dirty="0">
              <a:latin typeface="+mn-lt"/>
              <a:ea typeface="+mn-ea"/>
              <a:cs typeface="+mn-cs"/>
            </a:endParaRPr>
          </a:p>
        </p:txBody>
      </p:sp>
      <p:sp>
        <p:nvSpPr>
          <p:cNvPr id="4" name="Content Placeholder 1">
            <a:extLst>
              <a:ext uri="{FF2B5EF4-FFF2-40B4-BE49-F238E27FC236}">
                <a16:creationId xmlns:a16="http://schemas.microsoft.com/office/drawing/2014/main" id="{BFCF8EE3-8D30-6CF4-A497-A8E01E4ACB35}"/>
              </a:ext>
            </a:extLst>
          </p:cNvPr>
          <p:cNvSpPr>
            <a:spLocks noGrp="1"/>
          </p:cNvSpPr>
          <p:nvPr>
            <p:ph idx="1"/>
          </p:nvPr>
        </p:nvSpPr>
        <p:spPr>
          <a:xfrm>
            <a:off x="5710333" y="1152144"/>
            <a:ext cx="6025947" cy="5705856"/>
          </a:xfrm>
        </p:spPr>
        <p:txBody>
          <a:bodyPr>
            <a:normAutofit/>
          </a:bodyPr>
          <a:lstStyle/>
          <a:p>
            <a:r>
              <a:rPr lang="en-GB" sz="2000" dirty="0">
                <a:solidFill>
                  <a:schemeClr val="accent6"/>
                </a:solidFill>
              </a:rPr>
              <a:t>If the patient doesn’t reconnect </a:t>
            </a:r>
            <a:r>
              <a:rPr lang="en-GB" sz="2000">
                <a:solidFill>
                  <a:schemeClr val="accent6"/>
                </a:solidFill>
              </a:rPr>
              <a:t>to the App</a:t>
            </a:r>
            <a:r>
              <a:rPr lang="en-GB" sz="2000" dirty="0">
                <a:solidFill>
                  <a:schemeClr val="accent6"/>
                </a:solidFill>
              </a:rPr>
              <a:t>, they will see a </a:t>
            </a:r>
            <a:r>
              <a:rPr lang="en-GB" sz="2000" b="1" dirty="0">
                <a:solidFill>
                  <a:schemeClr val="accent6"/>
                </a:solidFill>
              </a:rPr>
              <a:t>3C error code</a:t>
            </a:r>
            <a:r>
              <a:rPr lang="en-GB" sz="2000" dirty="0">
                <a:solidFill>
                  <a:schemeClr val="accent6"/>
                </a:solidFill>
              </a:rPr>
              <a:t>.  A 3C error means the user cannot connect their NHS App to mirror their online account.</a:t>
            </a:r>
            <a:br>
              <a:rPr lang="en-GB" sz="2000" u="sng" dirty="0">
                <a:solidFill>
                  <a:schemeClr val="accent6"/>
                </a:solidFill>
              </a:rPr>
            </a:br>
            <a:br>
              <a:rPr lang="en-GB" sz="2000" u="sng" dirty="0">
                <a:solidFill>
                  <a:schemeClr val="accent6"/>
                </a:solidFill>
              </a:rPr>
            </a:br>
            <a:r>
              <a:rPr lang="en-GB" sz="2000" u="sng" dirty="0">
                <a:solidFill>
                  <a:schemeClr val="accent6"/>
                </a:solidFill>
              </a:rPr>
              <a:t>Verification:</a:t>
            </a:r>
          </a:p>
          <a:p>
            <a:r>
              <a:rPr lang="en-GB" sz="2000" dirty="0">
                <a:solidFill>
                  <a:schemeClr val="accent6"/>
                </a:solidFill>
              </a:rPr>
              <a:t>Route 1 – Video</a:t>
            </a:r>
          </a:p>
          <a:p>
            <a:r>
              <a:rPr lang="en-GB" sz="2000" dirty="0">
                <a:solidFill>
                  <a:schemeClr val="accent6"/>
                </a:solidFill>
              </a:rPr>
              <a:t>Route 2 – PIN document </a:t>
            </a:r>
          </a:p>
          <a:p>
            <a:br>
              <a:rPr lang="en-GB" sz="2000" u="sng" dirty="0">
                <a:solidFill>
                  <a:schemeClr val="accent6"/>
                </a:solidFill>
              </a:rPr>
            </a:br>
            <a:r>
              <a:rPr lang="en-GB" sz="2000" dirty="0">
                <a:solidFill>
                  <a:schemeClr val="accent6"/>
                </a:solidFill>
              </a:rPr>
              <a:t>If the user </a:t>
            </a:r>
            <a:r>
              <a:rPr lang="en-GB" sz="2000">
                <a:solidFill>
                  <a:schemeClr val="accent6"/>
                </a:solidFill>
              </a:rPr>
              <a:t>verifies their</a:t>
            </a:r>
            <a:r>
              <a:rPr lang="en-GB" sz="2000" dirty="0">
                <a:solidFill>
                  <a:schemeClr val="accent6"/>
                </a:solidFill>
              </a:rPr>
              <a:t> identity</a:t>
            </a:r>
            <a:r>
              <a:rPr lang="en-GB" sz="2000">
                <a:solidFill>
                  <a:schemeClr val="accent6"/>
                </a:solidFill>
              </a:rPr>
              <a:t> by video</a:t>
            </a:r>
            <a:r>
              <a:rPr lang="en-GB" sz="2000" dirty="0">
                <a:solidFill>
                  <a:schemeClr val="accent6"/>
                </a:solidFill>
              </a:rPr>
              <a:t>, they will reconnect to the new online account created on your system. If no online account is recreated, the user will have nothing to reconnect to.</a:t>
            </a:r>
          </a:p>
          <a:p>
            <a:r>
              <a:rPr lang="en-GB" sz="2000" dirty="0">
                <a:solidFill>
                  <a:schemeClr val="accent6"/>
                </a:solidFill>
              </a:rPr>
              <a:t>If the user has manually entered their PIN document into the NHS App, they will need to reconnect to the new system with a new PIN document</a:t>
            </a:r>
            <a:r>
              <a:rPr lang="en-GB" sz="2000">
                <a:solidFill>
                  <a:schemeClr val="accent6"/>
                </a:solidFill>
              </a:rPr>
              <a:t>.</a:t>
            </a:r>
            <a:endParaRPr lang="en-GB" sz="2000" dirty="0">
              <a:solidFill>
                <a:schemeClr val="accent6"/>
              </a:solidFill>
            </a:endParaRPr>
          </a:p>
          <a:p>
            <a:pPr marL="0" indent="0">
              <a:buNone/>
            </a:pPr>
            <a:endParaRPr lang="en-GB" dirty="0"/>
          </a:p>
        </p:txBody>
      </p:sp>
      <p:sp>
        <p:nvSpPr>
          <p:cNvPr id="5" name="Rectangle 4">
            <a:extLst>
              <a:ext uri="{FF2B5EF4-FFF2-40B4-BE49-F238E27FC236}">
                <a16:creationId xmlns:a16="http://schemas.microsoft.com/office/drawing/2014/main" id="{A722BC20-5AD2-D895-AFDD-11FC83EC31ED}"/>
              </a:ext>
            </a:extLst>
          </p:cNvPr>
          <p:cNvSpPr/>
          <p:nvPr/>
        </p:nvSpPr>
        <p:spPr>
          <a:xfrm>
            <a:off x="9021452" y="179109"/>
            <a:ext cx="3170548" cy="750668"/>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a:t>E</a:t>
            </a:r>
            <a:r>
              <a:rPr lang="en-GB" sz="2000" b="1">
                <a:latin typeface="+mn-lt"/>
                <a:ea typeface="+mn-ea"/>
                <a:cs typeface="+mn-cs"/>
              </a:rPr>
              <a:t>rror </a:t>
            </a:r>
            <a:r>
              <a:rPr lang="en-GB" sz="2000" b="1"/>
              <a:t>C</a:t>
            </a:r>
            <a:r>
              <a:rPr lang="en-GB" sz="2000" b="1">
                <a:latin typeface="+mn-lt"/>
                <a:ea typeface="+mn-ea"/>
                <a:cs typeface="+mn-cs"/>
              </a:rPr>
              <a:t>ode 3C</a:t>
            </a:r>
            <a:endParaRPr lang="en-GB" sz="2000"/>
          </a:p>
        </p:txBody>
      </p:sp>
    </p:spTree>
    <p:extLst>
      <p:ext uri="{BB962C8B-B14F-4D97-AF65-F5344CB8AC3E}">
        <p14:creationId xmlns:p14="http://schemas.microsoft.com/office/powerpoint/2010/main" val="3628640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9DD84F19-D893-BC66-9BEB-3A3BC19C0DF0}"/>
              </a:ext>
            </a:extLst>
          </p:cNvPr>
          <p:cNvSpPr txBox="1">
            <a:spLocks/>
          </p:cNvSpPr>
          <p:nvPr/>
        </p:nvSpPr>
        <p:spPr>
          <a:xfrm>
            <a:off x="1106424" y="1935100"/>
            <a:ext cx="3355848" cy="65657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1000"/>
              </a:spcBef>
              <a:defRPr/>
            </a:pPr>
            <a:r>
              <a:rPr lang="en-GB" sz="3600" b="1">
                <a:latin typeface="+mn-lt"/>
                <a:ea typeface="+mn-ea"/>
                <a:cs typeface="+mn-cs"/>
              </a:rPr>
              <a:t>How can the NHS App team help?</a:t>
            </a:r>
          </a:p>
        </p:txBody>
      </p:sp>
      <p:sp>
        <p:nvSpPr>
          <p:cNvPr id="4" name="Content Placeholder 1">
            <a:extLst>
              <a:ext uri="{FF2B5EF4-FFF2-40B4-BE49-F238E27FC236}">
                <a16:creationId xmlns:a16="http://schemas.microsoft.com/office/drawing/2014/main" id="{BFCF8EE3-8D30-6CF4-A497-A8E01E4ACB35}"/>
              </a:ext>
            </a:extLst>
          </p:cNvPr>
          <p:cNvSpPr>
            <a:spLocks noGrp="1"/>
          </p:cNvSpPr>
          <p:nvPr>
            <p:ph idx="1"/>
          </p:nvPr>
        </p:nvSpPr>
        <p:spPr>
          <a:xfrm>
            <a:off x="5587467" y="1159328"/>
            <a:ext cx="5769381" cy="5369379"/>
          </a:xfrm>
        </p:spPr>
        <p:txBody>
          <a:bodyPr>
            <a:normAutofit/>
          </a:bodyPr>
          <a:lstStyle/>
          <a:p>
            <a:r>
              <a:rPr lang="en-GB" sz="2000" b="1" dirty="0">
                <a:solidFill>
                  <a:schemeClr val="accent6"/>
                </a:solidFill>
                <a:hlinkClick r:id="rId2"/>
              </a:rPr>
              <a:t>Inform us</a:t>
            </a:r>
            <a:r>
              <a:rPr lang="en-GB" sz="2000" b="1" dirty="0">
                <a:solidFill>
                  <a:schemeClr val="accent6"/>
                </a:solidFill>
              </a:rPr>
              <a:t> that you are changing clinical system or merging practices in advance</a:t>
            </a:r>
            <a:r>
              <a:rPr lang="en-GB" sz="2000" dirty="0">
                <a:solidFill>
                  <a:schemeClr val="accent6"/>
                </a:solidFill>
              </a:rPr>
              <a:t>. </a:t>
            </a:r>
          </a:p>
          <a:p>
            <a:r>
              <a:rPr lang="en-GB" sz="2000" dirty="0">
                <a:solidFill>
                  <a:schemeClr val="accent6"/>
                </a:solidFill>
              </a:rPr>
              <a:t>We can prepare a tailored response for if a 3C error is reported to inform the user of potential downtime and what to do in the meantime.</a:t>
            </a:r>
          </a:p>
          <a:p>
            <a:br>
              <a:rPr lang="en-GB" sz="2000" dirty="0">
                <a:solidFill>
                  <a:schemeClr val="accent6"/>
                </a:solidFill>
              </a:rPr>
            </a:br>
            <a:r>
              <a:rPr lang="en-GB" sz="2000" dirty="0">
                <a:solidFill>
                  <a:schemeClr val="accent6"/>
                </a:solidFill>
              </a:rPr>
              <a:t>This include asking patients to:</a:t>
            </a:r>
          </a:p>
          <a:p>
            <a:pPr marL="342900" indent="-342900">
              <a:buFont typeface="Arial" panose="020B0604020202020204" pitchFamily="34" charset="0"/>
              <a:buChar char="•"/>
            </a:pPr>
            <a:r>
              <a:rPr lang="en-GB" sz="2000" dirty="0">
                <a:solidFill>
                  <a:schemeClr val="accent6"/>
                </a:solidFill>
              </a:rPr>
              <a:t>Email the practice directly to order their prescription </a:t>
            </a:r>
          </a:p>
          <a:p>
            <a:pPr marL="342900" indent="-342900">
              <a:buFont typeface="Arial" panose="020B0604020202020204" pitchFamily="34" charset="0"/>
              <a:buChar char="•"/>
            </a:pPr>
            <a:r>
              <a:rPr lang="en-GB" sz="2000" dirty="0">
                <a:solidFill>
                  <a:schemeClr val="accent6"/>
                </a:solidFill>
              </a:rPr>
              <a:t>Phone directly to book an appointments </a:t>
            </a:r>
          </a:p>
          <a:p>
            <a:pPr marL="0" indent="0">
              <a:buNone/>
            </a:pPr>
            <a:endParaRPr lang="en-GB" dirty="0">
              <a:solidFill>
                <a:schemeClr val="accent5">
                  <a:lumMod val="50000"/>
                </a:schemeClr>
              </a:solidFill>
            </a:endParaRPr>
          </a:p>
          <a:p>
            <a:pPr marL="0" indent="0">
              <a:buNone/>
            </a:pPr>
            <a:r>
              <a:rPr lang="en-GB" dirty="0">
                <a:solidFill>
                  <a:schemeClr val="accent5">
                    <a:lumMod val="50000"/>
                  </a:schemeClr>
                </a:solidFill>
              </a:rPr>
              <a:t>The NHS App service desk does not have the authority or ability to view or advise about data migration when changing clinical system or merging practices. Please contact your system supplier.</a:t>
            </a:r>
          </a:p>
        </p:txBody>
      </p:sp>
      <p:sp>
        <p:nvSpPr>
          <p:cNvPr id="2" name="Rectangle 1">
            <a:extLst>
              <a:ext uri="{FF2B5EF4-FFF2-40B4-BE49-F238E27FC236}">
                <a16:creationId xmlns:a16="http://schemas.microsoft.com/office/drawing/2014/main" id="{99491872-9CD9-0DB5-628F-EBF79D1E89F1}"/>
              </a:ext>
            </a:extLst>
          </p:cNvPr>
          <p:cNvSpPr/>
          <p:nvPr/>
        </p:nvSpPr>
        <p:spPr>
          <a:xfrm>
            <a:off x="9021452" y="179109"/>
            <a:ext cx="3170548" cy="750668"/>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a:t>E</a:t>
            </a:r>
            <a:r>
              <a:rPr lang="en-GB" sz="2000" b="1">
                <a:latin typeface="+mn-lt"/>
                <a:ea typeface="+mn-ea"/>
                <a:cs typeface="+mn-cs"/>
              </a:rPr>
              <a:t>rror </a:t>
            </a:r>
            <a:r>
              <a:rPr lang="en-GB" sz="2000" b="1"/>
              <a:t>C</a:t>
            </a:r>
            <a:r>
              <a:rPr lang="en-GB" sz="2000" b="1">
                <a:latin typeface="+mn-lt"/>
                <a:ea typeface="+mn-ea"/>
                <a:cs typeface="+mn-cs"/>
              </a:rPr>
              <a:t>ode 3C</a:t>
            </a:r>
            <a:endParaRPr lang="en-GB" sz="2000"/>
          </a:p>
        </p:txBody>
      </p:sp>
      <p:sp>
        <p:nvSpPr>
          <p:cNvPr id="3" name="Free-form: Shape 2">
            <a:extLst>
              <a:ext uri="{FF2B5EF4-FFF2-40B4-BE49-F238E27FC236}">
                <a16:creationId xmlns:a16="http://schemas.microsoft.com/office/drawing/2014/main" id="{EF14D8D3-F285-C51D-28FA-E0009BDE9BD2}"/>
              </a:ext>
            </a:extLst>
          </p:cNvPr>
          <p:cNvSpPr/>
          <p:nvPr/>
        </p:nvSpPr>
        <p:spPr>
          <a:xfrm>
            <a:off x="5270225" y="4964301"/>
            <a:ext cx="251198" cy="238665"/>
          </a:xfrm>
          <a:custGeom>
            <a:avLst/>
            <a:gdLst>
              <a:gd name="connsiteX0" fmla="*/ 213360 w 426720"/>
              <a:gd name="connsiteY0" fmla="*/ 0 h 426720"/>
              <a:gd name="connsiteX1" fmla="*/ 0 w 426720"/>
              <a:gd name="connsiteY1" fmla="*/ 213360 h 426720"/>
              <a:gd name="connsiteX2" fmla="*/ 213360 w 426720"/>
              <a:gd name="connsiteY2" fmla="*/ 426721 h 426720"/>
              <a:gd name="connsiteX3" fmla="*/ 426721 w 426720"/>
              <a:gd name="connsiteY3" fmla="*/ 213360 h 426720"/>
              <a:gd name="connsiteX4" fmla="*/ 213360 w 426720"/>
              <a:gd name="connsiteY4" fmla="*/ 0 h 426720"/>
              <a:gd name="connsiteX5" fmla="*/ 243840 w 426720"/>
              <a:gd name="connsiteY5" fmla="*/ 91440 h 426720"/>
              <a:gd name="connsiteX6" fmla="*/ 236220 w 426720"/>
              <a:gd name="connsiteY6" fmla="*/ 251460 h 426720"/>
              <a:gd name="connsiteX7" fmla="*/ 190500 w 426720"/>
              <a:gd name="connsiteY7" fmla="*/ 251460 h 426720"/>
              <a:gd name="connsiteX8" fmla="*/ 182880 w 426720"/>
              <a:gd name="connsiteY8" fmla="*/ 91440 h 426720"/>
              <a:gd name="connsiteX9" fmla="*/ 213360 w 426720"/>
              <a:gd name="connsiteY9" fmla="*/ 342900 h 426720"/>
              <a:gd name="connsiteX10" fmla="*/ 175260 w 426720"/>
              <a:gd name="connsiteY10" fmla="*/ 304800 h 426720"/>
              <a:gd name="connsiteX11" fmla="*/ 213360 w 426720"/>
              <a:gd name="connsiteY11" fmla="*/ 266700 h 426720"/>
              <a:gd name="connsiteX12" fmla="*/ 251460 w 426720"/>
              <a:gd name="connsiteY12" fmla="*/ 304800 h 426720"/>
              <a:gd name="connsiteX13" fmla="*/ 213360 w 426720"/>
              <a:gd name="connsiteY13" fmla="*/ 342900 h 426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6720" h="426720">
                <a:moveTo>
                  <a:pt x="213360" y="0"/>
                </a:moveTo>
                <a:cubicBezTo>
                  <a:pt x="95524" y="0"/>
                  <a:pt x="0" y="95524"/>
                  <a:pt x="0" y="213360"/>
                </a:cubicBezTo>
                <a:cubicBezTo>
                  <a:pt x="0" y="331196"/>
                  <a:pt x="95524" y="426721"/>
                  <a:pt x="213360" y="426721"/>
                </a:cubicBezTo>
                <a:cubicBezTo>
                  <a:pt x="331196" y="426721"/>
                  <a:pt x="426721" y="331196"/>
                  <a:pt x="426721" y="213360"/>
                </a:cubicBezTo>
                <a:cubicBezTo>
                  <a:pt x="426721" y="95524"/>
                  <a:pt x="331196" y="0"/>
                  <a:pt x="213360" y="0"/>
                </a:cubicBezTo>
                <a:close/>
                <a:moveTo>
                  <a:pt x="243840" y="91440"/>
                </a:moveTo>
                <a:lnTo>
                  <a:pt x="236220" y="251460"/>
                </a:lnTo>
                <a:lnTo>
                  <a:pt x="190500" y="251460"/>
                </a:lnTo>
                <a:lnTo>
                  <a:pt x="182880" y="91440"/>
                </a:lnTo>
                <a:close/>
                <a:moveTo>
                  <a:pt x="213360" y="342900"/>
                </a:moveTo>
                <a:cubicBezTo>
                  <a:pt x="192318" y="342900"/>
                  <a:pt x="175260" y="325843"/>
                  <a:pt x="175260" y="304800"/>
                </a:cubicBezTo>
                <a:cubicBezTo>
                  <a:pt x="175260" y="283758"/>
                  <a:pt x="192318" y="266700"/>
                  <a:pt x="213360" y="266700"/>
                </a:cubicBezTo>
                <a:cubicBezTo>
                  <a:pt x="234402" y="266700"/>
                  <a:pt x="251460" y="283758"/>
                  <a:pt x="251460" y="304800"/>
                </a:cubicBezTo>
                <a:cubicBezTo>
                  <a:pt x="251230" y="325746"/>
                  <a:pt x="234306" y="342670"/>
                  <a:pt x="213360" y="342900"/>
                </a:cubicBezTo>
                <a:close/>
              </a:path>
            </a:pathLst>
          </a:custGeom>
          <a:solidFill>
            <a:schemeClr val="accent4">
              <a:lumMod val="75000"/>
            </a:schemeClr>
          </a:solidFill>
          <a:ln w="6055" cap="flat">
            <a:noFill/>
            <a:prstDash val="solid"/>
            <a:miter/>
          </a:ln>
        </p:spPr>
        <p:txBody>
          <a:bodyPr rtlCol="0" anchor="ctr"/>
          <a:lstStyle/>
          <a:p>
            <a:endParaRPr lang="en-GB">
              <a:solidFill>
                <a:schemeClr val="accent1"/>
              </a:solidFill>
            </a:endParaRPr>
          </a:p>
        </p:txBody>
      </p:sp>
    </p:spTree>
    <p:extLst>
      <p:ext uri="{BB962C8B-B14F-4D97-AF65-F5344CB8AC3E}">
        <p14:creationId xmlns:p14="http://schemas.microsoft.com/office/powerpoint/2010/main" val="364776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HSD-Refresh-Theme-NOV1120B">
  <a:themeElements>
    <a:clrScheme name="Custom 2">
      <a:dk1>
        <a:srgbClr val="FFFFFF"/>
      </a:dk1>
      <a:lt1>
        <a:srgbClr val="231F20"/>
      </a:lt1>
      <a:dk2>
        <a:srgbClr val="005EB8"/>
      </a:dk2>
      <a:lt2>
        <a:srgbClr val="F4F6F8"/>
      </a:lt2>
      <a:accent1>
        <a:srgbClr val="003087"/>
      </a:accent1>
      <a:accent2>
        <a:srgbClr val="768692"/>
      </a:accent2>
      <a:accent3>
        <a:srgbClr val="C7CED3"/>
      </a:accent3>
      <a:accent4>
        <a:srgbClr val="99DDEB"/>
      </a:accent4>
      <a:accent5>
        <a:srgbClr val="80D2CC"/>
      </a:accent5>
      <a:accent6>
        <a:srgbClr val="425563"/>
      </a:accent6>
      <a:hlink>
        <a:srgbClr val="005EB8"/>
      </a:hlink>
      <a:folHlink>
        <a:srgbClr val="0030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SD-PPT-Template-Refresh_NOV2020-B" id="{06B772CD-B1AE-2743-BE7F-0BA8B46714EA}" vid="{16F65E12-3586-BC44-90B1-43C17D38503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65CA5E08054FD459D4EF6A9E070BBBA" ma:contentTypeVersion="8" ma:contentTypeDescription="Create a new document." ma:contentTypeScope="" ma:versionID="d3f18e51cc0feca4218416013b81e64a">
  <xsd:schema xmlns:xsd="http://www.w3.org/2001/XMLSchema" xmlns:xs="http://www.w3.org/2001/XMLSchema" xmlns:p="http://schemas.microsoft.com/office/2006/metadata/properties" xmlns:ns2="06420201-ca31-43f2-9f44-bb29c8bc933b" xmlns:ns3="c036be12-d36c-4123-b7c6-21e1d4620f73" targetNamespace="http://schemas.microsoft.com/office/2006/metadata/properties" ma:root="true" ma:fieldsID="7d70f59d2cc8711ffa61d123691c5f62" ns2:_="" ns3:_="">
    <xsd:import namespace="06420201-ca31-43f2-9f44-bb29c8bc933b"/>
    <xsd:import namespace="c036be12-d36c-4123-b7c6-21e1d4620f7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420201-ca31-43f2-9f44-bb29c8bc933b" elementFormDefault="qualified">
    <xsd:import namespace="http://schemas.microsoft.com/office/2006/documentManagement/types"/>
    <xsd:import namespace="http://schemas.microsoft.com/office/infopath/2007/PartnerControls"/>
    <xsd:element name="SharedWithUsers" ma:index="8"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036be12-d36c-4123-b7c6-21e1d4620f73"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B2C5EB0-D1AC-4271-A813-F8A117C7CEC9}">
  <ds:schemaRefs>
    <ds:schemaRef ds:uri="06420201-ca31-43f2-9f44-bb29c8bc933b"/>
    <ds:schemaRef ds:uri="c036be12-d36c-4123-b7c6-21e1d4620f7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7B6D4F5-ECA0-4A22-A4DD-3335756FD664}">
  <ds:schemaRefs>
    <ds:schemaRef ds:uri="http://schemas.microsoft.com/sharepoint/v3/contenttype/forms"/>
  </ds:schemaRefs>
</ds:datastoreItem>
</file>

<file path=customXml/itemProps3.xml><?xml version="1.0" encoding="utf-8"?>
<ds:datastoreItem xmlns:ds="http://schemas.openxmlformats.org/officeDocument/2006/customXml" ds:itemID="{A12B3C52-C4E5-4003-8240-632FDE102EAB}">
  <ds:schemaRefs>
    <ds:schemaRef ds:uri="http://schemas.microsoft.com/office/2006/documentManagement/types"/>
    <ds:schemaRef ds:uri="http://www.w3.org/XML/1998/namespace"/>
    <ds:schemaRef ds:uri="http://purl.org/dc/dcmitype/"/>
    <ds:schemaRef ds:uri="http://schemas.microsoft.com/office/infopath/2007/PartnerControls"/>
    <ds:schemaRef ds:uri="http://schemas.openxmlformats.org/package/2006/metadata/core-properties"/>
    <ds:schemaRef ds:uri="c036be12-d36c-4123-b7c6-21e1d4620f73"/>
    <ds:schemaRef ds:uri="06420201-ca31-43f2-9f44-bb29c8bc933b"/>
    <ds:schemaRef ds:uri="http://schemas.microsoft.com/office/2006/metadata/properties"/>
    <ds:schemaRef ds:uri="http://purl.org/dc/terms/"/>
    <ds:schemaRef ds:uri="http://purl.org/dc/elements/1.1/"/>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emplate/>
  <TotalTime>177</TotalTime>
  <Words>2636</Words>
  <Application>Microsoft Office PowerPoint</Application>
  <PresentationFormat>Widescreen</PresentationFormat>
  <Paragraphs>253</Paragraphs>
  <Slides>24</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NHSD-Refresh-Theme-NOV1120B</vt:lpstr>
      <vt:lpstr>NHS App</vt:lpstr>
      <vt:lpstr>NHS App Guidance</vt:lpstr>
      <vt:lpstr>Other resources for the NHS App </vt:lpstr>
      <vt:lpstr>PowerPoint Presentation</vt:lpstr>
      <vt:lpstr>Error codes</vt:lpstr>
      <vt:lpstr>PowerPoint Presentation</vt:lpstr>
      <vt:lpstr>PowerPoint Presentation</vt:lpstr>
      <vt:lpstr>PowerPoint Presentation</vt:lpstr>
      <vt:lpstr>PowerPoint Presentation</vt:lpstr>
      <vt:lpstr>Practice Level Permissions</vt:lpstr>
      <vt:lpstr>PowerPoint Presentation</vt:lpstr>
      <vt:lpstr>PowerPoint Presentation</vt:lpstr>
      <vt:lpstr>PowerPoint Presentation</vt:lpstr>
      <vt:lpstr>PowerPoint Presentation</vt:lpstr>
      <vt:lpstr>PowerPoint Presentation</vt:lpstr>
      <vt:lpstr>What your patient will see:</vt:lpstr>
      <vt:lpstr>What your patient will see:</vt:lpstr>
      <vt:lpstr>What your patient will see:</vt:lpstr>
      <vt:lpstr>What your patient will see:</vt:lpstr>
      <vt:lpstr>Duplicate accounts</vt:lpstr>
      <vt:lpstr>Contacting the service desk for user account cleansing 1/2</vt:lpstr>
      <vt:lpstr>Contacting the service desk for user account cleansing 2/2</vt:lpstr>
      <vt:lpstr>How and when to raise to NHS England</vt:lpstr>
      <vt:lpstr>End slide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Gregory Wye</dc:creator>
  <cp:lastModifiedBy>WILSON, Rebecca (NHS ENGLAND - X26)</cp:lastModifiedBy>
  <cp:revision>3</cp:revision>
  <dcterms:created xsi:type="dcterms:W3CDTF">2020-11-30T10:49:03Z</dcterms:created>
  <dcterms:modified xsi:type="dcterms:W3CDTF">2024-11-13T16:45:31Z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0x010100065CA5E08054FD459D4EF6A9E070BBBA</vt:lpwstr>
  </property>
  <property fmtid="{D5CDD505-2E9C-101B-9397-08002B2CF9AE}" pid="3" name="_dlc_DocIdItemGuid">
    <vt:lpwstr>56579ddb-1cdf-4035-9a3d-2da04fab6c26</vt:lpwstr>
  </property>
  <property fmtid="{D5CDD505-2E9C-101B-9397-08002B2CF9AE}" pid="4" name="MediaServiceImageTags">
    <vt:lpwstr/>
  </property>
  <property fmtid="{D5CDD505-2E9C-101B-9397-08002B2CF9AE}" pid="5" name="Order">
    <vt:r8>15100</vt:r8>
  </property>
  <property fmtid="{D5CDD505-2E9C-101B-9397-08002B2CF9AE}" pid="6" name="_ExtendedDescription">
    <vt:lpwstr/>
  </property>
</Properties>
</file>