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5" r:id="rId5"/>
    <p:sldMasterId id="2147483661" r:id="rId6"/>
    <p:sldMasterId id="2147483668" r:id="rId7"/>
  </p:sldMasterIdLst>
  <p:notesMasterIdLst>
    <p:notesMasterId r:id="rId38"/>
  </p:notesMasterIdLst>
  <p:sldIdLst>
    <p:sldId id="2147474286" r:id="rId8"/>
    <p:sldId id="267" r:id="rId9"/>
    <p:sldId id="2147474285" r:id="rId10"/>
    <p:sldId id="2147474269" r:id="rId11"/>
    <p:sldId id="2147474283" r:id="rId12"/>
    <p:sldId id="2147474281" r:id="rId13"/>
    <p:sldId id="268" r:id="rId14"/>
    <p:sldId id="2147474284" r:id="rId15"/>
    <p:sldId id="2147474282" r:id="rId16"/>
    <p:sldId id="258" r:id="rId17"/>
    <p:sldId id="259" r:id="rId18"/>
    <p:sldId id="276" r:id="rId19"/>
    <p:sldId id="261" r:id="rId20"/>
    <p:sldId id="288" r:id="rId21"/>
    <p:sldId id="260" r:id="rId22"/>
    <p:sldId id="287" r:id="rId23"/>
    <p:sldId id="281" r:id="rId24"/>
    <p:sldId id="265" r:id="rId25"/>
    <p:sldId id="282" r:id="rId26"/>
    <p:sldId id="285" r:id="rId27"/>
    <p:sldId id="264" r:id="rId28"/>
    <p:sldId id="263" r:id="rId29"/>
    <p:sldId id="266" r:id="rId30"/>
    <p:sldId id="278" r:id="rId31"/>
    <p:sldId id="273" r:id="rId32"/>
    <p:sldId id="274" r:id="rId33"/>
    <p:sldId id="275" r:id="rId34"/>
    <p:sldId id="289" r:id="rId35"/>
    <p:sldId id="279" r:id="rId36"/>
    <p:sldId id="27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CD0540-3074-6478-AA67-FE744CAD3BC8}" name="TORABI, Payam (NHS NORTH EAST LONDON ICB - A3A8R)" initials="PT" userId="S::payam.torabi@nhs.net::553f7563-2246-4f45-a3ae-95fa5b3c536e" providerId="AD"/>
  <p188:author id="{5E6E76C4-4FFE-11FB-2680-D8B29F4DDA7A}" name="Rozalia Enti" initials="RE" userId="S::r.enti@nhs.net::a81badba-1a11-4706-bf33-a03f2acb9c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46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79"/>
    <p:restoredTop sz="90146" autoAdjust="0"/>
  </p:normalViewPr>
  <p:slideViewPr>
    <p:cSldViewPr snapToGrid="0" snapToObjects="1">
      <p:cViewPr varScale="1">
        <p:scale>
          <a:sx n="61" d="100"/>
          <a:sy n="61" d="100"/>
        </p:scale>
        <p:origin x="640" y="5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664A6-21CC-41F5-AF67-C17611093E00}" type="datetimeFigureOut">
              <a:rPr lang="en-GB" smtClean="0"/>
              <a:t>16/10/2024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512FB-1556-410C-9F5F-718AD8DA8363}" type="slidenum">
              <a:rPr lang="en-GB" smtClean="0"/>
              <a:t>‹#›</a:t>
            </a:fld>
            <a:endParaRPr lang="en-GB"/>
          </a:p>
        </p:txBody>
      </p:sp>
    </p:spTree>
    <p:extLst>
      <p:ext uri="{BB962C8B-B14F-4D97-AF65-F5344CB8AC3E}">
        <p14:creationId xmlns:p14="http://schemas.microsoft.com/office/powerpoint/2010/main" val="49865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0B202-E145-1748-8CDA-558B7B417E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67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A4B512FB-1556-410C-9F5F-718AD8DA8363}" type="slidenum">
              <a:rPr lang="en-GB" smtClean="0"/>
              <a:t>11</a:t>
            </a:fld>
            <a:endParaRPr lang="en-GB"/>
          </a:p>
        </p:txBody>
      </p:sp>
    </p:spTree>
    <p:extLst>
      <p:ext uri="{BB962C8B-B14F-4D97-AF65-F5344CB8AC3E}">
        <p14:creationId xmlns:p14="http://schemas.microsoft.com/office/powerpoint/2010/main" val="1174534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B512FB-1556-410C-9F5F-718AD8DA8363}" type="slidenum">
              <a:rPr lang="en-GB" smtClean="0"/>
              <a:t>12</a:t>
            </a:fld>
            <a:endParaRPr lang="en-GB"/>
          </a:p>
        </p:txBody>
      </p:sp>
    </p:spTree>
    <p:extLst>
      <p:ext uri="{BB962C8B-B14F-4D97-AF65-F5344CB8AC3E}">
        <p14:creationId xmlns:p14="http://schemas.microsoft.com/office/powerpoint/2010/main" val="550849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B512FB-1556-410C-9F5F-718AD8DA8363}" type="slidenum">
              <a:rPr lang="en-GB" smtClean="0"/>
              <a:t>19</a:t>
            </a:fld>
            <a:endParaRPr lang="en-GB"/>
          </a:p>
        </p:txBody>
      </p:sp>
    </p:spTree>
    <p:extLst>
      <p:ext uri="{BB962C8B-B14F-4D97-AF65-F5344CB8AC3E}">
        <p14:creationId xmlns:p14="http://schemas.microsoft.com/office/powerpoint/2010/main" val="982260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B512FB-1556-410C-9F5F-718AD8DA8363}" type="slidenum">
              <a:rPr lang="en-GB" smtClean="0"/>
              <a:t>20</a:t>
            </a:fld>
            <a:endParaRPr lang="en-GB"/>
          </a:p>
        </p:txBody>
      </p:sp>
    </p:spTree>
    <p:extLst>
      <p:ext uri="{BB962C8B-B14F-4D97-AF65-F5344CB8AC3E}">
        <p14:creationId xmlns:p14="http://schemas.microsoft.com/office/powerpoint/2010/main" val="22355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B512FB-1556-410C-9F5F-718AD8DA8363}" type="slidenum">
              <a:rPr lang="en-GB" smtClean="0"/>
              <a:t>22</a:t>
            </a:fld>
            <a:endParaRPr lang="en-GB"/>
          </a:p>
        </p:txBody>
      </p:sp>
    </p:spTree>
    <p:extLst>
      <p:ext uri="{BB962C8B-B14F-4D97-AF65-F5344CB8AC3E}">
        <p14:creationId xmlns:p14="http://schemas.microsoft.com/office/powerpoint/2010/main" val="275508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B512FB-1556-410C-9F5F-718AD8DA8363}" type="slidenum">
              <a:rPr lang="en-GB" smtClean="0"/>
              <a:t>24</a:t>
            </a:fld>
            <a:endParaRPr lang="en-GB"/>
          </a:p>
        </p:txBody>
      </p:sp>
    </p:spTree>
    <p:extLst>
      <p:ext uri="{BB962C8B-B14F-4D97-AF65-F5344CB8AC3E}">
        <p14:creationId xmlns:p14="http://schemas.microsoft.com/office/powerpoint/2010/main" val="158905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B512FB-1556-410C-9F5F-718AD8DA8363}" type="slidenum">
              <a:rPr lang="en-GB" smtClean="0"/>
              <a:t>26</a:t>
            </a:fld>
            <a:endParaRPr lang="en-GB"/>
          </a:p>
        </p:txBody>
      </p:sp>
    </p:spTree>
    <p:extLst>
      <p:ext uri="{BB962C8B-B14F-4D97-AF65-F5344CB8AC3E}">
        <p14:creationId xmlns:p14="http://schemas.microsoft.com/office/powerpoint/2010/main" val="3647776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A4B512FB-1556-410C-9F5F-718AD8DA8363}" type="slidenum">
              <a:rPr lang="en-GB" smtClean="0"/>
              <a:t>30</a:t>
            </a:fld>
            <a:endParaRPr lang="en-GB"/>
          </a:p>
        </p:txBody>
      </p:sp>
    </p:spTree>
    <p:extLst>
      <p:ext uri="{BB962C8B-B14F-4D97-AF65-F5344CB8AC3E}">
        <p14:creationId xmlns:p14="http://schemas.microsoft.com/office/powerpoint/2010/main" val="109781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710AF4-5794-364D-B2A2-7C79A149F87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12192000" cy="6857999"/>
          </a:xfrm>
          <a:prstGeom prst="rect">
            <a:avLst/>
          </a:prstGeom>
        </p:spPr>
      </p:pic>
      <p:sp>
        <p:nvSpPr>
          <p:cNvPr id="2" name="Title 1">
            <a:extLst>
              <a:ext uri="{FF2B5EF4-FFF2-40B4-BE49-F238E27FC236}">
                <a16:creationId xmlns:a16="http://schemas.microsoft.com/office/drawing/2014/main" id="{61807583-4662-D24D-B83C-596374474405}"/>
              </a:ext>
            </a:extLst>
          </p:cNvPr>
          <p:cNvSpPr>
            <a:spLocks noGrp="1"/>
          </p:cNvSpPr>
          <p:nvPr>
            <p:ph type="ctrTitle" hasCustomPrompt="1"/>
          </p:nvPr>
        </p:nvSpPr>
        <p:spPr>
          <a:xfrm>
            <a:off x="737419" y="1553501"/>
            <a:ext cx="8257494" cy="2667937"/>
          </a:xfrm>
        </p:spPr>
        <p:txBody>
          <a:bodyPr lIns="0" tIns="0" rIns="0" bIns="0" anchor="b">
            <a:normAutofit/>
          </a:bodyPr>
          <a:lstStyle>
            <a:lvl1pPr algn="l">
              <a:defRPr sz="4800">
                <a:solidFill>
                  <a:schemeClr val="bg1"/>
                </a:solidFill>
              </a:defRPr>
            </a:lvl1pPr>
          </a:lstStyle>
          <a:p>
            <a:r>
              <a:rPr lang="en-US" dirty="0"/>
              <a:t>Click to edit presentation title</a:t>
            </a:r>
          </a:p>
        </p:txBody>
      </p:sp>
      <p:sp>
        <p:nvSpPr>
          <p:cNvPr id="3" name="Subtitle 2">
            <a:extLst>
              <a:ext uri="{FF2B5EF4-FFF2-40B4-BE49-F238E27FC236}">
                <a16:creationId xmlns:a16="http://schemas.microsoft.com/office/drawing/2014/main" id="{DBA3E4B4-9958-BF44-B9D5-43B2409D5AB2}"/>
              </a:ext>
            </a:extLst>
          </p:cNvPr>
          <p:cNvSpPr>
            <a:spLocks noGrp="1"/>
          </p:cNvSpPr>
          <p:nvPr>
            <p:ph type="subTitle" idx="1" hasCustomPrompt="1"/>
          </p:nvPr>
        </p:nvSpPr>
        <p:spPr>
          <a:xfrm>
            <a:off x="737419" y="4672082"/>
            <a:ext cx="8257494" cy="1104897"/>
          </a:xfrm>
        </p:spPr>
        <p:txBody>
          <a:bodyPr lIns="0" tIns="0" rIns="0" bIns="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subtitle</a:t>
            </a:r>
          </a:p>
        </p:txBody>
      </p:sp>
      <p:cxnSp>
        <p:nvCxnSpPr>
          <p:cNvPr id="10" name="Straight Connector 9">
            <a:extLst>
              <a:ext uri="{FF2B5EF4-FFF2-40B4-BE49-F238E27FC236}">
                <a16:creationId xmlns:a16="http://schemas.microsoft.com/office/drawing/2014/main" id="{C9EEA930-263A-CB4D-A212-A936C70EA948}"/>
              </a:ext>
            </a:extLst>
          </p:cNvPr>
          <p:cNvCxnSpPr>
            <a:cxnSpLocks/>
          </p:cNvCxnSpPr>
          <p:nvPr userDrawn="1"/>
        </p:nvCxnSpPr>
        <p:spPr>
          <a:xfrm>
            <a:off x="737419" y="4448969"/>
            <a:ext cx="825749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007B704-E14E-3A87-D669-D0CE6B59729A}"/>
              </a:ext>
            </a:extLst>
          </p:cNvPr>
          <p:cNvSpPr>
            <a:spLocks noGrp="1"/>
          </p:cNvSpPr>
          <p:nvPr>
            <p:ph type="body" sz="quarter" idx="10" hasCustomPrompt="1"/>
          </p:nvPr>
        </p:nvSpPr>
        <p:spPr>
          <a:xfrm>
            <a:off x="3223490" y="5986033"/>
            <a:ext cx="8078725" cy="857908"/>
          </a:xfrm>
        </p:spPr>
        <p:txBody>
          <a:bodyPr lIns="0" tIns="0" rIns="0" bIns="0" anchor="ctr">
            <a:normAutofit/>
          </a:bodyPr>
          <a:lstStyle>
            <a:lvl1pPr marL="0" indent="0" algn="r">
              <a:buNone/>
              <a:defRPr sz="24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Click to add name of place based partnership (if required)</a:t>
            </a:r>
            <a:endParaRPr lang="en-US" dirty="0"/>
          </a:p>
        </p:txBody>
      </p:sp>
    </p:spTree>
    <p:extLst>
      <p:ext uri="{BB962C8B-B14F-4D97-AF65-F5344CB8AC3E}">
        <p14:creationId xmlns:p14="http://schemas.microsoft.com/office/powerpoint/2010/main" val="2347757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83C0-2BE1-884D-B665-83AD712967E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8DCAEFB-E782-714F-B467-B8AF336281B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5">
            <a:extLst>
              <a:ext uri="{FF2B5EF4-FFF2-40B4-BE49-F238E27FC236}">
                <a16:creationId xmlns:a16="http://schemas.microsoft.com/office/drawing/2014/main" id="{D0750659-E725-4B74-04FA-2B74A35DE245}"/>
              </a:ext>
            </a:extLst>
          </p:cNvPr>
          <p:cNvSpPr>
            <a:spLocks noGrp="1"/>
          </p:cNvSpPr>
          <p:nvPr>
            <p:ph type="body" sz="quarter" idx="10" hasCustomPrompt="1"/>
          </p:nvPr>
        </p:nvSpPr>
        <p:spPr>
          <a:xfrm>
            <a:off x="4316426" y="6455206"/>
            <a:ext cx="6985790" cy="365125"/>
          </a:xfrm>
        </p:spPr>
        <p:txBody>
          <a:bodyPr lIns="0" tIns="0" rIns="0" bIns="0" anchor="ctr">
            <a:normAutofit/>
          </a:bodyPr>
          <a:lstStyle>
            <a:lvl1pPr marL="0" indent="0" algn="r">
              <a:buNone/>
              <a:defRPr lang="en-GB" sz="1100" smtClean="0">
                <a:effectLst/>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r>
              <a:rPr lang="en-GB" sz="11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Click to add name of place based partnership (if required)</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C8E87ECD-225B-8144-826E-A903AE9A1D32}"/>
              </a:ext>
            </a:extLst>
          </p:cNvPr>
          <p:cNvSpPr>
            <a:spLocks noGrp="1"/>
          </p:cNvSpPr>
          <p:nvPr>
            <p:ph type="sldNum" sz="quarter" idx="12"/>
          </p:nvPr>
        </p:nvSpPr>
        <p:spPr/>
        <p:txBody>
          <a:bodyPr/>
          <a:lstStyle/>
          <a:p>
            <a:fld id="{3ECFC03C-1AA6-4349-8A54-8712A94068CB}" type="slidenum">
              <a:rPr lang="en-US" smtClean="0"/>
              <a:t>‹#›</a:t>
            </a:fld>
            <a:endParaRPr lang="en-US" dirty="0"/>
          </a:p>
        </p:txBody>
      </p:sp>
    </p:spTree>
    <p:extLst>
      <p:ext uri="{BB962C8B-B14F-4D97-AF65-F5344CB8AC3E}">
        <p14:creationId xmlns:p14="http://schemas.microsoft.com/office/powerpoint/2010/main" val="4192370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7220BA-A5FC-6344-8A9A-0A1B48EFE6E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1807583-4662-D24D-B83C-596374474405}"/>
              </a:ext>
            </a:extLst>
          </p:cNvPr>
          <p:cNvSpPr>
            <a:spLocks noGrp="1"/>
          </p:cNvSpPr>
          <p:nvPr>
            <p:ph type="ctrTitle" hasCustomPrompt="1"/>
          </p:nvPr>
        </p:nvSpPr>
        <p:spPr>
          <a:xfrm>
            <a:off x="1669774" y="2723322"/>
            <a:ext cx="8736496" cy="1458360"/>
          </a:xfrm>
        </p:spPr>
        <p:txBody>
          <a:bodyPr lIns="0" tIns="0" rIns="0" bIns="0" anchor="b">
            <a:normAutofit/>
          </a:bodyPr>
          <a:lstStyle>
            <a:lvl1pPr algn="ctr">
              <a:defRPr sz="4800">
                <a:solidFill>
                  <a:schemeClr val="bg1"/>
                </a:solidFill>
              </a:defRPr>
            </a:lvl1pPr>
          </a:lstStyle>
          <a:p>
            <a:r>
              <a:rPr lang="en-GB" dirty="0"/>
              <a:t>Click to edit chapter title</a:t>
            </a:r>
            <a:endParaRPr lang="en-US" dirty="0"/>
          </a:p>
        </p:txBody>
      </p:sp>
      <p:sp>
        <p:nvSpPr>
          <p:cNvPr id="3" name="Subtitle 2">
            <a:extLst>
              <a:ext uri="{FF2B5EF4-FFF2-40B4-BE49-F238E27FC236}">
                <a16:creationId xmlns:a16="http://schemas.microsoft.com/office/drawing/2014/main" id="{DBA3E4B4-9958-BF44-B9D5-43B2409D5AB2}"/>
              </a:ext>
            </a:extLst>
          </p:cNvPr>
          <p:cNvSpPr>
            <a:spLocks noGrp="1"/>
          </p:cNvSpPr>
          <p:nvPr>
            <p:ph type="subTitle" idx="1" hasCustomPrompt="1"/>
          </p:nvPr>
        </p:nvSpPr>
        <p:spPr>
          <a:xfrm>
            <a:off x="1669774" y="4395065"/>
            <a:ext cx="8736496" cy="1104897"/>
          </a:xfrm>
        </p:spPr>
        <p:txBody>
          <a:bodyPr lIns="0" tIns="0" rIns="0" bIns="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chapter subtitle</a:t>
            </a:r>
            <a:endParaRPr lang="en-US" dirty="0"/>
          </a:p>
        </p:txBody>
      </p:sp>
      <p:sp>
        <p:nvSpPr>
          <p:cNvPr id="6" name="Text Placeholder 5">
            <a:extLst>
              <a:ext uri="{FF2B5EF4-FFF2-40B4-BE49-F238E27FC236}">
                <a16:creationId xmlns:a16="http://schemas.microsoft.com/office/drawing/2014/main" id="{909671AE-4B0C-17BB-CE95-2D7D4C028EEF}"/>
              </a:ext>
            </a:extLst>
          </p:cNvPr>
          <p:cNvSpPr>
            <a:spLocks noGrp="1"/>
          </p:cNvSpPr>
          <p:nvPr>
            <p:ph type="body" sz="quarter" idx="10" hasCustomPrompt="1"/>
          </p:nvPr>
        </p:nvSpPr>
        <p:spPr>
          <a:xfrm>
            <a:off x="3223490" y="5986033"/>
            <a:ext cx="8078725" cy="857908"/>
          </a:xfrm>
        </p:spPr>
        <p:txBody>
          <a:bodyPr lIns="0" tIns="0" rIns="0" bIns="0" anchor="ctr">
            <a:normAutofit/>
          </a:bodyPr>
          <a:lstStyle>
            <a:lvl1pPr marL="0" indent="0" algn="r">
              <a:buNone/>
              <a:defRPr sz="24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Click to add name of place based partnership (if required)</a:t>
            </a:r>
            <a:endParaRPr lang="en-US" dirty="0"/>
          </a:p>
        </p:txBody>
      </p:sp>
    </p:spTree>
    <p:extLst>
      <p:ext uri="{BB962C8B-B14F-4D97-AF65-F5344CB8AC3E}">
        <p14:creationId xmlns:p14="http://schemas.microsoft.com/office/powerpoint/2010/main" val="851061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94D0-C46A-45AD-1F75-9A76D853B8E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8AF16C1-6E17-4419-204C-18096E154B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5819020-609D-72DE-7605-BD4B14FF8E8C}"/>
              </a:ext>
            </a:extLst>
          </p:cNvPr>
          <p:cNvSpPr>
            <a:spLocks noGrp="1"/>
          </p:cNvSpPr>
          <p:nvPr>
            <p:ph type="dt" sz="half" idx="10"/>
          </p:nvPr>
        </p:nvSpPr>
        <p:spPr/>
        <p:txBody>
          <a:bodyPr/>
          <a:lstStyle/>
          <a:p>
            <a:fld id="{8AF2C4D3-02C0-8440-8E52-C729581232EE}" type="datetimeFigureOut">
              <a:rPr lang="en-US" smtClean="0"/>
              <a:t>10/16/2024</a:t>
            </a:fld>
            <a:endParaRPr lang="en-US"/>
          </a:p>
        </p:txBody>
      </p:sp>
      <p:sp>
        <p:nvSpPr>
          <p:cNvPr id="5" name="Footer Placeholder 4">
            <a:extLst>
              <a:ext uri="{FF2B5EF4-FFF2-40B4-BE49-F238E27FC236}">
                <a16:creationId xmlns:a16="http://schemas.microsoft.com/office/drawing/2014/main" id="{0FC67A69-3222-5A01-27CB-B50C72E24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09716-B6EF-53F7-E525-EC9427741166}"/>
              </a:ext>
            </a:extLst>
          </p:cNvPr>
          <p:cNvSpPr>
            <a:spLocks noGrp="1"/>
          </p:cNvSpPr>
          <p:nvPr>
            <p:ph type="sldNum" sz="quarter" idx="12"/>
          </p:nvPr>
        </p:nvSpPr>
        <p:spPr/>
        <p:txBody>
          <a:bodyPr/>
          <a:lstStyle/>
          <a:p>
            <a:fld id="{2F71FCBB-D475-914B-B6C6-B75F2397B9E6}" type="slidenum">
              <a:rPr lang="en-US" smtClean="0"/>
              <a:t>‹#›</a:t>
            </a:fld>
            <a:endParaRPr lang="en-US"/>
          </a:p>
        </p:txBody>
      </p:sp>
    </p:spTree>
    <p:extLst>
      <p:ext uri="{BB962C8B-B14F-4D97-AF65-F5344CB8AC3E}">
        <p14:creationId xmlns:p14="http://schemas.microsoft.com/office/powerpoint/2010/main" val="2027353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7055-ECBA-7202-7743-7ADE3F107C7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00EEE6-BF55-A862-12C3-F9AD84749C2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5C1B86-8887-C3BC-A828-7AEAE4EC7A08}"/>
              </a:ext>
            </a:extLst>
          </p:cNvPr>
          <p:cNvSpPr>
            <a:spLocks noGrp="1"/>
          </p:cNvSpPr>
          <p:nvPr>
            <p:ph type="dt" sz="half" idx="10"/>
          </p:nvPr>
        </p:nvSpPr>
        <p:spPr/>
        <p:txBody>
          <a:bodyPr/>
          <a:lstStyle/>
          <a:p>
            <a:fld id="{8AF2C4D3-02C0-8440-8E52-C729581232EE}" type="datetimeFigureOut">
              <a:rPr lang="en-US" smtClean="0"/>
              <a:t>10/16/2024</a:t>
            </a:fld>
            <a:endParaRPr lang="en-US"/>
          </a:p>
        </p:txBody>
      </p:sp>
      <p:sp>
        <p:nvSpPr>
          <p:cNvPr id="5" name="Footer Placeholder 4">
            <a:extLst>
              <a:ext uri="{FF2B5EF4-FFF2-40B4-BE49-F238E27FC236}">
                <a16:creationId xmlns:a16="http://schemas.microsoft.com/office/drawing/2014/main" id="{31C25FDE-7E17-3697-5679-29A37944D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D033C-DB2E-0A22-D79D-46952504A7B6}"/>
              </a:ext>
            </a:extLst>
          </p:cNvPr>
          <p:cNvSpPr>
            <a:spLocks noGrp="1"/>
          </p:cNvSpPr>
          <p:nvPr>
            <p:ph type="sldNum" sz="quarter" idx="12"/>
          </p:nvPr>
        </p:nvSpPr>
        <p:spPr/>
        <p:txBody>
          <a:bodyPr/>
          <a:lstStyle/>
          <a:p>
            <a:fld id="{2F71FCBB-D475-914B-B6C6-B75F2397B9E6}" type="slidenum">
              <a:rPr lang="en-US" smtClean="0"/>
              <a:t>‹#›</a:t>
            </a:fld>
            <a:endParaRPr lang="en-US"/>
          </a:p>
        </p:txBody>
      </p:sp>
    </p:spTree>
    <p:extLst>
      <p:ext uri="{BB962C8B-B14F-4D97-AF65-F5344CB8AC3E}">
        <p14:creationId xmlns:p14="http://schemas.microsoft.com/office/powerpoint/2010/main" val="3196416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94D0-C46A-45AD-1F75-9A76D853B8E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8AF16C1-6E17-4419-204C-18096E154B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5819020-609D-72DE-7605-BD4B14FF8E8C}"/>
              </a:ext>
            </a:extLst>
          </p:cNvPr>
          <p:cNvSpPr>
            <a:spLocks noGrp="1"/>
          </p:cNvSpPr>
          <p:nvPr>
            <p:ph type="dt" sz="half" idx="10"/>
          </p:nvPr>
        </p:nvSpPr>
        <p:spPr/>
        <p:txBody>
          <a:bodyPr/>
          <a:lstStyle/>
          <a:p>
            <a:fld id="{8AF2C4D3-02C0-8440-8E52-C729581232EE}" type="datetimeFigureOut">
              <a:rPr lang="en-US" smtClean="0"/>
              <a:t>10/16/2024</a:t>
            </a:fld>
            <a:endParaRPr lang="en-US"/>
          </a:p>
        </p:txBody>
      </p:sp>
      <p:sp>
        <p:nvSpPr>
          <p:cNvPr id="5" name="Footer Placeholder 4">
            <a:extLst>
              <a:ext uri="{FF2B5EF4-FFF2-40B4-BE49-F238E27FC236}">
                <a16:creationId xmlns:a16="http://schemas.microsoft.com/office/drawing/2014/main" id="{0FC67A69-3222-5A01-27CB-B50C72E24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09716-B6EF-53F7-E525-EC9427741166}"/>
              </a:ext>
            </a:extLst>
          </p:cNvPr>
          <p:cNvSpPr>
            <a:spLocks noGrp="1"/>
          </p:cNvSpPr>
          <p:nvPr>
            <p:ph type="sldNum" sz="quarter" idx="12"/>
          </p:nvPr>
        </p:nvSpPr>
        <p:spPr/>
        <p:txBody>
          <a:bodyPr/>
          <a:lstStyle/>
          <a:p>
            <a:fld id="{2F71FCBB-D475-914B-B6C6-B75F2397B9E6}" type="slidenum">
              <a:rPr lang="en-US" smtClean="0"/>
              <a:t>‹#›</a:t>
            </a:fld>
            <a:endParaRPr lang="en-US"/>
          </a:p>
        </p:txBody>
      </p:sp>
    </p:spTree>
    <p:extLst>
      <p:ext uri="{BB962C8B-B14F-4D97-AF65-F5344CB8AC3E}">
        <p14:creationId xmlns:p14="http://schemas.microsoft.com/office/powerpoint/2010/main" val="3940850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7055-ECBA-7202-7743-7ADE3F107C7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00EEE6-BF55-A862-12C3-F9AD84749C2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5C1B86-8887-C3BC-A828-7AEAE4EC7A08}"/>
              </a:ext>
            </a:extLst>
          </p:cNvPr>
          <p:cNvSpPr>
            <a:spLocks noGrp="1"/>
          </p:cNvSpPr>
          <p:nvPr>
            <p:ph type="dt" sz="half" idx="10"/>
          </p:nvPr>
        </p:nvSpPr>
        <p:spPr/>
        <p:txBody>
          <a:bodyPr/>
          <a:lstStyle/>
          <a:p>
            <a:fld id="{8AF2C4D3-02C0-8440-8E52-C729581232EE}" type="datetimeFigureOut">
              <a:rPr lang="en-US" smtClean="0"/>
              <a:t>10/16/2024</a:t>
            </a:fld>
            <a:endParaRPr lang="en-US"/>
          </a:p>
        </p:txBody>
      </p:sp>
      <p:sp>
        <p:nvSpPr>
          <p:cNvPr id="5" name="Footer Placeholder 4">
            <a:extLst>
              <a:ext uri="{FF2B5EF4-FFF2-40B4-BE49-F238E27FC236}">
                <a16:creationId xmlns:a16="http://schemas.microsoft.com/office/drawing/2014/main" id="{31C25FDE-7E17-3697-5679-29A37944D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D033C-DB2E-0A22-D79D-46952504A7B6}"/>
              </a:ext>
            </a:extLst>
          </p:cNvPr>
          <p:cNvSpPr>
            <a:spLocks noGrp="1"/>
          </p:cNvSpPr>
          <p:nvPr>
            <p:ph type="sldNum" sz="quarter" idx="12"/>
          </p:nvPr>
        </p:nvSpPr>
        <p:spPr/>
        <p:txBody>
          <a:bodyPr/>
          <a:lstStyle/>
          <a:p>
            <a:fld id="{2F71FCBB-D475-914B-B6C6-B75F2397B9E6}" type="slidenum">
              <a:rPr lang="en-US" smtClean="0"/>
              <a:t>‹#›</a:t>
            </a:fld>
            <a:endParaRPr lang="en-US"/>
          </a:p>
        </p:txBody>
      </p:sp>
    </p:spTree>
    <p:extLst>
      <p:ext uri="{BB962C8B-B14F-4D97-AF65-F5344CB8AC3E}">
        <p14:creationId xmlns:p14="http://schemas.microsoft.com/office/powerpoint/2010/main" val="1878793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6CC8-A6AE-117C-0980-B3377D86845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357280-6D1A-4C8F-D49A-E94FFF5F91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307DE47-E5C4-01DA-B421-A336619C1C7F}"/>
              </a:ext>
            </a:extLst>
          </p:cNvPr>
          <p:cNvSpPr>
            <a:spLocks noGrp="1"/>
          </p:cNvSpPr>
          <p:nvPr>
            <p:ph type="dt" sz="half" idx="10"/>
          </p:nvPr>
        </p:nvSpPr>
        <p:spPr/>
        <p:txBody>
          <a:bodyPr/>
          <a:lstStyle/>
          <a:p>
            <a:fld id="{8AF2C4D3-02C0-8440-8E52-C729581232EE}" type="datetimeFigureOut">
              <a:rPr lang="en-US" smtClean="0"/>
              <a:t>10/16/2024</a:t>
            </a:fld>
            <a:endParaRPr lang="en-US"/>
          </a:p>
        </p:txBody>
      </p:sp>
      <p:sp>
        <p:nvSpPr>
          <p:cNvPr id="5" name="Footer Placeholder 4">
            <a:extLst>
              <a:ext uri="{FF2B5EF4-FFF2-40B4-BE49-F238E27FC236}">
                <a16:creationId xmlns:a16="http://schemas.microsoft.com/office/drawing/2014/main" id="{1F95981B-C87A-A4A5-893A-F8A811BBC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1A130-7839-C19A-65CD-51374A007368}"/>
              </a:ext>
            </a:extLst>
          </p:cNvPr>
          <p:cNvSpPr>
            <a:spLocks noGrp="1"/>
          </p:cNvSpPr>
          <p:nvPr>
            <p:ph type="sldNum" sz="quarter" idx="12"/>
          </p:nvPr>
        </p:nvSpPr>
        <p:spPr/>
        <p:txBody>
          <a:bodyPr/>
          <a:lstStyle/>
          <a:p>
            <a:fld id="{2F71FCBB-D475-914B-B6C6-B75F2397B9E6}" type="slidenum">
              <a:rPr lang="en-US" smtClean="0"/>
              <a:t>‹#›</a:t>
            </a:fld>
            <a:endParaRPr lang="en-US"/>
          </a:p>
        </p:txBody>
      </p:sp>
    </p:spTree>
    <p:extLst>
      <p:ext uri="{BB962C8B-B14F-4D97-AF65-F5344CB8AC3E}">
        <p14:creationId xmlns:p14="http://schemas.microsoft.com/office/powerpoint/2010/main" val="3772093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444E-24B1-10DB-91D2-15C2D2675A1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CD91C2E-EEE5-12CE-C346-6BB62C312C7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56ACF03-DF45-E428-DF05-AD28EE4E860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EFDBD76-F255-C05D-17E4-4B049E296D3F}"/>
              </a:ext>
            </a:extLst>
          </p:cNvPr>
          <p:cNvSpPr>
            <a:spLocks noGrp="1"/>
          </p:cNvSpPr>
          <p:nvPr>
            <p:ph type="dt" sz="half" idx="10"/>
          </p:nvPr>
        </p:nvSpPr>
        <p:spPr/>
        <p:txBody>
          <a:bodyPr/>
          <a:lstStyle/>
          <a:p>
            <a:fld id="{8AF2C4D3-02C0-8440-8E52-C729581232EE}" type="datetimeFigureOut">
              <a:rPr lang="en-US" smtClean="0"/>
              <a:t>10/16/2024</a:t>
            </a:fld>
            <a:endParaRPr lang="en-US"/>
          </a:p>
        </p:txBody>
      </p:sp>
      <p:sp>
        <p:nvSpPr>
          <p:cNvPr id="6" name="Footer Placeholder 5">
            <a:extLst>
              <a:ext uri="{FF2B5EF4-FFF2-40B4-BE49-F238E27FC236}">
                <a16:creationId xmlns:a16="http://schemas.microsoft.com/office/drawing/2014/main" id="{7A3A50C5-50DC-74A8-D6A1-589AB5CAC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E01960-1897-0ED9-DF1B-BFB1EB9A9B37}"/>
              </a:ext>
            </a:extLst>
          </p:cNvPr>
          <p:cNvSpPr>
            <a:spLocks noGrp="1"/>
          </p:cNvSpPr>
          <p:nvPr>
            <p:ph type="sldNum" sz="quarter" idx="12"/>
          </p:nvPr>
        </p:nvSpPr>
        <p:spPr/>
        <p:txBody>
          <a:bodyPr/>
          <a:lstStyle/>
          <a:p>
            <a:fld id="{2F71FCBB-D475-914B-B6C6-B75F2397B9E6}" type="slidenum">
              <a:rPr lang="en-US" smtClean="0"/>
              <a:t>‹#›</a:t>
            </a:fld>
            <a:endParaRPr lang="en-US"/>
          </a:p>
        </p:txBody>
      </p:sp>
    </p:spTree>
    <p:extLst>
      <p:ext uri="{BB962C8B-B14F-4D97-AF65-F5344CB8AC3E}">
        <p14:creationId xmlns:p14="http://schemas.microsoft.com/office/powerpoint/2010/main" val="1966095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C1889-0F85-E692-A5D6-FE4DFCEE11F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9E657E0-0DA9-2C9C-8B1D-E85A3FF821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CC64C0D-CDCF-E0B9-DC51-D0012C2A528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4160498-ACFC-711E-7ED0-7E9DB2EB0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67B788F-4234-E23D-12C6-00F03E92C17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CA96D78-8165-0F5D-02DE-AAFC61D6F625}"/>
              </a:ext>
            </a:extLst>
          </p:cNvPr>
          <p:cNvSpPr>
            <a:spLocks noGrp="1"/>
          </p:cNvSpPr>
          <p:nvPr>
            <p:ph type="dt" sz="half" idx="10"/>
          </p:nvPr>
        </p:nvSpPr>
        <p:spPr/>
        <p:txBody>
          <a:bodyPr/>
          <a:lstStyle/>
          <a:p>
            <a:fld id="{8AF2C4D3-02C0-8440-8E52-C729581232EE}" type="datetimeFigureOut">
              <a:rPr lang="en-US" smtClean="0"/>
              <a:t>10/16/2024</a:t>
            </a:fld>
            <a:endParaRPr lang="en-US"/>
          </a:p>
        </p:txBody>
      </p:sp>
      <p:sp>
        <p:nvSpPr>
          <p:cNvPr id="8" name="Footer Placeholder 7">
            <a:extLst>
              <a:ext uri="{FF2B5EF4-FFF2-40B4-BE49-F238E27FC236}">
                <a16:creationId xmlns:a16="http://schemas.microsoft.com/office/drawing/2014/main" id="{36B00F46-57D4-8467-0869-D1BDB60B51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50A580-45AF-9AAD-12D4-64631D121F5B}"/>
              </a:ext>
            </a:extLst>
          </p:cNvPr>
          <p:cNvSpPr>
            <a:spLocks noGrp="1"/>
          </p:cNvSpPr>
          <p:nvPr>
            <p:ph type="sldNum" sz="quarter" idx="12"/>
          </p:nvPr>
        </p:nvSpPr>
        <p:spPr/>
        <p:txBody>
          <a:bodyPr/>
          <a:lstStyle/>
          <a:p>
            <a:fld id="{2F71FCBB-D475-914B-B6C6-B75F2397B9E6}" type="slidenum">
              <a:rPr lang="en-US" smtClean="0"/>
              <a:t>‹#›</a:t>
            </a:fld>
            <a:endParaRPr lang="en-US"/>
          </a:p>
        </p:txBody>
      </p:sp>
    </p:spTree>
    <p:extLst>
      <p:ext uri="{BB962C8B-B14F-4D97-AF65-F5344CB8AC3E}">
        <p14:creationId xmlns:p14="http://schemas.microsoft.com/office/powerpoint/2010/main" val="2791836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7FDB3-8F91-3E6C-1B71-CD8D6AE83EB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F9A1BA3-7119-BDF0-62B4-551D32672D6D}"/>
              </a:ext>
            </a:extLst>
          </p:cNvPr>
          <p:cNvSpPr>
            <a:spLocks noGrp="1"/>
          </p:cNvSpPr>
          <p:nvPr>
            <p:ph type="dt" sz="half" idx="10"/>
          </p:nvPr>
        </p:nvSpPr>
        <p:spPr/>
        <p:txBody>
          <a:bodyPr/>
          <a:lstStyle/>
          <a:p>
            <a:fld id="{8AF2C4D3-02C0-8440-8E52-C729581232EE}" type="datetimeFigureOut">
              <a:rPr lang="en-US" smtClean="0"/>
              <a:t>10/16/2024</a:t>
            </a:fld>
            <a:endParaRPr lang="en-US"/>
          </a:p>
        </p:txBody>
      </p:sp>
      <p:sp>
        <p:nvSpPr>
          <p:cNvPr id="4" name="Footer Placeholder 3">
            <a:extLst>
              <a:ext uri="{FF2B5EF4-FFF2-40B4-BE49-F238E27FC236}">
                <a16:creationId xmlns:a16="http://schemas.microsoft.com/office/drawing/2014/main" id="{636B8CEC-5590-BBEB-3AD6-AB92801CD6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537979-5DC9-90CD-3327-BE524878A8C7}"/>
              </a:ext>
            </a:extLst>
          </p:cNvPr>
          <p:cNvSpPr>
            <a:spLocks noGrp="1"/>
          </p:cNvSpPr>
          <p:nvPr>
            <p:ph type="sldNum" sz="quarter" idx="12"/>
          </p:nvPr>
        </p:nvSpPr>
        <p:spPr/>
        <p:txBody>
          <a:bodyPr/>
          <a:lstStyle/>
          <a:p>
            <a:fld id="{2F71FCBB-D475-914B-B6C6-B75F2397B9E6}" type="slidenum">
              <a:rPr lang="en-US" smtClean="0"/>
              <a:t>‹#›</a:t>
            </a:fld>
            <a:endParaRPr lang="en-US"/>
          </a:p>
        </p:txBody>
      </p:sp>
    </p:spTree>
    <p:extLst>
      <p:ext uri="{BB962C8B-B14F-4D97-AF65-F5344CB8AC3E}">
        <p14:creationId xmlns:p14="http://schemas.microsoft.com/office/powerpoint/2010/main" val="225653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83C0-2BE1-884D-B665-83AD712967E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8DCAEFB-E782-714F-B467-B8AF336281B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5">
            <a:extLst>
              <a:ext uri="{FF2B5EF4-FFF2-40B4-BE49-F238E27FC236}">
                <a16:creationId xmlns:a16="http://schemas.microsoft.com/office/drawing/2014/main" id="{D0750659-E725-4B74-04FA-2B74A35DE245}"/>
              </a:ext>
            </a:extLst>
          </p:cNvPr>
          <p:cNvSpPr>
            <a:spLocks noGrp="1"/>
          </p:cNvSpPr>
          <p:nvPr>
            <p:ph type="body" sz="quarter" idx="10" hasCustomPrompt="1"/>
          </p:nvPr>
        </p:nvSpPr>
        <p:spPr>
          <a:xfrm>
            <a:off x="4316426" y="6455206"/>
            <a:ext cx="6985790" cy="365125"/>
          </a:xfrm>
        </p:spPr>
        <p:txBody>
          <a:bodyPr lIns="0" tIns="0" rIns="0" bIns="0" anchor="ctr">
            <a:normAutofit/>
          </a:bodyPr>
          <a:lstStyle>
            <a:lvl1pPr marL="0" indent="0" algn="r">
              <a:buNone/>
              <a:defRPr lang="en-GB" sz="1100" smtClean="0">
                <a:effectLst/>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r>
              <a:rPr lang="en-GB" sz="11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Click to add name of place based partnership (if required)</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C8E87ECD-225B-8144-826E-A903AE9A1D32}"/>
              </a:ext>
            </a:extLst>
          </p:cNvPr>
          <p:cNvSpPr>
            <a:spLocks noGrp="1"/>
          </p:cNvSpPr>
          <p:nvPr>
            <p:ph type="sldNum" sz="quarter" idx="12"/>
          </p:nvPr>
        </p:nvSpPr>
        <p:spPr/>
        <p:txBody>
          <a:bodyPr/>
          <a:lstStyle/>
          <a:p>
            <a:fld id="{3ECFC03C-1AA6-4349-8A54-8712A94068CB}" type="slidenum">
              <a:rPr lang="en-US" smtClean="0"/>
              <a:t>‹#›</a:t>
            </a:fld>
            <a:endParaRPr lang="en-US" dirty="0"/>
          </a:p>
        </p:txBody>
      </p:sp>
    </p:spTree>
    <p:extLst>
      <p:ext uri="{BB962C8B-B14F-4D97-AF65-F5344CB8AC3E}">
        <p14:creationId xmlns:p14="http://schemas.microsoft.com/office/powerpoint/2010/main" val="423614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A1FF3-5E98-19ED-5F86-C9A86AF3F88F}"/>
              </a:ext>
            </a:extLst>
          </p:cNvPr>
          <p:cNvSpPr>
            <a:spLocks noGrp="1"/>
          </p:cNvSpPr>
          <p:nvPr>
            <p:ph type="dt" sz="half" idx="10"/>
          </p:nvPr>
        </p:nvSpPr>
        <p:spPr/>
        <p:txBody>
          <a:bodyPr/>
          <a:lstStyle/>
          <a:p>
            <a:fld id="{8AF2C4D3-02C0-8440-8E52-C729581232EE}" type="datetimeFigureOut">
              <a:rPr lang="en-US" smtClean="0"/>
              <a:t>10/16/2024</a:t>
            </a:fld>
            <a:endParaRPr lang="en-US"/>
          </a:p>
        </p:txBody>
      </p:sp>
      <p:sp>
        <p:nvSpPr>
          <p:cNvPr id="3" name="Footer Placeholder 2">
            <a:extLst>
              <a:ext uri="{FF2B5EF4-FFF2-40B4-BE49-F238E27FC236}">
                <a16:creationId xmlns:a16="http://schemas.microsoft.com/office/drawing/2014/main" id="{6A4D758B-F494-A87A-8CE8-AAD9D82FFA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791708-8971-20CE-D478-B7A52FF2E551}"/>
              </a:ext>
            </a:extLst>
          </p:cNvPr>
          <p:cNvSpPr>
            <a:spLocks noGrp="1"/>
          </p:cNvSpPr>
          <p:nvPr>
            <p:ph type="sldNum" sz="quarter" idx="12"/>
          </p:nvPr>
        </p:nvSpPr>
        <p:spPr/>
        <p:txBody>
          <a:bodyPr/>
          <a:lstStyle/>
          <a:p>
            <a:fld id="{2F71FCBB-D475-914B-B6C6-B75F2397B9E6}" type="slidenum">
              <a:rPr lang="en-US" smtClean="0"/>
              <a:t>‹#›</a:t>
            </a:fld>
            <a:endParaRPr lang="en-US"/>
          </a:p>
        </p:txBody>
      </p:sp>
    </p:spTree>
    <p:extLst>
      <p:ext uri="{BB962C8B-B14F-4D97-AF65-F5344CB8AC3E}">
        <p14:creationId xmlns:p14="http://schemas.microsoft.com/office/powerpoint/2010/main" val="2568546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36D7-F7BA-9E4C-3298-0C4D92B130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CB631B3-A7C6-37EA-24D5-D7503EC61B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E7C32C5-79B7-6846-E2AD-32736BA08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6D12E44-0464-A5F2-F9BF-3EC84C639CDE}"/>
              </a:ext>
            </a:extLst>
          </p:cNvPr>
          <p:cNvSpPr>
            <a:spLocks noGrp="1"/>
          </p:cNvSpPr>
          <p:nvPr>
            <p:ph type="dt" sz="half" idx="10"/>
          </p:nvPr>
        </p:nvSpPr>
        <p:spPr/>
        <p:txBody>
          <a:bodyPr/>
          <a:lstStyle/>
          <a:p>
            <a:fld id="{8AF2C4D3-02C0-8440-8E52-C729581232EE}" type="datetimeFigureOut">
              <a:rPr lang="en-US" smtClean="0"/>
              <a:t>10/16/2024</a:t>
            </a:fld>
            <a:endParaRPr lang="en-US"/>
          </a:p>
        </p:txBody>
      </p:sp>
      <p:sp>
        <p:nvSpPr>
          <p:cNvPr id="6" name="Footer Placeholder 5">
            <a:extLst>
              <a:ext uri="{FF2B5EF4-FFF2-40B4-BE49-F238E27FC236}">
                <a16:creationId xmlns:a16="http://schemas.microsoft.com/office/drawing/2014/main" id="{ADFA2F6F-E9DD-C1FD-0EC1-1149EB814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E7D31-E0AB-2AA4-26DA-56188013197A}"/>
              </a:ext>
            </a:extLst>
          </p:cNvPr>
          <p:cNvSpPr>
            <a:spLocks noGrp="1"/>
          </p:cNvSpPr>
          <p:nvPr>
            <p:ph type="sldNum" sz="quarter" idx="12"/>
          </p:nvPr>
        </p:nvSpPr>
        <p:spPr/>
        <p:txBody>
          <a:bodyPr/>
          <a:lstStyle/>
          <a:p>
            <a:fld id="{2F71FCBB-D475-914B-B6C6-B75F2397B9E6}" type="slidenum">
              <a:rPr lang="en-US" smtClean="0"/>
              <a:t>‹#›</a:t>
            </a:fld>
            <a:endParaRPr lang="en-US"/>
          </a:p>
        </p:txBody>
      </p:sp>
    </p:spTree>
    <p:extLst>
      <p:ext uri="{BB962C8B-B14F-4D97-AF65-F5344CB8AC3E}">
        <p14:creationId xmlns:p14="http://schemas.microsoft.com/office/powerpoint/2010/main" val="1404380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CD42-EE5A-E1A6-0CB0-379550C102C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D1466AF-348F-4ADF-EBC3-4FF910E6B6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ED0DD4-77E5-CA32-0CE7-142DC3D6D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AF90E4-2FEC-7523-4E97-50EE1634C588}"/>
              </a:ext>
            </a:extLst>
          </p:cNvPr>
          <p:cNvSpPr>
            <a:spLocks noGrp="1"/>
          </p:cNvSpPr>
          <p:nvPr>
            <p:ph type="dt" sz="half" idx="10"/>
          </p:nvPr>
        </p:nvSpPr>
        <p:spPr/>
        <p:txBody>
          <a:bodyPr/>
          <a:lstStyle/>
          <a:p>
            <a:fld id="{8AF2C4D3-02C0-8440-8E52-C729581232EE}" type="datetimeFigureOut">
              <a:rPr lang="en-US" smtClean="0"/>
              <a:t>10/16/2024</a:t>
            </a:fld>
            <a:endParaRPr lang="en-US"/>
          </a:p>
        </p:txBody>
      </p:sp>
      <p:sp>
        <p:nvSpPr>
          <p:cNvPr id="6" name="Footer Placeholder 5">
            <a:extLst>
              <a:ext uri="{FF2B5EF4-FFF2-40B4-BE49-F238E27FC236}">
                <a16:creationId xmlns:a16="http://schemas.microsoft.com/office/drawing/2014/main" id="{420647B2-CF2C-206E-16AE-C53E23FC77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CF99E5-7B57-E4A7-66F2-D6BE7CEC38F2}"/>
              </a:ext>
            </a:extLst>
          </p:cNvPr>
          <p:cNvSpPr>
            <a:spLocks noGrp="1"/>
          </p:cNvSpPr>
          <p:nvPr>
            <p:ph type="sldNum" sz="quarter" idx="12"/>
          </p:nvPr>
        </p:nvSpPr>
        <p:spPr/>
        <p:txBody>
          <a:bodyPr/>
          <a:lstStyle/>
          <a:p>
            <a:fld id="{2F71FCBB-D475-914B-B6C6-B75F2397B9E6}" type="slidenum">
              <a:rPr lang="en-US" smtClean="0"/>
              <a:t>‹#›</a:t>
            </a:fld>
            <a:endParaRPr lang="en-US"/>
          </a:p>
        </p:txBody>
      </p:sp>
    </p:spTree>
    <p:extLst>
      <p:ext uri="{BB962C8B-B14F-4D97-AF65-F5344CB8AC3E}">
        <p14:creationId xmlns:p14="http://schemas.microsoft.com/office/powerpoint/2010/main" val="3885374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4E50-D539-64CB-D579-40287940FF3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35B7C31-16B7-880B-2569-165AC19D557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D0FC0D-44FE-E2D3-981C-A9C7C9B7E82D}"/>
              </a:ext>
            </a:extLst>
          </p:cNvPr>
          <p:cNvSpPr>
            <a:spLocks noGrp="1"/>
          </p:cNvSpPr>
          <p:nvPr>
            <p:ph type="dt" sz="half" idx="10"/>
          </p:nvPr>
        </p:nvSpPr>
        <p:spPr/>
        <p:txBody>
          <a:bodyPr/>
          <a:lstStyle/>
          <a:p>
            <a:fld id="{8AF2C4D3-02C0-8440-8E52-C729581232EE}" type="datetimeFigureOut">
              <a:rPr lang="en-US" smtClean="0"/>
              <a:t>10/16/2024</a:t>
            </a:fld>
            <a:endParaRPr lang="en-US"/>
          </a:p>
        </p:txBody>
      </p:sp>
      <p:sp>
        <p:nvSpPr>
          <p:cNvPr id="5" name="Footer Placeholder 4">
            <a:extLst>
              <a:ext uri="{FF2B5EF4-FFF2-40B4-BE49-F238E27FC236}">
                <a16:creationId xmlns:a16="http://schemas.microsoft.com/office/drawing/2014/main" id="{7929ED99-79E4-D0D8-F27E-51ECAE5F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3710D-3674-A499-B0C2-BC4EBD0D65B6}"/>
              </a:ext>
            </a:extLst>
          </p:cNvPr>
          <p:cNvSpPr>
            <a:spLocks noGrp="1"/>
          </p:cNvSpPr>
          <p:nvPr>
            <p:ph type="sldNum" sz="quarter" idx="12"/>
          </p:nvPr>
        </p:nvSpPr>
        <p:spPr/>
        <p:txBody>
          <a:bodyPr/>
          <a:lstStyle/>
          <a:p>
            <a:fld id="{2F71FCBB-D475-914B-B6C6-B75F2397B9E6}" type="slidenum">
              <a:rPr lang="en-US" smtClean="0"/>
              <a:t>‹#›</a:t>
            </a:fld>
            <a:endParaRPr lang="en-US"/>
          </a:p>
        </p:txBody>
      </p:sp>
    </p:spTree>
    <p:extLst>
      <p:ext uri="{BB962C8B-B14F-4D97-AF65-F5344CB8AC3E}">
        <p14:creationId xmlns:p14="http://schemas.microsoft.com/office/powerpoint/2010/main" val="2531508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2D7DFD-52F5-5EBA-6C6D-9A97C10FDE5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0CCEC61-06D6-B15E-4023-73A184A9592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601C01-6E6C-7601-1F24-846FB19D5CC5}"/>
              </a:ext>
            </a:extLst>
          </p:cNvPr>
          <p:cNvSpPr>
            <a:spLocks noGrp="1"/>
          </p:cNvSpPr>
          <p:nvPr>
            <p:ph type="dt" sz="half" idx="10"/>
          </p:nvPr>
        </p:nvSpPr>
        <p:spPr/>
        <p:txBody>
          <a:bodyPr/>
          <a:lstStyle/>
          <a:p>
            <a:fld id="{8AF2C4D3-02C0-8440-8E52-C729581232EE}" type="datetimeFigureOut">
              <a:rPr lang="en-US" smtClean="0"/>
              <a:t>10/16/2024</a:t>
            </a:fld>
            <a:endParaRPr lang="en-US"/>
          </a:p>
        </p:txBody>
      </p:sp>
      <p:sp>
        <p:nvSpPr>
          <p:cNvPr id="5" name="Footer Placeholder 4">
            <a:extLst>
              <a:ext uri="{FF2B5EF4-FFF2-40B4-BE49-F238E27FC236}">
                <a16:creationId xmlns:a16="http://schemas.microsoft.com/office/drawing/2014/main" id="{6F64D05E-ED77-F21A-F440-46697E100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27DD49-296E-9DBC-8AC4-69CBBDD0FB15}"/>
              </a:ext>
            </a:extLst>
          </p:cNvPr>
          <p:cNvSpPr>
            <a:spLocks noGrp="1"/>
          </p:cNvSpPr>
          <p:nvPr>
            <p:ph type="sldNum" sz="quarter" idx="12"/>
          </p:nvPr>
        </p:nvSpPr>
        <p:spPr/>
        <p:txBody>
          <a:bodyPr/>
          <a:lstStyle/>
          <a:p>
            <a:fld id="{2F71FCBB-D475-914B-B6C6-B75F2397B9E6}" type="slidenum">
              <a:rPr lang="en-US" smtClean="0"/>
              <a:t>‹#›</a:t>
            </a:fld>
            <a:endParaRPr lang="en-US"/>
          </a:p>
        </p:txBody>
      </p:sp>
    </p:spTree>
    <p:extLst>
      <p:ext uri="{BB962C8B-B14F-4D97-AF65-F5344CB8AC3E}">
        <p14:creationId xmlns:p14="http://schemas.microsoft.com/office/powerpoint/2010/main" val="696465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GB"/>
              <a:t>Click to edit Master title style</a:t>
            </a:r>
            <a:endParaRPr lang="en-US" dirty="0"/>
          </a:p>
        </p:txBody>
      </p:sp>
      <p:pic>
        <p:nvPicPr>
          <p:cNvPr id="4" name="Picture 3" descr="A logo with colorful squares&#10;&#10;Description automatically generated">
            <a:extLst>
              <a:ext uri="{FF2B5EF4-FFF2-40B4-BE49-F238E27FC236}">
                <a16:creationId xmlns:a16="http://schemas.microsoft.com/office/drawing/2014/main" id="{67029606-ED9F-CE9D-7D1C-3707283C4569}"/>
              </a:ext>
            </a:extLst>
          </p:cNvPr>
          <p:cNvPicPr>
            <a:picLocks noChangeAspect="1"/>
          </p:cNvPicPr>
          <p:nvPr userDrawn="1"/>
        </p:nvPicPr>
        <p:blipFill>
          <a:blip r:embed="rId3"/>
          <a:stretch>
            <a:fillRect/>
          </a:stretch>
        </p:blipFill>
        <p:spPr>
          <a:xfrm>
            <a:off x="609393" y="-451118"/>
            <a:ext cx="3328466" cy="2352063"/>
          </a:xfrm>
          <a:prstGeom prst="rect">
            <a:avLst/>
          </a:prstGeom>
        </p:spPr>
      </p:pic>
    </p:spTree>
    <p:extLst>
      <p:ext uri="{BB962C8B-B14F-4D97-AF65-F5344CB8AC3E}">
        <p14:creationId xmlns:p14="http://schemas.microsoft.com/office/powerpoint/2010/main" val="228180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7220BA-A5FC-6344-8A9A-0A1B48EFE6E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1807583-4662-D24D-B83C-596374474405}"/>
              </a:ext>
            </a:extLst>
          </p:cNvPr>
          <p:cNvSpPr>
            <a:spLocks noGrp="1"/>
          </p:cNvSpPr>
          <p:nvPr>
            <p:ph type="ctrTitle" hasCustomPrompt="1"/>
          </p:nvPr>
        </p:nvSpPr>
        <p:spPr>
          <a:xfrm>
            <a:off x="1669774" y="2723322"/>
            <a:ext cx="8736496" cy="1458360"/>
          </a:xfrm>
        </p:spPr>
        <p:txBody>
          <a:bodyPr lIns="0" tIns="0" rIns="0" bIns="0" anchor="b">
            <a:normAutofit/>
          </a:bodyPr>
          <a:lstStyle>
            <a:lvl1pPr algn="ctr">
              <a:defRPr sz="4800">
                <a:solidFill>
                  <a:schemeClr val="bg1"/>
                </a:solidFill>
              </a:defRPr>
            </a:lvl1pPr>
          </a:lstStyle>
          <a:p>
            <a:r>
              <a:rPr lang="en-GB" dirty="0"/>
              <a:t>Click to edit chapter title</a:t>
            </a:r>
            <a:endParaRPr lang="en-US" dirty="0"/>
          </a:p>
        </p:txBody>
      </p:sp>
      <p:sp>
        <p:nvSpPr>
          <p:cNvPr id="3" name="Subtitle 2">
            <a:extLst>
              <a:ext uri="{FF2B5EF4-FFF2-40B4-BE49-F238E27FC236}">
                <a16:creationId xmlns:a16="http://schemas.microsoft.com/office/drawing/2014/main" id="{DBA3E4B4-9958-BF44-B9D5-43B2409D5AB2}"/>
              </a:ext>
            </a:extLst>
          </p:cNvPr>
          <p:cNvSpPr>
            <a:spLocks noGrp="1"/>
          </p:cNvSpPr>
          <p:nvPr>
            <p:ph type="subTitle" idx="1" hasCustomPrompt="1"/>
          </p:nvPr>
        </p:nvSpPr>
        <p:spPr>
          <a:xfrm>
            <a:off x="1669774" y="4395065"/>
            <a:ext cx="8736496" cy="1104897"/>
          </a:xfrm>
        </p:spPr>
        <p:txBody>
          <a:bodyPr lIns="0" tIns="0" rIns="0" bIns="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chapter subtitle</a:t>
            </a:r>
            <a:endParaRPr lang="en-US" dirty="0"/>
          </a:p>
        </p:txBody>
      </p:sp>
      <p:sp>
        <p:nvSpPr>
          <p:cNvPr id="6" name="Text Placeholder 5">
            <a:extLst>
              <a:ext uri="{FF2B5EF4-FFF2-40B4-BE49-F238E27FC236}">
                <a16:creationId xmlns:a16="http://schemas.microsoft.com/office/drawing/2014/main" id="{909671AE-4B0C-17BB-CE95-2D7D4C028EEF}"/>
              </a:ext>
            </a:extLst>
          </p:cNvPr>
          <p:cNvSpPr>
            <a:spLocks noGrp="1"/>
          </p:cNvSpPr>
          <p:nvPr>
            <p:ph type="body" sz="quarter" idx="10" hasCustomPrompt="1"/>
          </p:nvPr>
        </p:nvSpPr>
        <p:spPr>
          <a:xfrm>
            <a:off x="3223490" y="5986033"/>
            <a:ext cx="8078725" cy="857908"/>
          </a:xfrm>
        </p:spPr>
        <p:txBody>
          <a:bodyPr lIns="0" tIns="0" rIns="0" bIns="0" anchor="ctr">
            <a:normAutofit/>
          </a:bodyPr>
          <a:lstStyle>
            <a:lvl1pPr marL="0" indent="0" algn="r">
              <a:buNone/>
              <a:defRPr sz="24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Click to add name of place based partnership (if required)</a:t>
            </a:r>
            <a:endParaRPr lang="en-US" dirty="0"/>
          </a:p>
        </p:txBody>
      </p:sp>
    </p:spTree>
    <p:extLst>
      <p:ext uri="{BB962C8B-B14F-4D97-AF65-F5344CB8AC3E}">
        <p14:creationId xmlns:p14="http://schemas.microsoft.com/office/powerpoint/2010/main" val="190666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800" b="1" i="0">
                <a:solidFill>
                  <a:srgbClr val="221F1F"/>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10/16/2024</a:t>
            </a:fld>
            <a:endParaRPr lang="en-US"/>
          </a:p>
        </p:txBody>
      </p:sp>
      <p:sp>
        <p:nvSpPr>
          <p:cNvPr id="6" name="Holder 6"/>
          <p:cNvSpPr>
            <a:spLocks noGrp="1"/>
          </p:cNvSpPr>
          <p:nvPr>
            <p:ph type="sldNum" sz="quarter" idx="7"/>
          </p:nvPr>
        </p:nvSpPr>
        <p:spPr/>
        <p:txBody>
          <a:bodyPr lIns="0" tIns="0" rIns="0" bIns="0"/>
          <a:lstStyle>
            <a:lvl1pPr>
              <a:defRPr sz="1200" b="0" i="0">
                <a:solidFill>
                  <a:srgbClr val="425462"/>
                </a:solidFill>
                <a:latin typeface="Arial"/>
                <a:cs typeface="Arial"/>
              </a:defRPr>
            </a:lvl1pPr>
          </a:lstStyle>
          <a:p>
            <a:pPr marL="38100">
              <a:lnSpc>
                <a:spcPts val="1425"/>
              </a:lnSpc>
            </a:pPr>
            <a:fld id="{81D60167-4931-47E6-BA6A-407CBD079E47}" type="slidenum">
              <a:rPr spc="-25" dirty="0"/>
              <a:t>‹#›</a:t>
            </a:fld>
            <a:endParaRPr spc="-25" dirty="0"/>
          </a:p>
        </p:txBody>
      </p:sp>
    </p:spTree>
    <p:extLst>
      <p:ext uri="{BB962C8B-B14F-4D97-AF65-F5344CB8AC3E}">
        <p14:creationId xmlns:p14="http://schemas.microsoft.com/office/powerpoint/2010/main" val="251444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21F1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10/16/2024</a:t>
            </a:fld>
            <a:endParaRPr lang="en-US"/>
          </a:p>
        </p:txBody>
      </p:sp>
      <p:sp>
        <p:nvSpPr>
          <p:cNvPr id="6" name="Holder 6"/>
          <p:cNvSpPr>
            <a:spLocks noGrp="1"/>
          </p:cNvSpPr>
          <p:nvPr>
            <p:ph type="sldNum" sz="quarter" idx="7"/>
          </p:nvPr>
        </p:nvSpPr>
        <p:spPr/>
        <p:txBody>
          <a:bodyPr lIns="0" tIns="0" rIns="0" bIns="0"/>
          <a:lstStyle>
            <a:lvl1pPr>
              <a:defRPr sz="1200" b="0" i="0">
                <a:solidFill>
                  <a:srgbClr val="425462"/>
                </a:solidFill>
                <a:latin typeface="Arial"/>
                <a:cs typeface="Arial"/>
              </a:defRPr>
            </a:lvl1pPr>
          </a:lstStyle>
          <a:p>
            <a:pPr marL="38100">
              <a:lnSpc>
                <a:spcPts val="1425"/>
              </a:lnSpc>
            </a:pPr>
            <a:fld id="{81D60167-4931-47E6-BA6A-407CBD079E47}" type="slidenum">
              <a:rPr spc="-25" dirty="0"/>
              <a:t>‹#›</a:t>
            </a:fld>
            <a:endParaRPr spc="-25" dirty="0"/>
          </a:p>
        </p:txBody>
      </p:sp>
    </p:spTree>
    <p:extLst>
      <p:ext uri="{BB962C8B-B14F-4D97-AF65-F5344CB8AC3E}">
        <p14:creationId xmlns:p14="http://schemas.microsoft.com/office/powerpoint/2010/main" val="180390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21F1F"/>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10/16/2024</a:t>
            </a:fld>
            <a:endParaRPr lang="en-US"/>
          </a:p>
        </p:txBody>
      </p:sp>
      <p:sp>
        <p:nvSpPr>
          <p:cNvPr id="7" name="Holder 7"/>
          <p:cNvSpPr>
            <a:spLocks noGrp="1"/>
          </p:cNvSpPr>
          <p:nvPr>
            <p:ph type="sldNum" sz="quarter" idx="7"/>
          </p:nvPr>
        </p:nvSpPr>
        <p:spPr/>
        <p:txBody>
          <a:bodyPr lIns="0" tIns="0" rIns="0" bIns="0"/>
          <a:lstStyle>
            <a:lvl1pPr>
              <a:defRPr sz="1200" b="0" i="0">
                <a:solidFill>
                  <a:srgbClr val="425462"/>
                </a:solidFill>
                <a:latin typeface="Arial"/>
                <a:cs typeface="Arial"/>
              </a:defRPr>
            </a:lvl1pPr>
          </a:lstStyle>
          <a:p>
            <a:pPr marL="38100">
              <a:lnSpc>
                <a:spcPts val="1425"/>
              </a:lnSpc>
            </a:pPr>
            <a:fld id="{81D60167-4931-47E6-BA6A-407CBD079E47}" type="slidenum">
              <a:rPr spc="-25" dirty="0"/>
              <a:t>‹#›</a:t>
            </a:fld>
            <a:endParaRPr spc="-25" dirty="0"/>
          </a:p>
        </p:txBody>
      </p:sp>
    </p:spTree>
    <p:extLst>
      <p:ext uri="{BB962C8B-B14F-4D97-AF65-F5344CB8AC3E}">
        <p14:creationId xmlns:p14="http://schemas.microsoft.com/office/powerpoint/2010/main" val="28163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21F1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10/16/2024</a:t>
            </a:fld>
            <a:endParaRPr lang="en-US"/>
          </a:p>
        </p:txBody>
      </p:sp>
      <p:sp>
        <p:nvSpPr>
          <p:cNvPr id="5" name="Holder 5"/>
          <p:cNvSpPr>
            <a:spLocks noGrp="1"/>
          </p:cNvSpPr>
          <p:nvPr>
            <p:ph type="sldNum" sz="quarter" idx="7"/>
          </p:nvPr>
        </p:nvSpPr>
        <p:spPr/>
        <p:txBody>
          <a:bodyPr lIns="0" tIns="0" rIns="0" bIns="0"/>
          <a:lstStyle>
            <a:lvl1pPr>
              <a:defRPr sz="1200" b="0" i="0">
                <a:solidFill>
                  <a:srgbClr val="425462"/>
                </a:solidFill>
                <a:latin typeface="Arial"/>
                <a:cs typeface="Arial"/>
              </a:defRPr>
            </a:lvl1pPr>
          </a:lstStyle>
          <a:p>
            <a:pPr marL="38100">
              <a:lnSpc>
                <a:spcPts val="1425"/>
              </a:lnSpc>
            </a:pPr>
            <a:fld id="{81D60167-4931-47E6-BA6A-407CBD079E47}" type="slidenum">
              <a:rPr spc="-25" dirty="0"/>
              <a:t>‹#›</a:t>
            </a:fld>
            <a:endParaRPr spc="-25" dirty="0"/>
          </a:p>
        </p:txBody>
      </p:sp>
    </p:spTree>
    <p:extLst>
      <p:ext uri="{BB962C8B-B14F-4D97-AF65-F5344CB8AC3E}">
        <p14:creationId xmlns:p14="http://schemas.microsoft.com/office/powerpoint/2010/main" val="371147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717285" y="2606801"/>
            <a:ext cx="865505" cy="0"/>
          </a:xfrm>
          <a:custGeom>
            <a:avLst/>
            <a:gdLst/>
            <a:ahLst/>
            <a:cxnLst/>
            <a:rect l="l" t="t" r="r" b="b"/>
            <a:pathLst>
              <a:path w="865504">
                <a:moveTo>
                  <a:pt x="0" y="0"/>
                </a:moveTo>
                <a:lnTo>
                  <a:pt x="865123" y="0"/>
                </a:lnTo>
              </a:path>
            </a:pathLst>
          </a:custGeom>
          <a:ln w="38100">
            <a:solidFill>
              <a:srgbClr val="221F1F"/>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10/16/2024</a:t>
            </a:fld>
            <a:endParaRPr lang="en-US"/>
          </a:p>
        </p:txBody>
      </p:sp>
      <p:sp>
        <p:nvSpPr>
          <p:cNvPr id="4" name="Holder 4"/>
          <p:cNvSpPr>
            <a:spLocks noGrp="1"/>
          </p:cNvSpPr>
          <p:nvPr>
            <p:ph type="sldNum" sz="quarter" idx="7"/>
          </p:nvPr>
        </p:nvSpPr>
        <p:spPr/>
        <p:txBody>
          <a:bodyPr lIns="0" tIns="0" rIns="0" bIns="0"/>
          <a:lstStyle>
            <a:lvl1pPr>
              <a:defRPr sz="1200" b="0" i="0">
                <a:solidFill>
                  <a:srgbClr val="425462"/>
                </a:solidFill>
                <a:latin typeface="Arial"/>
                <a:cs typeface="Arial"/>
              </a:defRPr>
            </a:lvl1pPr>
          </a:lstStyle>
          <a:p>
            <a:pPr marL="38100">
              <a:lnSpc>
                <a:spcPts val="1425"/>
              </a:lnSpc>
            </a:pPr>
            <a:fld id="{81D60167-4931-47E6-BA6A-407CBD079E47}" type="slidenum">
              <a:rPr spc="-25" dirty="0"/>
              <a:t>‹#›</a:t>
            </a:fld>
            <a:endParaRPr spc="-25" dirty="0"/>
          </a:p>
        </p:txBody>
      </p:sp>
    </p:spTree>
    <p:extLst>
      <p:ext uri="{BB962C8B-B14F-4D97-AF65-F5344CB8AC3E}">
        <p14:creationId xmlns:p14="http://schemas.microsoft.com/office/powerpoint/2010/main" val="222299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710AF4-5794-364D-B2A2-7C79A149F87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12192000" cy="6857999"/>
          </a:xfrm>
          <a:prstGeom prst="rect">
            <a:avLst/>
          </a:prstGeom>
        </p:spPr>
      </p:pic>
      <p:sp>
        <p:nvSpPr>
          <p:cNvPr id="2" name="Title 1">
            <a:extLst>
              <a:ext uri="{FF2B5EF4-FFF2-40B4-BE49-F238E27FC236}">
                <a16:creationId xmlns:a16="http://schemas.microsoft.com/office/drawing/2014/main" id="{61807583-4662-D24D-B83C-596374474405}"/>
              </a:ext>
            </a:extLst>
          </p:cNvPr>
          <p:cNvSpPr>
            <a:spLocks noGrp="1"/>
          </p:cNvSpPr>
          <p:nvPr>
            <p:ph type="ctrTitle" hasCustomPrompt="1"/>
          </p:nvPr>
        </p:nvSpPr>
        <p:spPr>
          <a:xfrm>
            <a:off x="737419" y="1553501"/>
            <a:ext cx="8257494" cy="2667937"/>
          </a:xfrm>
        </p:spPr>
        <p:txBody>
          <a:bodyPr lIns="0" tIns="0" rIns="0" bIns="0" anchor="b">
            <a:normAutofit/>
          </a:bodyPr>
          <a:lstStyle>
            <a:lvl1pPr algn="l">
              <a:defRPr sz="4800">
                <a:solidFill>
                  <a:schemeClr val="bg1"/>
                </a:solidFill>
              </a:defRPr>
            </a:lvl1pPr>
          </a:lstStyle>
          <a:p>
            <a:r>
              <a:rPr lang="en-US" dirty="0"/>
              <a:t>Click to edit presentation title</a:t>
            </a:r>
          </a:p>
        </p:txBody>
      </p:sp>
      <p:sp>
        <p:nvSpPr>
          <p:cNvPr id="3" name="Subtitle 2">
            <a:extLst>
              <a:ext uri="{FF2B5EF4-FFF2-40B4-BE49-F238E27FC236}">
                <a16:creationId xmlns:a16="http://schemas.microsoft.com/office/drawing/2014/main" id="{DBA3E4B4-9958-BF44-B9D5-43B2409D5AB2}"/>
              </a:ext>
            </a:extLst>
          </p:cNvPr>
          <p:cNvSpPr>
            <a:spLocks noGrp="1"/>
          </p:cNvSpPr>
          <p:nvPr>
            <p:ph type="subTitle" idx="1" hasCustomPrompt="1"/>
          </p:nvPr>
        </p:nvSpPr>
        <p:spPr>
          <a:xfrm>
            <a:off x="737419" y="4672082"/>
            <a:ext cx="8257494" cy="1104897"/>
          </a:xfrm>
        </p:spPr>
        <p:txBody>
          <a:bodyPr lIns="0" tIns="0" rIns="0" bIns="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subtitle</a:t>
            </a:r>
          </a:p>
        </p:txBody>
      </p:sp>
      <p:cxnSp>
        <p:nvCxnSpPr>
          <p:cNvPr id="10" name="Straight Connector 9">
            <a:extLst>
              <a:ext uri="{FF2B5EF4-FFF2-40B4-BE49-F238E27FC236}">
                <a16:creationId xmlns:a16="http://schemas.microsoft.com/office/drawing/2014/main" id="{C9EEA930-263A-CB4D-A212-A936C70EA948}"/>
              </a:ext>
            </a:extLst>
          </p:cNvPr>
          <p:cNvCxnSpPr>
            <a:cxnSpLocks/>
          </p:cNvCxnSpPr>
          <p:nvPr userDrawn="1"/>
        </p:nvCxnSpPr>
        <p:spPr>
          <a:xfrm>
            <a:off x="737419" y="4448969"/>
            <a:ext cx="825749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007B704-E14E-3A87-D669-D0CE6B59729A}"/>
              </a:ext>
            </a:extLst>
          </p:cNvPr>
          <p:cNvSpPr>
            <a:spLocks noGrp="1"/>
          </p:cNvSpPr>
          <p:nvPr>
            <p:ph type="body" sz="quarter" idx="10" hasCustomPrompt="1"/>
          </p:nvPr>
        </p:nvSpPr>
        <p:spPr>
          <a:xfrm>
            <a:off x="3223490" y="5986033"/>
            <a:ext cx="8078725" cy="857908"/>
          </a:xfrm>
        </p:spPr>
        <p:txBody>
          <a:bodyPr lIns="0" tIns="0" rIns="0" bIns="0" anchor="ctr">
            <a:normAutofit/>
          </a:bodyPr>
          <a:lstStyle>
            <a:lvl1pPr marL="0" indent="0" algn="r">
              <a:buNone/>
              <a:defRPr sz="24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Click to add name of place based partnership (if required)</a:t>
            </a:r>
            <a:endParaRPr lang="en-US" dirty="0"/>
          </a:p>
        </p:txBody>
      </p:sp>
    </p:spTree>
    <p:extLst>
      <p:ext uri="{BB962C8B-B14F-4D97-AF65-F5344CB8AC3E}">
        <p14:creationId xmlns:p14="http://schemas.microsoft.com/office/powerpoint/2010/main" val="126444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C4EB08-0A20-2048-B986-D240D4E13430}"/>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0" y="1"/>
            <a:ext cx="12192000" cy="6857999"/>
          </a:xfrm>
          <a:prstGeom prst="rect">
            <a:avLst/>
          </a:prstGeom>
        </p:spPr>
      </p:pic>
      <p:sp>
        <p:nvSpPr>
          <p:cNvPr id="2" name="Title Placeholder 1">
            <a:extLst>
              <a:ext uri="{FF2B5EF4-FFF2-40B4-BE49-F238E27FC236}">
                <a16:creationId xmlns:a16="http://schemas.microsoft.com/office/drawing/2014/main" id="{1DF59C6C-7E42-0748-9A62-A4D4E733A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60B1692-D5F2-FC4D-A2CB-C67BFCCBB1F9}"/>
              </a:ext>
            </a:extLst>
          </p:cNvPr>
          <p:cNvSpPr>
            <a:spLocks noGrp="1"/>
          </p:cNvSpPr>
          <p:nvPr>
            <p:ph type="body" idx="1"/>
          </p:nvPr>
        </p:nvSpPr>
        <p:spPr>
          <a:xfrm>
            <a:off x="838200" y="1825625"/>
            <a:ext cx="10344665"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0423C810-055E-8846-BAD4-F5E946A135EB}"/>
              </a:ext>
            </a:extLst>
          </p:cNvPr>
          <p:cNvSpPr>
            <a:spLocks noGrp="1"/>
          </p:cNvSpPr>
          <p:nvPr>
            <p:ph type="sldNum" sz="quarter" idx="4"/>
          </p:nvPr>
        </p:nvSpPr>
        <p:spPr>
          <a:xfrm>
            <a:off x="838200" y="6455206"/>
            <a:ext cx="2743200" cy="365125"/>
          </a:xfrm>
          <a:prstGeom prst="rect">
            <a:avLst/>
          </a:prstGeom>
        </p:spPr>
        <p:txBody>
          <a:bodyPr vert="horz" lIns="91440" tIns="45720" rIns="91440" bIns="45720" rtlCol="0" anchor="ctr"/>
          <a:lstStyle>
            <a:lvl1pPr algn="l">
              <a:defRPr sz="1200">
                <a:solidFill>
                  <a:schemeClr val="bg1"/>
                </a:solidFill>
              </a:defRPr>
            </a:lvl1pPr>
          </a:lstStyle>
          <a:p>
            <a:fld id="{3ECFC03C-1AA6-4349-8A54-8712A94068CB}" type="slidenum">
              <a:rPr lang="en-US" smtClean="0"/>
              <a:pPr/>
              <a:t>‹#›</a:t>
            </a:fld>
            <a:endParaRPr lang="en-US" dirty="0"/>
          </a:p>
        </p:txBody>
      </p:sp>
    </p:spTree>
    <p:extLst>
      <p:ext uri="{BB962C8B-B14F-4D97-AF65-F5344CB8AC3E}">
        <p14:creationId xmlns:p14="http://schemas.microsoft.com/office/powerpoint/2010/main" val="2452043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xStyles>
    <p:titleStyle>
      <a:lvl1pPr algn="l" defTabSz="914400" rtl="0" eaLnBrk="1" latinLnBrk="0" hangingPunct="1">
        <a:lnSpc>
          <a:spcPct val="90000"/>
        </a:lnSpc>
        <a:spcBef>
          <a:spcPct val="0"/>
        </a:spcBef>
        <a:buNone/>
        <a:defRPr sz="4400" b="1" kern="1200" spc="-1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1"/>
        </a:buClr>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1"/>
        </a:buClr>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tx1"/>
        </a:buClr>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1"/>
        </a:buClr>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8"/>
                </a:lnTo>
                <a:lnTo>
                  <a:pt x="12192000" y="6857998"/>
                </a:lnTo>
                <a:lnTo>
                  <a:pt x="12192000" y="0"/>
                </a:lnTo>
                <a:close/>
              </a:path>
            </a:pathLst>
          </a:custGeom>
          <a:solidFill>
            <a:srgbClr val="F6F8F8"/>
          </a:solidFill>
        </p:spPr>
        <p:txBody>
          <a:bodyPr wrap="square" lIns="0" tIns="0" rIns="0" bIns="0" rtlCol="0"/>
          <a:lstStyle/>
          <a:p>
            <a:endParaRPr/>
          </a:p>
        </p:txBody>
      </p:sp>
      <p:sp>
        <p:nvSpPr>
          <p:cNvPr id="2" name="Holder 2"/>
          <p:cNvSpPr>
            <a:spLocks noGrp="1"/>
          </p:cNvSpPr>
          <p:nvPr>
            <p:ph type="title"/>
          </p:nvPr>
        </p:nvSpPr>
        <p:spPr>
          <a:xfrm>
            <a:off x="322275" y="135381"/>
            <a:ext cx="8823960" cy="452120"/>
          </a:xfrm>
          <a:prstGeom prst="rect">
            <a:avLst/>
          </a:prstGeom>
        </p:spPr>
        <p:txBody>
          <a:bodyPr wrap="square" lIns="0" tIns="0" rIns="0" bIns="0">
            <a:spAutoFit/>
          </a:bodyPr>
          <a:lstStyle>
            <a:lvl1pPr>
              <a:defRPr sz="2800" b="1" i="0">
                <a:solidFill>
                  <a:srgbClr val="221F1F"/>
                </a:solidFill>
                <a:latin typeface="Arial"/>
                <a:cs typeface="Arial"/>
              </a:defRPr>
            </a:lvl1pPr>
          </a:lstStyle>
          <a:p>
            <a:endParaRPr/>
          </a:p>
        </p:txBody>
      </p:sp>
      <p:sp>
        <p:nvSpPr>
          <p:cNvPr id="3" name="Holder 3"/>
          <p:cNvSpPr>
            <a:spLocks noGrp="1"/>
          </p:cNvSpPr>
          <p:nvPr>
            <p:ph type="body" idx="1"/>
          </p:nvPr>
        </p:nvSpPr>
        <p:spPr>
          <a:xfrm>
            <a:off x="362813" y="1088516"/>
            <a:ext cx="11320145" cy="2227579"/>
          </a:xfrm>
          <a:prstGeom prst="rect">
            <a:avLst/>
          </a:prstGeom>
        </p:spPr>
        <p:txBody>
          <a:bodyPr wrap="square" lIns="0" tIns="0" rIns="0" bIns="0">
            <a:spAutoFit/>
          </a:bodyPr>
          <a:lstStyle>
            <a:lvl1pPr>
              <a:defRPr sz="18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10/16/2024</a:t>
            </a:fld>
            <a:endParaRPr lang="en-US"/>
          </a:p>
        </p:txBody>
      </p:sp>
      <p:sp>
        <p:nvSpPr>
          <p:cNvPr id="6" name="Holder 6"/>
          <p:cNvSpPr>
            <a:spLocks noGrp="1"/>
          </p:cNvSpPr>
          <p:nvPr>
            <p:ph type="sldNum" sz="quarter" idx="7"/>
          </p:nvPr>
        </p:nvSpPr>
        <p:spPr>
          <a:xfrm>
            <a:off x="11517756" y="6449170"/>
            <a:ext cx="259715" cy="196215"/>
          </a:xfrm>
          <a:prstGeom prst="rect">
            <a:avLst/>
          </a:prstGeom>
        </p:spPr>
        <p:txBody>
          <a:bodyPr wrap="square" lIns="0" tIns="0" rIns="0" bIns="0">
            <a:spAutoFit/>
          </a:bodyPr>
          <a:lstStyle>
            <a:lvl1pPr>
              <a:defRPr sz="1200" b="0" i="0">
                <a:solidFill>
                  <a:srgbClr val="425462"/>
                </a:solidFill>
                <a:latin typeface="Arial"/>
                <a:cs typeface="Arial"/>
              </a:defRPr>
            </a:lvl1pPr>
          </a:lstStyle>
          <a:p>
            <a:pPr marL="38100">
              <a:lnSpc>
                <a:spcPts val="1425"/>
              </a:lnSpc>
            </a:pPr>
            <a:fld id="{81D60167-4931-47E6-BA6A-407CBD079E47}" type="slidenum">
              <a:rPr spc="-25" dirty="0"/>
              <a:t>‹#›</a:t>
            </a:fld>
            <a:endParaRPr spc="-25" dirty="0"/>
          </a:p>
        </p:txBody>
      </p:sp>
    </p:spTree>
    <p:extLst>
      <p:ext uri="{BB962C8B-B14F-4D97-AF65-F5344CB8AC3E}">
        <p14:creationId xmlns:p14="http://schemas.microsoft.com/office/powerpoint/2010/main" val="151599487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C4EB08-0A20-2048-B986-D240D4E13430}"/>
              </a:ext>
              <a:ext uri="{C183D7F6-B498-43B3-948B-1728B52AA6E4}">
                <adec:decorative xmlns:adec="http://schemas.microsoft.com/office/drawing/2017/decorative" val="1"/>
              </a:ext>
            </a:extLst>
          </p:cNvPr>
          <p:cNvPicPr>
            <a:picLocks noChangeAspect="1"/>
          </p:cNvPicPr>
          <p:nvPr userDrawn="1"/>
        </p:nvPicPr>
        <p:blipFill>
          <a:blip r:embed="rId7"/>
          <a:srcRect/>
          <a:stretch/>
        </p:blipFill>
        <p:spPr>
          <a:xfrm>
            <a:off x="0" y="1"/>
            <a:ext cx="12192000" cy="6857999"/>
          </a:xfrm>
          <a:prstGeom prst="rect">
            <a:avLst/>
          </a:prstGeom>
        </p:spPr>
      </p:pic>
      <p:sp>
        <p:nvSpPr>
          <p:cNvPr id="2" name="Title Placeholder 1">
            <a:extLst>
              <a:ext uri="{FF2B5EF4-FFF2-40B4-BE49-F238E27FC236}">
                <a16:creationId xmlns:a16="http://schemas.microsoft.com/office/drawing/2014/main" id="{1DF59C6C-7E42-0748-9A62-A4D4E733A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60B1692-D5F2-FC4D-A2CB-C67BFCCBB1F9}"/>
              </a:ext>
            </a:extLst>
          </p:cNvPr>
          <p:cNvSpPr>
            <a:spLocks noGrp="1"/>
          </p:cNvSpPr>
          <p:nvPr>
            <p:ph type="body" idx="1"/>
          </p:nvPr>
        </p:nvSpPr>
        <p:spPr>
          <a:xfrm>
            <a:off x="838200" y="1825625"/>
            <a:ext cx="10344665"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0423C810-055E-8846-BAD4-F5E946A135EB}"/>
              </a:ext>
            </a:extLst>
          </p:cNvPr>
          <p:cNvSpPr>
            <a:spLocks noGrp="1"/>
          </p:cNvSpPr>
          <p:nvPr>
            <p:ph type="sldNum" sz="quarter" idx="4"/>
          </p:nvPr>
        </p:nvSpPr>
        <p:spPr>
          <a:xfrm>
            <a:off x="838200" y="6455206"/>
            <a:ext cx="2743200" cy="365125"/>
          </a:xfrm>
          <a:prstGeom prst="rect">
            <a:avLst/>
          </a:prstGeom>
        </p:spPr>
        <p:txBody>
          <a:bodyPr vert="horz" lIns="91440" tIns="45720" rIns="91440" bIns="45720" rtlCol="0" anchor="ctr"/>
          <a:lstStyle>
            <a:lvl1pPr algn="l">
              <a:defRPr sz="1200">
                <a:solidFill>
                  <a:schemeClr val="bg1"/>
                </a:solidFill>
              </a:defRPr>
            </a:lvl1pPr>
          </a:lstStyle>
          <a:p>
            <a:fld id="{3ECFC03C-1AA6-4349-8A54-8712A94068CB}" type="slidenum">
              <a:rPr lang="en-US" smtClean="0"/>
              <a:pPr/>
              <a:t>‹#›</a:t>
            </a:fld>
            <a:endParaRPr lang="en-US" dirty="0"/>
          </a:p>
        </p:txBody>
      </p:sp>
    </p:spTree>
    <p:extLst>
      <p:ext uri="{BB962C8B-B14F-4D97-AF65-F5344CB8AC3E}">
        <p14:creationId xmlns:p14="http://schemas.microsoft.com/office/powerpoint/2010/main" val="2129597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4400" b="1" kern="1200" spc="-1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1"/>
        </a:buClr>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1"/>
        </a:buClr>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tx1"/>
        </a:buClr>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1"/>
        </a:buClr>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BC768-15B6-CEAC-D76B-1D6AD8FEE7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E77E77A-AF77-C755-1364-E811A1385A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EDD73D-AC29-3479-B03C-7F2A6F962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F2C4D3-02C0-8440-8E52-C729581232EE}" type="datetimeFigureOut">
              <a:rPr lang="en-US" smtClean="0"/>
              <a:t>10/16/2024</a:t>
            </a:fld>
            <a:endParaRPr lang="en-US"/>
          </a:p>
        </p:txBody>
      </p:sp>
      <p:sp>
        <p:nvSpPr>
          <p:cNvPr id="5" name="Footer Placeholder 4">
            <a:extLst>
              <a:ext uri="{FF2B5EF4-FFF2-40B4-BE49-F238E27FC236}">
                <a16:creationId xmlns:a16="http://schemas.microsoft.com/office/drawing/2014/main" id="{9EA621E8-D365-B50A-46EA-3844E45E8A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5078D5D-4C39-89D0-E586-F949AC884B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71FCBB-D475-914B-B6C6-B75F2397B9E6}" type="slidenum">
              <a:rPr lang="en-US" smtClean="0"/>
              <a:t>‹#›</a:t>
            </a:fld>
            <a:endParaRPr lang="en-US"/>
          </a:p>
        </p:txBody>
      </p:sp>
    </p:spTree>
    <p:extLst>
      <p:ext uri="{BB962C8B-B14F-4D97-AF65-F5344CB8AC3E}">
        <p14:creationId xmlns:p14="http://schemas.microsoft.com/office/powerpoint/2010/main" val="33750755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nelondonicb.medicinesoptimisationenquiries@nhs.ne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england.nhs.uk/patient-safety/patient-safety-insight/learning-from-patient-safety-events/learn-from-patient-safety-events-service/" TargetMode="External"/><Relationship Id="rId4" Type="http://schemas.openxmlformats.org/officeDocument/2006/relationships/hyperlink" Target="https://northeastlondon.icb.nhs.uk/contact-us/advice-compliments-complaint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ortheastlondonhcp.nhs.uk/insight/population-health-profil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wp-content/uploads/2023/11/PRN00936_ii_Pharmacy-First-Clinical-Pathways-v.1.6.pdf" TargetMode="Externa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1EBB3-0630-A61C-A434-A748FEB267DC}"/>
              </a:ext>
            </a:extLst>
          </p:cNvPr>
          <p:cNvSpPr>
            <a:spLocks noGrp="1"/>
          </p:cNvSpPr>
          <p:nvPr>
            <p:ph type="ctrTitle"/>
          </p:nvPr>
        </p:nvSpPr>
        <p:spPr/>
        <p:txBody>
          <a:bodyPr/>
          <a:lstStyle/>
          <a:p>
            <a:r>
              <a:rPr lang="en-GB" dirty="0"/>
              <a:t>Community Pharmacy Selfcare Advice Service</a:t>
            </a:r>
            <a:br>
              <a:rPr lang="en-GB" dirty="0"/>
            </a:br>
            <a:r>
              <a:rPr lang="en-GB" dirty="0"/>
              <a:t>(CPSAS)</a:t>
            </a:r>
          </a:p>
        </p:txBody>
      </p:sp>
      <p:sp>
        <p:nvSpPr>
          <p:cNvPr id="3" name="Subtitle 2">
            <a:extLst>
              <a:ext uri="{FF2B5EF4-FFF2-40B4-BE49-F238E27FC236}">
                <a16:creationId xmlns:a16="http://schemas.microsoft.com/office/drawing/2014/main" id="{5B177DA8-8FF0-EE0B-BB99-E06E36689CF8}"/>
              </a:ext>
            </a:extLst>
          </p:cNvPr>
          <p:cNvSpPr>
            <a:spLocks noGrp="1"/>
          </p:cNvSpPr>
          <p:nvPr>
            <p:ph type="subTitle" idx="1"/>
          </p:nvPr>
        </p:nvSpPr>
        <p:spPr>
          <a:xfrm>
            <a:off x="737419" y="4672081"/>
            <a:ext cx="8257494" cy="2089203"/>
          </a:xfrm>
        </p:spPr>
        <p:txBody>
          <a:bodyPr/>
          <a:lstStyle/>
          <a:p>
            <a:r>
              <a:rPr lang="en-GB" sz="2400" dirty="0"/>
              <a:t>General Practice Webinar</a:t>
            </a:r>
          </a:p>
          <a:p>
            <a:r>
              <a:rPr lang="en-GB" sz="2400" dirty="0"/>
              <a:t>27</a:t>
            </a:r>
            <a:r>
              <a:rPr lang="en-GB" sz="2400" baseline="30000" dirty="0"/>
              <a:t>th</a:t>
            </a:r>
            <a:r>
              <a:rPr lang="en-GB" sz="2400" dirty="0"/>
              <a:t> June 2024</a:t>
            </a:r>
          </a:p>
        </p:txBody>
      </p:sp>
    </p:spTree>
    <p:extLst>
      <p:ext uri="{BB962C8B-B14F-4D97-AF65-F5344CB8AC3E}">
        <p14:creationId xmlns:p14="http://schemas.microsoft.com/office/powerpoint/2010/main" val="2644152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1EBB3-0630-A61C-A434-A748FEB267DC}"/>
              </a:ext>
            </a:extLst>
          </p:cNvPr>
          <p:cNvSpPr>
            <a:spLocks noGrp="1"/>
          </p:cNvSpPr>
          <p:nvPr>
            <p:ph type="ctrTitle"/>
          </p:nvPr>
        </p:nvSpPr>
        <p:spPr/>
        <p:txBody>
          <a:bodyPr/>
          <a:lstStyle/>
          <a:p>
            <a:r>
              <a:rPr lang="en-GB" dirty="0"/>
              <a:t>Community Pharmacy Selfcare Advice Service</a:t>
            </a:r>
            <a:br>
              <a:rPr lang="en-GB" dirty="0"/>
            </a:br>
            <a:r>
              <a:rPr lang="en-GB" dirty="0"/>
              <a:t>(CPSAS)</a:t>
            </a:r>
          </a:p>
        </p:txBody>
      </p:sp>
      <p:sp>
        <p:nvSpPr>
          <p:cNvPr id="3" name="Subtitle 2">
            <a:extLst>
              <a:ext uri="{FF2B5EF4-FFF2-40B4-BE49-F238E27FC236}">
                <a16:creationId xmlns:a16="http://schemas.microsoft.com/office/drawing/2014/main" id="{5B177DA8-8FF0-EE0B-BB99-E06E36689CF8}"/>
              </a:ext>
            </a:extLst>
          </p:cNvPr>
          <p:cNvSpPr>
            <a:spLocks noGrp="1"/>
          </p:cNvSpPr>
          <p:nvPr>
            <p:ph type="subTitle" idx="1"/>
          </p:nvPr>
        </p:nvSpPr>
        <p:spPr>
          <a:xfrm>
            <a:off x="737419" y="4672081"/>
            <a:ext cx="8257494" cy="2089203"/>
          </a:xfrm>
        </p:spPr>
        <p:txBody>
          <a:bodyPr/>
          <a:lstStyle/>
          <a:p>
            <a:r>
              <a:rPr lang="en-GB" sz="2400" dirty="0"/>
              <a:t>General Practice Webinar</a:t>
            </a:r>
          </a:p>
          <a:p>
            <a:r>
              <a:rPr lang="en-GB" sz="2400" dirty="0"/>
              <a:t>27</a:t>
            </a:r>
            <a:r>
              <a:rPr lang="en-GB" sz="2400" baseline="30000" dirty="0"/>
              <a:t>th</a:t>
            </a:r>
            <a:r>
              <a:rPr lang="en-GB" sz="2400" dirty="0"/>
              <a:t> June 2024</a:t>
            </a:r>
          </a:p>
        </p:txBody>
      </p:sp>
    </p:spTree>
    <p:extLst>
      <p:ext uri="{BB962C8B-B14F-4D97-AF65-F5344CB8AC3E}">
        <p14:creationId xmlns:p14="http://schemas.microsoft.com/office/powerpoint/2010/main" val="108623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43BE-EBE9-5AF4-14A5-8273D7E64B76}"/>
              </a:ext>
            </a:extLst>
          </p:cNvPr>
          <p:cNvSpPr>
            <a:spLocks noGrp="1"/>
          </p:cNvSpPr>
          <p:nvPr>
            <p:ph type="title"/>
          </p:nvPr>
        </p:nvSpPr>
        <p:spPr>
          <a:xfrm>
            <a:off x="613902" y="100731"/>
            <a:ext cx="10515600" cy="799094"/>
          </a:xfrm>
        </p:spPr>
        <p:txBody>
          <a:bodyPr/>
          <a:lstStyle/>
          <a:p>
            <a:r>
              <a:rPr lang="en-GB" dirty="0">
                <a:solidFill>
                  <a:srgbClr val="046CB4"/>
                </a:solidFill>
              </a:rPr>
              <a:t>CPSAS – Introduction &amp; Objectives</a:t>
            </a:r>
          </a:p>
        </p:txBody>
      </p:sp>
      <p:sp>
        <p:nvSpPr>
          <p:cNvPr id="6" name="Content Placeholder 5"/>
          <p:cNvSpPr>
            <a:spLocks noGrp="1"/>
          </p:cNvSpPr>
          <p:nvPr>
            <p:ph idx="1"/>
          </p:nvPr>
        </p:nvSpPr>
        <p:spPr>
          <a:xfrm>
            <a:off x="725905" y="851699"/>
            <a:ext cx="11189207" cy="5613269"/>
          </a:xfrm>
        </p:spPr>
        <p:txBody>
          <a:bodyPr>
            <a:normAutofit fontScale="25000" lnSpcReduction="20000"/>
          </a:bodyPr>
          <a:lstStyle/>
          <a:p>
            <a:pPr>
              <a:spcBef>
                <a:spcPts val="500"/>
              </a:spcBef>
            </a:pPr>
            <a:r>
              <a:rPr lang="en-GB" sz="10000" dirty="0">
                <a:solidFill>
                  <a:schemeClr val="tx1"/>
                </a:solidFill>
              </a:rPr>
              <a:t>The CPSAS will commence across NEL on </a:t>
            </a:r>
            <a:r>
              <a:rPr lang="en-GB" sz="10000" b="1" i="1" dirty="0">
                <a:solidFill>
                  <a:schemeClr val="tx1"/>
                </a:solidFill>
              </a:rPr>
              <a:t>1</a:t>
            </a:r>
            <a:r>
              <a:rPr lang="en-GB" sz="10000" b="1" i="1" baseline="30000" dirty="0">
                <a:solidFill>
                  <a:schemeClr val="tx1"/>
                </a:solidFill>
              </a:rPr>
              <a:t>st</a:t>
            </a:r>
            <a:r>
              <a:rPr lang="en-GB" sz="10000" b="1" i="1" dirty="0">
                <a:solidFill>
                  <a:schemeClr val="tx1"/>
                </a:solidFill>
              </a:rPr>
              <a:t> July 2024</a:t>
            </a:r>
          </a:p>
          <a:p>
            <a:pPr>
              <a:spcBef>
                <a:spcPts val="500"/>
              </a:spcBef>
              <a:spcAft>
                <a:spcPts val="500"/>
              </a:spcAft>
            </a:pPr>
            <a:endParaRPr lang="en-GB" sz="10000" b="1" dirty="0">
              <a:solidFill>
                <a:schemeClr val="tx1"/>
              </a:solidFill>
            </a:endParaRPr>
          </a:p>
          <a:p>
            <a:pPr>
              <a:spcBef>
                <a:spcPts val="500"/>
              </a:spcBef>
              <a:spcAft>
                <a:spcPts val="500"/>
              </a:spcAft>
            </a:pPr>
            <a:r>
              <a:rPr lang="en-GB" sz="10000" b="1" dirty="0">
                <a:solidFill>
                  <a:schemeClr val="tx1"/>
                </a:solidFill>
              </a:rPr>
              <a:t>The </a:t>
            </a:r>
            <a:r>
              <a:rPr lang="en-GB" sz="10000" b="1" u="sng" dirty="0">
                <a:solidFill>
                  <a:schemeClr val="tx1"/>
                </a:solidFill>
              </a:rPr>
              <a:t>main objectives</a:t>
            </a:r>
            <a:r>
              <a:rPr lang="en-GB" sz="10000" b="1" dirty="0">
                <a:solidFill>
                  <a:schemeClr val="tx1"/>
                </a:solidFill>
              </a:rPr>
              <a:t> of the CP Selfcare Advice Service are:</a:t>
            </a:r>
          </a:p>
          <a:p>
            <a:pPr marL="914400" lvl="1" indent="-457200">
              <a:spcAft>
                <a:spcPts val="500"/>
              </a:spcAft>
              <a:buFont typeface="+mj-lt"/>
              <a:buAutoNum type="alphaLcParenR"/>
            </a:pPr>
            <a:r>
              <a:rPr lang="en-GB" sz="10000" dirty="0"/>
              <a:t>To complement and aid implementation of the new nationally commissioned Pharmacy First Service, with the </a:t>
            </a:r>
            <a:r>
              <a:rPr lang="en-GB" sz="10000" b="1" i="1" dirty="0"/>
              <a:t>provision of free-of-charge OTC medicines for eligible patients</a:t>
            </a:r>
          </a:p>
          <a:p>
            <a:pPr marL="914400" lvl="1" indent="-457200">
              <a:spcAft>
                <a:spcPts val="500"/>
              </a:spcAft>
              <a:buFont typeface="+mj-lt"/>
              <a:buAutoNum type="alphaLcParenR"/>
            </a:pPr>
            <a:r>
              <a:rPr lang="en-GB" sz="10000" dirty="0"/>
              <a:t>To </a:t>
            </a:r>
            <a:r>
              <a:rPr lang="en-GB" sz="10000" b="1" i="1" dirty="0"/>
              <a:t>reduce the number of GP appointments and/or A&amp;E attendances</a:t>
            </a:r>
            <a:r>
              <a:rPr lang="en-GB" sz="10000" dirty="0"/>
              <a:t> for conditions related to specific common conditions</a:t>
            </a:r>
          </a:p>
          <a:p>
            <a:pPr marL="914400" lvl="1" indent="-457200">
              <a:spcAft>
                <a:spcPts val="500"/>
              </a:spcAft>
              <a:buFont typeface="+mj-lt"/>
              <a:buAutoNum type="alphaLcParenR"/>
            </a:pPr>
            <a:r>
              <a:rPr lang="en-GB" sz="10000" dirty="0">
                <a:solidFill>
                  <a:schemeClr val="tx1"/>
                </a:solidFill>
              </a:rPr>
              <a:t>To help </a:t>
            </a:r>
            <a:r>
              <a:rPr lang="en-GB" sz="10000" b="1" i="1" dirty="0"/>
              <a:t>address health inequalities </a:t>
            </a:r>
            <a:r>
              <a:rPr lang="en-GB" sz="10000" dirty="0"/>
              <a:t>through MECC (Making Every Contact Count) interventions </a:t>
            </a:r>
          </a:p>
          <a:p>
            <a:pPr>
              <a:spcBef>
                <a:spcPts val="500"/>
              </a:spcBef>
            </a:pPr>
            <a:endParaRPr lang="en-GB" sz="10000" dirty="0"/>
          </a:p>
          <a:p>
            <a:pPr>
              <a:spcBef>
                <a:spcPts val="500"/>
              </a:spcBef>
            </a:pPr>
            <a:r>
              <a:rPr lang="en-GB" sz="10000" dirty="0"/>
              <a:t>The service covers </a:t>
            </a:r>
            <a:r>
              <a:rPr lang="en-GB" sz="10000" b="1" i="1" dirty="0"/>
              <a:t>24 common conditions </a:t>
            </a:r>
          </a:p>
          <a:p>
            <a:pPr>
              <a:spcBef>
                <a:spcPts val="500"/>
              </a:spcBef>
              <a:spcAft>
                <a:spcPts val="500"/>
              </a:spcAft>
            </a:pPr>
            <a:r>
              <a:rPr lang="en-GB" sz="10000" dirty="0"/>
              <a:t>For City &amp; Hackney only: This service replaces the Health First Pharmacy (HFP) Minor Ailments</a:t>
            </a:r>
            <a:r>
              <a:rPr lang="en-GB" sz="10000" dirty="0">
                <a:solidFill>
                  <a:schemeClr val="tx1"/>
                </a:solidFill>
              </a:rPr>
              <a:t> Service (MAS)</a:t>
            </a:r>
          </a:p>
        </p:txBody>
      </p:sp>
      <p:pic>
        <p:nvPicPr>
          <p:cNvPr id="1026" name="Picture 2" descr="https://intranet.northeastlondon.icb.nhs.uk/wp-content/uploads/2022/06/NEL-Logo-Right-Aligned-JPG.jpg">
            <a:extLst>
              <a:ext uri="{FF2B5EF4-FFF2-40B4-BE49-F238E27FC236}">
                <a16:creationId xmlns:a16="http://schemas.microsoft.com/office/drawing/2014/main" id="{6CDB2595-C2C8-4276-95D3-6C5A9A2D7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1185" y="137160"/>
            <a:ext cx="2396222" cy="92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20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43BE-EBE9-5AF4-14A5-8273D7E64B76}"/>
              </a:ext>
            </a:extLst>
          </p:cNvPr>
          <p:cNvSpPr>
            <a:spLocks noGrp="1"/>
          </p:cNvSpPr>
          <p:nvPr>
            <p:ph type="title"/>
          </p:nvPr>
        </p:nvSpPr>
        <p:spPr>
          <a:xfrm>
            <a:off x="838200" y="97710"/>
            <a:ext cx="9670216" cy="1135867"/>
          </a:xfrm>
        </p:spPr>
        <p:txBody>
          <a:bodyPr>
            <a:normAutofit fontScale="90000"/>
          </a:bodyPr>
          <a:lstStyle/>
          <a:p>
            <a:r>
              <a:rPr lang="en-GB" dirty="0">
                <a:solidFill>
                  <a:srgbClr val="046CB4"/>
                </a:solidFill>
              </a:rPr>
              <a:t>Health Inequalities and Deprivation in NEL:</a:t>
            </a:r>
          </a:p>
        </p:txBody>
      </p:sp>
      <p:sp>
        <p:nvSpPr>
          <p:cNvPr id="6" name="Content Placeholder 5"/>
          <p:cNvSpPr>
            <a:spLocks noGrp="1"/>
          </p:cNvSpPr>
          <p:nvPr>
            <p:ph idx="1"/>
          </p:nvPr>
        </p:nvSpPr>
        <p:spPr>
          <a:xfrm>
            <a:off x="838200" y="1591309"/>
            <a:ext cx="10936857" cy="4579393"/>
          </a:xfrm>
        </p:spPr>
        <p:txBody>
          <a:bodyPr>
            <a:normAutofit/>
          </a:bodyPr>
          <a:lstStyle/>
          <a:p>
            <a:r>
              <a:rPr lang="en-GB" dirty="0"/>
              <a:t>Minor illnesses amenable to selfcare are a significant proportion of primary care and A&amp;E attendances. However, people living in the most deprived areas often have barriers to accessing selfcare advice and medicines.</a:t>
            </a:r>
          </a:p>
          <a:p>
            <a:r>
              <a:rPr lang="en-GB" dirty="0"/>
              <a:t>Approximately </a:t>
            </a:r>
            <a:r>
              <a:rPr lang="en-GB" b="1" i="1" dirty="0"/>
              <a:t>24% of the NEL population (489,000) </a:t>
            </a:r>
            <a:r>
              <a:rPr lang="en-GB" dirty="0"/>
              <a:t>live in areas ranked in the </a:t>
            </a:r>
            <a:r>
              <a:rPr lang="en-GB" b="1" i="1" dirty="0"/>
              <a:t>most deprived 20% in England.</a:t>
            </a:r>
          </a:p>
          <a:p>
            <a:r>
              <a:rPr lang="en-GB" dirty="0">
                <a:cs typeface="Calibri" panose="020F0502020204030204" pitchFamily="34" charset="0"/>
              </a:rPr>
              <a:t>As of March 2023, there were </a:t>
            </a:r>
            <a:r>
              <a:rPr lang="en-GB" b="1" i="1" dirty="0">
                <a:cs typeface="Calibri" panose="020F0502020204030204" pitchFamily="34" charset="0"/>
              </a:rPr>
              <a:t>5,644 asylum seekers </a:t>
            </a:r>
            <a:r>
              <a:rPr lang="en-GB" dirty="0">
                <a:cs typeface="Calibri" panose="020F0502020204030204" pitchFamily="34" charset="0"/>
              </a:rPr>
              <a:t>in NEL. The boroughs with the highest numbers are Newham (27%) and Redbridge (21%).</a:t>
            </a:r>
          </a:p>
        </p:txBody>
      </p:sp>
      <p:pic>
        <p:nvPicPr>
          <p:cNvPr id="1026" name="Picture 2" descr="https://intranet.northeastlondon.icb.nhs.uk/wp-content/uploads/2022/06/NEL-Logo-Right-Aligned-JPG.jpg">
            <a:extLst>
              <a:ext uri="{FF2B5EF4-FFF2-40B4-BE49-F238E27FC236}">
                <a16:creationId xmlns:a16="http://schemas.microsoft.com/office/drawing/2014/main" id="{6CDB2595-C2C8-4276-95D3-6C5A9A2D7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1182" y="145786"/>
            <a:ext cx="2396222" cy="92354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3">
            <a:extLst>
              <a:ext uri="{FF2B5EF4-FFF2-40B4-BE49-F238E27FC236}">
                <a16:creationId xmlns:a16="http://schemas.microsoft.com/office/drawing/2014/main" id="{89229AD0-4A0B-1676-0340-F44F735FBA07}"/>
              </a:ext>
            </a:extLst>
          </p:cNvPr>
          <p:cNvSpPr>
            <a:spLocks noGrp="1"/>
          </p:cNvSpPr>
          <p:nvPr>
            <p:ph type="body" sz="quarter" idx="10"/>
          </p:nvPr>
        </p:nvSpPr>
        <p:spPr>
          <a:xfrm>
            <a:off x="1394923" y="6455206"/>
            <a:ext cx="8682327" cy="365125"/>
          </a:xfrm>
        </p:spPr>
        <p:txBody>
          <a:bodyPr>
            <a:normAutofit fontScale="85000" lnSpcReduction="10000"/>
          </a:bodyPr>
          <a:lstStyle/>
          <a:p>
            <a:pPr algn="l"/>
            <a:r>
              <a:rPr lang="en-GB" sz="1600" dirty="0">
                <a:solidFill>
                  <a:schemeClr val="bg1"/>
                </a:solidFill>
              </a:rPr>
              <a:t>Further information regarding the data for deprivation and asylum seekers is available in the appendices</a:t>
            </a:r>
          </a:p>
        </p:txBody>
      </p:sp>
    </p:spTree>
    <p:extLst>
      <p:ext uri="{BB962C8B-B14F-4D97-AF65-F5344CB8AC3E}">
        <p14:creationId xmlns:p14="http://schemas.microsoft.com/office/powerpoint/2010/main" val="1232996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265B-B838-4C80-80DD-45E6C0D386FB}"/>
              </a:ext>
            </a:extLst>
          </p:cNvPr>
          <p:cNvSpPr>
            <a:spLocks noGrp="1"/>
          </p:cNvSpPr>
          <p:nvPr>
            <p:ph type="title"/>
          </p:nvPr>
        </p:nvSpPr>
        <p:spPr>
          <a:xfrm>
            <a:off x="838200" y="120023"/>
            <a:ext cx="10515600" cy="923545"/>
          </a:xfrm>
        </p:spPr>
        <p:txBody>
          <a:bodyPr/>
          <a:lstStyle/>
          <a:p>
            <a:r>
              <a:rPr lang="en-GB" dirty="0">
                <a:solidFill>
                  <a:srgbClr val="046CB4"/>
                </a:solidFill>
              </a:rPr>
              <a:t>CPSAS Service Pathway</a:t>
            </a:r>
          </a:p>
        </p:txBody>
      </p:sp>
      <p:pic>
        <p:nvPicPr>
          <p:cNvPr id="6" name="Picture 2" descr="https://intranet.northeastlondon.icb.nhs.uk/wp-content/uploads/2022/06/NEL-Logo-Right-Aligned-JPG.jpg">
            <a:extLst>
              <a:ext uri="{FF2B5EF4-FFF2-40B4-BE49-F238E27FC236}">
                <a16:creationId xmlns:a16="http://schemas.microsoft.com/office/drawing/2014/main" id="{3D0BDE73-5BF5-443A-998C-C0AB8F2CD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1185" y="137160"/>
            <a:ext cx="2396222" cy="9235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4D979C2-4250-AB77-E098-1C1A4F94F6E0}"/>
              </a:ext>
            </a:extLst>
          </p:cNvPr>
          <p:cNvSpPr txBox="1"/>
          <p:nvPr/>
        </p:nvSpPr>
        <p:spPr>
          <a:xfrm>
            <a:off x="244311" y="6476216"/>
            <a:ext cx="8324654" cy="276999"/>
          </a:xfrm>
          <a:prstGeom prst="rect">
            <a:avLst/>
          </a:prstGeom>
          <a:noFill/>
        </p:spPr>
        <p:txBody>
          <a:bodyPr wrap="square" rtlCol="0">
            <a:spAutoFit/>
          </a:bodyPr>
          <a:lstStyle/>
          <a:p>
            <a:r>
              <a:rPr lang="en-US" sz="1200" dirty="0">
                <a:solidFill>
                  <a:schemeClr val="bg1"/>
                </a:solidFill>
                <a:effectLst/>
                <a:latin typeface="Arial MT"/>
                <a:ea typeface="Arial MT"/>
                <a:cs typeface="Arial MT"/>
              </a:rPr>
              <a:t>*Refer to next slide for the list of conditions covered by the service</a:t>
            </a:r>
            <a:endParaRPr lang="en-GB" sz="1200" dirty="0">
              <a:solidFill>
                <a:schemeClr val="bg1"/>
              </a:solidFill>
              <a:effectLst/>
              <a:latin typeface="Arial MT"/>
              <a:ea typeface="Arial MT"/>
              <a:cs typeface="Arial MT"/>
            </a:endParaRPr>
          </a:p>
        </p:txBody>
      </p:sp>
      <p:pic>
        <p:nvPicPr>
          <p:cNvPr id="17" name="Content Placeholder 16">
            <a:extLst>
              <a:ext uri="{FF2B5EF4-FFF2-40B4-BE49-F238E27FC236}">
                <a16:creationId xmlns:a16="http://schemas.microsoft.com/office/drawing/2014/main" id="{CA474593-03E4-62BA-3AC8-C669C492C514}"/>
              </a:ext>
            </a:extLst>
          </p:cNvPr>
          <p:cNvPicPr>
            <a:picLocks noGrp="1" noChangeAspect="1"/>
          </p:cNvPicPr>
          <p:nvPr>
            <p:ph idx="1"/>
          </p:nvPr>
        </p:nvPicPr>
        <p:blipFill rotWithShape="1">
          <a:blip r:embed="rId3"/>
          <a:srcRect l="2992" t="23556" r="9189" b="14771"/>
          <a:stretch/>
        </p:blipFill>
        <p:spPr>
          <a:xfrm>
            <a:off x="264160" y="833120"/>
            <a:ext cx="11236959" cy="5539400"/>
          </a:xfrm>
        </p:spPr>
      </p:pic>
    </p:spTree>
    <p:extLst>
      <p:ext uri="{BB962C8B-B14F-4D97-AF65-F5344CB8AC3E}">
        <p14:creationId xmlns:p14="http://schemas.microsoft.com/office/powerpoint/2010/main" val="3683043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265B-B838-4C80-80DD-45E6C0D386FB}"/>
              </a:ext>
            </a:extLst>
          </p:cNvPr>
          <p:cNvSpPr>
            <a:spLocks noGrp="1"/>
          </p:cNvSpPr>
          <p:nvPr>
            <p:ph type="title"/>
          </p:nvPr>
        </p:nvSpPr>
        <p:spPr>
          <a:xfrm>
            <a:off x="838200" y="365125"/>
            <a:ext cx="10515600" cy="923545"/>
          </a:xfrm>
        </p:spPr>
        <p:txBody>
          <a:bodyPr/>
          <a:lstStyle/>
          <a:p>
            <a:r>
              <a:rPr lang="en-GB" dirty="0">
                <a:solidFill>
                  <a:srgbClr val="046CB4"/>
                </a:solidFill>
              </a:rPr>
              <a:t>Conditions Covered</a:t>
            </a:r>
          </a:p>
        </p:txBody>
      </p:sp>
      <p:sp>
        <p:nvSpPr>
          <p:cNvPr id="3" name="Content Placeholder 2">
            <a:extLst>
              <a:ext uri="{FF2B5EF4-FFF2-40B4-BE49-F238E27FC236}">
                <a16:creationId xmlns:a16="http://schemas.microsoft.com/office/drawing/2014/main" id="{DF5DE177-5A64-4BBE-B135-94D7C39EE247}"/>
              </a:ext>
            </a:extLst>
          </p:cNvPr>
          <p:cNvSpPr>
            <a:spLocks noGrp="1"/>
          </p:cNvSpPr>
          <p:nvPr>
            <p:ph idx="1"/>
          </p:nvPr>
        </p:nvSpPr>
        <p:spPr>
          <a:xfrm>
            <a:off x="838201" y="1527048"/>
            <a:ext cx="4785360" cy="4649915"/>
          </a:xfrm>
        </p:spPr>
        <p:txBody>
          <a:bodyPr>
            <a:normAutofit fontScale="55000" lnSpcReduction="20000"/>
          </a:bodyPr>
          <a:lstStyle/>
          <a:p>
            <a:pPr marL="514350" lvl="0" indent="-514350">
              <a:buFont typeface="+mj-lt"/>
              <a:buAutoNum type="arabicPeriod"/>
            </a:pPr>
            <a:r>
              <a:rPr lang="en-GB" dirty="0"/>
              <a:t>Athlete’s foot </a:t>
            </a:r>
          </a:p>
          <a:p>
            <a:pPr marL="514350" lvl="0" indent="-514350">
              <a:buFont typeface="+mj-lt"/>
              <a:buAutoNum type="arabicPeriod"/>
            </a:pPr>
            <a:r>
              <a:rPr lang="en-GB" dirty="0"/>
              <a:t>Back pain/</a:t>
            </a:r>
            <a:r>
              <a:rPr lang="en-GB" dirty="0">
                <a:solidFill>
                  <a:srgbClr val="FF0000"/>
                </a:solidFill>
              </a:rPr>
              <a:t>musculoskeletal pain</a:t>
            </a:r>
          </a:p>
          <a:p>
            <a:pPr marL="514350" lvl="0" indent="-514350">
              <a:buFont typeface="+mj-lt"/>
              <a:buAutoNum type="arabicPeriod"/>
            </a:pPr>
            <a:r>
              <a:rPr lang="en-GB" dirty="0">
                <a:solidFill>
                  <a:srgbClr val="FF0000"/>
                </a:solidFill>
              </a:rPr>
              <a:t>Conjunctivitis</a:t>
            </a:r>
            <a:r>
              <a:rPr lang="en-GB" dirty="0"/>
              <a:t>  </a:t>
            </a:r>
          </a:p>
          <a:p>
            <a:pPr marL="514350" lvl="0" indent="-514350">
              <a:buFont typeface="+mj-lt"/>
              <a:buAutoNum type="arabicPeriod"/>
            </a:pPr>
            <a:r>
              <a:rPr lang="en-GB" dirty="0"/>
              <a:t>Constipation </a:t>
            </a:r>
          </a:p>
          <a:p>
            <a:pPr marL="514350" lvl="0" indent="-514350">
              <a:buFont typeface="+mj-lt"/>
              <a:buAutoNum type="arabicPeriod"/>
            </a:pPr>
            <a:r>
              <a:rPr lang="en-GB" dirty="0"/>
              <a:t>Contact dermatitis </a:t>
            </a:r>
          </a:p>
          <a:p>
            <a:pPr marL="514350" lvl="0" indent="-514350">
              <a:buFont typeface="+mj-lt"/>
              <a:buAutoNum type="arabicPeriod"/>
            </a:pPr>
            <a:r>
              <a:rPr lang="en-GB" dirty="0"/>
              <a:t>Diarrhoea </a:t>
            </a:r>
          </a:p>
          <a:p>
            <a:pPr marL="514350" lvl="0" indent="-514350">
              <a:buFont typeface="+mj-lt"/>
              <a:buAutoNum type="arabicPeriod"/>
            </a:pPr>
            <a:r>
              <a:rPr lang="en-GB" dirty="0"/>
              <a:t>Fever (pyrexia) </a:t>
            </a:r>
          </a:p>
          <a:p>
            <a:pPr marL="514350" lvl="0" indent="-514350">
              <a:buFont typeface="+mj-lt"/>
              <a:buAutoNum type="arabicPeriod"/>
            </a:pPr>
            <a:r>
              <a:rPr lang="en-GB" dirty="0">
                <a:solidFill>
                  <a:srgbClr val="FF0000"/>
                </a:solidFill>
              </a:rPr>
              <a:t>Haemorrhoids</a:t>
            </a:r>
            <a:r>
              <a:rPr lang="en-GB" dirty="0"/>
              <a:t>  </a:t>
            </a:r>
          </a:p>
          <a:p>
            <a:pPr marL="514350" lvl="0" indent="-514350">
              <a:buFont typeface="+mj-lt"/>
              <a:buAutoNum type="arabicPeriod"/>
            </a:pPr>
            <a:r>
              <a:rPr lang="en-GB" dirty="0"/>
              <a:t>Hay fever </a:t>
            </a:r>
          </a:p>
          <a:p>
            <a:pPr marL="514350" lvl="0" indent="-514350">
              <a:buFont typeface="+mj-lt"/>
              <a:buAutoNum type="arabicPeriod"/>
            </a:pPr>
            <a:r>
              <a:rPr lang="en-GB" dirty="0"/>
              <a:t>Headache </a:t>
            </a:r>
          </a:p>
          <a:p>
            <a:pPr marL="514350" lvl="0" indent="-514350">
              <a:buFont typeface="+mj-lt"/>
              <a:buAutoNum type="arabicPeriod"/>
            </a:pPr>
            <a:r>
              <a:rPr lang="en-GB" dirty="0"/>
              <a:t>Head lice</a:t>
            </a:r>
          </a:p>
          <a:p>
            <a:pPr marL="514350" lvl="0" indent="-514350">
              <a:buFont typeface="+mj-lt"/>
              <a:buAutoNum type="arabicPeriod"/>
            </a:pPr>
            <a:r>
              <a:rPr lang="en-GB" dirty="0"/>
              <a:t>Indigestion/heartburn</a:t>
            </a:r>
          </a:p>
        </p:txBody>
      </p:sp>
      <p:sp>
        <p:nvSpPr>
          <p:cNvPr id="5" name="Content Placeholder 2">
            <a:extLst>
              <a:ext uri="{FF2B5EF4-FFF2-40B4-BE49-F238E27FC236}">
                <a16:creationId xmlns:a16="http://schemas.microsoft.com/office/drawing/2014/main" id="{99ECCBDA-B475-4B8C-9279-10415F63050F}"/>
              </a:ext>
            </a:extLst>
          </p:cNvPr>
          <p:cNvSpPr txBox="1">
            <a:spLocks/>
          </p:cNvSpPr>
          <p:nvPr/>
        </p:nvSpPr>
        <p:spPr>
          <a:xfrm>
            <a:off x="6330697" y="1524000"/>
            <a:ext cx="4785360" cy="464991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1"/>
              </a:buClr>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1"/>
              </a:buClr>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tx1"/>
              </a:buClr>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1"/>
              </a:buClr>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startAt="13"/>
            </a:pPr>
            <a:r>
              <a:rPr lang="en-GB" dirty="0"/>
              <a:t>Insect bites and stings</a:t>
            </a:r>
          </a:p>
          <a:p>
            <a:pPr marL="514350" lvl="0" indent="-514350">
              <a:buFont typeface="+mj-lt"/>
              <a:buAutoNum type="arabicPeriod" startAt="13"/>
            </a:pPr>
            <a:r>
              <a:rPr lang="en-GB" dirty="0"/>
              <a:t>Nappy rash</a:t>
            </a:r>
          </a:p>
          <a:p>
            <a:pPr marL="514350" lvl="0" indent="-514350">
              <a:buFont typeface="+mj-lt"/>
              <a:buAutoNum type="arabicPeriod" startAt="13"/>
            </a:pPr>
            <a:r>
              <a:rPr lang="en-GB" dirty="0">
                <a:solidFill>
                  <a:schemeClr val="tx1"/>
                </a:solidFill>
              </a:rPr>
              <a:t>Paediatric fever/teething/pain </a:t>
            </a:r>
          </a:p>
          <a:p>
            <a:pPr marL="514350" lvl="0" indent="-514350">
              <a:buFont typeface="+mj-lt"/>
              <a:buAutoNum type="arabicPeriod" startAt="13"/>
            </a:pPr>
            <a:r>
              <a:rPr lang="en-GB" dirty="0"/>
              <a:t>Primary dysmenorrhoea (period pain)</a:t>
            </a:r>
          </a:p>
          <a:p>
            <a:pPr marL="514350" lvl="0" indent="-514350">
              <a:buFont typeface="+mj-lt"/>
              <a:buAutoNum type="arabicPeriod" startAt="13"/>
            </a:pPr>
            <a:r>
              <a:rPr lang="en-GB" dirty="0"/>
              <a:t>Ringworm</a:t>
            </a:r>
          </a:p>
          <a:p>
            <a:pPr marL="514350" lvl="0" indent="-514350">
              <a:buFont typeface="+mj-lt"/>
              <a:buAutoNum type="arabicPeriod" startAt="13"/>
            </a:pPr>
            <a:r>
              <a:rPr lang="en-GB" dirty="0"/>
              <a:t>Scabies </a:t>
            </a:r>
          </a:p>
          <a:p>
            <a:pPr marL="514350" lvl="0" indent="-514350">
              <a:buFont typeface="+mj-lt"/>
              <a:buAutoNum type="arabicPeriod" startAt="13"/>
            </a:pPr>
            <a:r>
              <a:rPr lang="en-GB" dirty="0"/>
              <a:t>Soft tissue injury </a:t>
            </a:r>
          </a:p>
          <a:p>
            <a:pPr marL="514350" lvl="0" indent="-514350">
              <a:buFont typeface="+mj-lt"/>
              <a:buAutoNum type="arabicPeriod" startAt="13"/>
            </a:pPr>
            <a:r>
              <a:rPr lang="en-GB" dirty="0">
                <a:solidFill>
                  <a:srgbClr val="FF0000"/>
                </a:solidFill>
              </a:rPr>
              <a:t>Oral thrush</a:t>
            </a:r>
          </a:p>
          <a:p>
            <a:pPr marL="514350" lvl="0" indent="-514350">
              <a:buFont typeface="+mj-lt"/>
              <a:buAutoNum type="arabicPeriod" startAt="13"/>
            </a:pPr>
            <a:r>
              <a:rPr lang="en-GB" dirty="0"/>
              <a:t>Threadworm</a:t>
            </a:r>
          </a:p>
          <a:p>
            <a:pPr marL="514350" lvl="0" indent="-514350">
              <a:buFont typeface="+mj-lt"/>
              <a:buAutoNum type="arabicPeriod" startAt="13"/>
            </a:pPr>
            <a:r>
              <a:rPr lang="en-GB" dirty="0"/>
              <a:t>Toothache </a:t>
            </a:r>
          </a:p>
          <a:p>
            <a:pPr marL="514350" lvl="0" indent="-514350">
              <a:buFont typeface="+mj-lt"/>
              <a:buAutoNum type="arabicPeriod" startAt="13"/>
            </a:pPr>
            <a:r>
              <a:rPr lang="en-GB" dirty="0"/>
              <a:t>Vaginal thrush</a:t>
            </a:r>
          </a:p>
          <a:p>
            <a:pPr marL="514350" lvl="0" indent="-514350">
              <a:buFont typeface="+mj-lt"/>
              <a:buAutoNum type="arabicPeriod" startAt="13"/>
            </a:pPr>
            <a:r>
              <a:rPr lang="en-GB" dirty="0"/>
              <a:t>Warts and verrucae</a:t>
            </a:r>
          </a:p>
          <a:p>
            <a:endParaRPr lang="en-GB" dirty="0"/>
          </a:p>
        </p:txBody>
      </p:sp>
      <p:sp>
        <p:nvSpPr>
          <p:cNvPr id="4" name="TextBox 3">
            <a:extLst>
              <a:ext uri="{FF2B5EF4-FFF2-40B4-BE49-F238E27FC236}">
                <a16:creationId xmlns:a16="http://schemas.microsoft.com/office/drawing/2014/main" id="{16ECC4AE-4197-4357-98AF-74A9077BBDEA}"/>
              </a:ext>
            </a:extLst>
          </p:cNvPr>
          <p:cNvSpPr txBox="1"/>
          <p:nvPr/>
        </p:nvSpPr>
        <p:spPr>
          <a:xfrm>
            <a:off x="838201" y="6163056"/>
            <a:ext cx="9073895" cy="276999"/>
          </a:xfrm>
          <a:prstGeom prst="rect">
            <a:avLst/>
          </a:prstGeom>
          <a:noFill/>
        </p:spPr>
        <p:txBody>
          <a:bodyPr wrap="square" rtlCol="0">
            <a:spAutoFit/>
          </a:bodyPr>
          <a:lstStyle/>
          <a:p>
            <a:r>
              <a:rPr lang="en-GB" sz="1200" dirty="0"/>
              <a:t>(NB. The conditions in red font were previously not covered by the C&amp;H HFP MAS service.)</a:t>
            </a:r>
          </a:p>
        </p:txBody>
      </p:sp>
      <p:pic>
        <p:nvPicPr>
          <p:cNvPr id="6" name="Picture 2" descr="https://intranet.northeastlondon.icb.nhs.uk/wp-content/uploads/2022/06/NEL-Logo-Right-Aligned-JPG.jpg">
            <a:extLst>
              <a:ext uri="{FF2B5EF4-FFF2-40B4-BE49-F238E27FC236}">
                <a16:creationId xmlns:a16="http://schemas.microsoft.com/office/drawing/2014/main" id="{3D0BDE73-5BF5-443A-998C-C0AB8F2CD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1185" y="137160"/>
            <a:ext cx="2396222" cy="92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373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EA10-0AF3-4A80-A5C8-0F32D35C632A}"/>
              </a:ext>
            </a:extLst>
          </p:cNvPr>
          <p:cNvSpPr>
            <a:spLocks noGrp="1"/>
          </p:cNvSpPr>
          <p:nvPr>
            <p:ph type="title"/>
          </p:nvPr>
        </p:nvSpPr>
        <p:spPr>
          <a:xfrm>
            <a:off x="794240" y="123595"/>
            <a:ext cx="10515600" cy="729260"/>
          </a:xfrm>
        </p:spPr>
        <p:txBody>
          <a:bodyPr/>
          <a:lstStyle/>
          <a:p>
            <a:r>
              <a:rPr lang="en-GB" dirty="0">
                <a:solidFill>
                  <a:srgbClr val="046CB4"/>
                </a:solidFill>
              </a:rPr>
              <a:t>Patient Eligibility Criteria</a:t>
            </a:r>
          </a:p>
        </p:txBody>
      </p:sp>
      <p:sp>
        <p:nvSpPr>
          <p:cNvPr id="3" name="Content Placeholder 2">
            <a:extLst>
              <a:ext uri="{FF2B5EF4-FFF2-40B4-BE49-F238E27FC236}">
                <a16:creationId xmlns:a16="http://schemas.microsoft.com/office/drawing/2014/main" id="{5E16BC18-E6E3-4A54-AB75-1021E293FE16}"/>
              </a:ext>
            </a:extLst>
          </p:cNvPr>
          <p:cNvSpPr>
            <a:spLocks noGrp="1"/>
          </p:cNvSpPr>
          <p:nvPr>
            <p:ph idx="1"/>
          </p:nvPr>
        </p:nvSpPr>
        <p:spPr>
          <a:xfrm>
            <a:off x="615462" y="900045"/>
            <a:ext cx="11324492" cy="5629271"/>
          </a:xfrm>
        </p:spPr>
        <p:txBody>
          <a:bodyPr>
            <a:noAutofit/>
          </a:bodyPr>
          <a:lstStyle/>
          <a:p>
            <a:pPr marL="342900" indent="-342900">
              <a:lnSpc>
                <a:spcPct val="107000"/>
              </a:lnSpc>
              <a:buFont typeface="Symbol" pitchFamily="2" charset="2"/>
              <a:buChar char=""/>
            </a:pPr>
            <a:r>
              <a:rPr lang="en-GB" sz="1500" b="1" dirty="0">
                <a:solidFill>
                  <a:schemeClr val="tx1"/>
                </a:solidFill>
              </a:rPr>
              <a:t>Walk-in eligibility:</a:t>
            </a:r>
            <a:r>
              <a:rPr lang="en-GB" sz="1500" dirty="0">
                <a:solidFill>
                  <a:schemeClr val="tx1"/>
                </a:solidFill>
              </a:rPr>
              <a:t> </a:t>
            </a:r>
            <a:r>
              <a:rPr lang="en-GB" sz="1500" u="sng" dirty="0">
                <a:solidFill>
                  <a:schemeClr val="tx1"/>
                </a:solidFill>
              </a:rPr>
              <a:t>Only</a:t>
            </a:r>
            <a:r>
              <a:rPr lang="en-GB" sz="1500" dirty="0">
                <a:solidFill>
                  <a:schemeClr val="tx1"/>
                </a:solidFill>
              </a:rPr>
              <a:t> for patients who are </a:t>
            </a:r>
            <a:r>
              <a:rPr lang="en-GB" sz="1500" b="1" i="1" dirty="0">
                <a:solidFill>
                  <a:schemeClr val="tx1"/>
                </a:solidFill>
              </a:rPr>
              <a:t>Homeless, Asylum Seekers</a:t>
            </a:r>
            <a:r>
              <a:rPr lang="en-GB" sz="1500" dirty="0">
                <a:solidFill>
                  <a:schemeClr val="tx1"/>
                </a:solidFill>
              </a:rPr>
              <a:t> or </a:t>
            </a:r>
            <a:r>
              <a:rPr lang="en-GB" sz="1500" b="1" i="1" dirty="0">
                <a:solidFill>
                  <a:schemeClr val="tx1"/>
                </a:solidFill>
              </a:rPr>
              <a:t>Refugees </a:t>
            </a:r>
            <a:r>
              <a:rPr lang="en-GB" sz="1500" dirty="0">
                <a:solidFill>
                  <a:schemeClr val="tx1"/>
                </a:solidFill>
              </a:rPr>
              <a:t>based in North East London, who are either not registered with a GP practice or registered with a NEL GP practice, but unable to access easily. (Overseas visitors will </a:t>
            </a:r>
            <a:r>
              <a:rPr lang="en-GB" sz="1500" u="sng" dirty="0">
                <a:solidFill>
                  <a:schemeClr val="tx1"/>
                </a:solidFill>
              </a:rPr>
              <a:t>not</a:t>
            </a:r>
            <a:r>
              <a:rPr lang="en-GB" sz="1500" dirty="0">
                <a:solidFill>
                  <a:schemeClr val="tx1"/>
                </a:solidFill>
              </a:rPr>
              <a:t> be eligible for this service)</a:t>
            </a:r>
          </a:p>
          <a:p>
            <a:pPr marL="342900" indent="-342900">
              <a:lnSpc>
                <a:spcPct val="107000"/>
              </a:lnSpc>
              <a:buFont typeface="Symbol" pitchFamily="2" charset="2"/>
              <a:buChar char=""/>
            </a:pPr>
            <a:r>
              <a:rPr lang="en-GB" sz="1500" b="1" dirty="0">
                <a:solidFill>
                  <a:schemeClr val="tx1"/>
                </a:solidFill>
              </a:rPr>
              <a:t>GP referral eligibility:</a:t>
            </a:r>
          </a:p>
          <a:p>
            <a:pPr marL="800100" lvl="1" indent="-342900">
              <a:lnSpc>
                <a:spcPct val="107000"/>
              </a:lnSpc>
              <a:spcAft>
                <a:spcPts val="500"/>
              </a:spcAft>
              <a:buFont typeface="Symbol" pitchFamily="2" charset="2"/>
              <a:buChar char=""/>
            </a:pPr>
            <a:r>
              <a:rPr lang="en-GB" sz="1500" dirty="0">
                <a:solidFill>
                  <a:schemeClr val="tx1"/>
                </a:solidFill>
              </a:rPr>
              <a:t>All referred patients must be registered with a NEL GP practice</a:t>
            </a:r>
          </a:p>
          <a:p>
            <a:pPr marL="800100" lvl="1" indent="-342900">
              <a:lnSpc>
                <a:spcPct val="107000"/>
              </a:lnSpc>
              <a:spcAft>
                <a:spcPts val="500"/>
              </a:spcAft>
              <a:buFont typeface="Symbol" pitchFamily="2" charset="2"/>
              <a:buChar char=""/>
            </a:pPr>
            <a:r>
              <a:rPr lang="en-GB" sz="1500" dirty="0">
                <a:solidFill>
                  <a:schemeClr val="tx1"/>
                </a:solidFill>
              </a:rPr>
              <a:t>Patients under 16 years, who have at least one parent who would be eligible for this service</a:t>
            </a:r>
          </a:p>
          <a:p>
            <a:pPr marL="800100" lvl="1" indent="-342900">
              <a:lnSpc>
                <a:spcPct val="107000"/>
              </a:lnSpc>
              <a:spcAft>
                <a:spcPts val="500"/>
              </a:spcAft>
              <a:buFont typeface="Symbol" pitchFamily="2" charset="2"/>
              <a:buChar char=""/>
            </a:pPr>
            <a:r>
              <a:rPr lang="en-GB" sz="1500" dirty="0">
                <a:solidFill>
                  <a:schemeClr val="tx1"/>
                </a:solidFill>
              </a:rPr>
              <a:t>Patients who are 16, 17 or 18 years old, in full-time education, AND have at least one parent who would be eligible for this service</a:t>
            </a:r>
          </a:p>
          <a:p>
            <a:pPr marL="800100" lvl="1" indent="-342900">
              <a:lnSpc>
                <a:spcPct val="107000"/>
              </a:lnSpc>
              <a:spcAft>
                <a:spcPts val="500"/>
              </a:spcAft>
              <a:buFont typeface="Symbol" pitchFamily="2" charset="2"/>
              <a:buChar char=""/>
            </a:pPr>
            <a:r>
              <a:rPr lang="en-GB" sz="1500" dirty="0">
                <a:solidFill>
                  <a:schemeClr val="tx1"/>
                </a:solidFill>
              </a:rPr>
              <a:t>All young people who are under the care of the Local Authority </a:t>
            </a:r>
          </a:p>
          <a:p>
            <a:pPr marL="800100" lvl="1" indent="-342900">
              <a:lnSpc>
                <a:spcPct val="107000"/>
              </a:lnSpc>
              <a:spcAft>
                <a:spcPts val="500"/>
              </a:spcAft>
              <a:buFont typeface="Symbol" pitchFamily="2" charset="2"/>
              <a:buChar char=""/>
            </a:pPr>
            <a:r>
              <a:rPr lang="en-GB" sz="1500" dirty="0">
                <a:solidFill>
                  <a:schemeClr val="tx1"/>
                </a:solidFill>
              </a:rPr>
              <a:t>Young care leavers, aged 16-25 years old </a:t>
            </a:r>
          </a:p>
          <a:p>
            <a:pPr marL="800100" lvl="1" indent="-342900">
              <a:lnSpc>
                <a:spcPct val="107000"/>
              </a:lnSpc>
              <a:spcAft>
                <a:spcPts val="500"/>
              </a:spcAft>
              <a:buFont typeface="Symbol" pitchFamily="2" charset="2"/>
              <a:buChar char=""/>
            </a:pPr>
            <a:r>
              <a:rPr lang="en-GB" sz="1500" dirty="0">
                <a:solidFill>
                  <a:schemeClr val="tx1"/>
                </a:solidFill>
              </a:rPr>
              <a:t>Patients who are receiving Universal Credit and whose income is at a level where they are eligible for free prescriptions. Patients receiving any other benefits, which give them eligibility for free prescriptions</a:t>
            </a:r>
          </a:p>
          <a:p>
            <a:pPr marL="800100" lvl="1" indent="-342900">
              <a:lnSpc>
                <a:spcPct val="107000"/>
              </a:lnSpc>
              <a:spcAft>
                <a:spcPts val="500"/>
              </a:spcAft>
              <a:buFont typeface="Symbol" pitchFamily="2" charset="2"/>
              <a:buChar char=""/>
            </a:pPr>
            <a:r>
              <a:rPr lang="en-GB" sz="1500" dirty="0">
                <a:solidFill>
                  <a:schemeClr val="tx1"/>
                </a:solidFill>
              </a:rPr>
              <a:t>Patients who are Homeless, Asylum seekers or Refugees</a:t>
            </a:r>
          </a:p>
          <a:p>
            <a:pPr marL="800100" lvl="1" indent="-342900">
              <a:lnSpc>
                <a:spcPct val="107000"/>
              </a:lnSpc>
              <a:spcAft>
                <a:spcPts val="500"/>
              </a:spcAft>
              <a:buFont typeface="Symbol" pitchFamily="2" charset="2"/>
              <a:buChar char=""/>
            </a:pPr>
            <a:r>
              <a:rPr lang="en-GB" sz="1500" dirty="0">
                <a:solidFill>
                  <a:schemeClr val="tx1"/>
                </a:solidFill>
              </a:rPr>
              <a:t>Patients eligible for full help (HC2 certificate) under the NHS Low Income Scheme (LIS). LIS eligibility also extends to the partner and any young dependants.</a:t>
            </a:r>
          </a:p>
          <a:p>
            <a:pPr marL="800100" lvl="1" indent="-342900">
              <a:lnSpc>
                <a:spcPct val="107000"/>
              </a:lnSpc>
              <a:spcAft>
                <a:spcPts val="500"/>
              </a:spcAft>
              <a:buFont typeface="Symbol" pitchFamily="2" charset="2"/>
              <a:buChar char=""/>
            </a:pPr>
            <a:r>
              <a:rPr lang="en-GB" sz="1500" dirty="0">
                <a:solidFill>
                  <a:schemeClr val="tx1"/>
                </a:solidFill>
              </a:rPr>
              <a:t>Patients with a Prescription Exemption Certificate issued by the Ministry of Defence (note that this will normally only offer exemption for an accepted disablement, as specified on the exemption certificate)</a:t>
            </a:r>
            <a:endParaRPr lang="en-GB" sz="1500" dirty="0"/>
          </a:p>
        </p:txBody>
      </p:sp>
      <p:pic>
        <p:nvPicPr>
          <p:cNvPr id="4" name="Picture 2" descr="https://intranet.northeastlondon.icb.nhs.uk/wp-content/uploads/2022/06/NEL-Logo-Right-Aligned-JPG.jpg">
            <a:extLst>
              <a:ext uri="{FF2B5EF4-FFF2-40B4-BE49-F238E27FC236}">
                <a16:creationId xmlns:a16="http://schemas.microsoft.com/office/drawing/2014/main" id="{4C993E8C-0BB6-498B-A73F-36AAA2AF5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6689" y="49240"/>
            <a:ext cx="2396222" cy="92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140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EA10-0AF3-4A80-A5C8-0F32D35C632A}"/>
              </a:ext>
            </a:extLst>
          </p:cNvPr>
          <p:cNvSpPr>
            <a:spLocks noGrp="1"/>
          </p:cNvSpPr>
          <p:nvPr>
            <p:ph type="title"/>
          </p:nvPr>
        </p:nvSpPr>
        <p:spPr>
          <a:xfrm>
            <a:off x="794240" y="76460"/>
            <a:ext cx="10515600" cy="828514"/>
          </a:xfrm>
        </p:spPr>
        <p:txBody>
          <a:bodyPr/>
          <a:lstStyle/>
          <a:p>
            <a:r>
              <a:rPr lang="en-GB" dirty="0">
                <a:solidFill>
                  <a:srgbClr val="046CB4"/>
                </a:solidFill>
              </a:rPr>
              <a:t>Why Not Walk-in for All Patients?</a:t>
            </a:r>
          </a:p>
        </p:txBody>
      </p:sp>
      <p:sp>
        <p:nvSpPr>
          <p:cNvPr id="3" name="Content Placeholder 2">
            <a:extLst>
              <a:ext uri="{FF2B5EF4-FFF2-40B4-BE49-F238E27FC236}">
                <a16:creationId xmlns:a16="http://schemas.microsoft.com/office/drawing/2014/main" id="{5E16BC18-E6E3-4A54-AB75-1021E293FE16}"/>
              </a:ext>
            </a:extLst>
          </p:cNvPr>
          <p:cNvSpPr>
            <a:spLocks noGrp="1"/>
          </p:cNvSpPr>
          <p:nvPr>
            <p:ph idx="1"/>
          </p:nvPr>
        </p:nvSpPr>
        <p:spPr>
          <a:xfrm>
            <a:off x="615462" y="872752"/>
            <a:ext cx="11324492" cy="5644836"/>
          </a:xfrm>
        </p:spPr>
        <p:txBody>
          <a:bodyPr>
            <a:noAutofit/>
          </a:bodyPr>
          <a:lstStyle/>
          <a:p>
            <a:pPr>
              <a:lnSpc>
                <a:spcPct val="107000"/>
              </a:lnSpc>
            </a:pPr>
            <a:r>
              <a:rPr lang="en-GB" sz="2500" dirty="0"/>
              <a:t>The minor illness element of the national </a:t>
            </a:r>
            <a:r>
              <a:rPr lang="en-GB" sz="2500" b="1" i="1" dirty="0"/>
              <a:t>Pharmacy First </a:t>
            </a:r>
            <a:r>
              <a:rPr lang="en-GB" sz="2500" dirty="0"/>
              <a:t>service can </a:t>
            </a:r>
            <a:r>
              <a:rPr lang="en-GB" sz="2500" b="1" i="1" u="sng" dirty="0"/>
              <a:t>only</a:t>
            </a:r>
            <a:r>
              <a:rPr lang="en-GB" sz="2500" b="1" i="1" dirty="0"/>
              <a:t> be accessed via referrals </a:t>
            </a:r>
            <a:r>
              <a:rPr lang="en-GB" sz="2500" dirty="0"/>
              <a:t>(from GP practices, NHS 111, 999 services, or other urgent and emergency care provider)</a:t>
            </a:r>
          </a:p>
          <a:p>
            <a:pPr>
              <a:lnSpc>
                <a:spcPct val="107000"/>
              </a:lnSpc>
            </a:pPr>
            <a:r>
              <a:rPr lang="en-GB" sz="2500" dirty="0"/>
              <a:t>This service will help to reduce the risk of patients referred to the Pharmacy First service bouncing back to their GP practices for ‘free prescriptions’ if they cannot afford to purchase OTC medicines recommended by the pharmacist</a:t>
            </a:r>
          </a:p>
          <a:p>
            <a:pPr>
              <a:lnSpc>
                <a:spcPct val="107000"/>
              </a:lnSpc>
            </a:pPr>
            <a:r>
              <a:rPr lang="en-GB" sz="2500" dirty="0"/>
              <a:t>A walk-in for all patients would also not be financially viable within the financial envelope available for this service</a:t>
            </a:r>
          </a:p>
          <a:p>
            <a:pPr>
              <a:lnSpc>
                <a:spcPct val="107000"/>
              </a:lnSpc>
            </a:pPr>
            <a:r>
              <a:rPr lang="en-GB" sz="2500" dirty="0"/>
              <a:t>Activity, expenditure and feedback from this service will be monitored closely as part of the planned evaluation, to assess what level of walk-in elements could be incorporated into potential future iteration of this scheme</a:t>
            </a:r>
          </a:p>
        </p:txBody>
      </p:sp>
      <p:pic>
        <p:nvPicPr>
          <p:cNvPr id="4" name="Picture 2" descr="https://intranet.northeastlondon.icb.nhs.uk/wp-content/uploads/2022/06/NEL-Logo-Right-Aligned-JPG.jpg">
            <a:extLst>
              <a:ext uri="{FF2B5EF4-FFF2-40B4-BE49-F238E27FC236}">
                <a16:creationId xmlns:a16="http://schemas.microsoft.com/office/drawing/2014/main" id="{4C993E8C-0BB6-498B-A73F-36AAA2AF5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6689" y="49240"/>
            <a:ext cx="2396222" cy="92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543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265B-B838-4C80-80DD-45E6C0D386FB}"/>
              </a:ext>
            </a:extLst>
          </p:cNvPr>
          <p:cNvSpPr>
            <a:spLocks noGrp="1"/>
          </p:cNvSpPr>
          <p:nvPr>
            <p:ph type="title"/>
          </p:nvPr>
        </p:nvSpPr>
        <p:spPr>
          <a:xfrm>
            <a:off x="838200" y="39212"/>
            <a:ext cx="10515600" cy="1071606"/>
          </a:xfrm>
        </p:spPr>
        <p:txBody>
          <a:bodyPr>
            <a:normAutofit/>
          </a:bodyPr>
          <a:lstStyle/>
          <a:p>
            <a:r>
              <a:rPr lang="en-GB" dirty="0">
                <a:solidFill>
                  <a:srgbClr val="046CB4"/>
                </a:solidFill>
              </a:rPr>
              <a:t>Participating Pharmacies</a:t>
            </a:r>
          </a:p>
        </p:txBody>
      </p:sp>
      <p:sp>
        <p:nvSpPr>
          <p:cNvPr id="3" name="Content Placeholder 2">
            <a:extLst>
              <a:ext uri="{FF2B5EF4-FFF2-40B4-BE49-F238E27FC236}">
                <a16:creationId xmlns:a16="http://schemas.microsoft.com/office/drawing/2014/main" id="{DF5DE177-5A64-4BBE-B135-94D7C39EE247}"/>
              </a:ext>
            </a:extLst>
          </p:cNvPr>
          <p:cNvSpPr>
            <a:spLocks noGrp="1"/>
          </p:cNvSpPr>
          <p:nvPr>
            <p:ph idx="1"/>
          </p:nvPr>
        </p:nvSpPr>
        <p:spPr>
          <a:xfrm>
            <a:off x="838200" y="970963"/>
            <a:ext cx="10983012" cy="5687568"/>
          </a:xfrm>
        </p:spPr>
        <p:txBody>
          <a:bodyPr>
            <a:normAutofit/>
          </a:bodyPr>
          <a:lstStyle/>
          <a:p>
            <a:r>
              <a:rPr lang="en-GB" dirty="0"/>
              <a:t>GP practices will be notified of participating community pharmacies by the ICB</a:t>
            </a:r>
          </a:p>
          <a:p>
            <a:r>
              <a:rPr lang="en-GB" dirty="0"/>
              <a:t>The aim is for all pharmacies delivering Pharmacy First to also offer the CPSAS</a:t>
            </a:r>
          </a:p>
          <a:p>
            <a:r>
              <a:rPr lang="en-GB" dirty="0"/>
              <a:t>The ICB anticipates universal pharmacy signup from NEL pharmacies </a:t>
            </a:r>
          </a:p>
        </p:txBody>
      </p:sp>
      <p:pic>
        <p:nvPicPr>
          <p:cNvPr id="6" name="Picture 2" descr="https://intranet.northeastlondon.icb.nhs.uk/wp-content/uploads/2022/06/NEL-Logo-Right-Aligned-JPG.jpg">
            <a:extLst>
              <a:ext uri="{FF2B5EF4-FFF2-40B4-BE49-F238E27FC236}">
                <a16:creationId xmlns:a16="http://schemas.microsoft.com/office/drawing/2014/main" id="{3D0BDE73-5BF5-443A-998C-C0AB8F2CD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28" y="71171"/>
            <a:ext cx="2396222" cy="92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081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265B-B838-4C80-80DD-45E6C0D386FB}"/>
              </a:ext>
            </a:extLst>
          </p:cNvPr>
          <p:cNvSpPr>
            <a:spLocks noGrp="1"/>
          </p:cNvSpPr>
          <p:nvPr>
            <p:ph type="title"/>
          </p:nvPr>
        </p:nvSpPr>
        <p:spPr>
          <a:xfrm>
            <a:off x="838200" y="216160"/>
            <a:ext cx="10515600" cy="830122"/>
          </a:xfrm>
        </p:spPr>
        <p:txBody>
          <a:bodyPr/>
          <a:lstStyle/>
          <a:p>
            <a:r>
              <a:rPr lang="en-GB" dirty="0">
                <a:solidFill>
                  <a:srgbClr val="046CB4"/>
                </a:solidFill>
              </a:rPr>
              <a:t>Medicines Formulary</a:t>
            </a:r>
          </a:p>
        </p:txBody>
      </p:sp>
      <p:sp>
        <p:nvSpPr>
          <p:cNvPr id="3" name="Content Placeholder 2">
            <a:extLst>
              <a:ext uri="{FF2B5EF4-FFF2-40B4-BE49-F238E27FC236}">
                <a16:creationId xmlns:a16="http://schemas.microsoft.com/office/drawing/2014/main" id="{DF5DE177-5A64-4BBE-B135-94D7C39EE247}"/>
              </a:ext>
            </a:extLst>
          </p:cNvPr>
          <p:cNvSpPr>
            <a:spLocks noGrp="1"/>
          </p:cNvSpPr>
          <p:nvPr>
            <p:ph idx="1"/>
          </p:nvPr>
        </p:nvSpPr>
        <p:spPr>
          <a:xfrm>
            <a:off x="838199" y="1122248"/>
            <a:ext cx="10899531" cy="5541264"/>
          </a:xfrm>
        </p:spPr>
        <p:txBody>
          <a:bodyPr>
            <a:normAutofit/>
          </a:bodyPr>
          <a:lstStyle/>
          <a:p>
            <a:r>
              <a:rPr lang="en-GB" dirty="0"/>
              <a:t>Community pharmacists will be able to provide </a:t>
            </a:r>
            <a:r>
              <a:rPr lang="en-GB" b="1" i="1" dirty="0"/>
              <a:t>free-of-charge OTC medicines </a:t>
            </a:r>
            <a:r>
              <a:rPr lang="en-GB" dirty="0"/>
              <a:t>to eligible patients for specific minor illnesses, as outlined in the </a:t>
            </a:r>
            <a:r>
              <a:rPr lang="en-GB" b="1" i="1" dirty="0"/>
              <a:t>medicines formulary</a:t>
            </a:r>
            <a:r>
              <a:rPr lang="en-GB" dirty="0"/>
              <a:t> (see Appendix)</a:t>
            </a:r>
          </a:p>
          <a:p>
            <a:r>
              <a:rPr lang="en-GB" dirty="0"/>
              <a:t>Patients </a:t>
            </a:r>
            <a:r>
              <a:rPr lang="en-GB" b="1" i="1" dirty="0"/>
              <a:t>may receive more than one medicine</a:t>
            </a:r>
            <a:r>
              <a:rPr lang="en-GB" dirty="0"/>
              <a:t> for a specific condition, if this is considered appropriate by the pharmacist, e.g. loperamide + oral rehydration salts for diarrhoea</a:t>
            </a:r>
          </a:p>
          <a:p>
            <a:r>
              <a:rPr lang="en-GB" dirty="0"/>
              <a:t>Medicines will only be supplied for </a:t>
            </a:r>
            <a:r>
              <a:rPr lang="en-GB" b="1" i="1" dirty="0"/>
              <a:t>infrequent minor illnesses</a:t>
            </a:r>
            <a:r>
              <a:rPr lang="en-GB" dirty="0"/>
              <a:t>. Requests for repeat supplies could indicate a long-term condition that may require investigation and management by a patient’s GP</a:t>
            </a:r>
          </a:p>
        </p:txBody>
      </p:sp>
      <p:pic>
        <p:nvPicPr>
          <p:cNvPr id="6" name="Picture 2" descr="https://intranet.northeastlondon.icb.nhs.uk/wp-content/uploads/2022/06/NEL-Logo-Right-Aligned-JPG.jpg">
            <a:extLst>
              <a:ext uri="{FF2B5EF4-FFF2-40B4-BE49-F238E27FC236}">
                <a16:creationId xmlns:a16="http://schemas.microsoft.com/office/drawing/2014/main" id="{3D0BDE73-5BF5-443A-998C-C0AB8F2CD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1185" y="137160"/>
            <a:ext cx="2396222" cy="92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625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265B-B838-4C80-80DD-45E6C0D386FB}"/>
              </a:ext>
            </a:extLst>
          </p:cNvPr>
          <p:cNvSpPr>
            <a:spLocks noGrp="1"/>
          </p:cNvSpPr>
          <p:nvPr>
            <p:ph type="title"/>
          </p:nvPr>
        </p:nvSpPr>
        <p:spPr>
          <a:xfrm>
            <a:off x="351934" y="464234"/>
            <a:ext cx="10515600" cy="826963"/>
          </a:xfrm>
        </p:spPr>
        <p:txBody>
          <a:bodyPr>
            <a:normAutofit/>
          </a:bodyPr>
          <a:lstStyle/>
          <a:p>
            <a:r>
              <a:rPr lang="en-GB" sz="4000" dirty="0">
                <a:solidFill>
                  <a:srgbClr val="046CB4"/>
                </a:solidFill>
              </a:rPr>
              <a:t>Referral to Other Services &amp; Resources</a:t>
            </a:r>
          </a:p>
        </p:txBody>
      </p:sp>
      <p:sp>
        <p:nvSpPr>
          <p:cNvPr id="3" name="Content Placeholder 2">
            <a:extLst>
              <a:ext uri="{FF2B5EF4-FFF2-40B4-BE49-F238E27FC236}">
                <a16:creationId xmlns:a16="http://schemas.microsoft.com/office/drawing/2014/main" id="{DF5DE177-5A64-4BBE-B135-94D7C39EE247}"/>
              </a:ext>
            </a:extLst>
          </p:cNvPr>
          <p:cNvSpPr>
            <a:spLocks noGrp="1"/>
          </p:cNvSpPr>
          <p:nvPr>
            <p:ph idx="1"/>
          </p:nvPr>
        </p:nvSpPr>
        <p:spPr>
          <a:xfrm>
            <a:off x="707010" y="970966"/>
            <a:ext cx="11133056" cy="5769202"/>
          </a:xfrm>
        </p:spPr>
        <p:txBody>
          <a:bodyPr>
            <a:normAutofit/>
          </a:bodyPr>
          <a:lstStyle/>
          <a:p>
            <a:endParaRPr lang="en-GB" dirty="0"/>
          </a:p>
          <a:p>
            <a:r>
              <a:rPr lang="en-GB" dirty="0"/>
              <a:t>Community Pharmacists will also </a:t>
            </a:r>
            <a:r>
              <a:rPr lang="en-GB" b="1" i="1" dirty="0"/>
              <a:t>signpost </a:t>
            </a:r>
            <a:r>
              <a:rPr lang="en-GB" dirty="0"/>
              <a:t>patients to other local or national services and selfcare resources, as appropriate</a:t>
            </a:r>
          </a:p>
          <a:p>
            <a:r>
              <a:rPr lang="en-GB" b="1" i="1" dirty="0"/>
              <a:t>Local services </a:t>
            </a:r>
            <a:r>
              <a:rPr lang="en-GB" dirty="0"/>
              <a:t>may include smoking cessation, sexual health, contraception services. </a:t>
            </a:r>
          </a:p>
          <a:p>
            <a:r>
              <a:rPr lang="en-GB" b="1" i="1" dirty="0"/>
              <a:t>National services</a:t>
            </a:r>
            <a:r>
              <a:rPr lang="en-GB" dirty="0"/>
              <a:t> may include hypertension case-finding, contraception services, or other elements of Pharmacy First</a:t>
            </a:r>
          </a:p>
        </p:txBody>
      </p:sp>
      <p:pic>
        <p:nvPicPr>
          <p:cNvPr id="6" name="Picture 2" descr="https://intranet.northeastlondon.icb.nhs.uk/wp-content/uploads/2022/06/NEL-Logo-Right-Aligned-JPG.jpg">
            <a:extLst>
              <a:ext uri="{FF2B5EF4-FFF2-40B4-BE49-F238E27FC236}">
                <a16:creationId xmlns:a16="http://schemas.microsoft.com/office/drawing/2014/main" id="{3D0BDE73-5BF5-443A-998C-C0AB8F2CD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7898" y="76251"/>
            <a:ext cx="2396222" cy="92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73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9C283-B9A0-4436-87CC-F1FFAF763D21}"/>
              </a:ext>
            </a:extLst>
          </p:cNvPr>
          <p:cNvSpPr>
            <a:spLocks noGrp="1"/>
          </p:cNvSpPr>
          <p:nvPr>
            <p:ph type="title"/>
          </p:nvPr>
        </p:nvSpPr>
        <p:spPr>
          <a:xfrm>
            <a:off x="462576" y="120847"/>
            <a:ext cx="10515600" cy="1236614"/>
          </a:xfrm>
        </p:spPr>
        <p:txBody>
          <a:bodyPr/>
          <a:lstStyle/>
          <a:p>
            <a:r>
              <a:rPr lang="en-GB" dirty="0">
                <a:solidFill>
                  <a:srgbClr val="046CB4"/>
                </a:solidFill>
              </a:rPr>
              <a:t>Overview</a:t>
            </a:r>
          </a:p>
        </p:txBody>
      </p:sp>
      <p:sp>
        <p:nvSpPr>
          <p:cNvPr id="3" name="Content Placeholder 2">
            <a:extLst>
              <a:ext uri="{FF2B5EF4-FFF2-40B4-BE49-F238E27FC236}">
                <a16:creationId xmlns:a16="http://schemas.microsoft.com/office/drawing/2014/main" id="{1702D81C-2622-428F-9D83-CC723C3643F9}"/>
              </a:ext>
            </a:extLst>
          </p:cNvPr>
          <p:cNvSpPr>
            <a:spLocks noGrp="1"/>
          </p:cNvSpPr>
          <p:nvPr>
            <p:ph idx="1"/>
          </p:nvPr>
        </p:nvSpPr>
        <p:spPr>
          <a:xfrm>
            <a:off x="556180" y="1448559"/>
            <a:ext cx="11046539" cy="4829696"/>
          </a:xfrm>
        </p:spPr>
        <p:txBody>
          <a:bodyPr>
            <a:normAutofit/>
          </a:bodyPr>
          <a:lstStyle/>
          <a:p>
            <a:pPr>
              <a:lnSpc>
                <a:spcPct val="107000"/>
              </a:lnSpc>
            </a:pPr>
            <a:r>
              <a:rPr lang="en-GB" b="1" dirty="0">
                <a:solidFill>
                  <a:schemeClr val="tx1"/>
                </a:solidFill>
              </a:rPr>
              <a:t>The main aims of this webinar will be to:</a:t>
            </a:r>
          </a:p>
          <a:p>
            <a:pPr lvl="1">
              <a:lnSpc>
                <a:spcPct val="107000"/>
              </a:lnSpc>
            </a:pPr>
            <a:r>
              <a:rPr lang="en-GB" dirty="0">
                <a:solidFill>
                  <a:schemeClr val="tx1"/>
                </a:solidFill>
              </a:rPr>
              <a:t>Provide a brief overview of Pharmacy First </a:t>
            </a:r>
            <a:r>
              <a:rPr lang="en-GB" dirty="0">
                <a:solidFill>
                  <a:srgbClr val="FF0000"/>
                </a:solidFill>
              </a:rPr>
              <a:t>(if needed)</a:t>
            </a:r>
          </a:p>
          <a:p>
            <a:pPr lvl="1">
              <a:lnSpc>
                <a:spcPct val="107000"/>
              </a:lnSpc>
            </a:pPr>
            <a:r>
              <a:rPr lang="en-GB" dirty="0">
                <a:solidFill>
                  <a:schemeClr val="tx1"/>
                </a:solidFill>
              </a:rPr>
              <a:t>Outline the </a:t>
            </a:r>
            <a:r>
              <a:rPr lang="en-GB" b="1" i="1" dirty="0">
                <a:solidFill>
                  <a:schemeClr val="tx1"/>
                </a:solidFill>
              </a:rPr>
              <a:t>background</a:t>
            </a:r>
            <a:r>
              <a:rPr lang="en-GB" dirty="0">
                <a:solidFill>
                  <a:schemeClr val="tx1"/>
                </a:solidFill>
              </a:rPr>
              <a:t> and </a:t>
            </a:r>
            <a:r>
              <a:rPr lang="en-GB" b="1" i="1" dirty="0">
                <a:solidFill>
                  <a:schemeClr val="tx1"/>
                </a:solidFill>
              </a:rPr>
              <a:t>objectives</a:t>
            </a:r>
            <a:r>
              <a:rPr lang="en-GB" dirty="0">
                <a:solidFill>
                  <a:schemeClr val="tx1"/>
                </a:solidFill>
              </a:rPr>
              <a:t> of the Community Pharmacy Selfcare Advice Service (CPSAS), launching on 1</a:t>
            </a:r>
            <a:r>
              <a:rPr lang="en-GB" baseline="30000" dirty="0">
                <a:solidFill>
                  <a:schemeClr val="tx1"/>
                </a:solidFill>
              </a:rPr>
              <a:t>st</a:t>
            </a:r>
            <a:r>
              <a:rPr lang="en-GB" dirty="0">
                <a:solidFill>
                  <a:schemeClr val="tx1"/>
                </a:solidFill>
              </a:rPr>
              <a:t> July 2024</a:t>
            </a:r>
          </a:p>
          <a:p>
            <a:pPr lvl="1">
              <a:lnSpc>
                <a:spcPct val="107000"/>
              </a:lnSpc>
            </a:pPr>
            <a:r>
              <a:rPr lang="en-GB" dirty="0">
                <a:solidFill>
                  <a:schemeClr val="tx1"/>
                </a:solidFill>
              </a:rPr>
              <a:t>Outline </a:t>
            </a:r>
            <a:r>
              <a:rPr lang="en-GB" b="1" i="1" dirty="0">
                <a:solidFill>
                  <a:schemeClr val="tx1"/>
                </a:solidFill>
              </a:rPr>
              <a:t>patient eligibility criteria </a:t>
            </a:r>
            <a:r>
              <a:rPr lang="en-GB" dirty="0">
                <a:solidFill>
                  <a:schemeClr val="tx1"/>
                </a:solidFill>
              </a:rPr>
              <a:t>and </a:t>
            </a:r>
            <a:r>
              <a:rPr lang="en-GB" b="1" i="1" dirty="0">
                <a:solidFill>
                  <a:schemeClr val="tx1"/>
                </a:solidFill>
              </a:rPr>
              <a:t>conditions</a:t>
            </a:r>
            <a:r>
              <a:rPr lang="en-GB" dirty="0">
                <a:solidFill>
                  <a:schemeClr val="tx1"/>
                </a:solidFill>
              </a:rPr>
              <a:t> covered by the service</a:t>
            </a:r>
          </a:p>
          <a:p>
            <a:pPr lvl="1">
              <a:lnSpc>
                <a:spcPct val="107000"/>
              </a:lnSpc>
            </a:pPr>
            <a:r>
              <a:rPr lang="en-GB" dirty="0">
                <a:solidFill>
                  <a:schemeClr val="tx1"/>
                </a:solidFill>
              </a:rPr>
              <a:t>Outline how patients can </a:t>
            </a:r>
            <a:r>
              <a:rPr lang="en-GB" b="1" i="1" dirty="0">
                <a:solidFill>
                  <a:schemeClr val="tx1"/>
                </a:solidFill>
              </a:rPr>
              <a:t>access</a:t>
            </a:r>
            <a:r>
              <a:rPr lang="en-GB" dirty="0">
                <a:solidFill>
                  <a:schemeClr val="tx1"/>
                </a:solidFill>
              </a:rPr>
              <a:t> the service</a:t>
            </a:r>
          </a:p>
          <a:p>
            <a:pPr lvl="1">
              <a:lnSpc>
                <a:spcPct val="107000"/>
              </a:lnSpc>
            </a:pPr>
            <a:r>
              <a:rPr lang="en-GB" dirty="0">
                <a:solidFill>
                  <a:schemeClr val="tx1"/>
                </a:solidFill>
              </a:rPr>
              <a:t>Provide </a:t>
            </a:r>
            <a:r>
              <a:rPr lang="en-GB" b="1" i="1" dirty="0">
                <a:solidFill>
                  <a:schemeClr val="tx1"/>
                </a:solidFill>
              </a:rPr>
              <a:t>contacts</a:t>
            </a:r>
            <a:r>
              <a:rPr lang="en-GB" dirty="0">
                <a:solidFill>
                  <a:schemeClr val="tx1"/>
                </a:solidFill>
              </a:rPr>
              <a:t> for queries or concerns</a:t>
            </a:r>
          </a:p>
        </p:txBody>
      </p:sp>
      <p:pic>
        <p:nvPicPr>
          <p:cNvPr id="4" name="Picture 2" descr="https://intranet.northeastlondon.icb.nhs.uk/wp-content/uploads/2022/06/NEL-Logo-Right-Aligned-JPG.jpg">
            <a:extLst>
              <a:ext uri="{FF2B5EF4-FFF2-40B4-BE49-F238E27FC236}">
                <a16:creationId xmlns:a16="http://schemas.microsoft.com/office/drawing/2014/main" id="{D81CA672-F338-4F9B-997D-E1654EB36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1185" y="137160"/>
            <a:ext cx="2396222" cy="92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463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265B-B838-4C80-80DD-45E6C0D386FB}"/>
              </a:ext>
            </a:extLst>
          </p:cNvPr>
          <p:cNvSpPr>
            <a:spLocks noGrp="1"/>
          </p:cNvSpPr>
          <p:nvPr>
            <p:ph type="title"/>
          </p:nvPr>
        </p:nvSpPr>
        <p:spPr>
          <a:xfrm>
            <a:off x="592009" y="172832"/>
            <a:ext cx="10515600" cy="826963"/>
          </a:xfrm>
        </p:spPr>
        <p:txBody>
          <a:bodyPr>
            <a:normAutofit/>
          </a:bodyPr>
          <a:lstStyle/>
          <a:p>
            <a:r>
              <a:rPr lang="en-GB" sz="4000" dirty="0">
                <a:solidFill>
                  <a:srgbClr val="046CB4"/>
                </a:solidFill>
              </a:rPr>
              <a:t>Referral back to GP Practices</a:t>
            </a:r>
          </a:p>
        </p:txBody>
      </p:sp>
      <p:sp>
        <p:nvSpPr>
          <p:cNvPr id="3" name="Content Placeholder 2">
            <a:extLst>
              <a:ext uri="{FF2B5EF4-FFF2-40B4-BE49-F238E27FC236}">
                <a16:creationId xmlns:a16="http://schemas.microsoft.com/office/drawing/2014/main" id="{DF5DE177-5A64-4BBE-B135-94D7C39EE247}"/>
              </a:ext>
            </a:extLst>
          </p:cNvPr>
          <p:cNvSpPr>
            <a:spLocks noGrp="1"/>
          </p:cNvSpPr>
          <p:nvPr>
            <p:ph idx="1"/>
          </p:nvPr>
        </p:nvSpPr>
        <p:spPr>
          <a:xfrm>
            <a:off x="707010" y="970966"/>
            <a:ext cx="11208470" cy="5769202"/>
          </a:xfrm>
        </p:spPr>
        <p:txBody>
          <a:bodyPr>
            <a:normAutofit/>
          </a:bodyPr>
          <a:lstStyle/>
          <a:p>
            <a:r>
              <a:rPr lang="en-GB" dirty="0"/>
              <a:t>Community Pharmacists may refer patients back to their GP practices in the following situations:</a:t>
            </a:r>
          </a:p>
          <a:p>
            <a:pPr lvl="1"/>
            <a:r>
              <a:rPr lang="en-GB" dirty="0"/>
              <a:t>Patients with a </a:t>
            </a:r>
            <a:r>
              <a:rPr lang="en-GB" b="1" i="1" dirty="0"/>
              <a:t>co-morbidity or drug interaction</a:t>
            </a:r>
            <a:r>
              <a:rPr lang="en-GB" dirty="0"/>
              <a:t>, which may require alternative treatment or closer monitoring </a:t>
            </a:r>
          </a:p>
          <a:p>
            <a:pPr lvl="1"/>
            <a:r>
              <a:rPr lang="en-GB" dirty="0"/>
              <a:t>Patients presenting for </a:t>
            </a:r>
            <a:r>
              <a:rPr lang="en-GB" b="1" i="1" dirty="0"/>
              <a:t>frequent repeat supplies </a:t>
            </a:r>
            <a:r>
              <a:rPr lang="en-GB" dirty="0"/>
              <a:t>for a specific minor illness (as may be indicative of a long-term condition requiring management by GP)</a:t>
            </a:r>
          </a:p>
          <a:p>
            <a:pPr lvl="1"/>
            <a:r>
              <a:rPr lang="en-US" dirty="0">
                <a:effectLst/>
                <a:ea typeface="Arial MT"/>
              </a:rPr>
              <a:t>Patients presenting with any relevant </a:t>
            </a:r>
            <a:r>
              <a:rPr lang="en-US" b="1" i="1" dirty="0">
                <a:effectLst/>
                <a:ea typeface="Arial MT"/>
              </a:rPr>
              <a:t>‘red flags’ </a:t>
            </a:r>
            <a:r>
              <a:rPr lang="en-US" dirty="0">
                <a:effectLst/>
                <a:ea typeface="Arial MT"/>
              </a:rPr>
              <a:t>such as symptoms associated with sepsis, meningitis or cancer will also be referred to their GP or A&amp;E for urgent investigation and management</a:t>
            </a:r>
            <a:endParaRPr lang="en-GB" dirty="0"/>
          </a:p>
          <a:p>
            <a:r>
              <a:rPr lang="en-GB" dirty="0"/>
              <a:t>Walk-in patients not registered with a GP practice will also be encouraged to register with a GP practice</a:t>
            </a:r>
          </a:p>
        </p:txBody>
      </p:sp>
      <p:pic>
        <p:nvPicPr>
          <p:cNvPr id="6" name="Picture 2" descr="https://intranet.northeastlondon.icb.nhs.uk/wp-content/uploads/2022/06/NEL-Logo-Right-Aligned-JPG.jpg">
            <a:extLst>
              <a:ext uri="{FF2B5EF4-FFF2-40B4-BE49-F238E27FC236}">
                <a16:creationId xmlns:a16="http://schemas.microsoft.com/office/drawing/2014/main" id="{3D0BDE73-5BF5-443A-998C-C0AB8F2CD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7898" y="76251"/>
            <a:ext cx="2396222" cy="92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221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8A25-50AC-4A01-927D-6DC2A1C33C83}"/>
              </a:ext>
            </a:extLst>
          </p:cNvPr>
          <p:cNvSpPr>
            <a:spLocks noGrp="1"/>
          </p:cNvSpPr>
          <p:nvPr>
            <p:ph type="title"/>
          </p:nvPr>
        </p:nvSpPr>
        <p:spPr>
          <a:xfrm>
            <a:off x="791065" y="167160"/>
            <a:ext cx="9069372" cy="1209154"/>
          </a:xfrm>
        </p:spPr>
        <p:txBody>
          <a:bodyPr>
            <a:normAutofit fontScale="90000"/>
          </a:bodyPr>
          <a:lstStyle/>
          <a:p>
            <a:r>
              <a:rPr lang="en-GB" dirty="0">
                <a:solidFill>
                  <a:srgbClr val="046CB4"/>
                </a:solidFill>
              </a:rPr>
              <a:t>Communication between Community Pharmacies and GP Practices</a:t>
            </a:r>
          </a:p>
        </p:txBody>
      </p:sp>
      <p:sp>
        <p:nvSpPr>
          <p:cNvPr id="3" name="Content Placeholder 2">
            <a:extLst>
              <a:ext uri="{FF2B5EF4-FFF2-40B4-BE49-F238E27FC236}">
                <a16:creationId xmlns:a16="http://schemas.microsoft.com/office/drawing/2014/main" id="{021D0BA7-F286-4D3D-A7E6-405553434FE8}"/>
              </a:ext>
            </a:extLst>
          </p:cNvPr>
          <p:cNvSpPr>
            <a:spLocks noGrp="1"/>
          </p:cNvSpPr>
          <p:nvPr>
            <p:ph idx="1"/>
          </p:nvPr>
        </p:nvSpPr>
        <p:spPr>
          <a:xfrm>
            <a:off x="838200" y="1385741"/>
            <a:ext cx="11077280" cy="5033912"/>
          </a:xfrm>
        </p:spPr>
        <p:txBody>
          <a:bodyPr>
            <a:noAutofit/>
          </a:bodyPr>
          <a:lstStyle/>
          <a:p>
            <a:r>
              <a:rPr lang="en-GB" sz="2600" dirty="0"/>
              <a:t>A summary of the referred patients episode of care will be sent back to the practice via </a:t>
            </a:r>
            <a:r>
              <a:rPr lang="en-GB" sz="2600" b="1" dirty="0"/>
              <a:t>GP Connect or </a:t>
            </a:r>
            <a:r>
              <a:rPr lang="en-GB" sz="2600" b="1" dirty="0" err="1"/>
              <a:t>NHSmail</a:t>
            </a:r>
            <a:r>
              <a:rPr lang="en-GB" sz="2600" b="1" dirty="0"/>
              <a:t>.</a:t>
            </a:r>
          </a:p>
          <a:p>
            <a:r>
              <a:rPr lang="en-US" sz="2600" dirty="0">
                <a:effectLst/>
                <a:ea typeface="Arial MT"/>
                <a:cs typeface="Arial MT"/>
              </a:rPr>
              <a:t>In the absence of an automated digital solution, or if there is a temporary problem with the system, communication should be sent via </a:t>
            </a:r>
            <a:r>
              <a:rPr lang="en-US" sz="2600" dirty="0" err="1">
                <a:effectLst/>
                <a:ea typeface="Arial MT"/>
                <a:cs typeface="Arial MT"/>
              </a:rPr>
              <a:t>NHSmail</a:t>
            </a:r>
            <a:r>
              <a:rPr lang="en-US" sz="2600" dirty="0">
                <a:effectLst/>
                <a:ea typeface="Arial MT"/>
                <a:cs typeface="Arial MT"/>
              </a:rPr>
              <a:t> or hard copy</a:t>
            </a:r>
            <a:endParaRPr lang="en-GB" sz="2600" dirty="0"/>
          </a:p>
        </p:txBody>
      </p:sp>
      <p:pic>
        <p:nvPicPr>
          <p:cNvPr id="5" name="Picture 2" descr="https://intranet.northeastlondon.icb.nhs.uk/wp-content/uploads/2022/06/NEL-Logo-Right-Aligned-JPG.jpg">
            <a:extLst>
              <a:ext uri="{FF2B5EF4-FFF2-40B4-BE49-F238E27FC236}">
                <a16:creationId xmlns:a16="http://schemas.microsoft.com/office/drawing/2014/main" id="{F48C6DB2-9DB0-421A-8317-ABCD3B61F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7529" y="157733"/>
            <a:ext cx="2396222" cy="92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861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4D97-F6F3-4EA5-A00E-63BFF1039827}"/>
              </a:ext>
            </a:extLst>
          </p:cNvPr>
          <p:cNvSpPr>
            <a:spLocks noGrp="1"/>
          </p:cNvSpPr>
          <p:nvPr>
            <p:ph type="title"/>
          </p:nvPr>
        </p:nvSpPr>
        <p:spPr>
          <a:xfrm>
            <a:off x="838200" y="365126"/>
            <a:ext cx="10515600" cy="923544"/>
          </a:xfrm>
        </p:spPr>
        <p:txBody>
          <a:bodyPr/>
          <a:lstStyle/>
          <a:p>
            <a:r>
              <a:rPr lang="en-GB" dirty="0">
                <a:solidFill>
                  <a:srgbClr val="046CB4"/>
                </a:solidFill>
              </a:rPr>
              <a:t>Comparison with other Services</a:t>
            </a:r>
          </a:p>
        </p:txBody>
      </p:sp>
      <p:graphicFrame>
        <p:nvGraphicFramePr>
          <p:cNvPr id="5" name="Content Placeholder 4">
            <a:extLst>
              <a:ext uri="{FF2B5EF4-FFF2-40B4-BE49-F238E27FC236}">
                <a16:creationId xmlns:a16="http://schemas.microsoft.com/office/drawing/2014/main" id="{D58A870B-38D1-4D91-9934-6A6574F86956}"/>
              </a:ext>
            </a:extLst>
          </p:cNvPr>
          <p:cNvGraphicFramePr>
            <a:graphicFrameLocks noGrp="1"/>
          </p:cNvGraphicFramePr>
          <p:nvPr>
            <p:ph idx="1"/>
            <p:extLst>
              <p:ext uri="{D42A27DB-BD31-4B8C-83A1-F6EECF244321}">
                <p14:modId xmlns:p14="http://schemas.microsoft.com/office/powerpoint/2010/main" val="3743062501"/>
              </p:ext>
            </p:extLst>
          </p:nvPr>
        </p:nvGraphicFramePr>
        <p:xfrm>
          <a:off x="935853" y="1255257"/>
          <a:ext cx="10068478" cy="4935335"/>
        </p:xfrm>
        <a:graphic>
          <a:graphicData uri="http://schemas.openxmlformats.org/drawingml/2006/table">
            <a:tbl>
              <a:tblPr firstRow="1" firstCol="1" bandRow="1">
                <a:tableStyleId>{5C22544A-7EE6-4342-B048-85BDC9FD1C3A}</a:tableStyleId>
              </a:tblPr>
              <a:tblGrid>
                <a:gridCol w="2405983">
                  <a:extLst>
                    <a:ext uri="{9D8B030D-6E8A-4147-A177-3AD203B41FA5}">
                      <a16:colId xmlns:a16="http://schemas.microsoft.com/office/drawing/2014/main" val="1896639643"/>
                    </a:ext>
                  </a:extLst>
                </a:gridCol>
                <a:gridCol w="3047352">
                  <a:extLst>
                    <a:ext uri="{9D8B030D-6E8A-4147-A177-3AD203B41FA5}">
                      <a16:colId xmlns:a16="http://schemas.microsoft.com/office/drawing/2014/main" val="3405325684"/>
                    </a:ext>
                  </a:extLst>
                </a:gridCol>
                <a:gridCol w="2049666">
                  <a:extLst>
                    <a:ext uri="{9D8B030D-6E8A-4147-A177-3AD203B41FA5}">
                      <a16:colId xmlns:a16="http://schemas.microsoft.com/office/drawing/2014/main" val="740186177"/>
                    </a:ext>
                  </a:extLst>
                </a:gridCol>
                <a:gridCol w="2565477">
                  <a:extLst>
                    <a:ext uri="{9D8B030D-6E8A-4147-A177-3AD203B41FA5}">
                      <a16:colId xmlns:a16="http://schemas.microsoft.com/office/drawing/2014/main" val="2173101398"/>
                    </a:ext>
                  </a:extLst>
                </a:gridCol>
              </a:tblGrid>
              <a:tr h="783487">
                <a:tc>
                  <a:txBody>
                    <a:bodyPr/>
                    <a:lstStyle/>
                    <a:p>
                      <a:pPr algn="ct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effectLst/>
                        </a:rPr>
                        <a:t>NEL CP Selfcare Advice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effectLst/>
                        </a:rPr>
                        <a:t>NEL C&amp;H Health First Pharmacy minor ailment scheme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effectLst/>
                        </a:rPr>
                        <a:t>Pharmacy First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1471797"/>
                  </a:ext>
                </a:extLst>
              </a:tr>
              <a:tr h="1185332">
                <a:tc>
                  <a:txBody>
                    <a:bodyPr/>
                    <a:lstStyle/>
                    <a:p>
                      <a:pPr algn="ctr">
                        <a:lnSpc>
                          <a:spcPct val="107000"/>
                        </a:lnSpc>
                        <a:spcAft>
                          <a:spcPts val="0"/>
                        </a:spcAft>
                      </a:pPr>
                      <a:r>
                        <a:rPr lang="en-GB" sz="1100" dirty="0">
                          <a:effectLst/>
                        </a:rPr>
                        <a:t>Patient access to the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effectLst/>
                        </a:rPr>
                        <a:t>Primarily GP referral </a:t>
                      </a:r>
                    </a:p>
                    <a:p>
                      <a:pPr algn="ctr">
                        <a:lnSpc>
                          <a:spcPct val="107000"/>
                        </a:lnSpc>
                        <a:spcAft>
                          <a:spcPts val="0"/>
                        </a:spcAft>
                      </a:pPr>
                      <a:r>
                        <a:rPr lang="en-GB" sz="1100" dirty="0">
                          <a:effectLst/>
                        </a:rPr>
                        <a:t>(walk-in only for patients who are homeless, asylum seekers, or refugees)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effectLst/>
                        </a:rPr>
                        <a:t>GP referral or </a:t>
                      </a:r>
                    </a:p>
                    <a:p>
                      <a:pPr algn="ctr">
                        <a:lnSpc>
                          <a:spcPct val="107000"/>
                        </a:lnSpc>
                        <a:spcAft>
                          <a:spcPts val="0"/>
                        </a:spcAft>
                      </a:pPr>
                      <a:r>
                        <a:rPr lang="en-GB" sz="1100" dirty="0">
                          <a:effectLst/>
                        </a:rPr>
                        <a:t>walk-ins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24765" algn="ctr">
                        <a:spcAft>
                          <a:spcPts val="600"/>
                        </a:spcAft>
                      </a:pPr>
                      <a:r>
                        <a:rPr lang="en-US" sz="1100" b="0" dirty="0">
                          <a:solidFill>
                            <a:schemeClr val="tx1"/>
                          </a:solidFill>
                          <a:effectLst/>
                          <a:latin typeface="Arial" panose="020B0604020202020204" pitchFamily="34" charset="0"/>
                          <a:ea typeface="Arial MT"/>
                          <a:cs typeface="Arial" panose="020B0604020202020204" pitchFamily="34" charset="0"/>
                        </a:rPr>
                        <a:t>Referral only for minor illness element (from GP, A&amp;E or NHS 111)</a:t>
                      </a:r>
                      <a:endParaRPr lang="en-GB" sz="1100" b="0" dirty="0">
                        <a:solidFill>
                          <a:schemeClr val="tx1"/>
                        </a:solidFill>
                        <a:effectLst/>
                        <a:latin typeface="Arial" panose="020B0604020202020204" pitchFamily="34" charset="0"/>
                        <a:ea typeface="Arial MT"/>
                        <a:cs typeface="Arial" panose="020B0604020202020204" pitchFamily="34" charset="0"/>
                      </a:endParaRPr>
                    </a:p>
                    <a:p>
                      <a:pPr marR="24765" algn="ctr"/>
                      <a:r>
                        <a:rPr lang="en-US" sz="1100" b="0" dirty="0">
                          <a:solidFill>
                            <a:schemeClr val="tx1"/>
                          </a:solidFill>
                          <a:effectLst/>
                          <a:latin typeface="Arial" panose="020B0604020202020204" pitchFamily="34" charset="0"/>
                          <a:ea typeface="Arial MT"/>
                          <a:cs typeface="Arial" panose="020B0604020202020204" pitchFamily="34" charset="0"/>
                        </a:rPr>
                        <a:t>Walk-in only for clinical pathway consultation for the 7 common conditions</a:t>
                      </a:r>
                      <a:endParaRPr lang="en-GB" sz="1100" b="0" dirty="0">
                        <a:solidFill>
                          <a:schemeClr val="tx1"/>
                        </a:solidFill>
                        <a:effectLst/>
                        <a:latin typeface="Arial" panose="020B0604020202020204" pitchFamily="34" charset="0"/>
                        <a:ea typeface="Arial MT"/>
                        <a:cs typeface="Arial" panose="020B0604020202020204" pitchFamily="34" charset="0"/>
                      </a:endParaRPr>
                    </a:p>
                  </a:txBody>
                  <a:tcPr marL="68580" marR="68580" marT="0" marB="0" anchor="ctr"/>
                </a:tc>
                <a:extLst>
                  <a:ext uri="{0D108BD9-81ED-4DB2-BD59-A6C34878D82A}">
                    <a16:rowId xmlns:a16="http://schemas.microsoft.com/office/drawing/2014/main" val="1720427773"/>
                  </a:ext>
                </a:extLst>
              </a:tr>
              <a:tr h="1030171">
                <a:tc>
                  <a:txBody>
                    <a:bodyPr/>
                    <a:lstStyle/>
                    <a:p>
                      <a:pPr algn="ctr">
                        <a:lnSpc>
                          <a:spcPct val="107000"/>
                        </a:lnSpc>
                        <a:spcAft>
                          <a:spcPts val="0"/>
                        </a:spcAft>
                      </a:pPr>
                      <a:r>
                        <a:rPr lang="en-GB" sz="1100" dirty="0">
                          <a:effectLst/>
                        </a:rPr>
                        <a:t>No. of minor illness conditions covered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rPr>
                        <a:t>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effectLst/>
                        </a:rPr>
                        <a:t>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effectLst/>
                        </a:rPr>
                        <a:t>No restricted list of conditions </a:t>
                      </a:r>
                    </a:p>
                    <a:p>
                      <a:pPr algn="ctr">
                        <a:lnSpc>
                          <a:spcPct val="107000"/>
                        </a:lnSpc>
                        <a:spcAft>
                          <a:spcPts val="0"/>
                        </a:spcAft>
                      </a:pPr>
                      <a:r>
                        <a:rPr lang="en-GB" sz="1100" dirty="0">
                          <a:effectLst/>
                        </a:rPr>
                        <a:t>(list of symptoms)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5130736"/>
                  </a:ext>
                </a:extLst>
              </a:tr>
              <a:tr h="962305">
                <a:tc>
                  <a:txBody>
                    <a:bodyPr/>
                    <a:lstStyle/>
                    <a:p>
                      <a:pPr algn="ctr">
                        <a:lnSpc>
                          <a:spcPct val="107000"/>
                        </a:lnSpc>
                        <a:spcAft>
                          <a:spcPts val="0"/>
                        </a:spcAft>
                      </a:pPr>
                      <a:r>
                        <a:rPr lang="en-GB" sz="1100" dirty="0">
                          <a:effectLst/>
                        </a:rPr>
                        <a:t>Free OTC medicines supply for eligible patients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effectLst/>
                        </a:rPr>
                        <a:t>Yes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effectLst/>
                        </a:rPr>
                        <a:t>Yes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9578659"/>
                  </a:ext>
                </a:extLst>
              </a:tr>
              <a:tr h="97404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effectLst/>
                        </a:rPr>
                        <a:t>Free POM medicines supply for eligible patients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21590" algn="ctr"/>
                      <a:r>
                        <a:rPr lang="en-US" sz="1100" b="0" dirty="0">
                          <a:solidFill>
                            <a:schemeClr val="tx1"/>
                          </a:solidFill>
                          <a:effectLst/>
                          <a:latin typeface="Arial" panose="020B0604020202020204" pitchFamily="34" charset="0"/>
                          <a:ea typeface="Arial MT"/>
                          <a:cs typeface="Arial" panose="020B0604020202020204" pitchFamily="34" charset="0"/>
                        </a:rPr>
                        <a:t>No</a:t>
                      </a:r>
                      <a:endParaRPr lang="en-GB" sz="1100" b="0" dirty="0">
                        <a:solidFill>
                          <a:schemeClr val="tx1"/>
                        </a:solidFill>
                        <a:effectLst/>
                        <a:latin typeface="Arial" panose="020B0604020202020204" pitchFamily="34" charset="0"/>
                        <a:ea typeface="Arial MT"/>
                        <a:cs typeface="Arial" panose="020B0604020202020204" pitchFamily="34" charset="0"/>
                      </a:endParaRPr>
                    </a:p>
                    <a:p>
                      <a:pPr marR="21590" algn="ctr"/>
                      <a:r>
                        <a:rPr lang="en-US" sz="1100" b="0" dirty="0">
                          <a:solidFill>
                            <a:schemeClr val="tx1"/>
                          </a:solidFill>
                          <a:effectLst/>
                          <a:latin typeface="Arial" panose="020B0604020202020204" pitchFamily="34" charset="0"/>
                          <a:ea typeface="Arial MT"/>
                          <a:cs typeface="Arial" panose="020B0604020202020204" pitchFamily="34" charset="0"/>
                        </a:rPr>
                        <a:t>(Service only covers supply of OTC medicines)</a:t>
                      </a:r>
                      <a:endParaRPr lang="en-GB" sz="1100" b="0" dirty="0">
                        <a:solidFill>
                          <a:schemeClr val="tx1"/>
                        </a:solidFill>
                        <a:effectLst/>
                        <a:latin typeface="Arial" panose="020B0604020202020204" pitchFamily="34" charset="0"/>
                        <a:ea typeface="Arial MT"/>
                        <a:cs typeface="Arial" panose="020B0604020202020204" pitchFamily="34" charset="0"/>
                      </a:endParaRPr>
                    </a:p>
                  </a:txBody>
                  <a:tcPr marL="68580" marR="68580" marT="0" marB="0" anchor="ctr"/>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No</a:t>
                      </a:r>
                    </a:p>
                  </a:txBody>
                  <a:tcPr marL="68580" marR="68580" marT="0" marB="0" anchor="ctr"/>
                </a:tc>
                <a:tc>
                  <a:txBody>
                    <a:bodyPr/>
                    <a:lstStyle/>
                    <a:p>
                      <a:pPr marR="24765" algn="ctr"/>
                      <a:r>
                        <a:rPr lang="en-US" sz="1100" b="0" dirty="0">
                          <a:solidFill>
                            <a:schemeClr val="tx1"/>
                          </a:solidFill>
                          <a:effectLst/>
                          <a:latin typeface="Arial" panose="020B0604020202020204" pitchFamily="34" charset="0"/>
                          <a:ea typeface="Arial MT"/>
                          <a:cs typeface="Arial" panose="020B0604020202020204" pitchFamily="34" charset="0"/>
                        </a:rPr>
                        <a:t>Yes</a:t>
                      </a:r>
                      <a:endParaRPr lang="en-GB" sz="1100" b="0" dirty="0">
                        <a:solidFill>
                          <a:schemeClr val="tx1"/>
                        </a:solidFill>
                        <a:effectLst/>
                        <a:latin typeface="Arial" panose="020B0604020202020204" pitchFamily="34" charset="0"/>
                        <a:ea typeface="Arial MT"/>
                        <a:cs typeface="Arial" panose="020B0604020202020204" pitchFamily="34" charset="0"/>
                      </a:endParaRPr>
                    </a:p>
                    <a:p>
                      <a:pPr marR="24765" algn="ctr"/>
                      <a:r>
                        <a:rPr lang="en-US" sz="1100" b="0" dirty="0">
                          <a:solidFill>
                            <a:schemeClr val="tx1"/>
                          </a:solidFill>
                          <a:effectLst/>
                          <a:latin typeface="Arial" panose="020B0604020202020204" pitchFamily="34" charset="0"/>
                          <a:ea typeface="Arial MT"/>
                          <a:cs typeface="Arial" panose="020B0604020202020204" pitchFamily="34" charset="0"/>
                        </a:rPr>
                        <a:t>(For patients with Rx exemption seen for one of the 7 common conditions)</a:t>
                      </a:r>
                      <a:endParaRPr lang="en-GB" sz="1100" b="0" dirty="0">
                        <a:solidFill>
                          <a:schemeClr val="tx1"/>
                        </a:solidFill>
                        <a:effectLst/>
                        <a:latin typeface="Arial" panose="020B0604020202020204" pitchFamily="34" charset="0"/>
                        <a:ea typeface="Arial MT"/>
                        <a:cs typeface="Arial" panose="020B0604020202020204" pitchFamily="34" charset="0"/>
                      </a:endParaRPr>
                    </a:p>
                  </a:txBody>
                  <a:tcPr marL="68580" marR="68580" marT="0" marB="0" anchor="ctr"/>
                </a:tc>
                <a:extLst>
                  <a:ext uri="{0D108BD9-81ED-4DB2-BD59-A6C34878D82A}">
                    <a16:rowId xmlns:a16="http://schemas.microsoft.com/office/drawing/2014/main" val="566407411"/>
                  </a:ext>
                </a:extLst>
              </a:tr>
            </a:tbl>
          </a:graphicData>
        </a:graphic>
      </p:graphicFrame>
      <p:pic>
        <p:nvPicPr>
          <p:cNvPr id="4" name="Picture 2" descr="https://intranet.northeastlondon.icb.nhs.uk/wp-content/uploads/2022/06/NEL-Logo-Right-Aligned-JPG.jpg">
            <a:extLst>
              <a:ext uri="{FF2B5EF4-FFF2-40B4-BE49-F238E27FC236}">
                <a16:creationId xmlns:a16="http://schemas.microsoft.com/office/drawing/2014/main" id="{2AC75369-B645-4AB1-ABE5-BDCBA0DD7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1185" y="137160"/>
            <a:ext cx="2396222" cy="92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497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8A25-50AC-4A01-927D-6DC2A1C33C83}"/>
              </a:ext>
            </a:extLst>
          </p:cNvPr>
          <p:cNvSpPr>
            <a:spLocks noGrp="1"/>
          </p:cNvSpPr>
          <p:nvPr>
            <p:ph type="title"/>
          </p:nvPr>
        </p:nvSpPr>
        <p:spPr>
          <a:xfrm>
            <a:off x="838200" y="140845"/>
            <a:ext cx="10515600" cy="859478"/>
          </a:xfrm>
        </p:spPr>
        <p:txBody>
          <a:bodyPr/>
          <a:lstStyle/>
          <a:p>
            <a:r>
              <a:rPr lang="en-GB" dirty="0">
                <a:solidFill>
                  <a:srgbClr val="046CB4"/>
                </a:solidFill>
              </a:rPr>
              <a:t>Service Evaluation</a:t>
            </a:r>
          </a:p>
        </p:txBody>
      </p:sp>
      <p:sp>
        <p:nvSpPr>
          <p:cNvPr id="3" name="Content Placeholder 2">
            <a:extLst>
              <a:ext uri="{FF2B5EF4-FFF2-40B4-BE49-F238E27FC236}">
                <a16:creationId xmlns:a16="http://schemas.microsoft.com/office/drawing/2014/main" id="{021D0BA7-F286-4D3D-A7E6-405553434FE8}"/>
              </a:ext>
            </a:extLst>
          </p:cNvPr>
          <p:cNvSpPr>
            <a:spLocks noGrp="1"/>
          </p:cNvSpPr>
          <p:nvPr>
            <p:ph idx="1"/>
          </p:nvPr>
        </p:nvSpPr>
        <p:spPr>
          <a:xfrm>
            <a:off x="838200" y="1017912"/>
            <a:ext cx="10998200" cy="5520911"/>
          </a:xfrm>
        </p:spPr>
        <p:txBody>
          <a:bodyPr>
            <a:normAutofit/>
          </a:bodyPr>
          <a:lstStyle/>
          <a:p>
            <a:r>
              <a:rPr lang="en-GB" dirty="0"/>
              <a:t>NEL ICB will work alongside Imperial SCARU (Self-Care Academic Research Unit) as our evaluation provider to assess and monitor service delivery, outcomes and KPIs</a:t>
            </a:r>
          </a:p>
          <a:p>
            <a:r>
              <a:rPr lang="en-GB" dirty="0"/>
              <a:t>Community pharmacists, GP practice staff, and patients will be contacted for input and feedback, as appropriate</a:t>
            </a:r>
          </a:p>
          <a:p>
            <a:r>
              <a:rPr lang="en-GB" dirty="0"/>
              <a:t>Evaluation methods may include surveys, interviews, and focus groups</a:t>
            </a:r>
          </a:p>
        </p:txBody>
      </p:sp>
      <p:pic>
        <p:nvPicPr>
          <p:cNvPr id="5" name="Picture 2" descr="https://intranet.northeastlondon.icb.nhs.uk/wp-content/uploads/2022/06/NEL-Logo-Right-Aligned-JPG.jpg">
            <a:extLst>
              <a:ext uri="{FF2B5EF4-FFF2-40B4-BE49-F238E27FC236}">
                <a16:creationId xmlns:a16="http://schemas.microsoft.com/office/drawing/2014/main" id="{F48C6DB2-9DB0-421A-8317-ABCD3B61F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1185" y="137160"/>
            <a:ext cx="2396222" cy="92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855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8A25-50AC-4A01-927D-6DC2A1C33C83}"/>
              </a:ext>
            </a:extLst>
          </p:cNvPr>
          <p:cNvSpPr>
            <a:spLocks noGrp="1"/>
          </p:cNvSpPr>
          <p:nvPr>
            <p:ph type="title"/>
          </p:nvPr>
        </p:nvSpPr>
        <p:spPr>
          <a:xfrm>
            <a:off x="627186" y="83780"/>
            <a:ext cx="10515600" cy="777871"/>
          </a:xfrm>
        </p:spPr>
        <p:txBody>
          <a:bodyPr/>
          <a:lstStyle/>
          <a:p>
            <a:r>
              <a:rPr lang="en-GB" dirty="0">
                <a:solidFill>
                  <a:srgbClr val="046CB4"/>
                </a:solidFill>
              </a:rPr>
              <a:t>Contacts and Queries</a:t>
            </a:r>
          </a:p>
        </p:txBody>
      </p:sp>
      <p:sp>
        <p:nvSpPr>
          <p:cNvPr id="3" name="Content Placeholder 2">
            <a:extLst>
              <a:ext uri="{FF2B5EF4-FFF2-40B4-BE49-F238E27FC236}">
                <a16:creationId xmlns:a16="http://schemas.microsoft.com/office/drawing/2014/main" id="{021D0BA7-F286-4D3D-A7E6-405553434FE8}"/>
              </a:ext>
            </a:extLst>
          </p:cNvPr>
          <p:cNvSpPr>
            <a:spLocks noGrp="1"/>
          </p:cNvSpPr>
          <p:nvPr>
            <p:ph idx="1"/>
          </p:nvPr>
        </p:nvSpPr>
        <p:spPr>
          <a:xfrm>
            <a:off x="433759" y="756140"/>
            <a:ext cx="10934700" cy="5929533"/>
          </a:xfrm>
        </p:spPr>
        <p:txBody>
          <a:bodyPr>
            <a:normAutofit fontScale="92500" lnSpcReduction="20000"/>
          </a:bodyPr>
          <a:lstStyle/>
          <a:p>
            <a:r>
              <a:rPr lang="en-GB" b="1" i="1" dirty="0"/>
              <a:t>Service queries/issues </a:t>
            </a:r>
            <a:r>
              <a:rPr lang="en-GB" dirty="0"/>
              <a:t>– Should be directed to the NEL ICB Medicines Optimisation team. Please do </a:t>
            </a:r>
            <a:r>
              <a:rPr lang="en-GB" b="1" dirty="0"/>
              <a:t>NOT</a:t>
            </a:r>
            <a:r>
              <a:rPr lang="en-GB" dirty="0"/>
              <a:t> send patient identifiable information (</a:t>
            </a:r>
            <a:r>
              <a:rPr lang="en-GB" b="1" u="sng" dirty="0">
                <a:solidFill>
                  <a:srgbClr val="005EB8"/>
                </a:solidFill>
                <a:effectLst/>
                <a:latin typeface="Arial" panose="020B0604020202020204" pitchFamily="34" charset="0"/>
                <a:ea typeface="Arial" panose="020B0604020202020204" pitchFamily="34" charset="0"/>
                <a:cs typeface="Arial" panose="020B0604020202020204" pitchFamily="34" charset="0"/>
                <a:hlinkClick r:id="rId3"/>
              </a:rPr>
              <a:t>nelondonicb.medicinesoptimisationenquiries@nhs.net</a:t>
            </a:r>
            <a:r>
              <a:rPr lang="en-GB" dirty="0"/>
              <a:t>)</a:t>
            </a:r>
          </a:p>
          <a:p>
            <a:r>
              <a:rPr lang="en-GB" b="1" i="1" dirty="0"/>
              <a:t>Complaints</a:t>
            </a:r>
            <a:r>
              <a:rPr lang="en-GB" dirty="0"/>
              <a:t> – Pharmacy providers should follow their own internal procedures for dealing with complaints, but any service specific issues should be reported to NEL ICB (</a:t>
            </a:r>
            <a:r>
              <a:rPr lang="en-GB" dirty="0">
                <a:hlinkClick r:id="rId4"/>
              </a:rPr>
              <a:t>Advice, compliments and complaints - NHS North East London (icb.nhs.uk)</a:t>
            </a:r>
            <a:r>
              <a:rPr lang="en-GB" dirty="0"/>
              <a:t>)</a:t>
            </a:r>
            <a:endParaRPr lang="en-GB" b="1" i="1" dirty="0"/>
          </a:p>
          <a:p>
            <a:r>
              <a:rPr lang="en-GB" b="1" i="1" dirty="0"/>
              <a:t>Incident reports</a:t>
            </a:r>
            <a:r>
              <a:rPr lang="en-GB" dirty="0"/>
              <a:t> – Pharmacy providers and GP practices must report patient safety incidents to NEL ICB through the national LFPSE (Learn From Patient Safety Events) online reporting service (</a:t>
            </a:r>
            <a:r>
              <a:rPr lang="en-GB" dirty="0">
                <a:hlinkClick r:id="rId5"/>
              </a:rPr>
              <a:t>NHS England » Learn from patient safety events (LFPSE) service</a:t>
            </a:r>
            <a:r>
              <a:rPr lang="en-GB" dirty="0"/>
              <a:t>)</a:t>
            </a:r>
          </a:p>
          <a:p>
            <a:r>
              <a:rPr lang="en-GB" b="1" i="1" dirty="0"/>
              <a:t>Media/press enquiries </a:t>
            </a:r>
            <a:r>
              <a:rPr lang="en-GB" dirty="0"/>
              <a:t>– Should be directed to the NEL ICB team for a formal response (</a:t>
            </a:r>
            <a:r>
              <a:rPr lang="en-GB" b="1" u="sng" dirty="0">
                <a:solidFill>
                  <a:srgbClr val="005EB8"/>
                </a:solidFill>
                <a:effectLst/>
                <a:latin typeface="Arial" panose="020B0604020202020204" pitchFamily="34" charset="0"/>
                <a:ea typeface="Arial" panose="020B0604020202020204" pitchFamily="34" charset="0"/>
                <a:cs typeface="Arial" panose="020B0604020202020204" pitchFamily="34" charset="0"/>
                <a:hlinkClick r:id="rId3"/>
              </a:rPr>
              <a:t>nelondonicb.medicinesoptimisationenquiries@nhs.net</a:t>
            </a:r>
            <a:r>
              <a:rPr lang="en-GB" dirty="0"/>
              <a:t>) </a:t>
            </a:r>
          </a:p>
        </p:txBody>
      </p:sp>
      <p:pic>
        <p:nvPicPr>
          <p:cNvPr id="5" name="Picture 2" descr="https://intranet.northeastlondon.icb.nhs.uk/wp-content/uploads/2022/06/NEL-Logo-Right-Aligned-JPG.jpg">
            <a:extLst>
              <a:ext uri="{FF2B5EF4-FFF2-40B4-BE49-F238E27FC236}">
                <a16:creationId xmlns:a16="http://schemas.microsoft.com/office/drawing/2014/main" id="{F48C6DB2-9DB0-421A-8317-ABCD3B61FE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6689" y="49240"/>
            <a:ext cx="2396222" cy="92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270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ntranet.northeastlondon.icb.nhs.uk/wp-content/uploads/2022/06/NEL-Logo-Right-Aligned-JPG.jpg">
            <a:extLst>
              <a:ext uri="{FF2B5EF4-FFF2-40B4-BE49-F238E27FC236}">
                <a16:creationId xmlns:a16="http://schemas.microsoft.com/office/drawing/2014/main" id="{F48C6DB2-9DB0-421A-8317-ABCD3B61F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1185" y="137160"/>
            <a:ext cx="2396222" cy="92354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44D9D910-98F4-C3BD-097C-8CFB787FD21B}"/>
              </a:ext>
            </a:extLst>
          </p:cNvPr>
          <p:cNvSpPr>
            <a:spLocks noGrp="1"/>
          </p:cNvSpPr>
          <p:nvPr>
            <p:ph type="title"/>
          </p:nvPr>
        </p:nvSpPr>
        <p:spPr>
          <a:xfrm>
            <a:off x="776377" y="365125"/>
            <a:ext cx="10577423" cy="5889026"/>
          </a:xfrm>
        </p:spPr>
        <p:txBody>
          <a:bodyPr/>
          <a:lstStyle/>
          <a:p>
            <a:pPr marL="0" indent="0" algn="ctr"/>
            <a:r>
              <a:rPr lang="en-GB" sz="4400" b="1" dirty="0">
                <a:solidFill>
                  <a:srgbClr val="046CB4"/>
                </a:solidFill>
              </a:rPr>
              <a:t>Thank you</a:t>
            </a:r>
            <a:br>
              <a:rPr lang="en-GB" sz="4400" b="1" dirty="0">
                <a:solidFill>
                  <a:srgbClr val="046CB4"/>
                </a:solidFill>
              </a:rPr>
            </a:br>
            <a:br>
              <a:rPr lang="en-GB" sz="4400" b="1" dirty="0">
                <a:solidFill>
                  <a:srgbClr val="046CB4"/>
                </a:solidFill>
              </a:rPr>
            </a:br>
            <a:r>
              <a:rPr lang="en-GB" sz="4400" b="1" dirty="0">
                <a:solidFill>
                  <a:srgbClr val="046CB4"/>
                </a:solidFill>
              </a:rPr>
              <a:t>Any Questions?</a:t>
            </a:r>
            <a:endParaRPr lang="en-GB" dirty="0"/>
          </a:p>
        </p:txBody>
      </p:sp>
    </p:spTree>
    <p:extLst>
      <p:ext uri="{BB962C8B-B14F-4D97-AF65-F5344CB8AC3E}">
        <p14:creationId xmlns:p14="http://schemas.microsoft.com/office/powerpoint/2010/main" val="2066805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931C-728C-18D0-239D-53101A20C02C}"/>
              </a:ext>
            </a:extLst>
          </p:cNvPr>
          <p:cNvSpPr>
            <a:spLocks noGrp="1"/>
          </p:cNvSpPr>
          <p:nvPr>
            <p:ph type="title"/>
          </p:nvPr>
        </p:nvSpPr>
        <p:spPr>
          <a:xfrm>
            <a:off x="838200" y="201230"/>
            <a:ext cx="10515600" cy="859825"/>
          </a:xfrm>
        </p:spPr>
        <p:txBody>
          <a:bodyPr>
            <a:normAutofit/>
          </a:bodyPr>
          <a:lstStyle/>
          <a:p>
            <a:r>
              <a:rPr lang="en-GB" dirty="0">
                <a:solidFill>
                  <a:srgbClr val="046CB4"/>
                </a:solidFill>
              </a:rPr>
              <a:t>Appendix 1. Deprivation Data</a:t>
            </a:r>
            <a:endParaRPr lang="en-GB" dirty="0"/>
          </a:p>
        </p:txBody>
      </p:sp>
      <p:sp>
        <p:nvSpPr>
          <p:cNvPr id="3" name="Content Placeholder 2">
            <a:extLst>
              <a:ext uri="{FF2B5EF4-FFF2-40B4-BE49-F238E27FC236}">
                <a16:creationId xmlns:a16="http://schemas.microsoft.com/office/drawing/2014/main" id="{AB74C101-466F-5F7E-7314-7A612B9FCC9B}"/>
              </a:ext>
            </a:extLst>
          </p:cNvPr>
          <p:cNvSpPr>
            <a:spLocks noGrp="1"/>
          </p:cNvSpPr>
          <p:nvPr>
            <p:ph idx="1"/>
          </p:nvPr>
        </p:nvSpPr>
        <p:spPr>
          <a:xfrm>
            <a:off x="838200" y="1061055"/>
            <a:ext cx="10755702" cy="5115908"/>
          </a:xfrm>
        </p:spPr>
        <p:txBody>
          <a:bodyPr/>
          <a:lstStyle/>
          <a:p>
            <a:pPr marL="0" indent="0">
              <a:buNone/>
            </a:pPr>
            <a:r>
              <a:rPr lang="en-GB" b="1" dirty="0"/>
              <a:t>NEL Deprivation Data by Place/Borough:</a:t>
            </a:r>
          </a:p>
          <a:p>
            <a:pPr marL="0" indent="0">
              <a:buNone/>
            </a:pPr>
            <a:endParaRPr lang="en-GB" b="1" dirty="0"/>
          </a:p>
        </p:txBody>
      </p:sp>
      <p:sp>
        <p:nvSpPr>
          <p:cNvPr id="4" name="Text Placeholder 3">
            <a:extLst>
              <a:ext uri="{FF2B5EF4-FFF2-40B4-BE49-F238E27FC236}">
                <a16:creationId xmlns:a16="http://schemas.microsoft.com/office/drawing/2014/main" id="{E0278D97-B8A5-9887-AB5E-3B005438B9B7}"/>
              </a:ext>
            </a:extLst>
          </p:cNvPr>
          <p:cNvSpPr>
            <a:spLocks noGrp="1"/>
          </p:cNvSpPr>
          <p:nvPr>
            <p:ph type="body" sz="quarter" idx="10"/>
          </p:nvPr>
        </p:nvSpPr>
        <p:spPr>
          <a:xfrm>
            <a:off x="546514" y="6455206"/>
            <a:ext cx="10755702" cy="365125"/>
          </a:xfrm>
        </p:spPr>
        <p:txBody>
          <a:bodyPr/>
          <a:lstStyle/>
          <a:p>
            <a:pPr algn="l"/>
            <a:r>
              <a:rPr lang="en-GB" dirty="0">
                <a:solidFill>
                  <a:schemeClr val="bg1"/>
                </a:solidFill>
              </a:rPr>
              <a:t>NB. NEL population data based on 2021 figures, taken from the NELHCP Population Health report (May 2022) available here: </a:t>
            </a:r>
            <a:r>
              <a:rPr lang="en-GB" dirty="0">
                <a:solidFill>
                  <a:schemeClr val="bg1"/>
                </a:solidFill>
                <a:hlinkClick r:id="rId3">
                  <a:extLst>
                    <a:ext uri="{A12FA001-AC4F-418D-AE19-62706E023703}">
                      <ahyp:hlinkClr xmlns:ahyp="http://schemas.microsoft.com/office/drawing/2018/hyperlinkcolor" val="tx"/>
                    </a:ext>
                  </a:extLst>
                </a:hlinkClick>
              </a:rPr>
              <a:t>Population health profiles - North East London Health &amp; Care Partnership (northeastlondonhcp.nhs.uk)</a:t>
            </a:r>
            <a:endParaRPr lang="en-GB" dirty="0">
              <a:solidFill>
                <a:schemeClr val="bg1"/>
              </a:solidFill>
            </a:endParaRPr>
          </a:p>
        </p:txBody>
      </p:sp>
      <p:pic>
        <p:nvPicPr>
          <p:cNvPr id="5" name="Picture 2" descr="https://intranet.northeastlondon.icb.nhs.uk/wp-content/uploads/2022/06/NEL-Logo-Right-Aligned-JPG.jpg">
            <a:extLst>
              <a:ext uri="{FF2B5EF4-FFF2-40B4-BE49-F238E27FC236}">
                <a16:creationId xmlns:a16="http://schemas.microsoft.com/office/drawing/2014/main" id="{80FF7B59-779D-EE73-B0A8-74F4E301E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1182" y="145786"/>
            <a:ext cx="2396222" cy="9235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94E40E8B-C25C-3100-80E3-9564C0407D31}"/>
              </a:ext>
            </a:extLst>
          </p:cNvPr>
          <p:cNvGraphicFramePr>
            <a:graphicFrameLocks noGrp="1"/>
          </p:cNvGraphicFramePr>
          <p:nvPr>
            <p:extLst>
              <p:ext uri="{D42A27DB-BD31-4B8C-83A1-F6EECF244321}">
                <p14:modId xmlns:p14="http://schemas.microsoft.com/office/powerpoint/2010/main" val="3609574083"/>
              </p:ext>
            </p:extLst>
          </p:nvPr>
        </p:nvGraphicFramePr>
        <p:xfrm>
          <a:off x="996842" y="1604513"/>
          <a:ext cx="10467663" cy="4779037"/>
        </p:xfrm>
        <a:graphic>
          <a:graphicData uri="http://schemas.openxmlformats.org/drawingml/2006/table">
            <a:tbl>
              <a:tblPr/>
              <a:tblGrid>
                <a:gridCol w="1375125">
                  <a:extLst>
                    <a:ext uri="{9D8B030D-6E8A-4147-A177-3AD203B41FA5}">
                      <a16:colId xmlns:a16="http://schemas.microsoft.com/office/drawing/2014/main" val="208457166"/>
                    </a:ext>
                  </a:extLst>
                </a:gridCol>
                <a:gridCol w="1108455">
                  <a:extLst>
                    <a:ext uri="{9D8B030D-6E8A-4147-A177-3AD203B41FA5}">
                      <a16:colId xmlns:a16="http://schemas.microsoft.com/office/drawing/2014/main" val="2824063898"/>
                    </a:ext>
                  </a:extLst>
                </a:gridCol>
                <a:gridCol w="1850636">
                  <a:extLst>
                    <a:ext uri="{9D8B030D-6E8A-4147-A177-3AD203B41FA5}">
                      <a16:colId xmlns:a16="http://schemas.microsoft.com/office/drawing/2014/main" val="2905864361"/>
                    </a:ext>
                  </a:extLst>
                </a:gridCol>
                <a:gridCol w="1609668">
                  <a:extLst>
                    <a:ext uri="{9D8B030D-6E8A-4147-A177-3AD203B41FA5}">
                      <a16:colId xmlns:a16="http://schemas.microsoft.com/office/drawing/2014/main" val="3321597336"/>
                    </a:ext>
                  </a:extLst>
                </a:gridCol>
                <a:gridCol w="1632159">
                  <a:extLst>
                    <a:ext uri="{9D8B030D-6E8A-4147-A177-3AD203B41FA5}">
                      <a16:colId xmlns:a16="http://schemas.microsoft.com/office/drawing/2014/main" val="389195872"/>
                    </a:ext>
                  </a:extLst>
                </a:gridCol>
                <a:gridCol w="1490791">
                  <a:extLst>
                    <a:ext uri="{9D8B030D-6E8A-4147-A177-3AD203B41FA5}">
                      <a16:colId xmlns:a16="http://schemas.microsoft.com/office/drawing/2014/main" val="2087256449"/>
                    </a:ext>
                  </a:extLst>
                </a:gridCol>
                <a:gridCol w="1400829">
                  <a:extLst>
                    <a:ext uri="{9D8B030D-6E8A-4147-A177-3AD203B41FA5}">
                      <a16:colId xmlns:a16="http://schemas.microsoft.com/office/drawing/2014/main" val="3572624011"/>
                    </a:ext>
                  </a:extLst>
                </a:gridCol>
              </a:tblGrid>
              <a:tr h="811413">
                <a:tc>
                  <a:txBody>
                    <a:bodyPr/>
                    <a:lstStyle/>
                    <a:p>
                      <a:pPr algn="ctr" fontAlgn="ctr"/>
                      <a:r>
                        <a:rPr lang="en-GB" sz="1200" b="1" i="0" u="none" strike="noStrike" dirty="0">
                          <a:solidFill>
                            <a:srgbClr val="FFFFFF"/>
                          </a:solidFill>
                          <a:effectLst/>
                          <a:highlight>
                            <a:srgbClr val="0F9ED5"/>
                          </a:highlight>
                          <a:latin typeface="Arial" panose="020B0604020202020204" pitchFamily="34" charset="0"/>
                        </a:rPr>
                        <a:t>NEL Place</a:t>
                      </a:r>
                    </a:p>
                  </a:txBody>
                  <a:tcPr marL="9239" marR="9239" marT="9239"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tc>
                  <a:txBody>
                    <a:bodyPr/>
                    <a:lstStyle/>
                    <a:p>
                      <a:pPr algn="ctr" fontAlgn="ctr"/>
                      <a:r>
                        <a:rPr lang="en-GB" sz="1200" b="1" i="0" u="none" strike="noStrike">
                          <a:solidFill>
                            <a:srgbClr val="FFFFFF"/>
                          </a:solidFill>
                          <a:effectLst/>
                          <a:highlight>
                            <a:srgbClr val="0F9ED5"/>
                          </a:highlight>
                          <a:latin typeface="Arial" panose="020B0604020202020204" pitchFamily="34" charset="0"/>
                        </a:rPr>
                        <a:t>Registered Population</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tc>
                  <a:txBody>
                    <a:bodyPr/>
                    <a:lstStyle/>
                    <a:p>
                      <a:pPr algn="ctr" fontAlgn="ctr"/>
                      <a:r>
                        <a:rPr lang="en-GB" sz="1200" b="1" i="0" u="none" strike="noStrike" dirty="0">
                          <a:solidFill>
                            <a:srgbClr val="FFFFFF"/>
                          </a:solidFill>
                          <a:effectLst/>
                          <a:highlight>
                            <a:srgbClr val="0F9ED5"/>
                          </a:highlight>
                          <a:latin typeface="Arial" panose="020B0604020202020204" pitchFamily="34" charset="0"/>
                        </a:rPr>
                        <a:t>Healthy Life Expectancy</a:t>
                      </a:r>
                      <a:br>
                        <a:rPr lang="en-GB" sz="1200" b="1" i="0" u="none" strike="noStrike" dirty="0">
                          <a:solidFill>
                            <a:srgbClr val="FFFFFF"/>
                          </a:solidFill>
                          <a:effectLst/>
                          <a:highlight>
                            <a:srgbClr val="0F9ED5"/>
                          </a:highlight>
                          <a:latin typeface="Arial" panose="020B0604020202020204" pitchFamily="34" charset="0"/>
                        </a:rPr>
                      </a:br>
                      <a:r>
                        <a:rPr lang="en-GB" sz="1000" b="1" i="0" u="none" strike="noStrike" dirty="0">
                          <a:solidFill>
                            <a:schemeClr val="bg1"/>
                          </a:solidFill>
                          <a:effectLst/>
                          <a:highlight>
                            <a:srgbClr val="0F9ED5"/>
                          </a:highlight>
                          <a:latin typeface="Arial" panose="020B0604020202020204" pitchFamily="34" charset="0"/>
                        </a:rPr>
                        <a:t>(cf. England average)</a:t>
                      </a:r>
                      <a:endParaRPr lang="en-GB" sz="1200" b="1" i="0" u="none" strike="noStrike" dirty="0">
                        <a:solidFill>
                          <a:schemeClr val="bg1"/>
                        </a:solidFill>
                        <a:effectLst/>
                        <a:highlight>
                          <a:srgbClr val="0F9ED5"/>
                        </a:highlight>
                        <a:latin typeface="Arial" panose="020B0604020202020204" pitchFamily="34" charset="0"/>
                      </a:endParaRP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tc>
                  <a:txBody>
                    <a:bodyPr/>
                    <a:lstStyle/>
                    <a:p>
                      <a:pPr algn="ctr" fontAlgn="ctr"/>
                      <a:r>
                        <a:rPr lang="en-GB" sz="1200" b="1" i="0" u="none" strike="noStrike" dirty="0">
                          <a:solidFill>
                            <a:srgbClr val="FFFFFF"/>
                          </a:solidFill>
                          <a:effectLst/>
                          <a:highlight>
                            <a:srgbClr val="0F9ED5"/>
                          </a:highlight>
                          <a:latin typeface="Arial" panose="020B0604020202020204" pitchFamily="34" charset="0"/>
                        </a:rPr>
                        <a:t>Deprivation Ranking in England</a:t>
                      </a:r>
                      <a:br>
                        <a:rPr lang="en-GB" sz="1200" b="1" i="0" u="none" strike="noStrike" dirty="0">
                          <a:solidFill>
                            <a:srgbClr val="FFFFFF"/>
                          </a:solidFill>
                          <a:effectLst/>
                          <a:highlight>
                            <a:srgbClr val="0F9ED5"/>
                          </a:highlight>
                          <a:latin typeface="Arial" panose="020B0604020202020204" pitchFamily="34" charset="0"/>
                        </a:rPr>
                      </a:br>
                      <a:r>
                        <a:rPr lang="en-GB" sz="1000" b="1" i="0" u="none" strike="noStrike" dirty="0">
                          <a:solidFill>
                            <a:schemeClr val="bg1"/>
                          </a:solidFill>
                          <a:effectLst/>
                          <a:highlight>
                            <a:srgbClr val="0F9ED5"/>
                          </a:highlight>
                          <a:latin typeface="Arial" panose="020B0604020202020204" pitchFamily="34" charset="0"/>
                        </a:rPr>
                        <a:t>(Across all domains)</a:t>
                      </a:r>
                      <a:endParaRPr lang="en-GB" sz="1200" b="1" i="0" u="none" strike="noStrike" dirty="0">
                        <a:solidFill>
                          <a:schemeClr val="bg1"/>
                        </a:solidFill>
                        <a:effectLst/>
                        <a:highlight>
                          <a:srgbClr val="0F9ED5"/>
                        </a:highlight>
                        <a:latin typeface="Arial" panose="020B0604020202020204" pitchFamily="34" charset="0"/>
                      </a:endParaRP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tc>
                  <a:txBody>
                    <a:bodyPr/>
                    <a:lstStyle/>
                    <a:p>
                      <a:pPr algn="ctr" fontAlgn="ctr"/>
                      <a:r>
                        <a:rPr lang="en-GB" sz="1200" b="1" i="0" u="none" strike="noStrike" dirty="0">
                          <a:solidFill>
                            <a:srgbClr val="FFFFFF"/>
                          </a:solidFill>
                          <a:effectLst/>
                          <a:highlight>
                            <a:srgbClr val="0F9ED5"/>
                          </a:highlight>
                          <a:latin typeface="Arial" panose="020B0604020202020204" pitchFamily="34" charset="0"/>
                        </a:rPr>
                        <a:t>Deprivation Ranking in England</a:t>
                      </a:r>
                      <a:br>
                        <a:rPr lang="en-GB" sz="1200" b="1" i="0" u="none" strike="noStrike" dirty="0">
                          <a:solidFill>
                            <a:srgbClr val="FFFFFF"/>
                          </a:solidFill>
                          <a:effectLst/>
                          <a:highlight>
                            <a:srgbClr val="0F9ED5"/>
                          </a:highlight>
                          <a:latin typeface="Arial" panose="020B0604020202020204" pitchFamily="34" charset="0"/>
                        </a:rPr>
                      </a:br>
                      <a:r>
                        <a:rPr lang="en-GB" sz="1000" b="1" i="0" u="none" strike="noStrike" dirty="0">
                          <a:solidFill>
                            <a:schemeClr val="bg1"/>
                          </a:solidFill>
                          <a:effectLst/>
                          <a:highlight>
                            <a:srgbClr val="0F9ED5"/>
                          </a:highlight>
                          <a:latin typeface="Arial" panose="020B0604020202020204" pitchFamily="34" charset="0"/>
                        </a:rPr>
                        <a:t>(In Barriers to Housing &amp; Services domain)</a:t>
                      </a:r>
                      <a:endParaRPr lang="en-GB" sz="1200" b="1" i="0" u="none" strike="noStrike" dirty="0">
                        <a:solidFill>
                          <a:schemeClr val="bg1"/>
                        </a:solidFill>
                        <a:effectLst/>
                        <a:highlight>
                          <a:srgbClr val="0F9ED5"/>
                        </a:highlight>
                        <a:latin typeface="Arial" panose="020B0604020202020204" pitchFamily="34" charset="0"/>
                      </a:endParaRP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tc>
                  <a:txBody>
                    <a:bodyPr/>
                    <a:lstStyle/>
                    <a:p>
                      <a:pPr algn="ctr" fontAlgn="ctr"/>
                      <a:r>
                        <a:rPr lang="en-GB" sz="1200" b="1" i="0" u="none" strike="noStrike" dirty="0">
                          <a:solidFill>
                            <a:srgbClr val="FFFFFF"/>
                          </a:solidFill>
                          <a:effectLst/>
                          <a:highlight>
                            <a:srgbClr val="0F9ED5"/>
                          </a:highlight>
                          <a:latin typeface="Arial" panose="020B0604020202020204" pitchFamily="34" charset="0"/>
                        </a:rPr>
                        <a:t>% of Children in Absolute Low Income Families</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tc>
                  <a:txBody>
                    <a:bodyPr/>
                    <a:lstStyle/>
                    <a:p>
                      <a:pPr algn="ctr" fontAlgn="ctr"/>
                      <a:r>
                        <a:rPr lang="en-GB" sz="1200" b="1" i="0" u="none" strike="noStrike" dirty="0">
                          <a:solidFill>
                            <a:srgbClr val="FFFFFF"/>
                          </a:solidFill>
                          <a:effectLst/>
                          <a:highlight>
                            <a:srgbClr val="0F9ED5"/>
                          </a:highlight>
                          <a:latin typeface="Arial" panose="020B0604020202020204" pitchFamily="34" charset="0"/>
                        </a:rPr>
                        <a:t>A&amp;E Attendance in Children Under 5 Years</a:t>
                      </a:r>
                      <a:br>
                        <a:rPr lang="en-GB" sz="1200" b="1" i="0" u="none" strike="noStrike" dirty="0">
                          <a:solidFill>
                            <a:srgbClr val="FFFFFF"/>
                          </a:solidFill>
                          <a:effectLst/>
                          <a:highlight>
                            <a:srgbClr val="0F9ED5"/>
                          </a:highlight>
                          <a:latin typeface="Arial" panose="020B0604020202020204" pitchFamily="34" charset="0"/>
                        </a:rPr>
                      </a:br>
                      <a:r>
                        <a:rPr lang="en-GB" sz="1000" b="1" i="0" u="none" strike="noStrike" dirty="0">
                          <a:solidFill>
                            <a:schemeClr val="bg1"/>
                          </a:solidFill>
                          <a:effectLst/>
                          <a:highlight>
                            <a:srgbClr val="0F9ED5"/>
                          </a:highlight>
                          <a:latin typeface="Arial" panose="020B0604020202020204" pitchFamily="34" charset="0"/>
                        </a:rPr>
                        <a:t>(per 1,000)</a:t>
                      </a:r>
                      <a:endParaRPr lang="en-GB" sz="1200" b="1" i="0" u="none" strike="noStrike" dirty="0">
                        <a:solidFill>
                          <a:schemeClr val="bg1"/>
                        </a:solidFill>
                        <a:effectLst/>
                        <a:highlight>
                          <a:srgbClr val="0F9ED5"/>
                        </a:highlight>
                        <a:latin typeface="Arial" panose="020B0604020202020204" pitchFamily="34" charset="0"/>
                      </a:endParaRPr>
                    </a:p>
                  </a:txBody>
                  <a:tcPr marL="9239" marR="9239" marT="9239"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extLst>
                  <a:ext uri="{0D108BD9-81ED-4DB2-BD59-A6C34878D82A}">
                    <a16:rowId xmlns:a16="http://schemas.microsoft.com/office/drawing/2014/main" val="3161380620"/>
                  </a:ext>
                </a:extLst>
              </a:tr>
              <a:tr h="425992">
                <a:tc>
                  <a:txBody>
                    <a:bodyPr/>
                    <a:lstStyle/>
                    <a:p>
                      <a:pPr algn="ctr" fontAlgn="ctr"/>
                      <a:r>
                        <a:rPr lang="en-GB" sz="1200" b="1" i="0" u="none" strike="noStrike">
                          <a:solidFill>
                            <a:srgbClr val="000000"/>
                          </a:solidFill>
                          <a:effectLst/>
                          <a:highlight>
                            <a:srgbClr val="CAEDFB"/>
                          </a:highlight>
                          <a:latin typeface="Arial" panose="020B0604020202020204" pitchFamily="34" charset="0"/>
                        </a:rPr>
                        <a:t>Newham</a:t>
                      </a:r>
                    </a:p>
                  </a:txBody>
                  <a:tcPr marL="9239" marR="9239" marT="9239"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427,000</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fr-FR" sz="1200" b="1" i="0" u="none" strike="noStrike">
                          <a:solidFill>
                            <a:srgbClr val="FF0000"/>
                          </a:solidFill>
                          <a:effectLst/>
                          <a:highlight>
                            <a:srgbClr val="CAEDFB"/>
                          </a:highlight>
                          <a:latin typeface="Arial" panose="020B0604020202020204" pitchFamily="34" charset="0"/>
                        </a:rPr>
                        <a:t>Females:</a:t>
                      </a:r>
                      <a:r>
                        <a:rPr lang="fr-FR" sz="1200" b="0" i="0" u="none" strike="noStrike">
                          <a:solidFill>
                            <a:srgbClr val="FF0000"/>
                          </a:solidFill>
                          <a:effectLst/>
                          <a:highlight>
                            <a:srgbClr val="CAEDFB"/>
                          </a:highlight>
                          <a:latin typeface="Arial" panose="020B0604020202020204" pitchFamily="34" charset="0"/>
                        </a:rPr>
                        <a:t> ↓ (56.8 yrs)</a:t>
                      </a:r>
                      <a:br>
                        <a:rPr lang="fr-FR" sz="1200" b="0" i="0" u="none" strike="noStrike">
                          <a:solidFill>
                            <a:srgbClr val="000000"/>
                          </a:solidFill>
                          <a:effectLst/>
                          <a:highlight>
                            <a:srgbClr val="CAEDFB"/>
                          </a:highlight>
                          <a:latin typeface="Arial" panose="020B0604020202020204" pitchFamily="34" charset="0"/>
                        </a:rPr>
                      </a:br>
                      <a:r>
                        <a:rPr lang="fr-FR" sz="1200" b="1" i="0" u="none" strike="noStrike">
                          <a:solidFill>
                            <a:srgbClr val="FF0000"/>
                          </a:solidFill>
                          <a:effectLst/>
                          <a:highlight>
                            <a:srgbClr val="CAEDFB"/>
                          </a:highlight>
                          <a:latin typeface="Arial" panose="020B0604020202020204" pitchFamily="34" charset="0"/>
                        </a:rPr>
                        <a:t>Males:</a:t>
                      </a:r>
                      <a:r>
                        <a:rPr lang="fr-FR" sz="1200" b="0" i="0" u="none" strike="noStrike">
                          <a:solidFill>
                            <a:srgbClr val="FF0000"/>
                          </a:solidFill>
                          <a:effectLst/>
                          <a:highlight>
                            <a:srgbClr val="CAEDFB"/>
                          </a:highlight>
                          <a:latin typeface="Arial" panose="020B0604020202020204" pitchFamily="34" charset="0"/>
                        </a:rPr>
                        <a:t> ↓ (59.6 yrs)</a:t>
                      </a:r>
                      <a:endParaRPr lang="fr-FR" sz="1200" b="0" i="0" u="none" strike="noStrike">
                        <a:solidFill>
                          <a:srgbClr val="000000"/>
                        </a:solidFill>
                        <a:effectLst/>
                        <a:highlight>
                          <a:srgbClr val="CAEDFB"/>
                        </a:highlight>
                        <a:latin typeface="Arial" panose="020B0604020202020204" pitchFamily="34" charset="0"/>
                      </a:endParaRP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FF0000"/>
                          </a:solidFill>
                          <a:effectLst/>
                          <a:highlight>
                            <a:srgbClr val="CAEDFB"/>
                          </a:highlight>
                          <a:latin typeface="Arial" panose="020B0604020202020204" pitchFamily="34" charset="0"/>
                        </a:rPr>
                        <a:t>43</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FF0000"/>
                          </a:solidFill>
                          <a:effectLst/>
                          <a:highlight>
                            <a:srgbClr val="CAEDFB"/>
                          </a:highlight>
                          <a:latin typeface="Arial" panose="020B0604020202020204" pitchFamily="34" charset="0"/>
                        </a:rPr>
                        <a:t>1</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dirty="0">
                          <a:solidFill>
                            <a:srgbClr val="FF0000"/>
                          </a:solidFill>
                          <a:effectLst/>
                          <a:highlight>
                            <a:srgbClr val="CAEDFB"/>
                          </a:highlight>
                          <a:latin typeface="Arial" panose="020B0604020202020204" pitchFamily="34" charset="0"/>
                        </a:rPr>
                        <a:t>22.3%</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dirty="0">
                          <a:solidFill>
                            <a:srgbClr val="FF0000"/>
                          </a:solidFill>
                          <a:effectLst/>
                          <a:highlight>
                            <a:srgbClr val="CAEDFB"/>
                          </a:highlight>
                          <a:latin typeface="Arial" panose="020B0604020202020204" pitchFamily="34" charset="0"/>
                        </a:rPr>
                        <a:t>821</a:t>
                      </a:r>
                    </a:p>
                  </a:txBody>
                  <a:tcPr marL="9239" marR="9239" marT="9239"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extLst>
                  <a:ext uri="{0D108BD9-81ED-4DB2-BD59-A6C34878D82A}">
                    <a16:rowId xmlns:a16="http://schemas.microsoft.com/office/drawing/2014/main" val="2972450574"/>
                  </a:ext>
                </a:extLst>
              </a:tr>
              <a:tr h="425992">
                <a:tc>
                  <a:txBody>
                    <a:bodyPr/>
                    <a:lstStyle/>
                    <a:p>
                      <a:pPr algn="ctr" fontAlgn="ctr"/>
                      <a:r>
                        <a:rPr lang="en-GB" sz="1200" b="1" i="0" u="none" strike="noStrike">
                          <a:solidFill>
                            <a:srgbClr val="000000"/>
                          </a:solidFill>
                          <a:effectLst/>
                          <a:latin typeface="Arial" panose="020B0604020202020204" pitchFamily="34" charset="0"/>
                        </a:rPr>
                        <a:t>Tower Hamlets</a:t>
                      </a:r>
                    </a:p>
                  </a:txBody>
                  <a:tcPr marL="9239" marR="9239" marT="9239"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Arial" panose="020B0604020202020204" pitchFamily="34" charset="0"/>
                        </a:rPr>
                        <a:t>354,000</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fr-FR" sz="1200" b="1" i="0" u="none" strike="noStrike">
                          <a:solidFill>
                            <a:srgbClr val="FF0000"/>
                          </a:solidFill>
                          <a:effectLst/>
                          <a:latin typeface="Arial" panose="020B0604020202020204" pitchFamily="34" charset="0"/>
                        </a:rPr>
                        <a:t>Females:</a:t>
                      </a:r>
                      <a:r>
                        <a:rPr lang="fr-FR" sz="1200" b="0" i="0" u="none" strike="noStrike">
                          <a:solidFill>
                            <a:srgbClr val="FF0000"/>
                          </a:solidFill>
                          <a:effectLst/>
                          <a:latin typeface="Arial" panose="020B0604020202020204" pitchFamily="34" charset="0"/>
                        </a:rPr>
                        <a:t> ↓ (59.4 yrs)</a:t>
                      </a:r>
                      <a:br>
                        <a:rPr lang="fr-FR" sz="1200" b="0" i="0" u="none" strike="noStrike">
                          <a:solidFill>
                            <a:srgbClr val="000000"/>
                          </a:solidFill>
                          <a:effectLst/>
                          <a:latin typeface="Arial" panose="020B0604020202020204" pitchFamily="34" charset="0"/>
                        </a:rPr>
                      </a:br>
                      <a:r>
                        <a:rPr lang="fr-FR" sz="1200" b="1" i="0" u="none" strike="noStrike">
                          <a:solidFill>
                            <a:srgbClr val="000000"/>
                          </a:solidFill>
                          <a:effectLst/>
                          <a:latin typeface="Arial" panose="020B0604020202020204" pitchFamily="34" charset="0"/>
                        </a:rPr>
                        <a:t>Males:</a:t>
                      </a:r>
                      <a:r>
                        <a:rPr lang="fr-FR" sz="1200" b="0" i="0" u="none" strike="noStrike">
                          <a:solidFill>
                            <a:srgbClr val="000000"/>
                          </a:solidFill>
                          <a:effectLst/>
                          <a:latin typeface="Arial" panose="020B0604020202020204" pitchFamily="34" charset="0"/>
                        </a:rPr>
                        <a:t> ↔ (62.6 yrs)</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FF0000"/>
                          </a:solidFill>
                          <a:effectLst/>
                          <a:latin typeface="Arial" panose="020B0604020202020204" pitchFamily="34" charset="0"/>
                        </a:rPr>
                        <a:t>50</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FF0000"/>
                          </a:solidFill>
                          <a:effectLst/>
                          <a:latin typeface="Arial" panose="020B0604020202020204" pitchFamily="34" charset="0"/>
                        </a:rPr>
                        <a:t>24</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FF0000"/>
                          </a:solidFill>
                          <a:effectLst/>
                          <a:latin typeface="Arial" panose="020B0604020202020204" pitchFamily="34" charset="0"/>
                        </a:rPr>
                        <a:t>22.1%</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Arial" panose="020B0604020202020204" pitchFamily="34" charset="0"/>
                        </a:rPr>
                        <a:t>669</a:t>
                      </a:r>
                    </a:p>
                  </a:txBody>
                  <a:tcPr marL="9239" marR="9239" marT="9239"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extLst>
                  <a:ext uri="{0D108BD9-81ED-4DB2-BD59-A6C34878D82A}">
                    <a16:rowId xmlns:a16="http://schemas.microsoft.com/office/drawing/2014/main" val="601336410"/>
                  </a:ext>
                </a:extLst>
              </a:tr>
              <a:tr h="425992">
                <a:tc>
                  <a:txBody>
                    <a:bodyPr/>
                    <a:lstStyle/>
                    <a:p>
                      <a:pPr algn="ctr" fontAlgn="ctr"/>
                      <a:r>
                        <a:rPr lang="en-GB" sz="1200" b="1" i="0" u="none" strike="noStrike">
                          <a:solidFill>
                            <a:srgbClr val="000000"/>
                          </a:solidFill>
                          <a:effectLst/>
                          <a:highlight>
                            <a:srgbClr val="CAEDFB"/>
                          </a:highlight>
                          <a:latin typeface="Arial" panose="020B0604020202020204" pitchFamily="34" charset="0"/>
                        </a:rPr>
                        <a:t>Waltham Forest</a:t>
                      </a:r>
                    </a:p>
                  </a:txBody>
                  <a:tcPr marL="9239" marR="9239" marT="9239"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322,500</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1" i="0" u="none" strike="noStrike" dirty="0">
                          <a:solidFill>
                            <a:srgbClr val="000000"/>
                          </a:solidFill>
                          <a:effectLst/>
                          <a:highlight>
                            <a:srgbClr val="CAEDFB"/>
                          </a:highlight>
                          <a:latin typeface="Arial" panose="020B0604020202020204" pitchFamily="34" charset="0"/>
                        </a:rPr>
                        <a:t>Females:</a:t>
                      </a:r>
                      <a:r>
                        <a:rPr lang="en-GB" sz="1200" b="0" i="0" u="none" strike="noStrike" dirty="0">
                          <a:solidFill>
                            <a:srgbClr val="000000"/>
                          </a:solidFill>
                          <a:effectLst/>
                          <a:highlight>
                            <a:srgbClr val="CAEDFB"/>
                          </a:highlight>
                          <a:latin typeface="Arial" panose="020B0604020202020204" pitchFamily="34" charset="0"/>
                        </a:rPr>
                        <a:t> ↑ (69.7 years)</a:t>
                      </a:r>
                      <a:br>
                        <a:rPr lang="en-GB" sz="1200" b="0" i="0" u="none" strike="noStrike" dirty="0">
                          <a:solidFill>
                            <a:srgbClr val="000000"/>
                          </a:solidFill>
                          <a:effectLst/>
                          <a:highlight>
                            <a:srgbClr val="CAEDFB"/>
                          </a:highlight>
                          <a:latin typeface="Arial" panose="020B0604020202020204" pitchFamily="34" charset="0"/>
                        </a:rPr>
                      </a:br>
                      <a:r>
                        <a:rPr lang="en-GB" sz="1200" b="1" i="0" u="none" strike="noStrike" dirty="0">
                          <a:solidFill>
                            <a:srgbClr val="000000"/>
                          </a:solidFill>
                          <a:effectLst/>
                          <a:highlight>
                            <a:srgbClr val="CAEDFB"/>
                          </a:highlight>
                          <a:latin typeface="Arial" panose="020B0604020202020204" pitchFamily="34" charset="0"/>
                        </a:rPr>
                        <a:t>Males:</a:t>
                      </a:r>
                      <a:r>
                        <a:rPr lang="en-GB" sz="1200" b="0" i="0" u="none" strike="noStrike" dirty="0">
                          <a:solidFill>
                            <a:srgbClr val="000000"/>
                          </a:solidFill>
                          <a:effectLst/>
                          <a:highlight>
                            <a:srgbClr val="CAEDFB"/>
                          </a:highlight>
                          <a:latin typeface="Arial" panose="020B0604020202020204" pitchFamily="34" charset="0"/>
                        </a:rPr>
                        <a:t> ↔ (64 years)</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82</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FF0000"/>
                          </a:solidFill>
                          <a:effectLst/>
                          <a:highlight>
                            <a:srgbClr val="CAEDFB"/>
                          </a:highlight>
                          <a:latin typeface="Arial" panose="020B0604020202020204" pitchFamily="34" charset="0"/>
                        </a:rPr>
                        <a:t>7</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dirty="0">
                          <a:solidFill>
                            <a:srgbClr val="FF0000"/>
                          </a:solidFill>
                          <a:effectLst/>
                          <a:highlight>
                            <a:srgbClr val="CAEDFB"/>
                          </a:highlight>
                          <a:latin typeface="Arial" panose="020B0604020202020204" pitchFamily="34" charset="0"/>
                        </a:rPr>
                        <a:t>19.7%</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FF0000"/>
                          </a:solidFill>
                          <a:effectLst/>
                          <a:highlight>
                            <a:srgbClr val="CAEDFB"/>
                          </a:highlight>
                          <a:latin typeface="Arial" panose="020B0604020202020204" pitchFamily="34" charset="0"/>
                        </a:rPr>
                        <a:t>728</a:t>
                      </a:r>
                    </a:p>
                  </a:txBody>
                  <a:tcPr marL="9239" marR="9239" marT="9239"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extLst>
                  <a:ext uri="{0D108BD9-81ED-4DB2-BD59-A6C34878D82A}">
                    <a16:rowId xmlns:a16="http://schemas.microsoft.com/office/drawing/2014/main" val="2989949047"/>
                  </a:ext>
                </a:extLst>
              </a:tr>
              <a:tr h="598417">
                <a:tc>
                  <a:txBody>
                    <a:bodyPr/>
                    <a:lstStyle/>
                    <a:p>
                      <a:pPr algn="ctr" fontAlgn="ctr"/>
                      <a:r>
                        <a:rPr lang="en-GB" sz="1200" b="1" i="0" u="none" strike="noStrike">
                          <a:solidFill>
                            <a:srgbClr val="000000"/>
                          </a:solidFill>
                          <a:effectLst/>
                          <a:latin typeface="Arial" panose="020B0604020202020204" pitchFamily="34" charset="0"/>
                        </a:rPr>
                        <a:t>City &amp; Hackney</a:t>
                      </a:r>
                    </a:p>
                  </a:txBody>
                  <a:tcPr marL="9239" marR="9239" marT="9239"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Arial" panose="020B0604020202020204" pitchFamily="34" charset="0"/>
                        </a:rPr>
                        <a:t>330,000</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1" i="0" u="none" strike="noStrike" dirty="0">
                          <a:solidFill>
                            <a:srgbClr val="FF0000"/>
                          </a:solidFill>
                          <a:effectLst/>
                          <a:latin typeface="Arial" panose="020B0604020202020204" pitchFamily="34" charset="0"/>
                        </a:rPr>
                        <a:t>Females:</a:t>
                      </a:r>
                      <a:r>
                        <a:rPr lang="en-GB" sz="1200" b="0" i="0" u="none" strike="noStrike" dirty="0">
                          <a:solidFill>
                            <a:srgbClr val="FF0000"/>
                          </a:solidFill>
                          <a:effectLst/>
                          <a:latin typeface="Arial" panose="020B0604020202020204" pitchFamily="34" charset="0"/>
                        </a:rPr>
                        <a:t> ↓ (58.8 </a:t>
                      </a:r>
                      <a:r>
                        <a:rPr lang="en-GB" sz="1200" b="0" i="0" u="none" strike="noStrike" dirty="0" err="1">
                          <a:solidFill>
                            <a:srgbClr val="FF0000"/>
                          </a:solidFill>
                          <a:effectLst/>
                          <a:latin typeface="Arial" panose="020B0604020202020204" pitchFamily="34" charset="0"/>
                        </a:rPr>
                        <a:t>yrs</a:t>
                      </a:r>
                      <a:r>
                        <a:rPr lang="en-GB" sz="1200" b="0" i="0" u="none" strike="noStrike" dirty="0">
                          <a:solidFill>
                            <a:srgbClr val="FF0000"/>
                          </a:solidFill>
                          <a:effectLst/>
                          <a:latin typeface="Arial" panose="020B0604020202020204" pitchFamily="34" charset="0"/>
                        </a:rPr>
                        <a:t>)</a:t>
                      </a:r>
                      <a:br>
                        <a:rPr lang="en-GB" sz="1200" b="0" i="0" u="none" strike="noStrike" dirty="0">
                          <a:solidFill>
                            <a:srgbClr val="000000"/>
                          </a:solidFill>
                          <a:effectLst/>
                          <a:latin typeface="Arial" panose="020B0604020202020204" pitchFamily="34" charset="0"/>
                        </a:rPr>
                      </a:br>
                      <a:r>
                        <a:rPr lang="en-GB" sz="1200" b="1" i="0" u="none" strike="noStrike" dirty="0">
                          <a:solidFill>
                            <a:srgbClr val="FF0000"/>
                          </a:solidFill>
                          <a:effectLst/>
                          <a:latin typeface="Arial" panose="020B0604020202020204" pitchFamily="34" charset="0"/>
                        </a:rPr>
                        <a:t>Males:</a:t>
                      </a:r>
                      <a:r>
                        <a:rPr lang="en-GB" sz="1200" b="0" i="0" u="none" strike="noStrike" dirty="0">
                          <a:solidFill>
                            <a:srgbClr val="FF0000"/>
                          </a:solidFill>
                          <a:effectLst/>
                          <a:latin typeface="Arial" panose="020B0604020202020204" pitchFamily="34" charset="0"/>
                        </a:rPr>
                        <a:t> ↓ (58.6 </a:t>
                      </a:r>
                      <a:r>
                        <a:rPr lang="en-GB" sz="1200" b="0" i="0" u="none" strike="noStrike" dirty="0" err="1">
                          <a:solidFill>
                            <a:srgbClr val="FF0000"/>
                          </a:solidFill>
                          <a:effectLst/>
                          <a:latin typeface="Arial" panose="020B0604020202020204" pitchFamily="34" charset="0"/>
                        </a:rPr>
                        <a:t>yrs</a:t>
                      </a:r>
                      <a:r>
                        <a:rPr lang="en-GB" sz="1200" b="0" i="0" u="none" strike="noStrike" dirty="0">
                          <a:solidFill>
                            <a:srgbClr val="FF0000"/>
                          </a:solidFill>
                          <a:effectLst/>
                          <a:latin typeface="Arial" panose="020B0604020202020204" pitchFamily="34" charset="0"/>
                        </a:rPr>
                        <a:t>)</a:t>
                      </a:r>
                      <a:br>
                        <a:rPr lang="en-GB" sz="1200" b="0" i="0" u="none" strike="noStrike" dirty="0">
                          <a:solidFill>
                            <a:srgbClr val="000000"/>
                          </a:solidFill>
                          <a:effectLst/>
                          <a:latin typeface="Arial" panose="020B0604020202020204" pitchFamily="34" charset="0"/>
                        </a:rPr>
                      </a:br>
                      <a:r>
                        <a:rPr lang="en-GB" sz="1000" b="0" i="1" u="none" strike="noStrike" dirty="0">
                          <a:solidFill>
                            <a:srgbClr val="000000"/>
                          </a:solidFill>
                          <a:effectLst/>
                          <a:latin typeface="Arial" panose="020B0604020202020204" pitchFamily="34" charset="0"/>
                        </a:rPr>
                        <a:t>(Figures for Hackney)</a:t>
                      </a:r>
                      <a:endParaRPr lang="en-GB" sz="1200" b="0" i="0" u="none" strike="noStrike" dirty="0">
                        <a:solidFill>
                          <a:srgbClr val="000000"/>
                        </a:solidFill>
                        <a:effectLst/>
                        <a:latin typeface="Arial" panose="020B0604020202020204" pitchFamily="34" charset="0"/>
                      </a:endParaRP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dirty="0">
                          <a:solidFill>
                            <a:srgbClr val="FF0000"/>
                          </a:solidFill>
                          <a:effectLst/>
                          <a:latin typeface="Arial" panose="020B0604020202020204" pitchFamily="34" charset="0"/>
                        </a:rPr>
                        <a:t>22 (Hackney)</a:t>
                      </a:r>
                      <a:br>
                        <a:rPr lang="en-GB" sz="1200" b="0" i="0" u="none" strike="noStrike" dirty="0">
                          <a:solidFill>
                            <a:srgbClr val="000000"/>
                          </a:solidFill>
                          <a:effectLst/>
                          <a:latin typeface="Arial" panose="020B0604020202020204" pitchFamily="34" charset="0"/>
                        </a:rPr>
                      </a:br>
                      <a:r>
                        <a:rPr lang="en-GB" sz="1200" b="0" i="0" u="none" strike="noStrike" dirty="0">
                          <a:solidFill>
                            <a:srgbClr val="000000"/>
                          </a:solidFill>
                          <a:effectLst/>
                          <a:latin typeface="Arial" panose="020B0604020202020204" pitchFamily="34" charset="0"/>
                        </a:rPr>
                        <a:t>212 (City of London)</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FF0000"/>
                          </a:solidFill>
                          <a:effectLst/>
                          <a:latin typeface="Arial" panose="020B0604020202020204" pitchFamily="34" charset="0"/>
                        </a:rPr>
                        <a:t>4 (Hackney)</a:t>
                      </a:r>
                      <a:br>
                        <a:rPr lang="en-GB" sz="1200" b="0" i="0" u="none" strike="noStrike">
                          <a:solidFill>
                            <a:srgbClr val="FF0000"/>
                          </a:solidFill>
                          <a:effectLst/>
                          <a:latin typeface="Arial" panose="020B0604020202020204" pitchFamily="34" charset="0"/>
                        </a:rPr>
                      </a:br>
                      <a:r>
                        <a:rPr lang="en-GB" sz="1200" b="0" i="0" u="none" strike="noStrike">
                          <a:solidFill>
                            <a:srgbClr val="FF0000"/>
                          </a:solidFill>
                          <a:effectLst/>
                          <a:latin typeface="Arial" panose="020B0604020202020204" pitchFamily="34" charset="0"/>
                        </a:rPr>
                        <a:t>10 (City of London)</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FF0000"/>
                          </a:solidFill>
                          <a:effectLst/>
                          <a:latin typeface="Arial" panose="020B0604020202020204" pitchFamily="34" charset="0"/>
                        </a:rPr>
                        <a:t>17.8% (Hackney)</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Arial" panose="020B0604020202020204" pitchFamily="34" charset="0"/>
                        </a:rPr>
                        <a:t>617</a:t>
                      </a:r>
                    </a:p>
                  </a:txBody>
                  <a:tcPr marL="9239" marR="9239" marT="9239"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extLst>
                  <a:ext uri="{0D108BD9-81ED-4DB2-BD59-A6C34878D82A}">
                    <a16:rowId xmlns:a16="http://schemas.microsoft.com/office/drawing/2014/main" val="2934372319"/>
                  </a:ext>
                </a:extLst>
              </a:tr>
              <a:tr h="425992">
                <a:tc>
                  <a:txBody>
                    <a:bodyPr/>
                    <a:lstStyle/>
                    <a:p>
                      <a:pPr algn="ctr" fontAlgn="ctr"/>
                      <a:r>
                        <a:rPr lang="en-GB" sz="1200" b="1" i="0" u="none" strike="noStrike">
                          <a:solidFill>
                            <a:srgbClr val="000000"/>
                          </a:solidFill>
                          <a:effectLst/>
                          <a:highlight>
                            <a:srgbClr val="CAEDFB"/>
                          </a:highlight>
                          <a:latin typeface="Arial" panose="020B0604020202020204" pitchFamily="34" charset="0"/>
                        </a:rPr>
                        <a:t>Barking &amp; Dagenham</a:t>
                      </a:r>
                    </a:p>
                  </a:txBody>
                  <a:tcPr marL="9239" marR="9239" marT="9239"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235,000</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fr-FR" sz="1200" b="1" i="0" u="none" strike="noStrike">
                          <a:solidFill>
                            <a:srgbClr val="FF0000"/>
                          </a:solidFill>
                          <a:effectLst/>
                          <a:highlight>
                            <a:srgbClr val="CAEDFB"/>
                          </a:highlight>
                          <a:latin typeface="Arial" panose="020B0604020202020204" pitchFamily="34" charset="0"/>
                        </a:rPr>
                        <a:t>Females:</a:t>
                      </a:r>
                      <a:r>
                        <a:rPr lang="fr-FR" sz="1200" b="0" i="0" u="none" strike="noStrike">
                          <a:solidFill>
                            <a:srgbClr val="FF0000"/>
                          </a:solidFill>
                          <a:effectLst/>
                          <a:highlight>
                            <a:srgbClr val="CAEDFB"/>
                          </a:highlight>
                          <a:latin typeface="Arial" panose="020B0604020202020204" pitchFamily="34" charset="0"/>
                        </a:rPr>
                        <a:t> ↓ (59.2 yrs)</a:t>
                      </a:r>
                      <a:br>
                        <a:rPr lang="fr-FR" sz="1200" b="0" i="0" u="none" strike="noStrike">
                          <a:solidFill>
                            <a:srgbClr val="000000"/>
                          </a:solidFill>
                          <a:effectLst/>
                          <a:highlight>
                            <a:srgbClr val="CAEDFB"/>
                          </a:highlight>
                          <a:latin typeface="Arial" panose="020B0604020202020204" pitchFamily="34" charset="0"/>
                        </a:rPr>
                      </a:br>
                      <a:r>
                        <a:rPr lang="fr-FR" sz="1200" b="1" i="0" u="none" strike="noStrike">
                          <a:solidFill>
                            <a:srgbClr val="FF0000"/>
                          </a:solidFill>
                          <a:effectLst/>
                          <a:highlight>
                            <a:srgbClr val="CAEDFB"/>
                          </a:highlight>
                          <a:latin typeface="Arial" panose="020B0604020202020204" pitchFamily="34" charset="0"/>
                        </a:rPr>
                        <a:t>Males:</a:t>
                      </a:r>
                      <a:r>
                        <a:rPr lang="fr-FR" sz="1200" b="0" i="0" u="none" strike="noStrike">
                          <a:solidFill>
                            <a:srgbClr val="FF0000"/>
                          </a:solidFill>
                          <a:effectLst/>
                          <a:highlight>
                            <a:srgbClr val="CAEDFB"/>
                          </a:highlight>
                          <a:latin typeface="Arial" panose="020B0604020202020204" pitchFamily="34" charset="0"/>
                        </a:rPr>
                        <a:t> ↓ (58.4 yrs)</a:t>
                      </a:r>
                      <a:endParaRPr lang="fr-FR" sz="1200" b="0" i="0" u="none" strike="noStrike">
                        <a:solidFill>
                          <a:srgbClr val="000000"/>
                        </a:solidFill>
                        <a:effectLst/>
                        <a:highlight>
                          <a:srgbClr val="CAEDFB"/>
                        </a:highlight>
                        <a:latin typeface="Arial" panose="020B0604020202020204" pitchFamily="34" charset="0"/>
                      </a:endParaRP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dirty="0">
                          <a:solidFill>
                            <a:srgbClr val="FF0000"/>
                          </a:solidFill>
                          <a:effectLst/>
                          <a:highlight>
                            <a:srgbClr val="CAEDFB"/>
                          </a:highlight>
                          <a:latin typeface="Arial" panose="020B0604020202020204" pitchFamily="34" charset="0"/>
                        </a:rPr>
                        <a:t>21</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FF0000"/>
                          </a:solidFill>
                          <a:effectLst/>
                          <a:highlight>
                            <a:srgbClr val="CAEDFB"/>
                          </a:highlight>
                          <a:latin typeface="Arial" panose="020B0604020202020204" pitchFamily="34" charset="0"/>
                        </a:rPr>
                        <a:t>2</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FF0000"/>
                          </a:solidFill>
                          <a:effectLst/>
                          <a:highlight>
                            <a:srgbClr val="CAEDFB"/>
                          </a:highlight>
                          <a:latin typeface="Arial" panose="020B0604020202020204" pitchFamily="34" charset="0"/>
                        </a:rPr>
                        <a:t>22.5%</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628</a:t>
                      </a:r>
                    </a:p>
                  </a:txBody>
                  <a:tcPr marL="9239" marR="9239" marT="9239"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extLst>
                  <a:ext uri="{0D108BD9-81ED-4DB2-BD59-A6C34878D82A}">
                    <a16:rowId xmlns:a16="http://schemas.microsoft.com/office/drawing/2014/main" val="1166803943"/>
                  </a:ext>
                </a:extLst>
              </a:tr>
              <a:tr h="425992">
                <a:tc>
                  <a:txBody>
                    <a:bodyPr/>
                    <a:lstStyle/>
                    <a:p>
                      <a:pPr algn="ctr" fontAlgn="ctr"/>
                      <a:r>
                        <a:rPr lang="en-GB" sz="1200" b="1" i="0" u="none" strike="noStrike">
                          <a:solidFill>
                            <a:srgbClr val="000000"/>
                          </a:solidFill>
                          <a:effectLst/>
                          <a:latin typeface="Arial" panose="020B0604020202020204" pitchFamily="34" charset="0"/>
                        </a:rPr>
                        <a:t>Havering</a:t>
                      </a:r>
                    </a:p>
                  </a:txBody>
                  <a:tcPr marL="9239" marR="9239" marT="9239"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Arial" panose="020B0604020202020204" pitchFamily="34" charset="0"/>
                        </a:rPr>
                        <a:t>283,000</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1" i="0" u="none" strike="noStrike">
                          <a:solidFill>
                            <a:srgbClr val="000000"/>
                          </a:solidFill>
                          <a:effectLst/>
                          <a:latin typeface="Arial" panose="020B0604020202020204" pitchFamily="34" charset="0"/>
                        </a:rPr>
                        <a:t>Females:</a:t>
                      </a:r>
                      <a:r>
                        <a:rPr lang="en-GB" sz="1200" b="0" i="0" u="none" strike="noStrike">
                          <a:solidFill>
                            <a:srgbClr val="000000"/>
                          </a:solidFill>
                          <a:effectLst/>
                          <a:latin typeface="Arial" panose="020B0604020202020204" pitchFamily="34" charset="0"/>
                        </a:rPr>
                        <a:t> ↑ (64.5 years)</a:t>
                      </a:r>
                      <a:br>
                        <a:rPr lang="en-GB" sz="1200" b="0" i="0" u="none" strike="noStrike">
                          <a:solidFill>
                            <a:srgbClr val="000000"/>
                          </a:solidFill>
                          <a:effectLst/>
                          <a:latin typeface="Arial" panose="020B0604020202020204" pitchFamily="34" charset="0"/>
                        </a:rPr>
                      </a:br>
                      <a:r>
                        <a:rPr lang="en-GB" sz="1200" b="1" i="0" u="none" strike="noStrike">
                          <a:solidFill>
                            <a:srgbClr val="000000"/>
                          </a:solidFill>
                          <a:effectLst/>
                          <a:latin typeface="Arial" panose="020B0604020202020204" pitchFamily="34" charset="0"/>
                        </a:rPr>
                        <a:t>Males:</a:t>
                      </a:r>
                      <a:r>
                        <a:rPr lang="en-GB" sz="1200" b="0" i="0" u="none" strike="noStrike">
                          <a:solidFill>
                            <a:srgbClr val="000000"/>
                          </a:solidFill>
                          <a:effectLst/>
                          <a:latin typeface="Arial" panose="020B0604020202020204" pitchFamily="34" charset="0"/>
                        </a:rPr>
                        <a:t> ↑ (65.2 years)</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Arial" panose="020B0604020202020204" pitchFamily="34" charset="0"/>
                        </a:rPr>
                        <a:t>180</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Arial" panose="020B0604020202020204" pitchFamily="34" charset="0"/>
                        </a:rPr>
                        <a:t>136</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Arial" panose="020B0604020202020204" pitchFamily="34" charset="0"/>
                        </a:rPr>
                        <a:t>14.1%</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Arial" panose="020B0604020202020204" pitchFamily="34" charset="0"/>
                        </a:rPr>
                        <a:t>498</a:t>
                      </a:r>
                    </a:p>
                  </a:txBody>
                  <a:tcPr marL="9239" marR="9239" marT="9239"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extLst>
                  <a:ext uri="{0D108BD9-81ED-4DB2-BD59-A6C34878D82A}">
                    <a16:rowId xmlns:a16="http://schemas.microsoft.com/office/drawing/2014/main" val="2406744109"/>
                  </a:ext>
                </a:extLst>
              </a:tr>
              <a:tr h="425992">
                <a:tc>
                  <a:txBody>
                    <a:bodyPr/>
                    <a:lstStyle/>
                    <a:p>
                      <a:pPr algn="ctr" fontAlgn="ctr"/>
                      <a:r>
                        <a:rPr lang="en-GB" sz="1200" b="1" i="0" u="none" strike="noStrike">
                          <a:solidFill>
                            <a:srgbClr val="000000"/>
                          </a:solidFill>
                          <a:effectLst/>
                          <a:highlight>
                            <a:srgbClr val="CAEDFB"/>
                          </a:highlight>
                          <a:latin typeface="Arial" panose="020B0604020202020204" pitchFamily="34" charset="0"/>
                        </a:rPr>
                        <a:t>Redbridge</a:t>
                      </a:r>
                    </a:p>
                  </a:txBody>
                  <a:tcPr marL="9239" marR="9239" marT="9239"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339,000</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fr-FR" sz="1200" b="1" i="0" u="none" strike="noStrike">
                          <a:solidFill>
                            <a:srgbClr val="000000"/>
                          </a:solidFill>
                          <a:effectLst/>
                          <a:highlight>
                            <a:srgbClr val="CAEDFB"/>
                          </a:highlight>
                          <a:latin typeface="Arial" panose="020B0604020202020204" pitchFamily="34" charset="0"/>
                        </a:rPr>
                        <a:t>Females:</a:t>
                      </a:r>
                      <a:r>
                        <a:rPr lang="fr-FR" sz="1200" b="0" i="0" u="none" strike="noStrike">
                          <a:solidFill>
                            <a:srgbClr val="000000"/>
                          </a:solidFill>
                          <a:effectLst/>
                          <a:highlight>
                            <a:srgbClr val="CAEDFB"/>
                          </a:highlight>
                          <a:latin typeface="Arial" panose="020B0604020202020204" pitchFamily="34" charset="0"/>
                        </a:rPr>
                        <a:t> </a:t>
                      </a:r>
                      <a:r>
                        <a:rPr lang="fr-FR" sz="1200" b="1" i="0" u="none" strike="noStrike">
                          <a:solidFill>
                            <a:srgbClr val="000000"/>
                          </a:solidFill>
                          <a:effectLst/>
                          <a:highlight>
                            <a:srgbClr val="CAEDFB"/>
                          </a:highlight>
                          <a:latin typeface="Arial" panose="020B0604020202020204" pitchFamily="34" charset="0"/>
                        </a:rPr>
                        <a:t>↔</a:t>
                      </a:r>
                      <a:r>
                        <a:rPr lang="fr-FR" sz="1200" b="0" i="0" u="none" strike="noStrike">
                          <a:solidFill>
                            <a:srgbClr val="000000"/>
                          </a:solidFill>
                          <a:effectLst/>
                          <a:highlight>
                            <a:srgbClr val="CAEDFB"/>
                          </a:highlight>
                          <a:latin typeface="Arial" panose="020B0604020202020204" pitchFamily="34" charset="0"/>
                        </a:rPr>
                        <a:t> (63.7 yrs)</a:t>
                      </a:r>
                      <a:br>
                        <a:rPr lang="fr-FR" sz="1200" b="0" i="0" u="none" strike="noStrike">
                          <a:solidFill>
                            <a:srgbClr val="000000"/>
                          </a:solidFill>
                          <a:effectLst/>
                          <a:highlight>
                            <a:srgbClr val="CAEDFB"/>
                          </a:highlight>
                          <a:latin typeface="Arial" panose="020B0604020202020204" pitchFamily="34" charset="0"/>
                        </a:rPr>
                      </a:br>
                      <a:r>
                        <a:rPr lang="fr-FR" sz="1200" b="1" i="0" u="none" strike="noStrike">
                          <a:solidFill>
                            <a:srgbClr val="000000"/>
                          </a:solidFill>
                          <a:effectLst/>
                          <a:highlight>
                            <a:srgbClr val="CAEDFB"/>
                          </a:highlight>
                          <a:latin typeface="Arial" panose="020B0604020202020204" pitchFamily="34" charset="0"/>
                        </a:rPr>
                        <a:t>Males:</a:t>
                      </a:r>
                      <a:r>
                        <a:rPr lang="fr-FR" sz="1200" b="0" i="0" u="none" strike="noStrike">
                          <a:solidFill>
                            <a:srgbClr val="000000"/>
                          </a:solidFill>
                          <a:effectLst/>
                          <a:highlight>
                            <a:srgbClr val="CAEDFB"/>
                          </a:highlight>
                          <a:latin typeface="Arial" panose="020B0604020202020204" pitchFamily="34" charset="0"/>
                        </a:rPr>
                        <a:t> ↔ (62.8 yrs)</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173</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dirty="0">
                          <a:solidFill>
                            <a:srgbClr val="FF0000"/>
                          </a:solidFill>
                          <a:effectLst/>
                          <a:highlight>
                            <a:srgbClr val="CAEDFB"/>
                          </a:highlight>
                          <a:latin typeface="Arial" panose="020B0604020202020204" pitchFamily="34" charset="0"/>
                        </a:rPr>
                        <a:t>36</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FF0000"/>
                          </a:solidFill>
                          <a:effectLst/>
                          <a:highlight>
                            <a:srgbClr val="CAEDFB"/>
                          </a:highlight>
                          <a:latin typeface="Arial" panose="020B0604020202020204" pitchFamily="34" charset="0"/>
                        </a:rPr>
                        <a:t>16.5%</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603</a:t>
                      </a:r>
                    </a:p>
                  </a:txBody>
                  <a:tcPr marL="9239" marR="9239" marT="9239"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extLst>
                  <a:ext uri="{0D108BD9-81ED-4DB2-BD59-A6C34878D82A}">
                    <a16:rowId xmlns:a16="http://schemas.microsoft.com/office/drawing/2014/main" val="2702098843"/>
                  </a:ext>
                </a:extLst>
              </a:tr>
              <a:tr h="813255">
                <a:tc>
                  <a:txBody>
                    <a:bodyPr/>
                    <a:lstStyle/>
                    <a:p>
                      <a:pPr algn="ctr" fontAlgn="ctr"/>
                      <a:r>
                        <a:rPr lang="en-GB" sz="1200" b="1" i="1" u="none" strike="noStrike" dirty="0">
                          <a:solidFill>
                            <a:srgbClr val="000000"/>
                          </a:solidFill>
                          <a:effectLst/>
                          <a:latin typeface="Arial" panose="020B0604020202020204" pitchFamily="34" charset="0"/>
                        </a:rPr>
                        <a:t>Notes</a:t>
                      </a:r>
                    </a:p>
                  </a:txBody>
                  <a:tcPr marL="9239" marR="9239" marT="9239"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bg1">
                        <a:lumMod val="85000"/>
                      </a:schemeClr>
                    </a:solidFill>
                  </a:tcPr>
                </a:tc>
                <a:tc>
                  <a:txBody>
                    <a:bodyPr/>
                    <a:lstStyle/>
                    <a:p>
                      <a:pPr algn="ctr" fontAlgn="ctr"/>
                      <a:r>
                        <a:rPr lang="en-GB" sz="1200" b="0" i="1" u="none" strike="noStrike" dirty="0">
                          <a:solidFill>
                            <a:srgbClr val="000000"/>
                          </a:solidFill>
                          <a:effectLst/>
                          <a:latin typeface="Arial" panose="020B0604020202020204" pitchFamily="34" charset="0"/>
                        </a:rPr>
                        <a:t>Population registered with a NEL GP </a:t>
                      </a:r>
                    </a:p>
                    <a:p>
                      <a:pPr algn="ctr" fontAlgn="ctr"/>
                      <a:r>
                        <a:rPr lang="en-GB" sz="1200" b="0" i="1" u="none" strike="noStrike" dirty="0">
                          <a:solidFill>
                            <a:srgbClr val="000000"/>
                          </a:solidFill>
                          <a:effectLst/>
                          <a:latin typeface="Arial" panose="020B0604020202020204" pitchFamily="34" charset="0"/>
                        </a:rPr>
                        <a:t>(April 2021)</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bg1">
                        <a:lumMod val="85000"/>
                      </a:schemeClr>
                    </a:solidFill>
                  </a:tcPr>
                </a:tc>
                <a:tc>
                  <a:txBody>
                    <a:bodyPr/>
                    <a:lstStyle/>
                    <a:p>
                      <a:pPr algn="ctr" fontAlgn="ctr"/>
                      <a:r>
                        <a:rPr lang="en-GB" sz="1200" b="0" i="1" u="none" strike="noStrike" dirty="0">
                          <a:solidFill>
                            <a:srgbClr val="000000"/>
                          </a:solidFill>
                          <a:effectLst/>
                          <a:latin typeface="Arial" panose="020B0604020202020204" pitchFamily="34" charset="0"/>
                        </a:rPr>
                        <a:t>England average is:</a:t>
                      </a:r>
                      <a:br>
                        <a:rPr lang="en-GB" sz="1200" b="0" i="1" u="none" strike="noStrike" dirty="0">
                          <a:solidFill>
                            <a:srgbClr val="000000"/>
                          </a:solidFill>
                          <a:effectLst/>
                          <a:latin typeface="Arial" panose="020B0604020202020204" pitchFamily="34" charset="0"/>
                        </a:rPr>
                      </a:br>
                      <a:r>
                        <a:rPr lang="en-GB" sz="1200" b="0" i="1" u="none" strike="noStrike" dirty="0">
                          <a:solidFill>
                            <a:srgbClr val="000000"/>
                          </a:solidFill>
                          <a:effectLst/>
                          <a:latin typeface="Arial" panose="020B0604020202020204" pitchFamily="34" charset="0"/>
                        </a:rPr>
                        <a:t>63.5 </a:t>
                      </a:r>
                      <a:r>
                        <a:rPr lang="en-GB" sz="1200" b="0" i="1" u="none" strike="noStrike" dirty="0" err="1">
                          <a:solidFill>
                            <a:srgbClr val="000000"/>
                          </a:solidFill>
                          <a:effectLst/>
                          <a:latin typeface="Arial" panose="020B0604020202020204" pitchFamily="34" charset="0"/>
                        </a:rPr>
                        <a:t>yrs</a:t>
                      </a:r>
                      <a:r>
                        <a:rPr lang="en-GB" sz="1200" b="0" i="1" u="none" strike="noStrike" dirty="0">
                          <a:solidFill>
                            <a:srgbClr val="000000"/>
                          </a:solidFill>
                          <a:effectLst/>
                          <a:latin typeface="Arial" panose="020B0604020202020204" pitchFamily="34" charset="0"/>
                        </a:rPr>
                        <a:t> for females </a:t>
                      </a:r>
                      <a:br>
                        <a:rPr lang="en-GB" sz="1200" b="0" i="1" u="none" strike="noStrike" dirty="0">
                          <a:solidFill>
                            <a:srgbClr val="000000"/>
                          </a:solidFill>
                          <a:effectLst/>
                          <a:latin typeface="Arial" panose="020B0604020202020204" pitchFamily="34" charset="0"/>
                        </a:rPr>
                      </a:br>
                      <a:r>
                        <a:rPr lang="en-GB" sz="1200" b="0" i="1" u="none" strike="noStrike" dirty="0">
                          <a:solidFill>
                            <a:srgbClr val="000000"/>
                          </a:solidFill>
                          <a:effectLst/>
                          <a:latin typeface="Arial" panose="020B0604020202020204" pitchFamily="34" charset="0"/>
                        </a:rPr>
                        <a:t>63.2 </a:t>
                      </a:r>
                      <a:r>
                        <a:rPr lang="en-GB" sz="1200" b="0" i="1" u="none" strike="noStrike" dirty="0" err="1">
                          <a:solidFill>
                            <a:srgbClr val="000000"/>
                          </a:solidFill>
                          <a:effectLst/>
                          <a:latin typeface="Arial" panose="020B0604020202020204" pitchFamily="34" charset="0"/>
                        </a:rPr>
                        <a:t>yrs</a:t>
                      </a:r>
                      <a:r>
                        <a:rPr lang="en-GB" sz="1200" b="0" i="1" u="none" strike="noStrike" dirty="0">
                          <a:solidFill>
                            <a:srgbClr val="000000"/>
                          </a:solidFill>
                          <a:effectLst/>
                          <a:latin typeface="Arial" panose="020B0604020202020204" pitchFamily="34" charset="0"/>
                        </a:rPr>
                        <a:t> for males</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bg1">
                        <a:lumMod val="85000"/>
                      </a:schemeClr>
                    </a:solidFill>
                  </a:tcPr>
                </a:tc>
                <a:tc>
                  <a:txBody>
                    <a:bodyPr/>
                    <a:lstStyle/>
                    <a:p>
                      <a:pPr algn="ctr" fontAlgn="ctr"/>
                      <a:r>
                        <a:rPr lang="en-GB" sz="1200" b="0" i="1" u="none" strike="noStrike" dirty="0">
                          <a:solidFill>
                            <a:srgbClr val="000000"/>
                          </a:solidFill>
                          <a:effectLst/>
                          <a:latin typeface="Arial" panose="020B0604020202020204" pitchFamily="34" charset="0"/>
                        </a:rPr>
                        <a:t>Ranking out of 312 local authorities in England (where 1 is greatest deprivation)</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bg1">
                        <a:lumMod val="85000"/>
                      </a:schemeClr>
                    </a:solidFill>
                  </a:tcPr>
                </a:tc>
                <a:tc>
                  <a:txBody>
                    <a:bodyPr/>
                    <a:lstStyle/>
                    <a:p>
                      <a:pPr algn="ctr" fontAlgn="ctr"/>
                      <a:r>
                        <a:rPr lang="en-GB" sz="1200" b="0" i="1" u="none" strike="noStrike" dirty="0">
                          <a:solidFill>
                            <a:srgbClr val="000000"/>
                          </a:solidFill>
                          <a:effectLst/>
                          <a:latin typeface="Arial" panose="020B0604020202020204" pitchFamily="34" charset="0"/>
                        </a:rPr>
                        <a:t>Ranking out of 312 local authorities in England (where 1 is greatest deprivation)</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bg1">
                        <a:lumMod val="85000"/>
                      </a:schemeClr>
                    </a:solidFill>
                  </a:tcPr>
                </a:tc>
                <a:tc>
                  <a:txBody>
                    <a:bodyPr/>
                    <a:lstStyle/>
                    <a:p>
                      <a:pPr algn="ctr" fontAlgn="ctr"/>
                      <a:r>
                        <a:rPr lang="en-GB" sz="1200" b="0" i="1" u="none" strike="noStrike" dirty="0">
                          <a:solidFill>
                            <a:srgbClr val="000000"/>
                          </a:solidFill>
                          <a:effectLst/>
                          <a:latin typeface="Arial" panose="020B0604020202020204" pitchFamily="34" charset="0"/>
                        </a:rPr>
                        <a:t>England average is 15.6%</a:t>
                      </a:r>
                    </a:p>
                  </a:txBody>
                  <a:tcPr marL="9239" marR="9239" marT="9239"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bg1">
                        <a:lumMod val="85000"/>
                      </a:schemeClr>
                    </a:solidFill>
                  </a:tcPr>
                </a:tc>
                <a:tc>
                  <a:txBody>
                    <a:bodyPr/>
                    <a:lstStyle/>
                    <a:p>
                      <a:pPr algn="ctr" fontAlgn="ctr"/>
                      <a:r>
                        <a:rPr lang="en-GB" sz="1200" b="0" i="1" u="none" strike="noStrike" dirty="0">
                          <a:solidFill>
                            <a:srgbClr val="000000"/>
                          </a:solidFill>
                          <a:effectLst/>
                          <a:latin typeface="Arial" panose="020B0604020202020204" pitchFamily="34" charset="0"/>
                        </a:rPr>
                        <a:t>England average is 670 per 1,000</a:t>
                      </a:r>
                    </a:p>
                  </a:txBody>
                  <a:tcPr marL="9239" marR="9239" marT="9239"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2732830"/>
                  </a:ext>
                </a:extLst>
              </a:tr>
            </a:tbl>
          </a:graphicData>
        </a:graphic>
      </p:graphicFrame>
    </p:spTree>
    <p:extLst>
      <p:ext uri="{BB962C8B-B14F-4D97-AF65-F5344CB8AC3E}">
        <p14:creationId xmlns:p14="http://schemas.microsoft.com/office/powerpoint/2010/main" val="1817096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931C-728C-18D0-239D-53101A20C02C}"/>
              </a:ext>
            </a:extLst>
          </p:cNvPr>
          <p:cNvSpPr>
            <a:spLocks noGrp="1"/>
          </p:cNvSpPr>
          <p:nvPr>
            <p:ph type="title"/>
          </p:nvPr>
        </p:nvSpPr>
        <p:spPr>
          <a:xfrm>
            <a:off x="215537" y="100693"/>
            <a:ext cx="10064538" cy="923544"/>
          </a:xfrm>
        </p:spPr>
        <p:txBody>
          <a:bodyPr>
            <a:normAutofit/>
          </a:bodyPr>
          <a:lstStyle/>
          <a:p>
            <a:r>
              <a:rPr lang="en-GB" sz="4200" dirty="0">
                <a:solidFill>
                  <a:srgbClr val="046CB4"/>
                </a:solidFill>
              </a:rPr>
              <a:t>Background – Community Pharmacies</a:t>
            </a:r>
            <a:endParaRPr lang="en-GB" sz="4200" dirty="0"/>
          </a:p>
        </p:txBody>
      </p:sp>
      <p:sp>
        <p:nvSpPr>
          <p:cNvPr id="3" name="Content Placeholder 2">
            <a:extLst>
              <a:ext uri="{FF2B5EF4-FFF2-40B4-BE49-F238E27FC236}">
                <a16:creationId xmlns:a16="http://schemas.microsoft.com/office/drawing/2014/main" id="{AB74C101-466F-5F7E-7314-7A612B9FCC9B}"/>
              </a:ext>
            </a:extLst>
          </p:cNvPr>
          <p:cNvSpPr>
            <a:spLocks noGrp="1"/>
          </p:cNvSpPr>
          <p:nvPr>
            <p:ph idx="1"/>
          </p:nvPr>
        </p:nvSpPr>
        <p:spPr>
          <a:xfrm>
            <a:off x="838200" y="844062"/>
            <a:ext cx="11005868" cy="5611143"/>
          </a:xfrm>
        </p:spPr>
        <p:txBody>
          <a:bodyPr>
            <a:normAutofit/>
          </a:bodyPr>
          <a:lstStyle/>
          <a:p>
            <a:pPr marL="0" indent="0">
              <a:buNone/>
            </a:pPr>
            <a:endParaRPr lang="en-GB" dirty="0"/>
          </a:p>
          <a:p>
            <a:pPr marL="0" indent="0">
              <a:buNone/>
            </a:pPr>
            <a:endParaRPr lang="en-GB" dirty="0"/>
          </a:p>
          <a:p>
            <a:pPr marL="0" indent="0">
              <a:buNone/>
            </a:pPr>
            <a:endParaRPr lang="en-GB" dirty="0"/>
          </a:p>
          <a:p>
            <a:endParaRPr lang="en-GB" dirty="0"/>
          </a:p>
        </p:txBody>
      </p:sp>
      <p:graphicFrame>
        <p:nvGraphicFramePr>
          <p:cNvPr id="6" name="Table 5">
            <a:extLst>
              <a:ext uri="{FF2B5EF4-FFF2-40B4-BE49-F238E27FC236}">
                <a16:creationId xmlns:a16="http://schemas.microsoft.com/office/drawing/2014/main" id="{5F59277C-9712-6E65-C900-C7E22A350EEC}"/>
              </a:ext>
            </a:extLst>
          </p:cNvPr>
          <p:cNvGraphicFramePr>
            <a:graphicFrameLocks noGrp="1"/>
          </p:cNvGraphicFramePr>
          <p:nvPr>
            <p:extLst>
              <p:ext uri="{D42A27DB-BD31-4B8C-83A1-F6EECF244321}">
                <p14:modId xmlns:p14="http://schemas.microsoft.com/office/powerpoint/2010/main" val="518159537"/>
              </p:ext>
            </p:extLst>
          </p:nvPr>
        </p:nvGraphicFramePr>
        <p:xfrm>
          <a:off x="397171" y="1024488"/>
          <a:ext cx="11268355" cy="5492654"/>
        </p:xfrm>
        <a:graphic>
          <a:graphicData uri="http://schemas.openxmlformats.org/drawingml/2006/table">
            <a:tbl>
              <a:tblPr/>
              <a:tblGrid>
                <a:gridCol w="2237182">
                  <a:extLst>
                    <a:ext uri="{9D8B030D-6E8A-4147-A177-3AD203B41FA5}">
                      <a16:colId xmlns:a16="http://schemas.microsoft.com/office/drawing/2014/main" val="2389456394"/>
                    </a:ext>
                  </a:extLst>
                </a:gridCol>
                <a:gridCol w="2016763">
                  <a:extLst>
                    <a:ext uri="{9D8B030D-6E8A-4147-A177-3AD203B41FA5}">
                      <a16:colId xmlns:a16="http://schemas.microsoft.com/office/drawing/2014/main" val="2105499324"/>
                    </a:ext>
                  </a:extLst>
                </a:gridCol>
                <a:gridCol w="2048111">
                  <a:extLst>
                    <a:ext uri="{9D8B030D-6E8A-4147-A177-3AD203B41FA5}">
                      <a16:colId xmlns:a16="http://schemas.microsoft.com/office/drawing/2014/main" val="3487500574"/>
                    </a:ext>
                  </a:extLst>
                </a:gridCol>
                <a:gridCol w="1660113">
                  <a:extLst>
                    <a:ext uri="{9D8B030D-6E8A-4147-A177-3AD203B41FA5}">
                      <a16:colId xmlns:a16="http://schemas.microsoft.com/office/drawing/2014/main" val="2647412614"/>
                    </a:ext>
                  </a:extLst>
                </a:gridCol>
                <a:gridCol w="3306186">
                  <a:extLst>
                    <a:ext uri="{9D8B030D-6E8A-4147-A177-3AD203B41FA5}">
                      <a16:colId xmlns:a16="http://schemas.microsoft.com/office/drawing/2014/main" val="85510780"/>
                    </a:ext>
                  </a:extLst>
                </a:gridCol>
              </a:tblGrid>
              <a:tr h="721185">
                <a:tc>
                  <a:txBody>
                    <a:bodyPr/>
                    <a:lstStyle/>
                    <a:p>
                      <a:pPr algn="ctr" fontAlgn="ctr"/>
                      <a:r>
                        <a:rPr lang="en-GB" sz="1400" b="1" i="0" u="none" strike="noStrike" dirty="0">
                          <a:solidFill>
                            <a:srgbClr val="FFFFFF"/>
                          </a:solidFill>
                          <a:effectLst/>
                          <a:highlight>
                            <a:srgbClr val="0F9ED5"/>
                          </a:highlight>
                          <a:latin typeface="Arial" panose="020B0604020202020204" pitchFamily="34" charset="0"/>
                        </a:rPr>
                        <a:t>NEL Place</a:t>
                      </a:r>
                    </a:p>
                  </a:txBody>
                  <a:tcPr marL="9525" marR="9525" marT="9525"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tc>
                  <a:txBody>
                    <a:bodyPr/>
                    <a:lstStyle/>
                    <a:p>
                      <a:pPr algn="ctr" fontAlgn="ctr"/>
                      <a:r>
                        <a:rPr lang="en-GB" sz="1400" b="1" i="0" u="none" strike="noStrike" dirty="0">
                          <a:solidFill>
                            <a:srgbClr val="FFFFFF"/>
                          </a:solidFill>
                          <a:effectLst/>
                          <a:highlight>
                            <a:srgbClr val="0F9ED5"/>
                          </a:highlight>
                          <a:latin typeface="Arial" panose="020B0604020202020204" pitchFamily="34" charset="0"/>
                        </a:rPr>
                        <a:t>Number of Pharmacies</a:t>
                      </a:r>
                      <a:br>
                        <a:rPr lang="en-GB" sz="1400" b="1" i="0" u="none" strike="noStrike" dirty="0">
                          <a:solidFill>
                            <a:srgbClr val="FFFFFF"/>
                          </a:solidFill>
                          <a:effectLst/>
                          <a:highlight>
                            <a:srgbClr val="0F9ED5"/>
                          </a:highlight>
                          <a:latin typeface="Arial" panose="020B0604020202020204" pitchFamily="34" charset="0"/>
                        </a:rPr>
                      </a:br>
                      <a:r>
                        <a:rPr lang="en-GB" sz="1400" b="1" i="0" u="none" strike="noStrike" dirty="0">
                          <a:solidFill>
                            <a:schemeClr val="bg1"/>
                          </a:solidFill>
                          <a:effectLst/>
                          <a:highlight>
                            <a:srgbClr val="0F9ED5"/>
                          </a:highlight>
                          <a:latin typeface="Arial" panose="020B0604020202020204" pitchFamily="34" charset="0"/>
                        </a:rPr>
                        <a:t>(March 2024)</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tc>
                  <a:txBody>
                    <a:bodyPr/>
                    <a:lstStyle/>
                    <a:p>
                      <a:pPr algn="ctr" fontAlgn="ctr"/>
                      <a:r>
                        <a:rPr lang="en-GB" sz="1400" b="1" i="0" u="none" strike="noStrike" dirty="0">
                          <a:solidFill>
                            <a:srgbClr val="FFFFFF"/>
                          </a:solidFill>
                          <a:effectLst/>
                          <a:highlight>
                            <a:srgbClr val="0F9ED5"/>
                          </a:highlight>
                          <a:latin typeface="Arial" panose="020B0604020202020204" pitchFamily="34" charset="0"/>
                        </a:rPr>
                        <a:t>Registered Population</a:t>
                      </a:r>
                      <a:br>
                        <a:rPr lang="en-GB" sz="1400" b="1" i="0" u="none" strike="noStrike" dirty="0">
                          <a:solidFill>
                            <a:srgbClr val="FFFFFF"/>
                          </a:solidFill>
                          <a:effectLst/>
                          <a:highlight>
                            <a:srgbClr val="0F9ED5"/>
                          </a:highlight>
                          <a:latin typeface="Arial" panose="020B0604020202020204" pitchFamily="34" charset="0"/>
                        </a:rPr>
                      </a:br>
                      <a:r>
                        <a:rPr lang="en-GB" sz="1400" b="1" i="0" u="none" strike="noStrike" dirty="0">
                          <a:solidFill>
                            <a:schemeClr val="bg1"/>
                          </a:solidFill>
                          <a:effectLst/>
                          <a:highlight>
                            <a:srgbClr val="0F9ED5"/>
                          </a:highlight>
                          <a:latin typeface="Arial" panose="020B0604020202020204" pitchFamily="34" charset="0"/>
                        </a:rPr>
                        <a:t>(April 2021)</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tc>
                  <a:txBody>
                    <a:bodyPr/>
                    <a:lstStyle/>
                    <a:p>
                      <a:pPr algn="ctr" fontAlgn="ctr"/>
                      <a:r>
                        <a:rPr lang="en-GB" sz="1400" b="1" i="0" u="none" strike="noStrike" dirty="0">
                          <a:solidFill>
                            <a:srgbClr val="FFFFFF"/>
                          </a:solidFill>
                          <a:effectLst/>
                          <a:highlight>
                            <a:srgbClr val="0F9ED5"/>
                          </a:highlight>
                          <a:latin typeface="Arial" panose="020B0604020202020204" pitchFamily="34" charset="0"/>
                        </a:rPr>
                        <a:t>Pharmacies per 100,000 Population</a:t>
                      </a:r>
                    </a:p>
                  </a:txBody>
                  <a:tcPr marL="9525" marR="9525" marT="9525" marB="0" anchor="ctr">
                    <a:lnL>
                      <a:noFill/>
                    </a:lnL>
                    <a:lnR w="6350" cap="flat" cmpd="sng" algn="ctr">
                      <a:no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tc>
                  <a:txBody>
                    <a:bodyPr/>
                    <a:lstStyle/>
                    <a:p>
                      <a:pPr algn="ctr" fontAlgn="ctr"/>
                      <a:r>
                        <a:rPr lang="en-GB" sz="1400" b="1" i="0" u="none" strike="noStrike" dirty="0">
                          <a:solidFill>
                            <a:srgbClr val="FFFFFF"/>
                          </a:solidFill>
                          <a:effectLst/>
                          <a:highlight>
                            <a:srgbClr val="0F9ED5"/>
                          </a:highlight>
                          <a:latin typeface="Arial" panose="020B0604020202020204" pitchFamily="34" charset="0"/>
                        </a:rPr>
                        <a:t>Local Services Provided by Pharmacies</a:t>
                      </a:r>
                    </a:p>
                  </a:txBody>
                  <a:tcPr marL="9525" marR="9525" marT="9525"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extLst>
                  <a:ext uri="{0D108BD9-81ED-4DB2-BD59-A6C34878D82A}">
                    <a16:rowId xmlns:a16="http://schemas.microsoft.com/office/drawing/2014/main" val="446667708"/>
                  </a:ext>
                </a:extLst>
              </a:tr>
              <a:tr h="513260">
                <a:tc>
                  <a:txBody>
                    <a:bodyPr/>
                    <a:lstStyle/>
                    <a:p>
                      <a:pPr algn="ctr" fontAlgn="ctr"/>
                      <a:r>
                        <a:rPr lang="en-GB" sz="1400" b="1" i="0" u="none" strike="noStrike" dirty="0">
                          <a:solidFill>
                            <a:srgbClr val="000000"/>
                          </a:solidFill>
                          <a:effectLst/>
                          <a:highlight>
                            <a:srgbClr val="CAEDFB"/>
                          </a:highlight>
                          <a:latin typeface="Arial" panose="020B0604020202020204" pitchFamily="34" charset="0"/>
                        </a:rPr>
                        <a:t>Newham</a:t>
                      </a:r>
                    </a:p>
                  </a:txBody>
                  <a:tcPr marL="9525" marR="9525" marT="9525"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400" b="0" i="0" u="none" strike="noStrike" dirty="0">
                          <a:solidFill>
                            <a:srgbClr val="000000"/>
                          </a:solidFill>
                          <a:effectLst/>
                          <a:highlight>
                            <a:srgbClr val="CAEDFB"/>
                          </a:highlight>
                          <a:latin typeface="Arial" panose="020B0604020202020204" pitchFamily="34" charset="0"/>
                        </a:rPr>
                        <a:t>71</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400" b="0" i="0" u="none" strike="noStrike" dirty="0">
                          <a:solidFill>
                            <a:srgbClr val="000000"/>
                          </a:solidFill>
                          <a:effectLst/>
                          <a:highlight>
                            <a:srgbClr val="CAEDFB"/>
                          </a:highlight>
                          <a:latin typeface="Arial" panose="020B0604020202020204" pitchFamily="34" charset="0"/>
                        </a:rPr>
                        <a:t>427,000</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400" b="0" i="0" u="none" strike="noStrike">
                          <a:solidFill>
                            <a:srgbClr val="000000"/>
                          </a:solidFill>
                          <a:effectLst/>
                          <a:highlight>
                            <a:srgbClr val="CAEDFB"/>
                          </a:highlight>
                          <a:latin typeface="Arial" panose="020B0604020202020204" pitchFamily="34" charset="0"/>
                        </a:rPr>
                        <a:t>16.6</a:t>
                      </a:r>
                    </a:p>
                  </a:txBody>
                  <a:tcPr marL="9525" marR="9525" marT="9525" marB="0" anchor="ctr">
                    <a:lnL>
                      <a:noFill/>
                    </a:lnL>
                    <a:lnR w="6350" cap="flat" cmpd="sng" algn="ctr">
                      <a:no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dirty="0">
                          <a:solidFill>
                            <a:srgbClr val="000000"/>
                          </a:solidFill>
                          <a:effectLst/>
                          <a:highlight>
                            <a:srgbClr val="CAEDFB"/>
                          </a:highlight>
                          <a:latin typeface="Arial" panose="020B0604020202020204" pitchFamily="34" charset="0"/>
                        </a:rPr>
                        <a:t>Emergency hormonal contraception, End of life care, Needle exchange, Smoking cessation, Condom provision, STI screening, Latent TB service, Asthma &amp; air quality</a:t>
                      </a:r>
                    </a:p>
                  </a:txBody>
                  <a:tcPr marL="9525" marR="9525" marT="9525"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extLst>
                  <a:ext uri="{0D108BD9-81ED-4DB2-BD59-A6C34878D82A}">
                    <a16:rowId xmlns:a16="http://schemas.microsoft.com/office/drawing/2014/main" val="2357578808"/>
                  </a:ext>
                </a:extLst>
              </a:tr>
              <a:tr h="513260">
                <a:tc>
                  <a:txBody>
                    <a:bodyPr/>
                    <a:lstStyle/>
                    <a:p>
                      <a:pPr algn="ctr" fontAlgn="ctr"/>
                      <a:r>
                        <a:rPr lang="en-GB" sz="1400" b="1" i="0" u="none" strike="noStrike" dirty="0">
                          <a:solidFill>
                            <a:srgbClr val="000000"/>
                          </a:solidFill>
                          <a:effectLst/>
                          <a:latin typeface="Arial" panose="020B0604020202020204" pitchFamily="34" charset="0"/>
                        </a:rPr>
                        <a:t>Tower Hamlets</a:t>
                      </a:r>
                    </a:p>
                  </a:txBody>
                  <a:tcPr marL="9525" marR="9525" marT="9525"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Arial" panose="020B0604020202020204" pitchFamily="34" charset="0"/>
                        </a:rPr>
                        <a:t>50</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Arial" panose="020B0604020202020204" pitchFamily="34" charset="0"/>
                        </a:rPr>
                        <a:t>354,000</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400" b="0" i="0" u="none" strike="noStrike" dirty="0">
                          <a:solidFill>
                            <a:srgbClr val="000000"/>
                          </a:solidFill>
                          <a:effectLst/>
                          <a:latin typeface="Arial" panose="020B0604020202020204" pitchFamily="34" charset="0"/>
                        </a:rPr>
                        <a:t>14.1</a:t>
                      </a:r>
                    </a:p>
                  </a:txBody>
                  <a:tcPr marL="9525" marR="9525" marT="9525" marB="0" anchor="ctr">
                    <a:lnL>
                      <a:noFill/>
                    </a:lnL>
                    <a:lnR w="6350" cap="flat" cmpd="sng" algn="ctr">
                      <a:no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Arial" panose="020B0604020202020204" pitchFamily="34" charset="0"/>
                        </a:rPr>
                        <a:t>Emergency hormonal contraception, End of life care, Needle exchange, Supervised consumption, Smoking cessation, Condom provision, STI screening</a:t>
                      </a:r>
                    </a:p>
                  </a:txBody>
                  <a:tcPr marL="9525" marR="9525" marT="9525"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extLst>
                  <a:ext uri="{0D108BD9-81ED-4DB2-BD59-A6C34878D82A}">
                    <a16:rowId xmlns:a16="http://schemas.microsoft.com/office/drawing/2014/main" val="154661255"/>
                  </a:ext>
                </a:extLst>
              </a:tr>
              <a:tr h="513260">
                <a:tc>
                  <a:txBody>
                    <a:bodyPr/>
                    <a:lstStyle/>
                    <a:p>
                      <a:pPr algn="ctr" fontAlgn="ctr"/>
                      <a:r>
                        <a:rPr lang="en-GB" sz="1400" b="1" i="0" u="none" strike="noStrike" dirty="0">
                          <a:solidFill>
                            <a:srgbClr val="000000"/>
                          </a:solidFill>
                          <a:effectLst/>
                          <a:highlight>
                            <a:srgbClr val="CAEDFB"/>
                          </a:highlight>
                          <a:latin typeface="Arial" panose="020B0604020202020204" pitchFamily="34" charset="0"/>
                        </a:rPr>
                        <a:t>Waltham Forest</a:t>
                      </a:r>
                    </a:p>
                  </a:txBody>
                  <a:tcPr marL="9525" marR="9525" marT="9525"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400" b="0" i="0" u="none" strike="noStrike" dirty="0">
                          <a:solidFill>
                            <a:srgbClr val="000000"/>
                          </a:solidFill>
                          <a:effectLst/>
                          <a:highlight>
                            <a:srgbClr val="CAEDFB"/>
                          </a:highlight>
                          <a:latin typeface="Arial" panose="020B0604020202020204" pitchFamily="34" charset="0"/>
                        </a:rPr>
                        <a:t>59</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400" b="0" i="0" u="none" strike="noStrike">
                          <a:solidFill>
                            <a:srgbClr val="000000"/>
                          </a:solidFill>
                          <a:effectLst/>
                          <a:highlight>
                            <a:srgbClr val="CAEDFB"/>
                          </a:highlight>
                          <a:latin typeface="Arial" panose="020B0604020202020204" pitchFamily="34" charset="0"/>
                        </a:rPr>
                        <a:t>322,500</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400" b="0" i="0" u="none" strike="noStrike">
                          <a:solidFill>
                            <a:srgbClr val="000000"/>
                          </a:solidFill>
                          <a:effectLst/>
                          <a:highlight>
                            <a:srgbClr val="CAEDFB"/>
                          </a:highlight>
                          <a:latin typeface="Arial" panose="020B0604020202020204" pitchFamily="34" charset="0"/>
                        </a:rPr>
                        <a:t>18.3</a:t>
                      </a:r>
                    </a:p>
                  </a:txBody>
                  <a:tcPr marL="9525" marR="9525" marT="9525" marB="0" anchor="ctr">
                    <a:lnL>
                      <a:noFill/>
                    </a:lnL>
                    <a:lnR w="6350" cap="flat" cmpd="sng" algn="ctr">
                      <a:no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highlight>
                            <a:srgbClr val="CAEDFB"/>
                          </a:highlight>
                          <a:latin typeface="Arial" panose="020B0604020202020204" pitchFamily="34" charset="0"/>
                        </a:rPr>
                        <a:t>Emergency hormonal contraception, End of life care, Needle exchange, Supervised consumption, STI screening</a:t>
                      </a:r>
                    </a:p>
                  </a:txBody>
                  <a:tcPr marL="9525" marR="9525" marT="9525"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extLst>
                  <a:ext uri="{0D108BD9-81ED-4DB2-BD59-A6C34878D82A}">
                    <a16:rowId xmlns:a16="http://schemas.microsoft.com/office/drawing/2014/main" val="1641169042"/>
                  </a:ext>
                </a:extLst>
              </a:tr>
              <a:tr h="513260">
                <a:tc>
                  <a:txBody>
                    <a:bodyPr/>
                    <a:lstStyle/>
                    <a:p>
                      <a:pPr algn="ctr" fontAlgn="ctr"/>
                      <a:r>
                        <a:rPr lang="en-GB" sz="1400" b="1" i="0" u="none" strike="noStrike">
                          <a:solidFill>
                            <a:srgbClr val="000000"/>
                          </a:solidFill>
                          <a:effectLst/>
                          <a:latin typeface="Arial" panose="020B0604020202020204" pitchFamily="34" charset="0"/>
                        </a:rPr>
                        <a:t>City &amp; Hackney</a:t>
                      </a:r>
                    </a:p>
                  </a:txBody>
                  <a:tcPr marL="9525" marR="9525" marT="9525"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400" b="0" i="0" u="none" strike="noStrike" dirty="0">
                          <a:solidFill>
                            <a:srgbClr val="000000"/>
                          </a:solidFill>
                          <a:effectLst/>
                          <a:latin typeface="Arial" panose="020B0604020202020204" pitchFamily="34" charset="0"/>
                        </a:rPr>
                        <a:t>58</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Arial" panose="020B0604020202020204" pitchFamily="34" charset="0"/>
                        </a:rPr>
                        <a:t>330,000</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400" b="0" i="0" u="none" strike="noStrike" dirty="0">
                          <a:solidFill>
                            <a:srgbClr val="000000"/>
                          </a:solidFill>
                          <a:effectLst/>
                          <a:latin typeface="Arial" panose="020B0604020202020204" pitchFamily="34" charset="0"/>
                        </a:rPr>
                        <a:t>17.6</a:t>
                      </a:r>
                    </a:p>
                  </a:txBody>
                  <a:tcPr marL="9525" marR="9525" marT="9525" marB="0" anchor="ctr">
                    <a:lnL>
                      <a:noFill/>
                    </a:lnL>
                    <a:lnR w="6350" cap="flat" cmpd="sng" algn="ctr">
                      <a:no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rPr>
                        <a:t>Emergency hormonal contraception, Needle exchange, Supervised consumption, Smoking cessation, STI screening, Healthy Start vitamins</a:t>
                      </a:r>
                    </a:p>
                  </a:txBody>
                  <a:tcPr marL="9525" marR="9525" marT="9525"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extLst>
                  <a:ext uri="{0D108BD9-81ED-4DB2-BD59-A6C34878D82A}">
                    <a16:rowId xmlns:a16="http://schemas.microsoft.com/office/drawing/2014/main" val="3715826155"/>
                  </a:ext>
                </a:extLst>
              </a:tr>
              <a:tr h="543459">
                <a:tc>
                  <a:txBody>
                    <a:bodyPr/>
                    <a:lstStyle/>
                    <a:p>
                      <a:pPr algn="ctr" fontAlgn="ctr"/>
                      <a:r>
                        <a:rPr lang="en-GB" sz="1400" b="1" i="0" u="none" strike="noStrike">
                          <a:solidFill>
                            <a:srgbClr val="000000"/>
                          </a:solidFill>
                          <a:effectLst/>
                          <a:highlight>
                            <a:srgbClr val="CAEDFB"/>
                          </a:highlight>
                          <a:latin typeface="Arial" panose="020B0604020202020204" pitchFamily="34" charset="0"/>
                        </a:rPr>
                        <a:t>Barking &amp; Dagenham</a:t>
                      </a:r>
                    </a:p>
                  </a:txBody>
                  <a:tcPr marL="9525" marR="9525" marT="9525"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400" b="0" i="0" u="none" strike="noStrike" dirty="0">
                          <a:solidFill>
                            <a:srgbClr val="000000"/>
                          </a:solidFill>
                          <a:effectLst/>
                          <a:highlight>
                            <a:srgbClr val="CAEDFB"/>
                          </a:highlight>
                          <a:latin typeface="Arial" panose="020B0604020202020204" pitchFamily="34" charset="0"/>
                        </a:rPr>
                        <a:t>38</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400" b="0" i="0" u="none" strike="noStrike" dirty="0">
                          <a:solidFill>
                            <a:srgbClr val="000000"/>
                          </a:solidFill>
                          <a:effectLst/>
                          <a:highlight>
                            <a:srgbClr val="CAEDFB"/>
                          </a:highlight>
                          <a:latin typeface="Arial" panose="020B0604020202020204" pitchFamily="34" charset="0"/>
                        </a:rPr>
                        <a:t>235,000</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400" b="0" i="0" u="none" strike="noStrike">
                          <a:solidFill>
                            <a:srgbClr val="000000"/>
                          </a:solidFill>
                          <a:effectLst/>
                          <a:highlight>
                            <a:srgbClr val="CAEDFB"/>
                          </a:highlight>
                          <a:latin typeface="Arial" panose="020B0604020202020204" pitchFamily="34" charset="0"/>
                        </a:rPr>
                        <a:t>16.2</a:t>
                      </a:r>
                    </a:p>
                  </a:txBody>
                  <a:tcPr marL="9525" marR="9525" marT="9525" marB="0" anchor="ctr">
                    <a:lnL>
                      <a:noFill/>
                    </a:lnL>
                    <a:lnR w="6350" cap="flat" cmpd="sng" algn="ctr">
                      <a:no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dirty="0">
                          <a:solidFill>
                            <a:srgbClr val="000000"/>
                          </a:solidFill>
                          <a:effectLst/>
                          <a:highlight>
                            <a:srgbClr val="CAEDFB"/>
                          </a:highlight>
                          <a:latin typeface="Arial" panose="020B0604020202020204" pitchFamily="34" charset="0"/>
                        </a:rPr>
                        <a:t>Emergency hormonal contraception, End of life care, Supervised consumption</a:t>
                      </a:r>
                    </a:p>
                  </a:txBody>
                  <a:tcPr marL="9525" marR="9525" marT="9525"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extLst>
                  <a:ext uri="{0D108BD9-81ED-4DB2-BD59-A6C34878D82A}">
                    <a16:rowId xmlns:a16="http://schemas.microsoft.com/office/drawing/2014/main" val="2230851083"/>
                  </a:ext>
                </a:extLst>
              </a:tr>
              <a:tr h="513260">
                <a:tc>
                  <a:txBody>
                    <a:bodyPr/>
                    <a:lstStyle/>
                    <a:p>
                      <a:pPr algn="ctr" fontAlgn="ctr"/>
                      <a:r>
                        <a:rPr lang="en-GB" sz="1400" b="1" i="0" u="none" strike="noStrike" dirty="0">
                          <a:solidFill>
                            <a:srgbClr val="000000"/>
                          </a:solidFill>
                          <a:effectLst/>
                          <a:latin typeface="Arial" panose="020B0604020202020204" pitchFamily="34" charset="0"/>
                        </a:rPr>
                        <a:t>Havering</a:t>
                      </a:r>
                    </a:p>
                  </a:txBody>
                  <a:tcPr marL="9525" marR="9525" marT="9525"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Arial" panose="020B0604020202020204" pitchFamily="34" charset="0"/>
                        </a:rPr>
                        <a:t>44</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400" b="0" i="0" u="none" strike="noStrike" dirty="0">
                          <a:solidFill>
                            <a:srgbClr val="000000"/>
                          </a:solidFill>
                          <a:effectLst/>
                          <a:latin typeface="Arial" panose="020B0604020202020204" pitchFamily="34" charset="0"/>
                        </a:rPr>
                        <a:t>283,000</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Arial" panose="020B0604020202020204" pitchFamily="34" charset="0"/>
                        </a:rPr>
                        <a:t>15.5</a:t>
                      </a:r>
                    </a:p>
                  </a:txBody>
                  <a:tcPr marL="9525" marR="9525" marT="9525" marB="0" anchor="ctr">
                    <a:lnL>
                      <a:noFill/>
                    </a:lnL>
                    <a:lnR w="6350" cap="flat" cmpd="sng" algn="ctr">
                      <a:no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dirty="0">
                          <a:solidFill>
                            <a:srgbClr val="000000"/>
                          </a:solidFill>
                          <a:effectLst/>
                          <a:latin typeface="Arial" panose="020B0604020202020204" pitchFamily="34" charset="0"/>
                        </a:rPr>
                        <a:t>Emergency hormonal contraception, End of life care, Needle exchange, Supervised consumption, Smoking cessation</a:t>
                      </a:r>
                    </a:p>
                  </a:txBody>
                  <a:tcPr marL="9525" marR="9525" marT="9525"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extLst>
                  <a:ext uri="{0D108BD9-81ED-4DB2-BD59-A6C34878D82A}">
                    <a16:rowId xmlns:a16="http://schemas.microsoft.com/office/drawing/2014/main" val="2117572485"/>
                  </a:ext>
                </a:extLst>
              </a:tr>
              <a:tr h="513260">
                <a:tc>
                  <a:txBody>
                    <a:bodyPr/>
                    <a:lstStyle/>
                    <a:p>
                      <a:pPr algn="ctr" fontAlgn="ctr"/>
                      <a:r>
                        <a:rPr lang="en-GB" sz="1400" b="1" i="0" u="none" strike="noStrike" dirty="0">
                          <a:solidFill>
                            <a:srgbClr val="000000"/>
                          </a:solidFill>
                          <a:effectLst/>
                          <a:highlight>
                            <a:srgbClr val="CAEDFB"/>
                          </a:highlight>
                          <a:latin typeface="Arial" panose="020B0604020202020204" pitchFamily="34" charset="0"/>
                        </a:rPr>
                        <a:t>Redbridge</a:t>
                      </a:r>
                    </a:p>
                  </a:txBody>
                  <a:tcPr marL="9525" marR="9525" marT="9525"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400" b="0" i="0" u="none" strike="noStrike">
                          <a:solidFill>
                            <a:srgbClr val="000000"/>
                          </a:solidFill>
                          <a:effectLst/>
                          <a:highlight>
                            <a:srgbClr val="CAEDFB"/>
                          </a:highlight>
                          <a:latin typeface="Arial" panose="020B0604020202020204" pitchFamily="34" charset="0"/>
                        </a:rPr>
                        <a:t>53</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400" b="0" i="0" u="none" strike="noStrike" dirty="0">
                          <a:solidFill>
                            <a:srgbClr val="000000"/>
                          </a:solidFill>
                          <a:effectLst/>
                          <a:highlight>
                            <a:srgbClr val="CAEDFB"/>
                          </a:highlight>
                          <a:latin typeface="Arial" panose="020B0604020202020204" pitchFamily="34" charset="0"/>
                        </a:rPr>
                        <a:t>339,000</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400" b="0" i="0" u="none" strike="noStrike" dirty="0">
                          <a:solidFill>
                            <a:srgbClr val="000000"/>
                          </a:solidFill>
                          <a:effectLst/>
                          <a:highlight>
                            <a:srgbClr val="CAEDFB"/>
                          </a:highlight>
                          <a:latin typeface="Arial" panose="020B0604020202020204" pitchFamily="34" charset="0"/>
                        </a:rPr>
                        <a:t>15.6</a:t>
                      </a:r>
                    </a:p>
                  </a:txBody>
                  <a:tcPr marL="9525" marR="9525" marT="9525" marB="0" anchor="ctr">
                    <a:lnL>
                      <a:noFill/>
                    </a:lnL>
                    <a:lnR w="6350" cap="flat" cmpd="sng" algn="ctr">
                      <a:no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dirty="0">
                          <a:solidFill>
                            <a:srgbClr val="000000"/>
                          </a:solidFill>
                          <a:effectLst/>
                          <a:highlight>
                            <a:srgbClr val="CAEDFB"/>
                          </a:highlight>
                          <a:latin typeface="Arial" panose="020B0604020202020204" pitchFamily="34" charset="0"/>
                        </a:rPr>
                        <a:t>Emergency hormonal contraception, End of life care, Needle exchange, Supervised consumption, Smoking cessation, STI screening</a:t>
                      </a:r>
                    </a:p>
                  </a:txBody>
                  <a:tcPr marL="9525" marR="9525" marT="9525"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extLst>
                  <a:ext uri="{0D108BD9-81ED-4DB2-BD59-A6C34878D82A}">
                    <a16:rowId xmlns:a16="http://schemas.microsoft.com/office/drawing/2014/main" val="1180940601"/>
                  </a:ext>
                </a:extLst>
              </a:tr>
              <a:tr h="513260">
                <a:tc>
                  <a:txBody>
                    <a:bodyPr/>
                    <a:lstStyle/>
                    <a:p>
                      <a:pPr algn="ctr" fontAlgn="ctr"/>
                      <a:r>
                        <a:rPr lang="en-GB" sz="1400" b="1" i="0" u="none" strike="noStrike" dirty="0">
                          <a:solidFill>
                            <a:srgbClr val="000000"/>
                          </a:solidFill>
                          <a:effectLst/>
                          <a:latin typeface="Arial" panose="020B0604020202020204" pitchFamily="34" charset="0"/>
                        </a:rPr>
                        <a:t>TOTAL</a:t>
                      </a:r>
                    </a:p>
                  </a:txBody>
                  <a:tcPr marL="9525" marR="9525" marT="9525"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bg1">
                        <a:lumMod val="85000"/>
                      </a:schemeClr>
                    </a:solidFill>
                  </a:tcPr>
                </a:tc>
                <a:tc>
                  <a:txBody>
                    <a:bodyPr/>
                    <a:lstStyle/>
                    <a:p>
                      <a:pPr algn="ctr" fontAlgn="ctr"/>
                      <a:r>
                        <a:rPr lang="en-GB" sz="1400" b="1" i="0" u="none" strike="noStrike" dirty="0">
                          <a:solidFill>
                            <a:srgbClr val="000000"/>
                          </a:solidFill>
                          <a:effectLst/>
                          <a:latin typeface="Arial" panose="020B0604020202020204" pitchFamily="34" charset="0"/>
                        </a:rPr>
                        <a:t>373</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bg1">
                        <a:lumMod val="85000"/>
                      </a:schemeClr>
                    </a:solidFill>
                  </a:tcPr>
                </a:tc>
                <a:tc>
                  <a:txBody>
                    <a:bodyPr/>
                    <a:lstStyle/>
                    <a:p>
                      <a:pPr algn="ctr" fontAlgn="ctr"/>
                      <a:r>
                        <a:rPr lang="en-GB" sz="1400" b="1" i="0" u="none" strike="noStrike" dirty="0">
                          <a:solidFill>
                            <a:srgbClr val="000000"/>
                          </a:solidFill>
                          <a:effectLst/>
                          <a:latin typeface="Arial" panose="020B0604020202020204" pitchFamily="34" charset="0"/>
                        </a:rPr>
                        <a:t>2,290,500</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bg1">
                        <a:lumMod val="85000"/>
                      </a:schemeClr>
                    </a:solidFill>
                  </a:tcPr>
                </a:tc>
                <a:tc>
                  <a:txBody>
                    <a:bodyPr/>
                    <a:lstStyle/>
                    <a:p>
                      <a:pPr algn="ctr" fontAlgn="ctr"/>
                      <a:r>
                        <a:rPr lang="en-GB" sz="1400" b="1" i="0" u="none" strike="noStrike" dirty="0">
                          <a:solidFill>
                            <a:srgbClr val="000000"/>
                          </a:solidFill>
                          <a:effectLst/>
                          <a:latin typeface="Arial" panose="020B0604020202020204" pitchFamily="34" charset="0"/>
                        </a:rPr>
                        <a:t>16.3</a:t>
                      </a:r>
                    </a:p>
                  </a:txBody>
                  <a:tcPr marL="9525" marR="9525" marT="9525" marB="0" anchor="ctr">
                    <a:lnL>
                      <a:noFill/>
                    </a:lnL>
                    <a:lnR w="6350" cap="flat" cmpd="sng" algn="ctr">
                      <a:no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bg1">
                        <a:lumMod val="85000"/>
                      </a:schemeClr>
                    </a:solidFill>
                  </a:tcPr>
                </a:tc>
                <a:tc>
                  <a:txBody>
                    <a:bodyPr/>
                    <a:lstStyle/>
                    <a:p>
                      <a:pPr algn="ctr" fontAlgn="ctr"/>
                      <a:endParaRPr lang="en-GB" sz="1200" b="1" i="0" u="none" strike="noStrike" dirty="0">
                        <a:solidFill>
                          <a:srgbClr val="000000"/>
                        </a:solidFill>
                        <a:effectLst/>
                        <a:latin typeface="Arial" panose="020B0604020202020204" pitchFamily="34" charset="0"/>
                      </a:endParaRPr>
                    </a:p>
                  </a:txBody>
                  <a:tcPr marL="9525" marR="9525" marT="9525"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33292949"/>
                  </a:ext>
                </a:extLst>
              </a:tr>
            </a:tbl>
          </a:graphicData>
        </a:graphic>
      </p:graphicFrame>
      <p:pic>
        <p:nvPicPr>
          <p:cNvPr id="7" name="Picture 2" descr="https://intranet.northeastlondon.icb.nhs.uk/wp-content/uploads/2022/06/NEL-Logo-Right-Aligned-JPG.jpg">
            <a:extLst>
              <a:ext uri="{FF2B5EF4-FFF2-40B4-BE49-F238E27FC236}">
                <a16:creationId xmlns:a16="http://schemas.microsoft.com/office/drawing/2014/main" id="{E275C0A9-5F46-75FF-951F-833F221CC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312" y="90366"/>
            <a:ext cx="2396222" cy="92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598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931C-728C-18D0-239D-53101A20C02C}"/>
              </a:ext>
            </a:extLst>
          </p:cNvPr>
          <p:cNvSpPr>
            <a:spLocks noGrp="1"/>
          </p:cNvSpPr>
          <p:nvPr>
            <p:ph type="title"/>
          </p:nvPr>
        </p:nvSpPr>
        <p:spPr>
          <a:xfrm>
            <a:off x="838200" y="97533"/>
            <a:ext cx="10515600" cy="859825"/>
          </a:xfrm>
        </p:spPr>
        <p:txBody>
          <a:bodyPr/>
          <a:lstStyle/>
          <a:p>
            <a:r>
              <a:rPr lang="en-GB" dirty="0">
                <a:solidFill>
                  <a:srgbClr val="046CB4"/>
                </a:solidFill>
              </a:rPr>
              <a:t>Appendix 2. Asylum Seekers Data</a:t>
            </a:r>
            <a:endParaRPr lang="en-GB" dirty="0"/>
          </a:p>
        </p:txBody>
      </p:sp>
      <p:sp>
        <p:nvSpPr>
          <p:cNvPr id="3" name="Content Placeholder 2">
            <a:extLst>
              <a:ext uri="{FF2B5EF4-FFF2-40B4-BE49-F238E27FC236}">
                <a16:creationId xmlns:a16="http://schemas.microsoft.com/office/drawing/2014/main" id="{AB74C101-466F-5F7E-7314-7A612B9FCC9B}"/>
              </a:ext>
            </a:extLst>
          </p:cNvPr>
          <p:cNvSpPr>
            <a:spLocks noGrp="1"/>
          </p:cNvSpPr>
          <p:nvPr>
            <p:ph idx="1"/>
          </p:nvPr>
        </p:nvSpPr>
        <p:spPr>
          <a:xfrm>
            <a:off x="838200" y="867266"/>
            <a:ext cx="10755702" cy="5309697"/>
          </a:xfrm>
        </p:spPr>
        <p:txBody>
          <a:bodyPr/>
          <a:lstStyle/>
          <a:p>
            <a:pPr marL="0" indent="0">
              <a:buNone/>
            </a:pPr>
            <a:endParaRPr lang="en-GB" b="1" dirty="0"/>
          </a:p>
          <a:p>
            <a:pPr marL="0" indent="0">
              <a:buNone/>
            </a:pPr>
            <a:endParaRPr lang="en-GB" b="1" dirty="0"/>
          </a:p>
        </p:txBody>
      </p:sp>
      <p:pic>
        <p:nvPicPr>
          <p:cNvPr id="5" name="Picture 2" descr="https://intranet.northeastlondon.icb.nhs.uk/wp-content/uploads/2022/06/NEL-Logo-Right-Aligned-JPG.jpg">
            <a:extLst>
              <a:ext uri="{FF2B5EF4-FFF2-40B4-BE49-F238E27FC236}">
                <a16:creationId xmlns:a16="http://schemas.microsoft.com/office/drawing/2014/main" id="{80FF7B59-779D-EE73-B0A8-74F4E301E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6598" y="89224"/>
            <a:ext cx="2396222" cy="923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E6CE5F1-2C0A-C410-1476-F1C864EC5D56}"/>
              </a:ext>
            </a:extLst>
          </p:cNvPr>
          <p:cNvSpPr txBox="1"/>
          <p:nvPr/>
        </p:nvSpPr>
        <p:spPr>
          <a:xfrm>
            <a:off x="895361" y="894694"/>
            <a:ext cx="10317431" cy="584775"/>
          </a:xfrm>
          <a:prstGeom prst="rect">
            <a:avLst/>
          </a:prstGeom>
          <a:solidFill>
            <a:schemeClr val="bg1">
              <a:lumMod val="95000"/>
            </a:schemeClr>
          </a:solidFill>
        </p:spPr>
        <p:txBody>
          <a:bodyPr wrap="square" rtlCol="0">
            <a:spAutoFit/>
          </a:bodyPr>
          <a:lstStyle/>
          <a:p>
            <a:r>
              <a:rPr lang="en-GB" sz="1600" dirty="0">
                <a:cs typeface="Calibri" panose="020F0502020204030204" pitchFamily="34" charset="0"/>
              </a:rPr>
              <a:t>As of March 2023, there were </a:t>
            </a:r>
            <a:r>
              <a:rPr lang="en-GB" sz="1600" b="1" dirty="0">
                <a:cs typeface="Calibri" panose="020F0502020204030204" pitchFamily="34" charset="0"/>
              </a:rPr>
              <a:t>5,644</a:t>
            </a:r>
            <a:r>
              <a:rPr lang="en-GB" sz="1600" dirty="0">
                <a:cs typeface="Calibri" panose="020F0502020204030204" pitchFamily="34" charset="0"/>
              </a:rPr>
              <a:t> asylum seekers in NEL. </a:t>
            </a:r>
            <a:r>
              <a:rPr lang="en-GB" sz="1600" b="1" dirty="0">
                <a:cs typeface="Calibri" panose="020F0502020204030204" pitchFamily="34" charset="0"/>
              </a:rPr>
              <a:t>Nearly half (49%)</a:t>
            </a:r>
            <a:r>
              <a:rPr lang="en-GB" sz="1600" dirty="0">
                <a:cs typeface="Calibri" panose="020F0502020204030204" pitchFamily="34" charset="0"/>
              </a:rPr>
              <a:t> live in contingency hotels, </a:t>
            </a:r>
            <a:r>
              <a:rPr lang="en-GB" sz="1600" b="1" dirty="0">
                <a:cs typeface="Calibri" panose="020F0502020204030204" pitchFamily="34" charset="0"/>
              </a:rPr>
              <a:t>44%</a:t>
            </a:r>
            <a:r>
              <a:rPr lang="en-GB" sz="1600" dirty="0">
                <a:cs typeface="Calibri" panose="020F0502020204030204" pitchFamily="34" charset="0"/>
              </a:rPr>
              <a:t> in dispersal and </a:t>
            </a:r>
            <a:r>
              <a:rPr lang="en-GB" sz="1600" b="1" dirty="0">
                <a:cs typeface="Calibri" panose="020F0502020204030204" pitchFamily="34" charset="0"/>
              </a:rPr>
              <a:t>7%</a:t>
            </a:r>
            <a:r>
              <a:rPr lang="en-GB" sz="1600" dirty="0">
                <a:cs typeface="Calibri" panose="020F0502020204030204" pitchFamily="34" charset="0"/>
              </a:rPr>
              <a:t> in subsistence accommodations across NEL.</a:t>
            </a:r>
          </a:p>
        </p:txBody>
      </p:sp>
      <p:pic>
        <p:nvPicPr>
          <p:cNvPr id="8" name="Picture 7">
            <a:extLst>
              <a:ext uri="{FF2B5EF4-FFF2-40B4-BE49-F238E27FC236}">
                <a16:creationId xmlns:a16="http://schemas.microsoft.com/office/drawing/2014/main" id="{68157106-6669-B9DB-EA44-9EB3E74ADE28}"/>
              </a:ext>
            </a:extLst>
          </p:cNvPr>
          <p:cNvPicPr>
            <a:picLocks noChangeAspect="1"/>
          </p:cNvPicPr>
          <p:nvPr/>
        </p:nvPicPr>
        <p:blipFill>
          <a:blip r:embed="rId3"/>
          <a:stretch>
            <a:fillRect/>
          </a:stretch>
        </p:blipFill>
        <p:spPr>
          <a:xfrm>
            <a:off x="876339" y="1660835"/>
            <a:ext cx="9408303" cy="4117796"/>
          </a:xfrm>
          <a:prstGeom prst="rect">
            <a:avLst/>
          </a:prstGeom>
        </p:spPr>
      </p:pic>
      <p:sp>
        <p:nvSpPr>
          <p:cNvPr id="9" name="TextBox 8">
            <a:extLst>
              <a:ext uri="{FF2B5EF4-FFF2-40B4-BE49-F238E27FC236}">
                <a16:creationId xmlns:a16="http://schemas.microsoft.com/office/drawing/2014/main" id="{47469B7D-2B55-86AE-61AA-2DF74F1A0EDB}"/>
              </a:ext>
            </a:extLst>
          </p:cNvPr>
          <p:cNvSpPr txBox="1"/>
          <p:nvPr/>
        </p:nvSpPr>
        <p:spPr>
          <a:xfrm>
            <a:off x="720649" y="5922553"/>
            <a:ext cx="10893176" cy="523220"/>
          </a:xfrm>
          <a:prstGeom prst="rect">
            <a:avLst/>
          </a:prstGeom>
          <a:noFill/>
        </p:spPr>
        <p:txBody>
          <a:bodyPr wrap="square" rtlCol="0">
            <a:spAutoFit/>
          </a:bodyPr>
          <a:lstStyle/>
          <a:p>
            <a:r>
              <a:rPr lang="en-GB" sz="1400" b="1" i="1" dirty="0">
                <a:solidFill>
                  <a:srgbClr val="000000"/>
                </a:solidFill>
                <a:cs typeface="Calibri" panose="020F0502020204030204" pitchFamily="34" charset="0"/>
              </a:rPr>
              <a:t>Please note: </a:t>
            </a:r>
            <a:r>
              <a:rPr lang="en-GB" sz="1400" i="1" dirty="0">
                <a:solidFill>
                  <a:srgbClr val="000000"/>
                </a:solidFill>
                <a:cs typeface="Calibri" panose="020F0502020204030204" pitchFamily="34" charset="0"/>
              </a:rPr>
              <a:t>The data above relates to people seeking asylum via the Home Office. This, therefore, excludes refugees with no recourse to public funds and those not documented in the system.</a:t>
            </a:r>
          </a:p>
        </p:txBody>
      </p:sp>
      <p:sp>
        <p:nvSpPr>
          <p:cNvPr id="12" name="TextBox 11">
            <a:extLst>
              <a:ext uri="{FF2B5EF4-FFF2-40B4-BE49-F238E27FC236}">
                <a16:creationId xmlns:a16="http://schemas.microsoft.com/office/drawing/2014/main" id="{6091D82F-7CF4-553A-A011-A7A5CC300CFF}"/>
              </a:ext>
            </a:extLst>
          </p:cNvPr>
          <p:cNvSpPr txBox="1"/>
          <p:nvPr/>
        </p:nvSpPr>
        <p:spPr>
          <a:xfrm>
            <a:off x="6949908" y="6506552"/>
            <a:ext cx="5182385" cy="276999"/>
          </a:xfrm>
          <a:prstGeom prst="rect">
            <a:avLst/>
          </a:prstGeom>
          <a:noFill/>
        </p:spPr>
        <p:txBody>
          <a:bodyPr wrap="square">
            <a:spAutoFit/>
          </a:bodyPr>
          <a:lstStyle/>
          <a:p>
            <a:r>
              <a:rPr lang="en-GB" sz="1200" b="1" i="1" dirty="0">
                <a:solidFill>
                  <a:schemeClr val="bg1"/>
                </a:solidFill>
              </a:rPr>
              <a:t>Data Source: </a:t>
            </a:r>
            <a:r>
              <a:rPr lang="en-GB" sz="1200" i="1" dirty="0">
                <a:solidFill>
                  <a:schemeClr val="bg1"/>
                </a:solidFill>
              </a:rPr>
              <a:t>Home Office - Immigration System Statistics (March 2023) </a:t>
            </a:r>
          </a:p>
        </p:txBody>
      </p:sp>
    </p:spTree>
    <p:extLst>
      <p:ext uri="{BB962C8B-B14F-4D97-AF65-F5344CB8AC3E}">
        <p14:creationId xmlns:p14="http://schemas.microsoft.com/office/powerpoint/2010/main" val="1122970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265B-B838-4C80-80DD-45E6C0D386FB}"/>
              </a:ext>
            </a:extLst>
          </p:cNvPr>
          <p:cNvSpPr>
            <a:spLocks noGrp="1"/>
          </p:cNvSpPr>
          <p:nvPr>
            <p:ph type="title"/>
          </p:nvPr>
        </p:nvSpPr>
        <p:spPr>
          <a:xfrm>
            <a:off x="838200" y="-141790"/>
            <a:ext cx="10515600" cy="1093897"/>
          </a:xfrm>
        </p:spPr>
        <p:txBody>
          <a:bodyPr>
            <a:normAutofit/>
          </a:bodyPr>
          <a:lstStyle/>
          <a:p>
            <a:r>
              <a:rPr lang="en-GB" sz="4000" dirty="0">
                <a:solidFill>
                  <a:srgbClr val="046CB4"/>
                </a:solidFill>
              </a:rPr>
              <a:t>Appendix 3. Medicines Formulary</a:t>
            </a:r>
          </a:p>
        </p:txBody>
      </p:sp>
      <p:pic>
        <p:nvPicPr>
          <p:cNvPr id="6" name="Picture 2" descr="https://intranet.northeastlondon.icb.nhs.uk/wp-content/uploads/2022/06/NEL-Logo-Right-Aligned-JPG.jpg">
            <a:extLst>
              <a:ext uri="{FF2B5EF4-FFF2-40B4-BE49-F238E27FC236}">
                <a16:creationId xmlns:a16="http://schemas.microsoft.com/office/drawing/2014/main" id="{3D0BDE73-5BF5-443A-998C-C0AB8F2CD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1185" y="137160"/>
            <a:ext cx="2396222" cy="923544"/>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8EF43E00-A670-D2E2-D0C3-9DE836A2B268}"/>
              </a:ext>
            </a:extLst>
          </p:cNvPr>
          <p:cNvPicPr>
            <a:picLocks noGrp="1" noChangeAspect="1"/>
          </p:cNvPicPr>
          <p:nvPr>
            <p:ph idx="1"/>
          </p:nvPr>
        </p:nvPicPr>
        <p:blipFill rotWithShape="1">
          <a:blip r:embed="rId3"/>
          <a:srcRect l="35780" t="18628" r="33415" b="4933"/>
          <a:stretch/>
        </p:blipFill>
        <p:spPr>
          <a:xfrm>
            <a:off x="952499" y="707010"/>
            <a:ext cx="5143501" cy="5702564"/>
          </a:xfrm>
        </p:spPr>
      </p:pic>
      <p:pic>
        <p:nvPicPr>
          <p:cNvPr id="9" name="Picture 8">
            <a:extLst>
              <a:ext uri="{FF2B5EF4-FFF2-40B4-BE49-F238E27FC236}">
                <a16:creationId xmlns:a16="http://schemas.microsoft.com/office/drawing/2014/main" id="{5C35B77D-D3C0-AB88-861D-B618570CDC76}"/>
              </a:ext>
            </a:extLst>
          </p:cNvPr>
          <p:cNvPicPr>
            <a:picLocks noChangeAspect="1"/>
          </p:cNvPicPr>
          <p:nvPr/>
        </p:nvPicPr>
        <p:blipFill rotWithShape="1">
          <a:blip r:embed="rId4"/>
          <a:srcRect l="35497" t="22320" r="32951" b="43106"/>
          <a:stretch/>
        </p:blipFill>
        <p:spPr>
          <a:xfrm>
            <a:off x="6497516" y="914399"/>
            <a:ext cx="4856284" cy="2725616"/>
          </a:xfrm>
          <a:prstGeom prst="rect">
            <a:avLst/>
          </a:prstGeom>
        </p:spPr>
      </p:pic>
    </p:spTree>
    <p:extLst>
      <p:ext uri="{BB962C8B-B14F-4D97-AF65-F5344CB8AC3E}">
        <p14:creationId xmlns:p14="http://schemas.microsoft.com/office/powerpoint/2010/main" val="301635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B024-D94F-0321-B43C-81C933DE0CC9}"/>
              </a:ext>
            </a:extLst>
          </p:cNvPr>
          <p:cNvSpPr>
            <a:spLocks noGrp="1"/>
          </p:cNvSpPr>
          <p:nvPr>
            <p:ph type="ctrTitle"/>
          </p:nvPr>
        </p:nvSpPr>
        <p:spPr/>
        <p:txBody>
          <a:bodyPr/>
          <a:lstStyle/>
          <a:p>
            <a:r>
              <a:rPr lang="en-GB" dirty="0"/>
              <a:t>Pharmacy First Refresher</a:t>
            </a:r>
          </a:p>
        </p:txBody>
      </p:sp>
    </p:spTree>
    <p:extLst>
      <p:ext uri="{BB962C8B-B14F-4D97-AF65-F5344CB8AC3E}">
        <p14:creationId xmlns:p14="http://schemas.microsoft.com/office/powerpoint/2010/main" val="1028030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8A25-50AC-4A01-927D-6DC2A1C33C83}"/>
              </a:ext>
            </a:extLst>
          </p:cNvPr>
          <p:cNvSpPr>
            <a:spLocks noGrp="1"/>
          </p:cNvSpPr>
          <p:nvPr>
            <p:ph type="title"/>
          </p:nvPr>
        </p:nvSpPr>
        <p:spPr>
          <a:xfrm>
            <a:off x="838200" y="137161"/>
            <a:ext cx="10515600" cy="847578"/>
          </a:xfrm>
        </p:spPr>
        <p:txBody>
          <a:bodyPr>
            <a:normAutofit/>
          </a:bodyPr>
          <a:lstStyle/>
          <a:p>
            <a:r>
              <a:rPr lang="en-GB" dirty="0">
                <a:solidFill>
                  <a:srgbClr val="046CB4"/>
                </a:solidFill>
              </a:rPr>
              <a:t>Pharmacy Payments</a:t>
            </a:r>
          </a:p>
        </p:txBody>
      </p:sp>
      <p:sp>
        <p:nvSpPr>
          <p:cNvPr id="3" name="Content Placeholder 2">
            <a:extLst>
              <a:ext uri="{FF2B5EF4-FFF2-40B4-BE49-F238E27FC236}">
                <a16:creationId xmlns:a16="http://schemas.microsoft.com/office/drawing/2014/main" id="{021D0BA7-F286-4D3D-A7E6-405553434FE8}"/>
              </a:ext>
            </a:extLst>
          </p:cNvPr>
          <p:cNvSpPr>
            <a:spLocks noGrp="1"/>
          </p:cNvSpPr>
          <p:nvPr>
            <p:ph idx="1"/>
          </p:nvPr>
        </p:nvSpPr>
        <p:spPr>
          <a:xfrm>
            <a:off x="720969" y="1098594"/>
            <a:ext cx="11262946" cy="4812019"/>
          </a:xfrm>
        </p:spPr>
        <p:txBody>
          <a:bodyPr>
            <a:normAutofit/>
          </a:bodyPr>
          <a:lstStyle/>
          <a:p>
            <a:pPr>
              <a:spcBef>
                <a:spcPts val="600"/>
              </a:spcBef>
            </a:pPr>
            <a:r>
              <a:rPr lang="en-GB" sz="2000" dirty="0"/>
              <a:t>For transparency, the payments that pharmacy contractors may claim for are detailed below:</a:t>
            </a:r>
          </a:p>
          <a:p>
            <a:pPr marL="0" indent="0">
              <a:spcBef>
                <a:spcPts val="600"/>
              </a:spcBef>
              <a:buNone/>
            </a:pPr>
            <a:endParaRPr lang="en-GB" sz="2000" dirty="0"/>
          </a:p>
          <a:p>
            <a:pPr marL="0" indent="0">
              <a:spcBef>
                <a:spcPts val="600"/>
              </a:spcBef>
              <a:buNone/>
            </a:pPr>
            <a:endParaRPr lang="en-GB" sz="2000" dirty="0"/>
          </a:p>
          <a:p>
            <a:pPr marL="0" indent="0">
              <a:spcBef>
                <a:spcPts val="600"/>
              </a:spcBef>
              <a:buNone/>
            </a:pPr>
            <a:endParaRPr lang="en-GB" sz="2000" dirty="0"/>
          </a:p>
          <a:p>
            <a:pPr marL="0" indent="0">
              <a:spcBef>
                <a:spcPts val="600"/>
              </a:spcBef>
              <a:buNone/>
            </a:pPr>
            <a:endParaRPr lang="en-GB" sz="2000" dirty="0"/>
          </a:p>
          <a:p>
            <a:pPr marL="0" indent="0">
              <a:spcBef>
                <a:spcPts val="600"/>
              </a:spcBef>
              <a:buNone/>
            </a:pPr>
            <a:endParaRPr lang="en-GB" sz="2000" dirty="0"/>
          </a:p>
        </p:txBody>
      </p:sp>
      <p:pic>
        <p:nvPicPr>
          <p:cNvPr id="5" name="Picture 2" descr="https://intranet.northeastlondon.icb.nhs.uk/wp-content/uploads/2022/06/NEL-Logo-Right-Aligned-JPG.jpg">
            <a:extLst>
              <a:ext uri="{FF2B5EF4-FFF2-40B4-BE49-F238E27FC236}">
                <a16:creationId xmlns:a16="http://schemas.microsoft.com/office/drawing/2014/main" id="{F48C6DB2-9DB0-421A-8317-ABCD3B61F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0313" y="75616"/>
            <a:ext cx="2396222" cy="9235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33D24D5C-3155-0B4A-0F6F-2BA3628756F7}"/>
              </a:ext>
            </a:extLst>
          </p:cNvPr>
          <p:cNvGraphicFramePr>
            <a:graphicFrameLocks noGrp="1"/>
          </p:cNvGraphicFramePr>
          <p:nvPr>
            <p:extLst>
              <p:ext uri="{D42A27DB-BD31-4B8C-83A1-F6EECF244321}">
                <p14:modId xmlns:p14="http://schemas.microsoft.com/office/powerpoint/2010/main" val="1363259025"/>
              </p:ext>
            </p:extLst>
          </p:nvPr>
        </p:nvGraphicFramePr>
        <p:xfrm>
          <a:off x="1001618" y="1830597"/>
          <a:ext cx="9906806" cy="2765208"/>
        </p:xfrm>
        <a:graphic>
          <a:graphicData uri="http://schemas.openxmlformats.org/drawingml/2006/table">
            <a:tbl>
              <a:tblPr firstRow="1" firstCol="1" bandRow="1"/>
              <a:tblGrid>
                <a:gridCol w="5032490">
                  <a:extLst>
                    <a:ext uri="{9D8B030D-6E8A-4147-A177-3AD203B41FA5}">
                      <a16:colId xmlns:a16="http://schemas.microsoft.com/office/drawing/2014/main" val="1112056925"/>
                    </a:ext>
                  </a:extLst>
                </a:gridCol>
                <a:gridCol w="4874316">
                  <a:extLst>
                    <a:ext uri="{9D8B030D-6E8A-4147-A177-3AD203B41FA5}">
                      <a16:colId xmlns:a16="http://schemas.microsoft.com/office/drawing/2014/main" val="3952908201"/>
                    </a:ext>
                  </a:extLst>
                </a:gridCol>
              </a:tblGrid>
              <a:tr h="214654">
                <a:tc>
                  <a:txBody>
                    <a:bodyPr/>
                    <a:lstStyle/>
                    <a:p>
                      <a:pPr marL="782320" marR="113030" indent="-228600" algn="ctr">
                        <a:spcAft>
                          <a:spcPts val="0"/>
                        </a:spcAft>
                      </a:pPr>
                      <a:r>
                        <a:rPr lang="en-GB" sz="1400" b="1" dirty="0">
                          <a:solidFill>
                            <a:srgbClr val="FFFFFF"/>
                          </a:solidFill>
                          <a:effectLst/>
                          <a:highlight>
                            <a:srgbClr val="005EB8"/>
                          </a:highlight>
                          <a:latin typeface="Arial" panose="020B0604020202020204" pitchFamily="34" charset="0"/>
                          <a:ea typeface="Arial MT"/>
                          <a:cs typeface="Arial MT"/>
                        </a:rPr>
                        <a:t>Item</a:t>
                      </a:r>
                      <a:endParaRPr lang="en-GB" sz="1400" dirty="0">
                        <a:effectLst/>
                        <a:highlight>
                          <a:srgbClr val="005EB8"/>
                        </a:highlight>
                        <a:latin typeface="Arial MT"/>
                        <a:ea typeface="Arial MT"/>
                        <a:cs typeface="Arial MT"/>
                      </a:endParaRPr>
                    </a:p>
                  </a:txBody>
                  <a:tcPr marL="68580" marR="68580" marT="0" marB="0">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solidFill>
                      <a:srgbClr val="005EB8"/>
                    </a:solidFill>
                  </a:tcPr>
                </a:tc>
                <a:tc>
                  <a:txBody>
                    <a:bodyPr/>
                    <a:lstStyle/>
                    <a:p>
                      <a:pPr marL="19685" marR="22860" indent="-228600" algn="ctr">
                        <a:spcAft>
                          <a:spcPts val="0"/>
                        </a:spcAft>
                      </a:pPr>
                      <a:r>
                        <a:rPr lang="en-GB" sz="1400" b="1" dirty="0">
                          <a:solidFill>
                            <a:srgbClr val="FFFFFF"/>
                          </a:solidFill>
                          <a:effectLst/>
                          <a:highlight>
                            <a:srgbClr val="005EB8"/>
                          </a:highlight>
                          <a:latin typeface="Arial" panose="020B0604020202020204" pitchFamily="34" charset="0"/>
                          <a:ea typeface="Arial MT"/>
                          <a:cs typeface="Arial MT"/>
                        </a:rPr>
                        <a:t>NEL Payment</a:t>
                      </a:r>
                      <a:endParaRPr lang="en-GB" sz="1400" dirty="0">
                        <a:effectLst/>
                        <a:highlight>
                          <a:srgbClr val="005EB8"/>
                        </a:highlight>
                        <a:latin typeface="Arial MT"/>
                        <a:ea typeface="Arial MT"/>
                        <a:cs typeface="Arial MT"/>
                      </a:endParaRPr>
                    </a:p>
                  </a:txBody>
                  <a:tcPr marL="68580" marR="68580" marT="0" marB="0">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solidFill>
                      <a:srgbClr val="005EB8"/>
                    </a:solidFill>
                  </a:tcPr>
                </a:tc>
                <a:extLst>
                  <a:ext uri="{0D108BD9-81ED-4DB2-BD59-A6C34878D82A}">
                    <a16:rowId xmlns:a16="http://schemas.microsoft.com/office/drawing/2014/main" val="2801647575"/>
                  </a:ext>
                </a:extLst>
              </a:tr>
              <a:tr h="544705">
                <a:tc>
                  <a:txBody>
                    <a:bodyPr/>
                    <a:lstStyle/>
                    <a:p>
                      <a:pPr marL="782320" indent="-228600"/>
                      <a:r>
                        <a:rPr lang="en-GB" sz="1400" dirty="0">
                          <a:effectLst/>
                          <a:latin typeface="Arial" panose="020B0604020202020204" pitchFamily="34" charset="0"/>
                          <a:ea typeface="Arial MT"/>
                          <a:cs typeface="Arial MT"/>
                        </a:rPr>
                        <a:t>Consultation fee for walk-ins </a:t>
                      </a:r>
                    </a:p>
                    <a:p>
                      <a:pPr marL="782320" indent="-228600"/>
                      <a:r>
                        <a:rPr lang="en-GB" sz="1400" dirty="0">
                          <a:effectLst/>
                          <a:latin typeface="Arial" panose="020B0604020202020204" pitchFamily="34" charset="0"/>
                          <a:ea typeface="Arial MT"/>
                          <a:cs typeface="Arial MT"/>
                        </a:rPr>
                        <a:t>(Homeless, asylum seekers or refugees only)</a:t>
                      </a:r>
                      <a:endParaRPr lang="en-GB" sz="1400" dirty="0">
                        <a:effectLst/>
                        <a:latin typeface="Arial MT"/>
                        <a:ea typeface="Arial MT"/>
                        <a:cs typeface="Arial MT"/>
                      </a:endParaRPr>
                    </a:p>
                  </a:txBody>
                  <a:tcPr marL="68580" marR="68580"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noFill/>
                  </a:tcPr>
                </a:tc>
                <a:tc>
                  <a:txBody>
                    <a:bodyPr/>
                    <a:lstStyle/>
                    <a:p>
                      <a:pPr marL="19685" indent="-228600" algn="ctr"/>
                      <a:r>
                        <a:rPr lang="en-GB" sz="1400" dirty="0">
                          <a:effectLst/>
                          <a:latin typeface="Arial" panose="020B0604020202020204" pitchFamily="34" charset="0"/>
                          <a:ea typeface="Arial MT"/>
                          <a:cs typeface="Arial MT"/>
                        </a:rPr>
                        <a:t>£8.00 per consultation</a:t>
                      </a:r>
                      <a:endParaRPr lang="en-GB" sz="1400" dirty="0">
                        <a:effectLst/>
                        <a:latin typeface="Arial MT"/>
                        <a:ea typeface="Arial MT"/>
                        <a:cs typeface="Arial MT"/>
                      </a:endParaRPr>
                    </a:p>
                  </a:txBody>
                  <a:tcPr marL="68580" marR="68580"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noFill/>
                  </a:tcPr>
                </a:tc>
                <a:extLst>
                  <a:ext uri="{0D108BD9-81ED-4DB2-BD59-A6C34878D82A}">
                    <a16:rowId xmlns:a16="http://schemas.microsoft.com/office/drawing/2014/main" val="2293039180"/>
                  </a:ext>
                </a:extLst>
              </a:tr>
              <a:tr h="643962">
                <a:tc>
                  <a:txBody>
                    <a:bodyPr/>
                    <a:lstStyle/>
                    <a:p>
                      <a:pPr marL="782320" indent="-228600"/>
                      <a:r>
                        <a:rPr lang="en-GB" sz="1400">
                          <a:effectLst/>
                          <a:latin typeface="Arial" panose="020B0604020202020204" pitchFamily="34" charset="0"/>
                          <a:ea typeface="Arial MT"/>
                          <a:cs typeface="Arial MT"/>
                        </a:rPr>
                        <a:t>Consultation fee for GP referrals</a:t>
                      </a:r>
                      <a:endParaRPr lang="en-GB" sz="1400">
                        <a:effectLst/>
                        <a:latin typeface="Arial MT"/>
                        <a:ea typeface="Arial MT"/>
                        <a:cs typeface="Arial MT"/>
                      </a:endParaRPr>
                    </a:p>
                  </a:txBody>
                  <a:tcPr marL="68580" marR="68580"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noFill/>
                  </a:tcPr>
                </a:tc>
                <a:tc>
                  <a:txBody>
                    <a:bodyPr/>
                    <a:lstStyle/>
                    <a:p>
                      <a:pPr marL="19685" indent="-228600" algn="ctr"/>
                      <a:r>
                        <a:rPr lang="en-GB" sz="1400" dirty="0">
                          <a:effectLst/>
                          <a:latin typeface="Arial" panose="020B0604020202020204" pitchFamily="34" charset="0"/>
                          <a:ea typeface="Arial MT"/>
                          <a:cs typeface="Arial MT"/>
                        </a:rPr>
                        <a:t>£0.00</a:t>
                      </a:r>
                      <a:endParaRPr lang="en-GB" sz="1400" dirty="0">
                        <a:effectLst/>
                        <a:highlight>
                          <a:srgbClr val="FFFF00"/>
                        </a:highlight>
                        <a:latin typeface="Arial MT"/>
                        <a:ea typeface="Arial MT"/>
                        <a:cs typeface="Arial MT"/>
                      </a:endParaRPr>
                    </a:p>
                    <a:p>
                      <a:pPr marL="19685" indent="-228600" algn="ctr"/>
                      <a:r>
                        <a:rPr lang="en-GB" sz="1400" dirty="0">
                          <a:effectLst/>
                          <a:latin typeface="Arial" panose="020B0604020202020204" pitchFamily="34" charset="0"/>
                          <a:ea typeface="Arial MT"/>
                          <a:cs typeface="Arial MT"/>
                        </a:rPr>
                        <a:t>(Pharmacy contractors to claim through Pharmacy First service)</a:t>
                      </a:r>
                      <a:endParaRPr lang="en-GB" sz="1400" dirty="0">
                        <a:effectLst/>
                        <a:latin typeface="Arial MT"/>
                        <a:ea typeface="Arial MT"/>
                        <a:cs typeface="Arial MT"/>
                      </a:endParaRPr>
                    </a:p>
                  </a:txBody>
                  <a:tcPr marL="68580" marR="68580" marT="0" marB="0">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noFill/>
                  </a:tcPr>
                </a:tc>
                <a:extLst>
                  <a:ext uri="{0D108BD9-81ED-4DB2-BD59-A6C34878D82A}">
                    <a16:rowId xmlns:a16="http://schemas.microsoft.com/office/drawing/2014/main" val="1561671120"/>
                  </a:ext>
                </a:extLst>
              </a:tr>
              <a:tr h="817182">
                <a:tc>
                  <a:txBody>
                    <a:bodyPr/>
                    <a:lstStyle/>
                    <a:p>
                      <a:pPr marL="782320" indent="-228600"/>
                      <a:r>
                        <a:rPr lang="en-GB" sz="1400" dirty="0">
                          <a:effectLst/>
                          <a:latin typeface="Arial" panose="020B0604020202020204" pitchFamily="34" charset="0"/>
                          <a:ea typeface="Arial MT"/>
                          <a:cs typeface="Arial MT"/>
                        </a:rPr>
                        <a:t>Additional admin fee for supply of free OTC medicines to eligible patients</a:t>
                      </a:r>
                      <a:endParaRPr lang="en-GB" sz="1400" dirty="0">
                        <a:effectLst/>
                        <a:latin typeface="Arial MT"/>
                        <a:ea typeface="Arial MT"/>
                        <a:cs typeface="Arial MT"/>
                      </a:endParaRPr>
                    </a:p>
                    <a:p>
                      <a:pPr marL="782320" indent="-228600"/>
                      <a:r>
                        <a:rPr lang="en-GB" sz="1400" dirty="0">
                          <a:effectLst/>
                          <a:latin typeface="Arial" panose="020B0604020202020204" pitchFamily="34" charset="0"/>
                          <a:ea typeface="Arial MT"/>
                          <a:cs typeface="Arial MT"/>
                        </a:rPr>
                        <a:t>(for both walk-ins and GP referrals)</a:t>
                      </a:r>
                      <a:endParaRPr lang="en-GB" sz="1400" dirty="0">
                        <a:effectLst/>
                        <a:latin typeface="Arial MT"/>
                        <a:ea typeface="Arial MT"/>
                        <a:cs typeface="Arial MT"/>
                      </a:endParaRPr>
                    </a:p>
                  </a:txBody>
                  <a:tcPr marL="68580" marR="68580"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noFill/>
                  </a:tcPr>
                </a:tc>
                <a:tc>
                  <a:txBody>
                    <a:bodyPr/>
                    <a:lstStyle/>
                    <a:p>
                      <a:pPr marL="19685" indent="-228600" algn="ctr"/>
                      <a:r>
                        <a:rPr lang="en-GB" sz="1400" dirty="0">
                          <a:effectLst/>
                          <a:latin typeface="Arial" panose="020B0604020202020204" pitchFamily="34" charset="0"/>
                          <a:ea typeface="Arial MT"/>
                          <a:cs typeface="Arial MT"/>
                        </a:rPr>
                        <a:t>£2.00 per consultation</a:t>
                      </a:r>
                      <a:endParaRPr lang="en-GB" sz="1400" dirty="0">
                        <a:effectLst/>
                        <a:latin typeface="Arial MT"/>
                        <a:ea typeface="Arial MT"/>
                        <a:cs typeface="Arial MT"/>
                      </a:endParaRPr>
                    </a:p>
                    <a:p>
                      <a:pPr marL="19685" indent="-228600" algn="ctr"/>
                      <a:r>
                        <a:rPr lang="en-GB" sz="1400" dirty="0">
                          <a:effectLst/>
                          <a:latin typeface="Arial" panose="020B0604020202020204" pitchFamily="34" charset="0"/>
                          <a:ea typeface="Arial MT"/>
                          <a:cs typeface="Arial MT"/>
                        </a:rPr>
                        <a:t>(Irrespective of number of medicines supplied)</a:t>
                      </a:r>
                      <a:endParaRPr lang="en-GB" sz="1400" dirty="0">
                        <a:effectLst/>
                        <a:latin typeface="Arial MT"/>
                        <a:ea typeface="Arial MT"/>
                        <a:cs typeface="Arial MT"/>
                      </a:endParaRPr>
                    </a:p>
                  </a:txBody>
                  <a:tcPr marL="68580" marR="68580"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noFill/>
                  </a:tcPr>
                </a:tc>
                <a:extLst>
                  <a:ext uri="{0D108BD9-81ED-4DB2-BD59-A6C34878D82A}">
                    <a16:rowId xmlns:a16="http://schemas.microsoft.com/office/drawing/2014/main" val="2133889375"/>
                  </a:ext>
                </a:extLst>
              </a:tr>
              <a:tr h="544705">
                <a:tc>
                  <a:txBody>
                    <a:bodyPr/>
                    <a:lstStyle/>
                    <a:p>
                      <a:pPr marL="782320" indent="-228600"/>
                      <a:r>
                        <a:rPr lang="en-GB" sz="1400" dirty="0">
                          <a:effectLst/>
                          <a:latin typeface="Arial" panose="020B0604020202020204" pitchFamily="34" charset="0"/>
                          <a:ea typeface="Arial MT"/>
                          <a:cs typeface="Arial MT"/>
                        </a:rPr>
                        <a:t>Reimbursement for cost of OTC medicines supplied</a:t>
                      </a:r>
                      <a:endParaRPr lang="en-GB" sz="1400" dirty="0">
                        <a:effectLst/>
                        <a:latin typeface="Arial MT"/>
                        <a:ea typeface="Arial MT"/>
                        <a:cs typeface="Arial MT"/>
                      </a:endParaRPr>
                    </a:p>
                  </a:txBody>
                  <a:tcPr marL="68580" marR="68580"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noFill/>
                  </a:tcPr>
                </a:tc>
                <a:tc>
                  <a:txBody>
                    <a:bodyPr/>
                    <a:lstStyle/>
                    <a:p>
                      <a:pPr marL="19685" indent="-228600" algn="ctr"/>
                      <a:r>
                        <a:rPr lang="en-GB" sz="1400" dirty="0">
                          <a:effectLst/>
                          <a:latin typeface="Arial" panose="020B0604020202020204" pitchFamily="34" charset="0"/>
                          <a:ea typeface="Arial MT"/>
                          <a:cs typeface="Arial MT"/>
                        </a:rPr>
                        <a:t>Reimbursement as per Drug Tariff (or Chemist &amp; Druggist) cost (plus VAT, where applicable)</a:t>
                      </a:r>
                      <a:endParaRPr lang="en-GB" sz="1400" dirty="0">
                        <a:effectLst/>
                        <a:latin typeface="Arial MT"/>
                        <a:ea typeface="Arial MT"/>
                        <a:cs typeface="Arial MT"/>
                      </a:endParaRPr>
                    </a:p>
                  </a:txBody>
                  <a:tcPr marL="68580" marR="68580"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noFill/>
                  </a:tcPr>
                </a:tc>
                <a:extLst>
                  <a:ext uri="{0D108BD9-81ED-4DB2-BD59-A6C34878D82A}">
                    <a16:rowId xmlns:a16="http://schemas.microsoft.com/office/drawing/2014/main" val="1335917747"/>
                  </a:ext>
                </a:extLst>
              </a:tr>
            </a:tbl>
          </a:graphicData>
        </a:graphic>
      </p:graphicFrame>
    </p:spTree>
    <p:extLst>
      <p:ext uri="{BB962C8B-B14F-4D97-AF65-F5344CB8AC3E}">
        <p14:creationId xmlns:p14="http://schemas.microsoft.com/office/powerpoint/2010/main" val="620309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932444-7D1E-AB4D-2307-83FAB1D9D5E7}"/>
              </a:ext>
            </a:extLst>
          </p:cNvPr>
          <p:cNvSpPr txBox="1"/>
          <p:nvPr/>
        </p:nvSpPr>
        <p:spPr>
          <a:xfrm>
            <a:off x="3200824" y="320211"/>
            <a:ext cx="5790368" cy="6924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0070C0"/>
                </a:solidFill>
                <a:effectLst/>
                <a:uLnTx/>
                <a:uFillTx/>
                <a:latin typeface="ADLaM Display" panose="02010000000000000000" pitchFamily="2" charset="77"/>
                <a:ea typeface="ADLaM Display" panose="02010000000000000000" pitchFamily="2" charset="77"/>
                <a:cs typeface="ADLaM Display" panose="02010000000000000000" pitchFamily="2" charset="77"/>
              </a:rPr>
              <a:t>What is Pharmacy First?</a:t>
            </a:r>
          </a:p>
        </p:txBody>
      </p:sp>
      <p:grpSp>
        <p:nvGrpSpPr>
          <p:cNvPr id="8" name="Group 7">
            <a:extLst>
              <a:ext uri="{FF2B5EF4-FFF2-40B4-BE49-F238E27FC236}">
                <a16:creationId xmlns:a16="http://schemas.microsoft.com/office/drawing/2014/main" id="{80F9EF16-96E6-2E5E-5045-FEF19989F3F1}"/>
              </a:ext>
            </a:extLst>
          </p:cNvPr>
          <p:cNvGrpSpPr/>
          <p:nvPr/>
        </p:nvGrpSpPr>
        <p:grpSpPr>
          <a:xfrm>
            <a:off x="550229" y="1018045"/>
            <a:ext cx="11091542" cy="1715744"/>
            <a:chOff x="2960" y="49043"/>
            <a:chExt cx="3911466" cy="1200393"/>
          </a:xfrm>
        </p:grpSpPr>
        <p:sp>
          <p:nvSpPr>
            <p:cNvPr id="9" name="Rounded Rectangle 8">
              <a:extLst>
                <a:ext uri="{FF2B5EF4-FFF2-40B4-BE49-F238E27FC236}">
                  <a16:creationId xmlns:a16="http://schemas.microsoft.com/office/drawing/2014/main" id="{26DBBD72-6E6E-9267-93B4-DDE79E2FA5B7}"/>
                </a:ext>
              </a:extLst>
            </p:cNvPr>
            <p:cNvSpPr/>
            <p:nvPr/>
          </p:nvSpPr>
          <p:spPr>
            <a:xfrm>
              <a:off x="10048" y="100443"/>
              <a:ext cx="3904378" cy="1148993"/>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7200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750" b="0" i="0" u="none" strike="noStrike" kern="100" cap="none" spc="0" normalizeH="0" baseline="0" noProof="0" dirty="0">
                <a:ln>
                  <a:noFill/>
                </a:ln>
                <a:solidFill>
                  <a:srgbClr val="000000"/>
                </a:solidFill>
                <a:effectLst/>
                <a:uLnTx/>
                <a:uFillTx/>
                <a:latin typeface="Arial" panose="020B0604020202020204"/>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750" b="0" i="0" u="none" strike="noStrike" kern="100" cap="none" spc="0" normalizeH="0" baseline="0" noProof="0" dirty="0">
                <a:ln>
                  <a:noFill/>
                </a:ln>
                <a:solidFill>
                  <a:srgbClr val="000000"/>
                </a:solidFill>
                <a:effectLst/>
                <a:uLnTx/>
                <a:uFillTx/>
                <a:latin typeface="Arial" panose="020B0604020202020204"/>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00" cap="none" spc="0" normalizeH="0" baseline="0" noProof="0" dirty="0">
                  <a:ln>
                    <a:noFill/>
                  </a:ln>
                  <a:solidFill>
                    <a:srgbClr val="000000"/>
                  </a:solidFill>
                  <a:effectLst/>
                  <a:uLnTx/>
                  <a:uFillTx/>
                  <a:latin typeface="Arial" panose="020B0604020202020204"/>
                  <a:ea typeface="Calibri" panose="020F0502020204030204" pitchFamily="34" charset="0"/>
                  <a:cs typeface="Calibri" panose="020F0502020204030204" pitchFamily="34" charset="0"/>
                </a:rPr>
                <a:t> </a:t>
              </a:r>
              <a:endParaRPr kumimoji="0" lang="en-GB" sz="1200" b="1" i="0" u="none" strike="noStrike" kern="100" cap="none" spc="0" normalizeH="0" baseline="0" noProof="0" dirty="0">
                <a:ln>
                  <a:noFill/>
                </a:ln>
                <a:solidFill>
                  <a:srgbClr val="0A4740"/>
                </a:solidFill>
                <a:effectLst/>
                <a:uLnTx/>
                <a:uFillTx/>
                <a:latin typeface="Arial" panose="020B0604020202020204"/>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Pts val="750"/>
                <a:buFontTx/>
                <a:buNone/>
                <a:tabLst/>
                <a:defRPr/>
              </a:pPr>
              <a:r>
                <a:rPr kumimoji="0" lang="en-GB" sz="1200" b="0" i="0" u="none" strike="noStrike" kern="100" cap="none" spc="0" normalizeH="0" baseline="0" noProof="0" dirty="0">
                  <a:ln>
                    <a:noFill/>
                  </a:ln>
                  <a:solidFill>
                    <a:srgbClr val="0A4740"/>
                  </a:solidFill>
                  <a:effectLst/>
                  <a:uLnTx/>
                  <a:uFillTx/>
                  <a:latin typeface="Arial" panose="020B0604020202020204"/>
                  <a:ea typeface="Calibri" panose="020F0502020204030204" pitchFamily="34" charset="0"/>
                  <a:cs typeface="Calibri" panose="020F0502020204030204" pitchFamily="34" charset="0"/>
                </a:rPr>
                <a:t>Pharmacy First is a new advanced service which involves Pharmacists providing advice and NHS-funded treatment, where clinically appropriate for seven conditions.</a:t>
              </a:r>
            </a:p>
            <a:p>
              <a:pPr marL="0" marR="0" lvl="0" indent="0" algn="just" defTabSz="914400" rtl="0" eaLnBrk="1" fontAlgn="auto" latinLnBrk="0" hangingPunct="1">
                <a:lnSpc>
                  <a:spcPct val="100000"/>
                </a:lnSpc>
                <a:spcBef>
                  <a:spcPts val="0"/>
                </a:spcBef>
                <a:spcAft>
                  <a:spcPts val="0"/>
                </a:spcAft>
                <a:buClrTx/>
                <a:buSzPts val="750"/>
                <a:buFontTx/>
                <a:buNone/>
                <a:tabLst/>
                <a:defRPr/>
              </a:pPr>
              <a:endParaRPr kumimoji="0" lang="en-GB" sz="750" b="0" i="0" u="none" strike="noStrike" kern="100" cap="none" spc="0" normalizeH="0" baseline="0" noProof="0" dirty="0">
                <a:ln>
                  <a:noFill/>
                </a:ln>
                <a:solidFill>
                  <a:srgbClr val="0A4740"/>
                </a:solidFill>
                <a:effectLst/>
                <a:uLnTx/>
                <a:uFillTx/>
                <a:latin typeface="Arial" panose="020B0604020202020204"/>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Pts val="750"/>
                <a:buFontTx/>
                <a:buNone/>
                <a:tabLst/>
                <a:defRPr/>
              </a:pPr>
              <a:r>
                <a:rPr kumimoji="0" lang="en-GB" sz="1200" b="0" i="0" u="none" strike="noStrike" kern="100" cap="none" spc="0" normalizeH="0" baseline="0" noProof="0" dirty="0">
                  <a:ln>
                    <a:noFill/>
                  </a:ln>
                  <a:solidFill>
                    <a:srgbClr val="0A4740"/>
                  </a:solidFill>
                  <a:effectLst/>
                  <a:uLnTx/>
                  <a:uFillTx/>
                  <a:latin typeface="Arial" panose="020B0604020202020204"/>
                  <a:ea typeface="Calibri" panose="020F0502020204030204" pitchFamily="34" charset="0"/>
                  <a:cs typeface="Calibri" panose="020F0502020204030204" pitchFamily="34" charset="0"/>
                </a:rPr>
                <a:t>Pharmacy First </a:t>
              </a:r>
              <a:r>
                <a:rPr kumimoji="0" lang="en-GB" sz="1200" b="0" i="0" u="none" strike="noStrike" kern="100" cap="none" spc="0" normalizeH="0" baseline="0" noProof="0" dirty="0">
                  <a:ln>
                    <a:noFill/>
                  </a:ln>
                  <a:solidFill>
                    <a:srgbClr val="000000"/>
                  </a:solidFill>
                  <a:effectLst/>
                  <a:uLnTx/>
                  <a:uFillTx/>
                  <a:latin typeface="Arial" panose="020B0604020202020204"/>
                  <a:ea typeface="Calibri" panose="020F0502020204030204" pitchFamily="34" charset="0"/>
                  <a:cs typeface="Calibri" panose="020F0502020204030204" pitchFamily="34" charset="0"/>
                </a:rPr>
                <a:t>incorporates</a:t>
              </a:r>
              <a:r>
                <a:rPr kumimoji="0" lang="en-GB" sz="1200" b="0" i="0" u="none" strike="noStrike" kern="100" cap="none" spc="0" normalizeH="0" baseline="0" noProof="0" dirty="0">
                  <a:ln>
                    <a:noFill/>
                  </a:ln>
                  <a:solidFill>
                    <a:srgbClr val="0A4740"/>
                  </a:solidFill>
                  <a:effectLst/>
                  <a:uLnTx/>
                  <a:uFillTx/>
                  <a:latin typeface="Arial" panose="020B0604020202020204"/>
                  <a:ea typeface="Calibri" panose="020F0502020204030204" pitchFamily="34" charset="0"/>
                  <a:cs typeface="Calibri" panose="020F0502020204030204" pitchFamily="34" charset="0"/>
                </a:rPr>
                <a:t> the existing elements of Community Pharmacy Consultation Service i.e. Minor Illness consultation with a pharmacist and supply of urgent medicines  (and appliances) both following a referral from NHS111, general practices and other authorised healthcare providers. </a:t>
              </a:r>
            </a:p>
            <a:p>
              <a:pPr marL="800100" marR="0" lvl="1" indent="-342900" algn="just" defTabSz="914400" rtl="0" eaLnBrk="1" fontAlgn="auto" latinLnBrk="0" hangingPunct="1">
                <a:lnSpc>
                  <a:spcPct val="100000"/>
                </a:lnSpc>
                <a:spcBef>
                  <a:spcPts val="0"/>
                </a:spcBef>
                <a:spcAft>
                  <a:spcPts val="0"/>
                </a:spcAft>
                <a:buClrTx/>
                <a:buSzPts val="750"/>
                <a:buFont typeface="Symbol" pitchFamily="2" charset="2"/>
                <a:buChar char=""/>
                <a:tabLst/>
                <a:defRPr/>
              </a:pPr>
              <a:endParaRPr kumimoji="0" lang="en-GB" sz="2800" b="0" i="0" u="none" strike="noStrike" kern="100" cap="none" spc="0" normalizeH="0" baseline="0" noProof="0" dirty="0">
                <a:ln>
                  <a:noFill/>
                </a:ln>
                <a:solidFill>
                  <a:srgbClr val="FFFFFF"/>
                </a:solidFill>
                <a:effectLst/>
                <a:uLnTx/>
                <a:uFillTx/>
                <a:latin typeface="Arial" panose="020B0604020202020204"/>
                <a:ea typeface="Calibri" panose="020F0502020204030204" pitchFamily="34" charset="0"/>
                <a:cs typeface="Calibri" panose="020F0502020204030204" pitchFamily="34" charset="0"/>
              </a:endParaRPr>
            </a:p>
          </p:txBody>
        </p:sp>
        <p:sp>
          <p:nvSpPr>
            <p:cNvPr id="11" name="Round Same-side Corner of Rectangle 10">
              <a:extLst>
                <a:ext uri="{FF2B5EF4-FFF2-40B4-BE49-F238E27FC236}">
                  <a16:creationId xmlns:a16="http://schemas.microsoft.com/office/drawing/2014/main" id="{97D06CB0-27EC-DAA4-E82D-143FF7786F52}"/>
                </a:ext>
              </a:extLst>
            </p:cNvPr>
            <p:cNvSpPr/>
            <p:nvPr/>
          </p:nvSpPr>
          <p:spPr>
            <a:xfrm>
              <a:off x="2960" y="49043"/>
              <a:ext cx="3904378" cy="364231"/>
            </a:xfrm>
            <a:prstGeom prst="round2Same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800" b="1" i="0" u="none" strike="noStrike" kern="100" cap="none" spc="0" normalizeH="0" baseline="0" noProof="0" dirty="0">
                  <a:ln>
                    <a:noFill/>
                  </a:ln>
                  <a:solidFill>
                    <a:srgbClr val="FFFFFF"/>
                  </a:solidFill>
                  <a:effectLst/>
                  <a:uLnTx/>
                  <a:uFillTx/>
                  <a:latin typeface="Arial" panose="020B0604020202020204"/>
                  <a:ea typeface="Calibri" panose="020F0502020204030204" pitchFamily="34" charset="0"/>
                  <a:cs typeface="Times New Roman" panose="02020603050405020304" pitchFamily="18" charset="0"/>
                </a:rPr>
                <a:t>What is the service?</a:t>
              </a:r>
              <a:endParaRPr kumimoji="0" lang="en-GB" sz="2800" b="0" i="0" u="none" strike="noStrike" kern="100" cap="none" spc="0" normalizeH="0" baseline="0" noProof="0" dirty="0">
                <a:ln>
                  <a:noFill/>
                </a:ln>
                <a:solidFill>
                  <a:srgbClr val="FFFFFF"/>
                </a:solidFill>
                <a:effectLst/>
                <a:uLnTx/>
                <a:uFillTx/>
                <a:latin typeface="Arial" panose="020B0604020202020204"/>
                <a:ea typeface="Calibri" panose="020F0502020204030204" pitchFamily="34" charset="0"/>
                <a:cs typeface="Times New Roman" panose="02020603050405020304" pitchFamily="18" charset="0"/>
              </a:endParaRPr>
            </a:p>
          </p:txBody>
        </p:sp>
      </p:grpSp>
      <p:sp>
        <p:nvSpPr>
          <p:cNvPr id="13" name="Rounded Rectangle 12">
            <a:extLst>
              <a:ext uri="{FF2B5EF4-FFF2-40B4-BE49-F238E27FC236}">
                <a16:creationId xmlns:a16="http://schemas.microsoft.com/office/drawing/2014/main" id="{20EB3422-3B2A-3E4D-089A-D5332ECC17D3}"/>
              </a:ext>
            </a:extLst>
          </p:cNvPr>
          <p:cNvSpPr/>
          <p:nvPr/>
        </p:nvSpPr>
        <p:spPr>
          <a:xfrm>
            <a:off x="298369" y="4373123"/>
            <a:ext cx="3510826" cy="667659"/>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800" b="1" i="0" u="none" strike="noStrike" kern="100" cap="none" spc="0" normalizeH="0" baseline="0" noProof="0" dirty="0">
                <a:ln>
                  <a:noFill/>
                </a:ln>
                <a:solidFill>
                  <a:srgbClr val="FFFFFF"/>
                </a:solidFill>
                <a:effectLst/>
                <a:uLnTx/>
                <a:uFillTx/>
                <a:latin typeface="Arial Rounded MT Bold" panose="020F0704030504030204" pitchFamily="34" charset="77"/>
                <a:ea typeface="Calibri" panose="020F0502020204030204" pitchFamily="34" charset="0"/>
                <a:cs typeface="Times New Roman" panose="02020603050405020304" pitchFamily="18" charset="0"/>
              </a:rPr>
              <a:t>Urgent Supply of Medication</a:t>
            </a:r>
          </a:p>
        </p:txBody>
      </p:sp>
      <p:sp>
        <p:nvSpPr>
          <p:cNvPr id="22" name="Rounded Rectangle 21">
            <a:extLst>
              <a:ext uri="{FF2B5EF4-FFF2-40B4-BE49-F238E27FC236}">
                <a16:creationId xmlns:a16="http://schemas.microsoft.com/office/drawing/2014/main" id="{8B54B373-AEE6-5E42-0A3A-43A89DFE2C8C}"/>
              </a:ext>
            </a:extLst>
          </p:cNvPr>
          <p:cNvSpPr/>
          <p:nvPr/>
        </p:nvSpPr>
        <p:spPr>
          <a:xfrm>
            <a:off x="4240994" y="4365173"/>
            <a:ext cx="3510826" cy="675609"/>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800" b="1" i="0" u="none" strike="noStrike" kern="100" cap="none" spc="0" normalizeH="0" baseline="0" noProof="0" dirty="0">
                <a:ln>
                  <a:noFill/>
                </a:ln>
                <a:solidFill>
                  <a:srgbClr val="FFFFFF"/>
                </a:solidFill>
                <a:effectLst/>
                <a:uLnTx/>
                <a:uFillTx/>
                <a:latin typeface="Arial Rounded MT Bold" panose="020F0704030504030204" pitchFamily="34" charset="77"/>
                <a:ea typeface="Calibri" panose="020F0502020204030204" pitchFamily="34" charset="0"/>
                <a:cs typeface="Times New Roman" panose="02020603050405020304" pitchFamily="18" charset="0"/>
              </a:rPr>
              <a:t>Minor illness</a:t>
            </a:r>
          </a:p>
        </p:txBody>
      </p:sp>
      <p:sp>
        <p:nvSpPr>
          <p:cNvPr id="23" name="Rounded Rectangle 22">
            <a:extLst>
              <a:ext uri="{FF2B5EF4-FFF2-40B4-BE49-F238E27FC236}">
                <a16:creationId xmlns:a16="http://schemas.microsoft.com/office/drawing/2014/main" id="{9FD126B3-EB9E-7D9A-442D-A412AA806CE3}"/>
              </a:ext>
            </a:extLst>
          </p:cNvPr>
          <p:cNvSpPr/>
          <p:nvPr/>
        </p:nvSpPr>
        <p:spPr>
          <a:xfrm>
            <a:off x="8026284" y="4373123"/>
            <a:ext cx="3510826" cy="639368"/>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800" b="1" i="0" u="none" strike="noStrike" kern="100" cap="none" spc="0" normalizeH="0" baseline="0" noProof="0" dirty="0">
                <a:ln>
                  <a:noFill/>
                </a:ln>
                <a:solidFill>
                  <a:srgbClr val="FFFFFF"/>
                </a:solidFill>
                <a:effectLst/>
                <a:uLnTx/>
                <a:uFillTx/>
                <a:latin typeface="Arial Rounded MT Bold" panose="020F0704030504030204" pitchFamily="34" charset="77"/>
                <a:ea typeface="Calibri" panose="020F0502020204030204" pitchFamily="34" charset="0"/>
                <a:cs typeface="Times New Roman" panose="02020603050405020304" pitchFamily="18" charset="0"/>
              </a:rPr>
              <a:t>7 Common Health Conditions</a:t>
            </a:r>
          </a:p>
        </p:txBody>
      </p:sp>
      <p:sp>
        <p:nvSpPr>
          <p:cNvPr id="24" name="Rounded Rectangle 23">
            <a:extLst>
              <a:ext uri="{FF2B5EF4-FFF2-40B4-BE49-F238E27FC236}">
                <a16:creationId xmlns:a16="http://schemas.microsoft.com/office/drawing/2014/main" id="{5827C6B2-AD9B-7FD3-AB18-3CB0AFDE2C01}"/>
              </a:ext>
            </a:extLst>
          </p:cNvPr>
          <p:cNvSpPr/>
          <p:nvPr/>
        </p:nvSpPr>
        <p:spPr>
          <a:xfrm>
            <a:off x="351043" y="2931624"/>
            <a:ext cx="3510826" cy="506848"/>
          </a:xfrm>
          <a:prstGeom prst="roundRect">
            <a:avLst/>
          </a:prstGeom>
          <a:solidFill>
            <a:srgbClr val="FF2F92"/>
          </a:solidFill>
          <a:ln>
            <a:solidFill>
              <a:srgbClr val="FF85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800" b="1" i="0" u="none" strike="noStrike" kern="100" cap="none" spc="0" normalizeH="0" baseline="0" noProof="0" dirty="0">
                <a:ln>
                  <a:noFill/>
                </a:ln>
                <a:solidFill>
                  <a:srgbClr val="FFFFFF"/>
                </a:solidFill>
                <a:effectLst/>
                <a:uLnTx/>
                <a:uFillTx/>
                <a:latin typeface="Arial Rounded MT Bold" panose="020F0704030504030204" pitchFamily="34" charset="77"/>
                <a:ea typeface="Calibri" panose="020F0502020204030204" pitchFamily="34" charset="0"/>
                <a:cs typeface="Times New Roman" panose="02020603050405020304" pitchFamily="18" charset="0"/>
              </a:rPr>
              <a:t>NHS 111</a:t>
            </a:r>
          </a:p>
        </p:txBody>
      </p:sp>
      <p:sp>
        <p:nvSpPr>
          <p:cNvPr id="25" name="Rounded Rectangle 24">
            <a:extLst>
              <a:ext uri="{FF2B5EF4-FFF2-40B4-BE49-F238E27FC236}">
                <a16:creationId xmlns:a16="http://schemas.microsoft.com/office/drawing/2014/main" id="{F04AD129-8AFF-3085-E01E-1B02F3D864B2}"/>
              </a:ext>
            </a:extLst>
          </p:cNvPr>
          <p:cNvSpPr/>
          <p:nvPr/>
        </p:nvSpPr>
        <p:spPr>
          <a:xfrm>
            <a:off x="4240994" y="2945912"/>
            <a:ext cx="3510826" cy="506848"/>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800" b="1" i="0" u="none" strike="noStrike" kern="100" cap="none" spc="0" normalizeH="0" baseline="0" noProof="0" dirty="0">
                <a:ln>
                  <a:noFill/>
                </a:ln>
                <a:solidFill>
                  <a:srgbClr val="FFFFFF"/>
                </a:solidFill>
                <a:effectLst/>
                <a:uLnTx/>
                <a:uFillTx/>
                <a:latin typeface="Arial Rounded MT Bold" panose="020F0704030504030204" pitchFamily="34" charset="77"/>
                <a:ea typeface="Calibri" panose="020F0502020204030204" pitchFamily="34" charset="0"/>
                <a:cs typeface="Times New Roman" panose="02020603050405020304" pitchFamily="18" charset="0"/>
              </a:rPr>
              <a:t>GP Referral (Electronic)</a:t>
            </a:r>
          </a:p>
        </p:txBody>
      </p:sp>
      <p:sp>
        <p:nvSpPr>
          <p:cNvPr id="26" name="Rounded Rectangle 25">
            <a:extLst>
              <a:ext uri="{FF2B5EF4-FFF2-40B4-BE49-F238E27FC236}">
                <a16:creationId xmlns:a16="http://schemas.microsoft.com/office/drawing/2014/main" id="{9C0E5BDC-44CA-C8DB-6ECD-683AB11CD98B}"/>
              </a:ext>
            </a:extLst>
          </p:cNvPr>
          <p:cNvSpPr/>
          <p:nvPr/>
        </p:nvSpPr>
        <p:spPr>
          <a:xfrm>
            <a:off x="8130945" y="2949281"/>
            <a:ext cx="3510826" cy="506848"/>
          </a:xfrm>
          <a:prstGeom prst="round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800" b="1" i="0" u="none" strike="noStrike" kern="100" cap="none" spc="0" normalizeH="0" baseline="0" noProof="0" dirty="0">
                <a:ln>
                  <a:noFill/>
                </a:ln>
                <a:solidFill>
                  <a:srgbClr val="FFFFFF"/>
                </a:solidFill>
                <a:effectLst/>
                <a:uLnTx/>
                <a:uFillTx/>
                <a:latin typeface="Arial Rounded MT Bold" panose="020F0704030504030204" pitchFamily="34" charset="77"/>
                <a:ea typeface="Calibri" panose="020F0502020204030204" pitchFamily="34" charset="0"/>
                <a:cs typeface="Times New Roman" panose="02020603050405020304" pitchFamily="18" charset="0"/>
              </a:rPr>
              <a:t>Walk in </a:t>
            </a:r>
          </a:p>
        </p:txBody>
      </p:sp>
      <p:cxnSp>
        <p:nvCxnSpPr>
          <p:cNvPr id="32" name="Straight Arrow Connector 31">
            <a:extLst>
              <a:ext uri="{FF2B5EF4-FFF2-40B4-BE49-F238E27FC236}">
                <a16:creationId xmlns:a16="http://schemas.microsoft.com/office/drawing/2014/main" id="{CDE1BF74-D7BF-9E8F-9899-5457C8C19867}"/>
              </a:ext>
            </a:extLst>
          </p:cNvPr>
          <p:cNvCxnSpPr/>
          <p:nvPr/>
        </p:nvCxnSpPr>
        <p:spPr>
          <a:xfrm>
            <a:off x="9886358" y="3473542"/>
            <a:ext cx="0" cy="920363"/>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F4BB91E-8F7E-06D0-C943-66ADA7200F3F}"/>
              </a:ext>
            </a:extLst>
          </p:cNvPr>
          <p:cNvCxnSpPr/>
          <p:nvPr/>
        </p:nvCxnSpPr>
        <p:spPr>
          <a:xfrm>
            <a:off x="2058964" y="3429000"/>
            <a:ext cx="0" cy="920363"/>
          </a:xfrm>
          <a:prstGeom prst="straightConnector1">
            <a:avLst/>
          </a:prstGeom>
          <a:ln w="76200">
            <a:solidFill>
              <a:srgbClr val="FF85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BF42D48-49C5-6D84-7F83-1A9CCDF5D104}"/>
              </a:ext>
            </a:extLst>
          </p:cNvPr>
          <p:cNvCxnSpPr>
            <a:cxnSpLocks/>
          </p:cNvCxnSpPr>
          <p:nvPr/>
        </p:nvCxnSpPr>
        <p:spPr>
          <a:xfrm>
            <a:off x="3753419" y="3469737"/>
            <a:ext cx="5692855" cy="860366"/>
          </a:xfrm>
          <a:prstGeom prst="straightConnector1">
            <a:avLst/>
          </a:prstGeom>
          <a:ln w="76200">
            <a:solidFill>
              <a:srgbClr val="FF85FF"/>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55BC814-A843-59DB-E56E-2DEED75762E3}"/>
              </a:ext>
            </a:extLst>
          </p:cNvPr>
          <p:cNvCxnSpPr>
            <a:cxnSpLocks/>
          </p:cNvCxnSpPr>
          <p:nvPr/>
        </p:nvCxnSpPr>
        <p:spPr>
          <a:xfrm>
            <a:off x="3743773" y="3455449"/>
            <a:ext cx="1051271" cy="891631"/>
          </a:xfrm>
          <a:prstGeom prst="straightConnector1">
            <a:avLst/>
          </a:prstGeom>
          <a:ln w="76200">
            <a:solidFill>
              <a:srgbClr val="FF85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A97A5E9-DE6C-D9E2-5A91-E037101C156B}"/>
              </a:ext>
            </a:extLst>
          </p:cNvPr>
          <p:cNvCxnSpPr/>
          <p:nvPr/>
        </p:nvCxnSpPr>
        <p:spPr>
          <a:xfrm>
            <a:off x="5996407" y="3452760"/>
            <a:ext cx="0" cy="920363"/>
          </a:xfrm>
          <a:prstGeom prst="straightConnector1">
            <a:avLst/>
          </a:prstGeom>
          <a:ln w="107950">
            <a:solidFill>
              <a:srgbClr val="0A474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8CEFD88-8A50-5471-F8CE-2CFAB7ACA6D3}"/>
              </a:ext>
            </a:extLst>
          </p:cNvPr>
          <p:cNvCxnSpPr>
            <a:cxnSpLocks/>
          </p:cNvCxnSpPr>
          <p:nvPr/>
        </p:nvCxnSpPr>
        <p:spPr>
          <a:xfrm>
            <a:off x="7483632" y="3473542"/>
            <a:ext cx="1051271" cy="891631"/>
          </a:xfrm>
          <a:prstGeom prst="straightConnector1">
            <a:avLst/>
          </a:prstGeom>
          <a:ln w="107950">
            <a:solidFill>
              <a:srgbClr val="0A474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75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28501" y="6434734"/>
            <a:ext cx="110489"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0" cap="none" spc="-50" normalizeH="0" baseline="0" noProof="0" dirty="0">
                <a:ln>
                  <a:noFill/>
                </a:ln>
                <a:solidFill>
                  <a:srgbClr val="425462"/>
                </a:solidFill>
                <a:effectLst/>
                <a:uLnTx/>
                <a:uFillTx/>
                <a:latin typeface="Arial"/>
                <a:ea typeface="+mn-ea"/>
                <a:cs typeface="Arial"/>
              </a:rPr>
              <a:t>6</a:t>
            </a:r>
            <a:endParaRPr kumimoji="0" sz="12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3" name="object 3"/>
          <p:cNvSpPr/>
          <p:nvPr/>
        </p:nvSpPr>
        <p:spPr>
          <a:xfrm>
            <a:off x="408431" y="6335267"/>
            <a:ext cx="11399520" cy="0"/>
          </a:xfrm>
          <a:custGeom>
            <a:avLst/>
            <a:gdLst/>
            <a:ahLst/>
            <a:cxnLst/>
            <a:rect l="l" t="t" r="r" b="b"/>
            <a:pathLst>
              <a:path w="11399520">
                <a:moveTo>
                  <a:pt x="0" y="0"/>
                </a:moveTo>
                <a:lnTo>
                  <a:pt x="11399266" y="0"/>
                </a:lnTo>
              </a:path>
            </a:pathLst>
          </a:custGeom>
          <a:ln w="6350">
            <a:solidFill>
              <a:srgbClr val="76859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4" name="object 4"/>
          <p:cNvPicPr/>
          <p:nvPr/>
        </p:nvPicPr>
        <p:blipFill>
          <a:blip r:embed="rId2" cstate="print"/>
          <a:stretch>
            <a:fillRect/>
          </a:stretch>
        </p:blipFill>
        <p:spPr>
          <a:xfrm>
            <a:off x="9220200" y="243840"/>
            <a:ext cx="2971800" cy="187451"/>
          </a:xfrm>
          <a:prstGeom prst="rect">
            <a:avLst/>
          </a:prstGeom>
        </p:spPr>
      </p:pic>
      <p:sp>
        <p:nvSpPr>
          <p:cNvPr id="5" name="object 5"/>
          <p:cNvSpPr txBox="1">
            <a:spLocks noGrp="1"/>
          </p:cNvSpPr>
          <p:nvPr>
            <p:ph type="title"/>
          </p:nvPr>
        </p:nvSpPr>
        <p:spPr>
          <a:xfrm>
            <a:off x="134213" y="326262"/>
            <a:ext cx="10620375" cy="452120"/>
          </a:xfrm>
          <a:prstGeom prst="rect">
            <a:avLst/>
          </a:prstGeom>
        </p:spPr>
        <p:txBody>
          <a:bodyPr vert="horz" wrap="square" lIns="0" tIns="12065" rIns="0" bIns="0" rtlCol="0">
            <a:spAutoFit/>
          </a:bodyPr>
          <a:lstStyle/>
          <a:p>
            <a:pPr marL="12700">
              <a:lnSpc>
                <a:spcPct val="100000"/>
              </a:lnSpc>
              <a:spcBef>
                <a:spcPts val="95"/>
              </a:spcBef>
            </a:pPr>
            <a:r>
              <a:rPr spc="-45" dirty="0"/>
              <a:t>Conditions</a:t>
            </a:r>
            <a:r>
              <a:rPr spc="-130" dirty="0"/>
              <a:t> </a:t>
            </a:r>
            <a:r>
              <a:rPr spc="-35" dirty="0"/>
              <a:t>general</a:t>
            </a:r>
            <a:r>
              <a:rPr spc="-140" dirty="0"/>
              <a:t> </a:t>
            </a:r>
            <a:r>
              <a:rPr spc="-35" dirty="0"/>
              <a:t>practice</a:t>
            </a:r>
            <a:r>
              <a:rPr spc="-145" dirty="0"/>
              <a:t> </a:t>
            </a:r>
            <a:r>
              <a:rPr spc="-10" dirty="0"/>
              <a:t>can</a:t>
            </a:r>
            <a:r>
              <a:rPr spc="-140" dirty="0"/>
              <a:t> </a:t>
            </a:r>
            <a:r>
              <a:rPr spc="-25" dirty="0"/>
              <a:t>refer</a:t>
            </a:r>
            <a:r>
              <a:rPr spc="-160" dirty="0"/>
              <a:t> </a:t>
            </a:r>
            <a:r>
              <a:rPr dirty="0"/>
              <a:t>to</a:t>
            </a:r>
            <a:r>
              <a:rPr spc="-130" dirty="0"/>
              <a:t> </a:t>
            </a:r>
            <a:r>
              <a:rPr spc="-45" dirty="0"/>
              <a:t>community</a:t>
            </a:r>
            <a:r>
              <a:rPr spc="-135" dirty="0"/>
              <a:t> </a:t>
            </a:r>
            <a:r>
              <a:rPr spc="-10" dirty="0"/>
              <a:t>pharmacy</a:t>
            </a:r>
          </a:p>
        </p:txBody>
      </p:sp>
      <p:graphicFrame>
        <p:nvGraphicFramePr>
          <p:cNvPr id="6" name="object 6"/>
          <p:cNvGraphicFramePr>
            <a:graphicFrameLocks noGrp="1"/>
          </p:cNvGraphicFramePr>
          <p:nvPr/>
        </p:nvGraphicFramePr>
        <p:xfrm>
          <a:off x="248094" y="820419"/>
          <a:ext cx="4123690" cy="5295900"/>
        </p:xfrm>
        <a:graphic>
          <a:graphicData uri="http://schemas.openxmlformats.org/drawingml/2006/table">
            <a:tbl>
              <a:tblPr firstRow="1" bandRow="1">
                <a:tableStyleId>{2D5ABB26-0587-4C30-8999-92F81FD0307C}</a:tableStyleId>
              </a:tblPr>
              <a:tblGrid>
                <a:gridCol w="2061845">
                  <a:extLst>
                    <a:ext uri="{9D8B030D-6E8A-4147-A177-3AD203B41FA5}">
                      <a16:colId xmlns:a16="http://schemas.microsoft.com/office/drawing/2014/main" val="20000"/>
                    </a:ext>
                  </a:extLst>
                </a:gridCol>
                <a:gridCol w="2061845">
                  <a:extLst>
                    <a:ext uri="{9D8B030D-6E8A-4147-A177-3AD203B41FA5}">
                      <a16:colId xmlns:a16="http://schemas.microsoft.com/office/drawing/2014/main" val="20001"/>
                    </a:ext>
                  </a:extLst>
                </a:gridCol>
              </a:tblGrid>
              <a:tr h="387985">
                <a:tc gridSpan="2">
                  <a:txBody>
                    <a:bodyPr/>
                    <a:lstStyle/>
                    <a:p>
                      <a:pPr marL="91440">
                        <a:lnSpc>
                          <a:spcPct val="100000"/>
                        </a:lnSpc>
                        <a:spcBef>
                          <a:spcPts val="190"/>
                        </a:spcBef>
                      </a:pPr>
                      <a:r>
                        <a:rPr sz="1800" b="1" dirty="0">
                          <a:solidFill>
                            <a:srgbClr val="FFFFFF"/>
                          </a:solidFill>
                          <a:latin typeface="Arial"/>
                          <a:cs typeface="Arial"/>
                        </a:rPr>
                        <a:t>Pharmacy</a:t>
                      </a:r>
                      <a:r>
                        <a:rPr sz="1800" b="1" spc="-30" dirty="0">
                          <a:solidFill>
                            <a:srgbClr val="FFFFFF"/>
                          </a:solidFill>
                          <a:latin typeface="Arial"/>
                          <a:cs typeface="Arial"/>
                        </a:rPr>
                        <a:t> </a:t>
                      </a:r>
                      <a:r>
                        <a:rPr sz="1800" b="1" dirty="0">
                          <a:solidFill>
                            <a:srgbClr val="FFFFFF"/>
                          </a:solidFill>
                          <a:latin typeface="Arial"/>
                          <a:cs typeface="Arial"/>
                        </a:rPr>
                        <a:t>First:</a:t>
                      </a:r>
                      <a:r>
                        <a:rPr sz="1800" b="1" spc="-30" dirty="0">
                          <a:solidFill>
                            <a:srgbClr val="FFFFFF"/>
                          </a:solidFill>
                          <a:latin typeface="Arial"/>
                          <a:cs typeface="Arial"/>
                        </a:rPr>
                        <a:t> </a:t>
                      </a:r>
                      <a:r>
                        <a:rPr sz="1800" b="1" dirty="0">
                          <a:solidFill>
                            <a:srgbClr val="FFFFFF"/>
                          </a:solidFill>
                          <a:latin typeface="Arial"/>
                          <a:cs typeface="Arial"/>
                        </a:rPr>
                        <a:t>clinical</a:t>
                      </a:r>
                      <a:r>
                        <a:rPr sz="1800" b="1" spc="-30" dirty="0">
                          <a:solidFill>
                            <a:srgbClr val="FFFFFF"/>
                          </a:solidFill>
                          <a:latin typeface="Arial"/>
                          <a:cs typeface="Arial"/>
                        </a:rPr>
                        <a:t> </a:t>
                      </a:r>
                      <a:r>
                        <a:rPr sz="1800" b="1" spc="-10" dirty="0">
                          <a:solidFill>
                            <a:srgbClr val="FFFFFF"/>
                          </a:solidFill>
                          <a:latin typeface="Arial"/>
                          <a:cs typeface="Arial"/>
                        </a:rPr>
                        <a:t>pathways*</a:t>
                      </a:r>
                      <a:endParaRPr sz="1800">
                        <a:latin typeface="Arial"/>
                        <a:cs typeface="Arial"/>
                      </a:endParaRPr>
                    </a:p>
                  </a:txBody>
                  <a:tcPr marL="0" marR="0" marT="24130" marB="0">
                    <a:lnL w="12700">
                      <a:solidFill>
                        <a:srgbClr val="221F1F"/>
                      </a:solidFill>
                      <a:prstDash val="solid"/>
                    </a:lnL>
                    <a:lnR w="12700">
                      <a:solidFill>
                        <a:srgbClr val="221F1F"/>
                      </a:solidFill>
                      <a:prstDash val="solid"/>
                    </a:lnR>
                    <a:lnT w="12700">
                      <a:solidFill>
                        <a:srgbClr val="221F1F"/>
                      </a:solidFill>
                      <a:prstDash val="solid"/>
                    </a:lnT>
                    <a:solidFill>
                      <a:srgbClr val="001F5F"/>
                    </a:solidFill>
                  </a:tcPr>
                </a:tc>
                <a:tc hMerge="1">
                  <a:txBody>
                    <a:bodyPr/>
                    <a:lstStyle/>
                    <a:p>
                      <a:endParaRPr/>
                    </a:p>
                  </a:txBody>
                  <a:tcPr marL="0" marR="0" marT="0" marB="0"/>
                </a:tc>
                <a:extLst>
                  <a:ext uri="{0D108BD9-81ED-4DB2-BD59-A6C34878D82A}">
                    <a16:rowId xmlns:a16="http://schemas.microsoft.com/office/drawing/2014/main" val="10000"/>
                  </a:ext>
                </a:extLst>
              </a:tr>
              <a:tr h="427355">
                <a:tc>
                  <a:txBody>
                    <a:bodyPr/>
                    <a:lstStyle/>
                    <a:p>
                      <a:pPr marL="495934">
                        <a:lnSpc>
                          <a:spcPct val="100000"/>
                        </a:lnSpc>
                        <a:spcBef>
                          <a:spcPts val="509"/>
                        </a:spcBef>
                      </a:pPr>
                      <a:r>
                        <a:rPr sz="1800" b="1" spc="-10" dirty="0">
                          <a:solidFill>
                            <a:srgbClr val="FFFFFF"/>
                          </a:solidFill>
                          <a:latin typeface="Arial"/>
                          <a:cs typeface="Arial"/>
                        </a:rPr>
                        <a:t>Condition</a:t>
                      </a:r>
                      <a:endParaRPr sz="1800">
                        <a:latin typeface="Arial"/>
                        <a:cs typeface="Arial"/>
                      </a:endParaRPr>
                    </a:p>
                  </a:txBody>
                  <a:tcPr marL="0" marR="0" marT="64769" marB="0">
                    <a:lnL w="12700">
                      <a:solidFill>
                        <a:srgbClr val="221F1F"/>
                      </a:solidFill>
                      <a:prstDash val="solid"/>
                    </a:lnL>
                    <a:lnB w="12700">
                      <a:solidFill>
                        <a:srgbClr val="221F1F"/>
                      </a:solidFill>
                      <a:prstDash val="solid"/>
                    </a:lnB>
                    <a:solidFill>
                      <a:srgbClr val="001F5F"/>
                    </a:solidFill>
                  </a:tcPr>
                </a:tc>
                <a:tc>
                  <a:txBody>
                    <a:bodyPr/>
                    <a:lstStyle/>
                    <a:p>
                      <a:pPr marL="471805">
                        <a:lnSpc>
                          <a:spcPct val="100000"/>
                        </a:lnSpc>
                        <a:spcBef>
                          <a:spcPts val="509"/>
                        </a:spcBef>
                      </a:pPr>
                      <a:r>
                        <a:rPr sz="1800" b="1" dirty="0">
                          <a:solidFill>
                            <a:srgbClr val="FFFFFF"/>
                          </a:solidFill>
                          <a:latin typeface="Arial"/>
                          <a:cs typeface="Arial"/>
                        </a:rPr>
                        <a:t>Age</a:t>
                      </a:r>
                      <a:r>
                        <a:rPr sz="1800" b="1" spc="-30" dirty="0">
                          <a:solidFill>
                            <a:srgbClr val="FFFFFF"/>
                          </a:solidFill>
                          <a:latin typeface="Arial"/>
                          <a:cs typeface="Arial"/>
                        </a:rPr>
                        <a:t> </a:t>
                      </a:r>
                      <a:r>
                        <a:rPr sz="1800" b="1" spc="-20" dirty="0">
                          <a:solidFill>
                            <a:srgbClr val="FFFFFF"/>
                          </a:solidFill>
                          <a:latin typeface="Arial"/>
                          <a:cs typeface="Arial"/>
                        </a:rPr>
                        <a:t>range</a:t>
                      </a:r>
                      <a:endParaRPr sz="1800">
                        <a:latin typeface="Arial"/>
                        <a:cs typeface="Arial"/>
                      </a:endParaRPr>
                    </a:p>
                  </a:txBody>
                  <a:tcPr marL="0" marR="0" marT="64769" marB="0">
                    <a:lnR w="12700">
                      <a:solidFill>
                        <a:srgbClr val="221F1F"/>
                      </a:solidFill>
                      <a:prstDash val="solid"/>
                    </a:lnR>
                    <a:lnB w="12700">
                      <a:solidFill>
                        <a:srgbClr val="221F1F"/>
                      </a:solidFill>
                      <a:prstDash val="solid"/>
                    </a:lnB>
                    <a:solidFill>
                      <a:srgbClr val="001F5F"/>
                    </a:solidFill>
                  </a:tcPr>
                </a:tc>
                <a:extLst>
                  <a:ext uri="{0D108BD9-81ED-4DB2-BD59-A6C34878D82A}">
                    <a16:rowId xmlns:a16="http://schemas.microsoft.com/office/drawing/2014/main" val="10001"/>
                  </a:ext>
                </a:extLst>
              </a:tr>
              <a:tr h="640080">
                <a:tc>
                  <a:txBody>
                    <a:bodyPr/>
                    <a:lstStyle/>
                    <a:p>
                      <a:pPr marL="91440">
                        <a:lnSpc>
                          <a:spcPct val="100000"/>
                        </a:lnSpc>
                        <a:spcBef>
                          <a:spcPts val="235"/>
                        </a:spcBef>
                      </a:pPr>
                      <a:r>
                        <a:rPr sz="1400" spc="-10" dirty="0">
                          <a:solidFill>
                            <a:srgbClr val="1C345E"/>
                          </a:solidFill>
                          <a:latin typeface="Arial"/>
                          <a:cs typeface="Arial"/>
                        </a:rPr>
                        <a:t>Sinusitis</a:t>
                      </a:r>
                      <a:endParaRPr sz="1400">
                        <a:latin typeface="Arial"/>
                        <a:cs typeface="Arial"/>
                      </a:endParaRPr>
                    </a:p>
                  </a:txBody>
                  <a:tcPr marL="0" marR="0" marT="29845" marB="0">
                    <a:lnL w="12700">
                      <a:solidFill>
                        <a:srgbClr val="FFFFFF"/>
                      </a:solidFill>
                      <a:prstDash val="solid"/>
                    </a:lnL>
                    <a:lnR w="12700">
                      <a:solidFill>
                        <a:srgbClr val="FFFFFF"/>
                      </a:solidFill>
                      <a:prstDash val="solid"/>
                    </a:lnR>
                    <a:lnT w="12700">
                      <a:solidFill>
                        <a:srgbClr val="221F1F"/>
                      </a:solidFill>
                      <a:prstDash val="solid"/>
                    </a:lnT>
                    <a:lnB w="12700">
                      <a:solidFill>
                        <a:srgbClr val="FFFFFF"/>
                      </a:solidFill>
                      <a:prstDash val="solid"/>
                    </a:lnB>
                    <a:solidFill>
                      <a:srgbClr val="D2CFDB"/>
                    </a:solidFill>
                  </a:tcPr>
                </a:tc>
                <a:tc>
                  <a:txBody>
                    <a:bodyPr/>
                    <a:lstStyle/>
                    <a:p>
                      <a:pPr marL="91440">
                        <a:lnSpc>
                          <a:spcPct val="100000"/>
                        </a:lnSpc>
                        <a:spcBef>
                          <a:spcPts val="235"/>
                        </a:spcBef>
                      </a:pPr>
                      <a:r>
                        <a:rPr sz="1400" dirty="0">
                          <a:solidFill>
                            <a:srgbClr val="1C345E"/>
                          </a:solidFill>
                          <a:latin typeface="Arial"/>
                          <a:cs typeface="Arial"/>
                        </a:rPr>
                        <a:t>12</a:t>
                      </a:r>
                      <a:r>
                        <a:rPr sz="1400" spc="-40" dirty="0">
                          <a:solidFill>
                            <a:srgbClr val="1C345E"/>
                          </a:solidFill>
                          <a:latin typeface="Arial"/>
                          <a:cs typeface="Arial"/>
                        </a:rPr>
                        <a:t> </a:t>
                      </a:r>
                      <a:r>
                        <a:rPr sz="1400" dirty="0">
                          <a:solidFill>
                            <a:srgbClr val="1C345E"/>
                          </a:solidFill>
                          <a:latin typeface="Arial"/>
                          <a:cs typeface="Arial"/>
                        </a:rPr>
                        <a:t>years</a:t>
                      </a:r>
                      <a:r>
                        <a:rPr sz="1400" spc="-20" dirty="0">
                          <a:solidFill>
                            <a:srgbClr val="1C345E"/>
                          </a:solidFill>
                          <a:latin typeface="Arial"/>
                          <a:cs typeface="Arial"/>
                        </a:rPr>
                        <a:t> </a:t>
                      </a:r>
                      <a:r>
                        <a:rPr sz="1400" dirty="0">
                          <a:solidFill>
                            <a:srgbClr val="1C345E"/>
                          </a:solidFill>
                          <a:latin typeface="Arial"/>
                          <a:cs typeface="Arial"/>
                        </a:rPr>
                        <a:t>and</a:t>
                      </a:r>
                      <a:r>
                        <a:rPr sz="1400" spc="-25" dirty="0">
                          <a:solidFill>
                            <a:srgbClr val="1C345E"/>
                          </a:solidFill>
                          <a:latin typeface="Arial"/>
                          <a:cs typeface="Arial"/>
                        </a:rPr>
                        <a:t> </a:t>
                      </a:r>
                      <a:r>
                        <a:rPr sz="1400" spc="-20" dirty="0">
                          <a:solidFill>
                            <a:srgbClr val="1C345E"/>
                          </a:solidFill>
                          <a:latin typeface="Arial"/>
                          <a:cs typeface="Arial"/>
                        </a:rPr>
                        <a:t>over</a:t>
                      </a:r>
                      <a:endParaRPr sz="1400">
                        <a:latin typeface="Arial"/>
                        <a:cs typeface="Arial"/>
                      </a:endParaRPr>
                    </a:p>
                  </a:txBody>
                  <a:tcPr marL="0" marR="0" marT="29845" marB="0">
                    <a:lnL w="12700">
                      <a:solidFill>
                        <a:srgbClr val="FFFFFF"/>
                      </a:solidFill>
                      <a:prstDash val="solid"/>
                    </a:lnL>
                    <a:lnR w="12700">
                      <a:solidFill>
                        <a:srgbClr val="FFFFFF"/>
                      </a:solidFill>
                      <a:prstDash val="solid"/>
                    </a:lnR>
                    <a:lnT w="12700">
                      <a:solidFill>
                        <a:srgbClr val="221F1F"/>
                      </a:solidFill>
                      <a:prstDash val="solid"/>
                    </a:lnT>
                    <a:lnB w="12700">
                      <a:solidFill>
                        <a:srgbClr val="FFFFFF"/>
                      </a:solidFill>
                      <a:prstDash val="solid"/>
                    </a:lnB>
                    <a:solidFill>
                      <a:srgbClr val="D2CFDB"/>
                    </a:solidFill>
                  </a:tcPr>
                </a:tc>
                <a:extLst>
                  <a:ext uri="{0D108BD9-81ED-4DB2-BD59-A6C34878D82A}">
                    <a16:rowId xmlns:a16="http://schemas.microsoft.com/office/drawing/2014/main" val="10002"/>
                  </a:ext>
                </a:extLst>
              </a:tr>
              <a:tr h="640080">
                <a:tc>
                  <a:txBody>
                    <a:bodyPr/>
                    <a:lstStyle/>
                    <a:p>
                      <a:pPr marL="91440">
                        <a:lnSpc>
                          <a:spcPct val="100000"/>
                        </a:lnSpc>
                        <a:spcBef>
                          <a:spcPts val="315"/>
                        </a:spcBef>
                      </a:pPr>
                      <a:r>
                        <a:rPr sz="1400" dirty="0">
                          <a:solidFill>
                            <a:srgbClr val="1C345E"/>
                          </a:solidFill>
                          <a:latin typeface="Arial"/>
                          <a:cs typeface="Arial"/>
                        </a:rPr>
                        <a:t>Sore</a:t>
                      </a:r>
                      <a:r>
                        <a:rPr sz="1400" spc="-25" dirty="0">
                          <a:solidFill>
                            <a:srgbClr val="1C345E"/>
                          </a:solidFill>
                          <a:latin typeface="Arial"/>
                          <a:cs typeface="Arial"/>
                        </a:rPr>
                        <a:t> </a:t>
                      </a:r>
                      <a:r>
                        <a:rPr sz="1400" spc="-10" dirty="0">
                          <a:solidFill>
                            <a:srgbClr val="1C345E"/>
                          </a:solidFill>
                          <a:latin typeface="Arial"/>
                          <a:cs typeface="Arial"/>
                        </a:rPr>
                        <a:t>throat</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9ED"/>
                    </a:solidFill>
                  </a:tcPr>
                </a:tc>
                <a:tc>
                  <a:txBody>
                    <a:bodyPr/>
                    <a:lstStyle/>
                    <a:p>
                      <a:pPr marL="91440">
                        <a:lnSpc>
                          <a:spcPct val="100000"/>
                        </a:lnSpc>
                        <a:spcBef>
                          <a:spcPts val="315"/>
                        </a:spcBef>
                      </a:pPr>
                      <a:r>
                        <a:rPr sz="1400" dirty="0">
                          <a:solidFill>
                            <a:srgbClr val="1C345E"/>
                          </a:solidFill>
                          <a:latin typeface="Arial"/>
                          <a:cs typeface="Arial"/>
                        </a:rPr>
                        <a:t>5</a:t>
                      </a:r>
                      <a:r>
                        <a:rPr sz="1400" spc="-15" dirty="0">
                          <a:solidFill>
                            <a:srgbClr val="1C345E"/>
                          </a:solidFill>
                          <a:latin typeface="Arial"/>
                          <a:cs typeface="Arial"/>
                        </a:rPr>
                        <a:t> </a:t>
                      </a:r>
                      <a:r>
                        <a:rPr sz="1400" dirty="0">
                          <a:solidFill>
                            <a:srgbClr val="1C345E"/>
                          </a:solidFill>
                          <a:latin typeface="Arial"/>
                          <a:cs typeface="Arial"/>
                        </a:rPr>
                        <a:t>years</a:t>
                      </a:r>
                      <a:r>
                        <a:rPr sz="1400" spc="-15" dirty="0">
                          <a:solidFill>
                            <a:srgbClr val="1C345E"/>
                          </a:solidFill>
                          <a:latin typeface="Arial"/>
                          <a:cs typeface="Arial"/>
                        </a:rPr>
                        <a:t> </a:t>
                      </a:r>
                      <a:r>
                        <a:rPr sz="1400" dirty="0">
                          <a:solidFill>
                            <a:srgbClr val="1C345E"/>
                          </a:solidFill>
                          <a:latin typeface="Arial"/>
                          <a:cs typeface="Arial"/>
                        </a:rPr>
                        <a:t>and</a:t>
                      </a:r>
                      <a:r>
                        <a:rPr sz="1400" spc="-25" dirty="0">
                          <a:solidFill>
                            <a:srgbClr val="1C345E"/>
                          </a:solidFill>
                          <a:latin typeface="Arial"/>
                          <a:cs typeface="Arial"/>
                        </a:rPr>
                        <a:t> </a:t>
                      </a:r>
                      <a:r>
                        <a:rPr sz="1400" spc="-20" dirty="0">
                          <a:solidFill>
                            <a:srgbClr val="1C345E"/>
                          </a:solidFill>
                          <a:latin typeface="Arial"/>
                          <a:cs typeface="Arial"/>
                        </a:rPr>
                        <a:t>over</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9ED"/>
                    </a:solidFill>
                  </a:tcPr>
                </a:tc>
                <a:extLst>
                  <a:ext uri="{0D108BD9-81ED-4DB2-BD59-A6C34878D82A}">
                    <a16:rowId xmlns:a16="http://schemas.microsoft.com/office/drawing/2014/main" val="10003"/>
                  </a:ext>
                </a:extLst>
              </a:tr>
              <a:tr h="640080">
                <a:tc>
                  <a:txBody>
                    <a:bodyPr/>
                    <a:lstStyle/>
                    <a:p>
                      <a:pPr marL="91440">
                        <a:lnSpc>
                          <a:spcPct val="100000"/>
                        </a:lnSpc>
                        <a:spcBef>
                          <a:spcPts val="320"/>
                        </a:spcBef>
                      </a:pPr>
                      <a:r>
                        <a:rPr sz="1400" dirty="0">
                          <a:solidFill>
                            <a:srgbClr val="1C345E"/>
                          </a:solidFill>
                          <a:latin typeface="Arial"/>
                          <a:cs typeface="Arial"/>
                        </a:rPr>
                        <a:t>Acute</a:t>
                      </a:r>
                      <a:r>
                        <a:rPr sz="1400" spc="-30" dirty="0">
                          <a:solidFill>
                            <a:srgbClr val="1C345E"/>
                          </a:solidFill>
                          <a:latin typeface="Arial"/>
                          <a:cs typeface="Arial"/>
                        </a:rPr>
                        <a:t> </a:t>
                      </a:r>
                      <a:r>
                        <a:rPr sz="1400" dirty="0">
                          <a:solidFill>
                            <a:srgbClr val="1C345E"/>
                          </a:solidFill>
                          <a:latin typeface="Arial"/>
                          <a:cs typeface="Arial"/>
                        </a:rPr>
                        <a:t>otitis</a:t>
                      </a:r>
                      <a:r>
                        <a:rPr sz="1400" spc="-30" dirty="0">
                          <a:solidFill>
                            <a:srgbClr val="1C345E"/>
                          </a:solidFill>
                          <a:latin typeface="Arial"/>
                          <a:cs typeface="Arial"/>
                        </a:rPr>
                        <a:t> </a:t>
                      </a:r>
                      <a:r>
                        <a:rPr sz="1400" spc="-20" dirty="0">
                          <a:solidFill>
                            <a:srgbClr val="1C345E"/>
                          </a:solidFill>
                          <a:latin typeface="Arial"/>
                          <a:cs typeface="Arial"/>
                        </a:rPr>
                        <a:t>media</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CFDB"/>
                    </a:solidFill>
                  </a:tcPr>
                </a:tc>
                <a:tc>
                  <a:txBody>
                    <a:bodyPr/>
                    <a:lstStyle/>
                    <a:p>
                      <a:pPr marL="91440">
                        <a:lnSpc>
                          <a:spcPct val="100000"/>
                        </a:lnSpc>
                        <a:spcBef>
                          <a:spcPts val="320"/>
                        </a:spcBef>
                      </a:pPr>
                      <a:r>
                        <a:rPr sz="1400" dirty="0">
                          <a:solidFill>
                            <a:srgbClr val="1C345E"/>
                          </a:solidFill>
                          <a:latin typeface="Arial"/>
                          <a:cs typeface="Arial"/>
                        </a:rPr>
                        <a:t>1</a:t>
                      </a:r>
                      <a:r>
                        <a:rPr sz="1400" spc="-10" dirty="0">
                          <a:solidFill>
                            <a:srgbClr val="1C345E"/>
                          </a:solidFill>
                          <a:latin typeface="Arial"/>
                          <a:cs typeface="Arial"/>
                        </a:rPr>
                        <a:t> </a:t>
                      </a:r>
                      <a:r>
                        <a:rPr sz="1400" dirty="0">
                          <a:solidFill>
                            <a:srgbClr val="1C345E"/>
                          </a:solidFill>
                          <a:latin typeface="Arial"/>
                          <a:cs typeface="Arial"/>
                        </a:rPr>
                        <a:t>to</a:t>
                      </a:r>
                      <a:r>
                        <a:rPr sz="1400" spc="-20" dirty="0">
                          <a:solidFill>
                            <a:srgbClr val="1C345E"/>
                          </a:solidFill>
                          <a:latin typeface="Arial"/>
                          <a:cs typeface="Arial"/>
                        </a:rPr>
                        <a:t> </a:t>
                      </a:r>
                      <a:r>
                        <a:rPr sz="1400" dirty="0">
                          <a:solidFill>
                            <a:srgbClr val="1C345E"/>
                          </a:solidFill>
                          <a:latin typeface="Arial"/>
                          <a:cs typeface="Arial"/>
                        </a:rPr>
                        <a:t>17</a:t>
                      </a:r>
                      <a:r>
                        <a:rPr sz="1400" spc="-20" dirty="0">
                          <a:solidFill>
                            <a:srgbClr val="1C345E"/>
                          </a:solidFill>
                          <a:latin typeface="Arial"/>
                          <a:cs typeface="Arial"/>
                        </a:rPr>
                        <a:t> </a:t>
                      </a:r>
                      <a:r>
                        <a:rPr sz="1400" spc="-10" dirty="0">
                          <a:solidFill>
                            <a:srgbClr val="1C345E"/>
                          </a:solidFill>
                          <a:latin typeface="Arial"/>
                          <a:cs typeface="Arial"/>
                        </a:rPr>
                        <a:t>years</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CFDB"/>
                    </a:solidFill>
                  </a:tcPr>
                </a:tc>
                <a:extLst>
                  <a:ext uri="{0D108BD9-81ED-4DB2-BD59-A6C34878D82A}">
                    <a16:rowId xmlns:a16="http://schemas.microsoft.com/office/drawing/2014/main" val="10004"/>
                  </a:ext>
                </a:extLst>
              </a:tr>
              <a:tr h="640080">
                <a:tc>
                  <a:txBody>
                    <a:bodyPr/>
                    <a:lstStyle/>
                    <a:p>
                      <a:pPr marL="91440">
                        <a:lnSpc>
                          <a:spcPct val="100000"/>
                        </a:lnSpc>
                        <a:spcBef>
                          <a:spcPts val="320"/>
                        </a:spcBef>
                      </a:pPr>
                      <a:r>
                        <a:rPr sz="1400" dirty="0">
                          <a:solidFill>
                            <a:srgbClr val="1C345E"/>
                          </a:solidFill>
                          <a:latin typeface="Arial"/>
                          <a:cs typeface="Arial"/>
                        </a:rPr>
                        <a:t>Infected</a:t>
                      </a:r>
                      <a:r>
                        <a:rPr sz="1400" spc="-55" dirty="0">
                          <a:solidFill>
                            <a:srgbClr val="1C345E"/>
                          </a:solidFill>
                          <a:latin typeface="Arial"/>
                          <a:cs typeface="Arial"/>
                        </a:rPr>
                        <a:t> </a:t>
                      </a:r>
                      <a:r>
                        <a:rPr sz="1400" dirty="0">
                          <a:solidFill>
                            <a:srgbClr val="1C345E"/>
                          </a:solidFill>
                          <a:latin typeface="Arial"/>
                          <a:cs typeface="Arial"/>
                        </a:rPr>
                        <a:t>insect</a:t>
                      </a:r>
                      <a:r>
                        <a:rPr sz="1400" spc="-45" dirty="0">
                          <a:solidFill>
                            <a:srgbClr val="1C345E"/>
                          </a:solidFill>
                          <a:latin typeface="Arial"/>
                          <a:cs typeface="Arial"/>
                        </a:rPr>
                        <a:t> </a:t>
                      </a:r>
                      <a:r>
                        <a:rPr sz="1400" spc="-20" dirty="0">
                          <a:solidFill>
                            <a:srgbClr val="1C345E"/>
                          </a:solidFill>
                          <a:latin typeface="Arial"/>
                          <a:cs typeface="Arial"/>
                        </a:rPr>
                        <a:t>bite</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9ED"/>
                    </a:solidFill>
                  </a:tcPr>
                </a:tc>
                <a:tc>
                  <a:txBody>
                    <a:bodyPr/>
                    <a:lstStyle/>
                    <a:p>
                      <a:pPr marL="91440">
                        <a:lnSpc>
                          <a:spcPct val="100000"/>
                        </a:lnSpc>
                        <a:spcBef>
                          <a:spcPts val="320"/>
                        </a:spcBef>
                      </a:pPr>
                      <a:r>
                        <a:rPr sz="1400" dirty="0">
                          <a:solidFill>
                            <a:srgbClr val="1C345E"/>
                          </a:solidFill>
                          <a:latin typeface="Arial"/>
                          <a:cs typeface="Arial"/>
                        </a:rPr>
                        <a:t>1</a:t>
                      </a:r>
                      <a:r>
                        <a:rPr sz="1400" spc="-35" dirty="0">
                          <a:solidFill>
                            <a:srgbClr val="1C345E"/>
                          </a:solidFill>
                          <a:latin typeface="Arial"/>
                          <a:cs typeface="Arial"/>
                        </a:rPr>
                        <a:t> </a:t>
                      </a:r>
                      <a:r>
                        <a:rPr sz="1400" dirty="0">
                          <a:solidFill>
                            <a:srgbClr val="1C345E"/>
                          </a:solidFill>
                          <a:latin typeface="Arial"/>
                          <a:cs typeface="Arial"/>
                        </a:rPr>
                        <a:t>year</a:t>
                      </a:r>
                      <a:r>
                        <a:rPr sz="1400" spc="-20" dirty="0">
                          <a:solidFill>
                            <a:srgbClr val="1C345E"/>
                          </a:solidFill>
                          <a:latin typeface="Arial"/>
                          <a:cs typeface="Arial"/>
                        </a:rPr>
                        <a:t> </a:t>
                      </a:r>
                      <a:r>
                        <a:rPr sz="1400" dirty="0">
                          <a:solidFill>
                            <a:srgbClr val="1C345E"/>
                          </a:solidFill>
                          <a:latin typeface="Arial"/>
                          <a:cs typeface="Arial"/>
                        </a:rPr>
                        <a:t>and</a:t>
                      </a:r>
                      <a:r>
                        <a:rPr sz="1400" spc="-25" dirty="0">
                          <a:solidFill>
                            <a:srgbClr val="1C345E"/>
                          </a:solidFill>
                          <a:latin typeface="Arial"/>
                          <a:cs typeface="Arial"/>
                        </a:rPr>
                        <a:t> </a:t>
                      </a:r>
                      <a:r>
                        <a:rPr sz="1400" spc="-20" dirty="0">
                          <a:solidFill>
                            <a:srgbClr val="1C345E"/>
                          </a:solidFill>
                          <a:latin typeface="Arial"/>
                          <a:cs typeface="Arial"/>
                        </a:rPr>
                        <a:t>over</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9ED"/>
                    </a:solidFill>
                  </a:tcPr>
                </a:tc>
                <a:extLst>
                  <a:ext uri="{0D108BD9-81ED-4DB2-BD59-A6C34878D82A}">
                    <a16:rowId xmlns:a16="http://schemas.microsoft.com/office/drawing/2014/main" val="10005"/>
                  </a:ext>
                </a:extLst>
              </a:tr>
              <a:tr h="640080">
                <a:tc>
                  <a:txBody>
                    <a:bodyPr/>
                    <a:lstStyle/>
                    <a:p>
                      <a:pPr marL="91440">
                        <a:lnSpc>
                          <a:spcPct val="100000"/>
                        </a:lnSpc>
                        <a:spcBef>
                          <a:spcPts val="320"/>
                        </a:spcBef>
                      </a:pPr>
                      <a:r>
                        <a:rPr sz="1400" spc="-10" dirty="0">
                          <a:solidFill>
                            <a:srgbClr val="1C345E"/>
                          </a:solidFill>
                          <a:latin typeface="Arial"/>
                          <a:cs typeface="Arial"/>
                        </a:rPr>
                        <a:t>Impetigo</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CFDB"/>
                    </a:solidFill>
                  </a:tcPr>
                </a:tc>
                <a:tc>
                  <a:txBody>
                    <a:bodyPr/>
                    <a:lstStyle/>
                    <a:p>
                      <a:pPr marL="91440">
                        <a:lnSpc>
                          <a:spcPct val="100000"/>
                        </a:lnSpc>
                        <a:spcBef>
                          <a:spcPts val="320"/>
                        </a:spcBef>
                      </a:pPr>
                      <a:r>
                        <a:rPr sz="1400" dirty="0">
                          <a:solidFill>
                            <a:srgbClr val="1C345E"/>
                          </a:solidFill>
                          <a:latin typeface="Arial"/>
                          <a:cs typeface="Arial"/>
                        </a:rPr>
                        <a:t>1</a:t>
                      </a:r>
                      <a:r>
                        <a:rPr sz="1400" spc="-35" dirty="0">
                          <a:solidFill>
                            <a:srgbClr val="1C345E"/>
                          </a:solidFill>
                          <a:latin typeface="Arial"/>
                          <a:cs typeface="Arial"/>
                        </a:rPr>
                        <a:t> </a:t>
                      </a:r>
                      <a:r>
                        <a:rPr sz="1400" dirty="0">
                          <a:solidFill>
                            <a:srgbClr val="1C345E"/>
                          </a:solidFill>
                          <a:latin typeface="Arial"/>
                          <a:cs typeface="Arial"/>
                        </a:rPr>
                        <a:t>year</a:t>
                      </a:r>
                      <a:r>
                        <a:rPr sz="1400" spc="-20" dirty="0">
                          <a:solidFill>
                            <a:srgbClr val="1C345E"/>
                          </a:solidFill>
                          <a:latin typeface="Arial"/>
                          <a:cs typeface="Arial"/>
                        </a:rPr>
                        <a:t> </a:t>
                      </a:r>
                      <a:r>
                        <a:rPr sz="1400" dirty="0">
                          <a:solidFill>
                            <a:srgbClr val="1C345E"/>
                          </a:solidFill>
                          <a:latin typeface="Arial"/>
                          <a:cs typeface="Arial"/>
                        </a:rPr>
                        <a:t>and</a:t>
                      </a:r>
                      <a:r>
                        <a:rPr sz="1400" spc="-25" dirty="0">
                          <a:solidFill>
                            <a:srgbClr val="1C345E"/>
                          </a:solidFill>
                          <a:latin typeface="Arial"/>
                          <a:cs typeface="Arial"/>
                        </a:rPr>
                        <a:t> </a:t>
                      </a:r>
                      <a:r>
                        <a:rPr sz="1400" spc="-20" dirty="0">
                          <a:solidFill>
                            <a:srgbClr val="1C345E"/>
                          </a:solidFill>
                          <a:latin typeface="Arial"/>
                          <a:cs typeface="Arial"/>
                        </a:rPr>
                        <a:t>over</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CFDB"/>
                    </a:solidFill>
                  </a:tcPr>
                </a:tc>
                <a:extLst>
                  <a:ext uri="{0D108BD9-81ED-4DB2-BD59-A6C34878D82A}">
                    <a16:rowId xmlns:a16="http://schemas.microsoft.com/office/drawing/2014/main" val="10006"/>
                  </a:ext>
                </a:extLst>
              </a:tr>
              <a:tr h="640080">
                <a:tc>
                  <a:txBody>
                    <a:bodyPr/>
                    <a:lstStyle/>
                    <a:p>
                      <a:pPr marL="91440">
                        <a:lnSpc>
                          <a:spcPct val="100000"/>
                        </a:lnSpc>
                        <a:spcBef>
                          <a:spcPts val="320"/>
                        </a:spcBef>
                      </a:pPr>
                      <a:r>
                        <a:rPr sz="1400" spc="-10" dirty="0">
                          <a:solidFill>
                            <a:srgbClr val="1C345E"/>
                          </a:solidFill>
                          <a:latin typeface="Arial"/>
                          <a:cs typeface="Arial"/>
                        </a:rPr>
                        <a:t>Shingles</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9ED"/>
                    </a:solidFill>
                  </a:tcPr>
                </a:tc>
                <a:tc>
                  <a:txBody>
                    <a:bodyPr/>
                    <a:lstStyle/>
                    <a:p>
                      <a:pPr marL="91440">
                        <a:lnSpc>
                          <a:spcPct val="100000"/>
                        </a:lnSpc>
                        <a:spcBef>
                          <a:spcPts val="320"/>
                        </a:spcBef>
                      </a:pPr>
                      <a:r>
                        <a:rPr sz="1400" dirty="0">
                          <a:solidFill>
                            <a:srgbClr val="1C345E"/>
                          </a:solidFill>
                          <a:latin typeface="Arial"/>
                          <a:cs typeface="Arial"/>
                        </a:rPr>
                        <a:t>18</a:t>
                      </a:r>
                      <a:r>
                        <a:rPr sz="1400" spc="-40" dirty="0">
                          <a:solidFill>
                            <a:srgbClr val="1C345E"/>
                          </a:solidFill>
                          <a:latin typeface="Arial"/>
                          <a:cs typeface="Arial"/>
                        </a:rPr>
                        <a:t> </a:t>
                      </a:r>
                      <a:r>
                        <a:rPr sz="1400" dirty="0">
                          <a:solidFill>
                            <a:srgbClr val="1C345E"/>
                          </a:solidFill>
                          <a:latin typeface="Arial"/>
                          <a:cs typeface="Arial"/>
                        </a:rPr>
                        <a:t>years</a:t>
                      </a:r>
                      <a:r>
                        <a:rPr sz="1400" spc="-20" dirty="0">
                          <a:solidFill>
                            <a:srgbClr val="1C345E"/>
                          </a:solidFill>
                          <a:latin typeface="Arial"/>
                          <a:cs typeface="Arial"/>
                        </a:rPr>
                        <a:t> </a:t>
                      </a:r>
                      <a:r>
                        <a:rPr sz="1400" dirty="0">
                          <a:solidFill>
                            <a:srgbClr val="1C345E"/>
                          </a:solidFill>
                          <a:latin typeface="Arial"/>
                          <a:cs typeface="Arial"/>
                        </a:rPr>
                        <a:t>and</a:t>
                      </a:r>
                      <a:r>
                        <a:rPr sz="1400" spc="-25" dirty="0">
                          <a:solidFill>
                            <a:srgbClr val="1C345E"/>
                          </a:solidFill>
                          <a:latin typeface="Arial"/>
                          <a:cs typeface="Arial"/>
                        </a:rPr>
                        <a:t> </a:t>
                      </a:r>
                      <a:r>
                        <a:rPr sz="1400" spc="-20" dirty="0">
                          <a:solidFill>
                            <a:srgbClr val="1C345E"/>
                          </a:solidFill>
                          <a:latin typeface="Arial"/>
                          <a:cs typeface="Arial"/>
                        </a:rPr>
                        <a:t>over</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9ED"/>
                    </a:solidFill>
                  </a:tcPr>
                </a:tc>
                <a:extLst>
                  <a:ext uri="{0D108BD9-81ED-4DB2-BD59-A6C34878D82A}">
                    <a16:rowId xmlns:a16="http://schemas.microsoft.com/office/drawing/2014/main" val="10007"/>
                  </a:ext>
                </a:extLst>
              </a:tr>
              <a:tr h="640080">
                <a:tc>
                  <a:txBody>
                    <a:bodyPr/>
                    <a:lstStyle/>
                    <a:p>
                      <a:pPr marL="91440">
                        <a:lnSpc>
                          <a:spcPct val="100000"/>
                        </a:lnSpc>
                        <a:spcBef>
                          <a:spcPts val="325"/>
                        </a:spcBef>
                      </a:pPr>
                      <a:r>
                        <a:rPr sz="1400" dirty="0">
                          <a:solidFill>
                            <a:srgbClr val="1C345E"/>
                          </a:solidFill>
                          <a:latin typeface="Arial"/>
                          <a:cs typeface="Arial"/>
                        </a:rPr>
                        <a:t>Uncomplicated</a:t>
                      </a:r>
                      <a:r>
                        <a:rPr sz="1400" spc="-90" dirty="0">
                          <a:solidFill>
                            <a:srgbClr val="1C345E"/>
                          </a:solidFill>
                          <a:latin typeface="Arial"/>
                          <a:cs typeface="Arial"/>
                        </a:rPr>
                        <a:t> </a:t>
                      </a:r>
                      <a:r>
                        <a:rPr sz="1400" spc="-25" dirty="0">
                          <a:solidFill>
                            <a:srgbClr val="1C345E"/>
                          </a:solidFill>
                          <a:latin typeface="Arial"/>
                          <a:cs typeface="Arial"/>
                        </a:rPr>
                        <a:t>UTI</a:t>
                      </a:r>
                      <a:endParaRPr sz="1400">
                        <a:latin typeface="Arial"/>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CFDB"/>
                    </a:solidFill>
                  </a:tcPr>
                </a:tc>
                <a:tc>
                  <a:txBody>
                    <a:bodyPr/>
                    <a:lstStyle/>
                    <a:p>
                      <a:pPr marL="91440">
                        <a:lnSpc>
                          <a:spcPct val="100000"/>
                        </a:lnSpc>
                        <a:spcBef>
                          <a:spcPts val="325"/>
                        </a:spcBef>
                      </a:pPr>
                      <a:r>
                        <a:rPr sz="1400" dirty="0">
                          <a:solidFill>
                            <a:srgbClr val="1C345E"/>
                          </a:solidFill>
                          <a:latin typeface="Arial"/>
                          <a:cs typeface="Arial"/>
                        </a:rPr>
                        <a:t>Women</a:t>
                      </a:r>
                      <a:r>
                        <a:rPr sz="1400" spc="-55" dirty="0">
                          <a:solidFill>
                            <a:srgbClr val="1C345E"/>
                          </a:solidFill>
                          <a:latin typeface="Arial"/>
                          <a:cs typeface="Arial"/>
                        </a:rPr>
                        <a:t> </a:t>
                      </a:r>
                      <a:r>
                        <a:rPr sz="1400" dirty="0">
                          <a:solidFill>
                            <a:srgbClr val="1C345E"/>
                          </a:solidFill>
                          <a:latin typeface="Arial"/>
                          <a:cs typeface="Arial"/>
                        </a:rPr>
                        <a:t>16</a:t>
                      </a:r>
                      <a:r>
                        <a:rPr sz="1400" spc="-15" dirty="0">
                          <a:solidFill>
                            <a:srgbClr val="1C345E"/>
                          </a:solidFill>
                          <a:latin typeface="Arial"/>
                          <a:cs typeface="Arial"/>
                        </a:rPr>
                        <a:t> </a:t>
                      </a:r>
                      <a:r>
                        <a:rPr sz="1400" dirty="0">
                          <a:solidFill>
                            <a:srgbClr val="1C345E"/>
                          </a:solidFill>
                          <a:latin typeface="Arial"/>
                          <a:cs typeface="Arial"/>
                        </a:rPr>
                        <a:t>to</a:t>
                      </a:r>
                      <a:r>
                        <a:rPr sz="1400" spc="-25" dirty="0">
                          <a:solidFill>
                            <a:srgbClr val="1C345E"/>
                          </a:solidFill>
                          <a:latin typeface="Arial"/>
                          <a:cs typeface="Arial"/>
                        </a:rPr>
                        <a:t> </a:t>
                      </a:r>
                      <a:r>
                        <a:rPr sz="1400" dirty="0">
                          <a:solidFill>
                            <a:srgbClr val="1C345E"/>
                          </a:solidFill>
                          <a:latin typeface="Arial"/>
                          <a:cs typeface="Arial"/>
                        </a:rPr>
                        <a:t>64</a:t>
                      </a:r>
                      <a:r>
                        <a:rPr sz="1400" spc="-25" dirty="0">
                          <a:solidFill>
                            <a:srgbClr val="1C345E"/>
                          </a:solidFill>
                          <a:latin typeface="Arial"/>
                          <a:cs typeface="Arial"/>
                        </a:rPr>
                        <a:t> </a:t>
                      </a:r>
                      <a:r>
                        <a:rPr sz="1400" spc="-10" dirty="0">
                          <a:solidFill>
                            <a:srgbClr val="1C345E"/>
                          </a:solidFill>
                          <a:latin typeface="Arial"/>
                          <a:cs typeface="Arial"/>
                        </a:rPr>
                        <a:t>years</a:t>
                      </a:r>
                      <a:endParaRPr sz="1400">
                        <a:latin typeface="Arial"/>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CFDB"/>
                    </a:solidFill>
                  </a:tcPr>
                </a:tc>
                <a:extLst>
                  <a:ext uri="{0D108BD9-81ED-4DB2-BD59-A6C34878D82A}">
                    <a16:rowId xmlns:a16="http://schemas.microsoft.com/office/drawing/2014/main" val="10008"/>
                  </a:ext>
                </a:extLst>
              </a:tr>
            </a:tbl>
          </a:graphicData>
        </a:graphic>
      </p:graphicFrame>
      <p:graphicFrame>
        <p:nvGraphicFramePr>
          <p:cNvPr id="7" name="object 7"/>
          <p:cNvGraphicFramePr>
            <a:graphicFrameLocks noGrp="1"/>
          </p:cNvGraphicFramePr>
          <p:nvPr/>
        </p:nvGraphicFramePr>
        <p:xfrm>
          <a:off x="4549902" y="820419"/>
          <a:ext cx="7379969" cy="5429250"/>
        </p:xfrm>
        <a:graphic>
          <a:graphicData uri="http://schemas.openxmlformats.org/drawingml/2006/table">
            <a:tbl>
              <a:tblPr firstRow="1" bandRow="1">
                <a:tableStyleId>{2D5ABB26-0587-4C30-8999-92F81FD0307C}</a:tableStyleId>
              </a:tblPr>
              <a:tblGrid>
                <a:gridCol w="1229995">
                  <a:extLst>
                    <a:ext uri="{9D8B030D-6E8A-4147-A177-3AD203B41FA5}">
                      <a16:colId xmlns:a16="http://schemas.microsoft.com/office/drawing/2014/main" val="20000"/>
                    </a:ext>
                  </a:extLst>
                </a:gridCol>
                <a:gridCol w="1229995">
                  <a:extLst>
                    <a:ext uri="{9D8B030D-6E8A-4147-A177-3AD203B41FA5}">
                      <a16:colId xmlns:a16="http://schemas.microsoft.com/office/drawing/2014/main" val="20001"/>
                    </a:ext>
                  </a:extLst>
                </a:gridCol>
                <a:gridCol w="1229994">
                  <a:extLst>
                    <a:ext uri="{9D8B030D-6E8A-4147-A177-3AD203B41FA5}">
                      <a16:colId xmlns:a16="http://schemas.microsoft.com/office/drawing/2014/main" val="20002"/>
                    </a:ext>
                  </a:extLst>
                </a:gridCol>
                <a:gridCol w="1229995">
                  <a:extLst>
                    <a:ext uri="{9D8B030D-6E8A-4147-A177-3AD203B41FA5}">
                      <a16:colId xmlns:a16="http://schemas.microsoft.com/office/drawing/2014/main" val="20003"/>
                    </a:ext>
                  </a:extLst>
                </a:gridCol>
                <a:gridCol w="1229995">
                  <a:extLst>
                    <a:ext uri="{9D8B030D-6E8A-4147-A177-3AD203B41FA5}">
                      <a16:colId xmlns:a16="http://schemas.microsoft.com/office/drawing/2014/main" val="20004"/>
                    </a:ext>
                  </a:extLst>
                </a:gridCol>
                <a:gridCol w="1229995">
                  <a:extLst>
                    <a:ext uri="{9D8B030D-6E8A-4147-A177-3AD203B41FA5}">
                      <a16:colId xmlns:a16="http://schemas.microsoft.com/office/drawing/2014/main" val="20005"/>
                    </a:ext>
                  </a:extLst>
                </a:gridCol>
              </a:tblGrid>
              <a:tr h="791845">
                <a:tc gridSpan="6">
                  <a:txBody>
                    <a:bodyPr/>
                    <a:lstStyle/>
                    <a:p>
                      <a:pPr marL="92075">
                        <a:lnSpc>
                          <a:spcPct val="100000"/>
                        </a:lnSpc>
                        <a:spcBef>
                          <a:spcPts val="190"/>
                        </a:spcBef>
                      </a:pPr>
                      <a:r>
                        <a:rPr sz="1800" b="1" dirty="0">
                          <a:solidFill>
                            <a:srgbClr val="FFFFFF"/>
                          </a:solidFill>
                          <a:latin typeface="Arial"/>
                          <a:cs typeface="Arial"/>
                        </a:rPr>
                        <a:t>Pharmacy</a:t>
                      </a:r>
                      <a:r>
                        <a:rPr sz="1800" b="1" spc="-25" dirty="0">
                          <a:solidFill>
                            <a:srgbClr val="FFFFFF"/>
                          </a:solidFill>
                          <a:latin typeface="Arial"/>
                          <a:cs typeface="Arial"/>
                        </a:rPr>
                        <a:t> </a:t>
                      </a:r>
                      <a:r>
                        <a:rPr sz="1800" b="1" dirty="0">
                          <a:solidFill>
                            <a:srgbClr val="FFFFFF"/>
                          </a:solidFill>
                          <a:latin typeface="Arial"/>
                          <a:cs typeface="Arial"/>
                        </a:rPr>
                        <a:t>First:</a:t>
                      </a:r>
                      <a:r>
                        <a:rPr sz="1800" b="1" spc="-20" dirty="0">
                          <a:solidFill>
                            <a:srgbClr val="FFFFFF"/>
                          </a:solidFill>
                          <a:latin typeface="Arial"/>
                          <a:cs typeface="Arial"/>
                        </a:rPr>
                        <a:t> </a:t>
                      </a:r>
                      <a:r>
                        <a:rPr sz="1800" b="1" dirty="0">
                          <a:solidFill>
                            <a:srgbClr val="FFFFFF"/>
                          </a:solidFill>
                          <a:latin typeface="Arial"/>
                          <a:cs typeface="Arial"/>
                        </a:rPr>
                        <a:t>minor</a:t>
                      </a:r>
                      <a:r>
                        <a:rPr sz="1800" b="1" spc="-35" dirty="0">
                          <a:solidFill>
                            <a:srgbClr val="FFFFFF"/>
                          </a:solidFill>
                          <a:latin typeface="Arial"/>
                          <a:cs typeface="Arial"/>
                        </a:rPr>
                        <a:t> </a:t>
                      </a:r>
                      <a:r>
                        <a:rPr sz="1800" b="1" dirty="0">
                          <a:solidFill>
                            <a:srgbClr val="FFFFFF"/>
                          </a:solidFill>
                          <a:latin typeface="Arial"/>
                          <a:cs typeface="Arial"/>
                        </a:rPr>
                        <a:t>illness</a:t>
                      </a:r>
                      <a:r>
                        <a:rPr sz="1800" b="1" spc="-20" dirty="0">
                          <a:solidFill>
                            <a:srgbClr val="FFFFFF"/>
                          </a:solidFill>
                          <a:latin typeface="Arial"/>
                          <a:cs typeface="Arial"/>
                        </a:rPr>
                        <a:t> </a:t>
                      </a:r>
                      <a:r>
                        <a:rPr sz="1800" b="1" spc="-10" dirty="0">
                          <a:solidFill>
                            <a:srgbClr val="FFFFFF"/>
                          </a:solidFill>
                          <a:latin typeface="Arial"/>
                          <a:cs typeface="Arial"/>
                        </a:rPr>
                        <a:t>consultations</a:t>
                      </a:r>
                      <a:endParaRPr sz="1800">
                        <a:latin typeface="Arial"/>
                        <a:cs typeface="Arial"/>
                      </a:endParaRPr>
                    </a:p>
                    <a:p>
                      <a:pPr marL="92075" marR="471170">
                        <a:lnSpc>
                          <a:spcPct val="100000"/>
                        </a:lnSpc>
                        <a:spcBef>
                          <a:spcPts val="125"/>
                        </a:spcBef>
                      </a:pPr>
                      <a:r>
                        <a:rPr sz="1400" i="1" dirty="0">
                          <a:solidFill>
                            <a:srgbClr val="FFFFFF"/>
                          </a:solidFill>
                          <a:latin typeface="Arial"/>
                          <a:cs typeface="Arial"/>
                        </a:rPr>
                        <a:t>This</a:t>
                      </a:r>
                      <a:r>
                        <a:rPr sz="1400" i="1" spc="-25" dirty="0">
                          <a:solidFill>
                            <a:srgbClr val="FFFFFF"/>
                          </a:solidFill>
                          <a:latin typeface="Arial"/>
                          <a:cs typeface="Arial"/>
                        </a:rPr>
                        <a:t> </a:t>
                      </a:r>
                      <a:r>
                        <a:rPr sz="1400" i="1" dirty="0">
                          <a:solidFill>
                            <a:srgbClr val="FFFFFF"/>
                          </a:solidFill>
                          <a:latin typeface="Arial"/>
                          <a:cs typeface="Arial"/>
                        </a:rPr>
                        <a:t>is</a:t>
                      </a:r>
                      <a:r>
                        <a:rPr sz="1400" i="1" spc="-15" dirty="0">
                          <a:solidFill>
                            <a:srgbClr val="FFFFFF"/>
                          </a:solidFill>
                          <a:latin typeface="Arial"/>
                          <a:cs typeface="Arial"/>
                        </a:rPr>
                        <a:t> </a:t>
                      </a:r>
                      <a:r>
                        <a:rPr sz="1400" i="1" dirty="0">
                          <a:solidFill>
                            <a:srgbClr val="FFFFFF"/>
                          </a:solidFill>
                          <a:latin typeface="Arial"/>
                          <a:cs typeface="Arial"/>
                        </a:rPr>
                        <a:t>not</a:t>
                      </a:r>
                      <a:r>
                        <a:rPr sz="1400" i="1" spc="-40" dirty="0">
                          <a:solidFill>
                            <a:srgbClr val="FFFFFF"/>
                          </a:solidFill>
                          <a:latin typeface="Arial"/>
                          <a:cs typeface="Arial"/>
                        </a:rPr>
                        <a:t> </a:t>
                      </a:r>
                      <a:r>
                        <a:rPr sz="1400" i="1" dirty="0">
                          <a:solidFill>
                            <a:srgbClr val="FFFFFF"/>
                          </a:solidFill>
                          <a:latin typeface="Arial"/>
                          <a:cs typeface="Arial"/>
                        </a:rPr>
                        <a:t>an</a:t>
                      </a:r>
                      <a:r>
                        <a:rPr sz="1400" i="1" spc="-20" dirty="0">
                          <a:solidFill>
                            <a:srgbClr val="FFFFFF"/>
                          </a:solidFill>
                          <a:latin typeface="Arial"/>
                          <a:cs typeface="Arial"/>
                        </a:rPr>
                        <a:t> </a:t>
                      </a:r>
                      <a:r>
                        <a:rPr sz="1400" i="1" dirty="0">
                          <a:solidFill>
                            <a:srgbClr val="FFFFFF"/>
                          </a:solidFill>
                          <a:latin typeface="Arial"/>
                          <a:cs typeface="Arial"/>
                        </a:rPr>
                        <a:t>exhaustive</a:t>
                      </a:r>
                      <a:r>
                        <a:rPr sz="1400" i="1" spc="-50" dirty="0">
                          <a:solidFill>
                            <a:srgbClr val="FFFFFF"/>
                          </a:solidFill>
                          <a:latin typeface="Arial"/>
                          <a:cs typeface="Arial"/>
                        </a:rPr>
                        <a:t> </a:t>
                      </a:r>
                      <a:r>
                        <a:rPr sz="1400" i="1" dirty="0">
                          <a:solidFill>
                            <a:srgbClr val="FFFFFF"/>
                          </a:solidFill>
                          <a:latin typeface="Arial"/>
                          <a:cs typeface="Arial"/>
                        </a:rPr>
                        <a:t>list,</a:t>
                      </a:r>
                      <a:r>
                        <a:rPr sz="1400" i="1" spc="-40" dirty="0">
                          <a:solidFill>
                            <a:srgbClr val="FFFFFF"/>
                          </a:solidFill>
                          <a:latin typeface="Arial"/>
                          <a:cs typeface="Arial"/>
                        </a:rPr>
                        <a:t> </a:t>
                      </a:r>
                      <a:r>
                        <a:rPr sz="1400" i="1" dirty="0">
                          <a:solidFill>
                            <a:srgbClr val="FFFFFF"/>
                          </a:solidFill>
                          <a:latin typeface="Arial"/>
                          <a:cs typeface="Arial"/>
                        </a:rPr>
                        <a:t>Community</a:t>
                      </a:r>
                      <a:r>
                        <a:rPr sz="1400" i="1" spc="-40" dirty="0">
                          <a:solidFill>
                            <a:srgbClr val="FFFFFF"/>
                          </a:solidFill>
                          <a:latin typeface="Arial"/>
                          <a:cs typeface="Arial"/>
                        </a:rPr>
                        <a:t> </a:t>
                      </a:r>
                      <a:r>
                        <a:rPr sz="1400" i="1" dirty="0">
                          <a:solidFill>
                            <a:srgbClr val="FFFFFF"/>
                          </a:solidFill>
                          <a:latin typeface="Arial"/>
                          <a:cs typeface="Arial"/>
                        </a:rPr>
                        <a:t>pharmacies</a:t>
                      </a:r>
                      <a:r>
                        <a:rPr sz="1400" i="1" spc="-45" dirty="0">
                          <a:solidFill>
                            <a:srgbClr val="FFFFFF"/>
                          </a:solidFill>
                          <a:latin typeface="Arial"/>
                          <a:cs typeface="Arial"/>
                        </a:rPr>
                        <a:t> </a:t>
                      </a:r>
                      <a:r>
                        <a:rPr sz="1400" i="1" dirty="0">
                          <a:solidFill>
                            <a:srgbClr val="FFFFFF"/>
                          </a:solidFill>
                          <a:latin typeface="Arial"/>
                          <a:cs typeface="Arial"/>
                        </a:rPr>
                        <a:t>can</a:t>
                      </a:r>
                      <a:r>
                        <a:rPr sz="1400" i="1" spc="-30" dirty="0">
                          <a:solidFill>
                            <a:srgbClr val="FFFFFF"/>
                          </a:solidFill>
                          <a:latin typeface="Arial"/>
                          <a:cs typeface="Arial"/>
                        </a:rPr>
                        <a:t> </a:t>
                      </a:r>
                      <a:r>
                        <a:rPr sz="1400" i="1" dirty="0">
                          <a:solidFill>
                            <a:srgbClr val="FFFFFF"/>
                          </a:solidFill>
                          <a:latin typeface="Arial"/>
                          <a:cs typeface="Arial"/>
                        </a:rPr>
                        <a:t>receive</a:t>
                      </a:r>
                      <a:r>
                        <a:rPr sz="1400" i="1" spc="-55" dirty="0">
                          <a:solidFill>
                            <a:srgbClr val="FFFFFF"/>
                          </a:solidFill>
                          <a:latin typeface="Arial"/>
                          <a:cs typeface="Arial"/>
                        </a:rPr>
                        <a:t> </a:t>
                      </a:r>
                      <a:r>
                        <a:rPr sz="1400" i="1" dirty="0">
                          <a:solidFill>
                            <a:srgbClr val="FFFFFF"/>
                          </a:solidFill>
                          <a:latin typeface="Arial"/>
                          <a:cs typeface="Arial"/>
                        </a:rPr>
                        <a:t>referrals</a:t>
                      </a:r>
                      <a:r>
                        <a:rPr sz="1400" i="1" spc="-60" dirty="0">
                          <a:solidFill>
                            <a:srgbClr val="FFFFFF"/>
                          </a:solidFill>
                          <a:latin typeface="Arial"/>
                          <a:cs typeface="Arial"/>
                        </a:rPr>
                        <a:t> </a:t>
                      </a:r>
                      <a:r>
                        <a:rPr sz="1400" i="1" dirty="0">
                          <a:solidFill>
                            <a:srgbClr val="FFFFFF"/>
                          </a:solidFill>
                          <a:latin typeface="Arial"/>
                          <a:cs typeface="Arial"/>
                        </a:rPr>
                        <a:t>for</a:t>
                      </a:r>
                      <a:r>
                        <a:rPr sz="1400" i="1" spc="-25" dirty="0">
                          <a:solidFill>
                            <a:srgbClr val="FFFFFF"/>
                          </a:solidFill>
                          <a:latin typeface="Arial"/>
                          <a:cs typeface="Arial"/>
                        </a:rPr>
                        <a:t> </a:t>
                      </a:r>
                      <a:r>
                        <a:rPr sz="1400" i="1" spc="-10" dirty="0">
                          <a:solidFill>
                            <a:srgbClr val="FFFFFF"/>
                          </a:solidFill>
                          <a:latin typeface="Arial"/>
                          <a:cs typeface="Arial"/>
                        </a:rPr>
                        <a:t>anything </a:t>
                      </a:r>
                      <a:r>
                        <a:rPr sz="1400" i="1" dirty="0">
                          <a:solidFill>
                            <a:srgbClr val="FFFFFF"/>
                          </a:solidFill>
                          <a:latin typeface="Arial"/>
                          <a:cs typeface="Arial"/>
                        </a:rPr>
                        <a:t>considered</a:t>
                      </a:r>
                      <a:r>
                        <a:rPr sz="1400" i="1" spc="-60" dirty="0">
                          <a:solidFill>
                            <a:srgbClr val="FFFFFF"/>
                          </a:solidFill>
                          <a:latin typeface="Arial"/>
                          <a:cs typeface="Arial"/>
                        </a:rPr>
                        <a:t> </a:t>
                      </a:r>
                      <a:r>
                        <a:rPr sz="1400" i="1" dirty="0">
                          <a:solidFill>
                            <a:srgbClr val="FFFFFF"/>
                          </a:solidFill>
                          <a:latin typeface="Arial"/>
                          <a:cs typeface="Arial"/>
                        </a:rPr>
                        <a:t>a</a:t>
                      </a:r>
                      <a:r>
                        <a:rPr sz="1400" i="1" spc="-25" dirty="0">
                          <a:solidFill>
                            <a:srgbClr val="FFFFFF"/>
                          </a:solidFill>
                          <a:latin typeface="Arial"/>
                          <a:cs typeface="Arial"/>
                        </a:rPr>
                        <a:t> </a:t>
                      </a:r>
                      <a:r>
                        <a:rPr sz="1400" i="1" dirty="0">
                          <a:solidFill>
                            <a:srgbClr val="FFFFFF"/>
                          </a:solidFill>
                          <a:latin typeface="Arial"/>
                          <a:cs typeface="Arial"/>
                        </a:rPr>
                        <a:t>minor</a:t>
                      </a:r>
                      <a:r>
                        <a:rPr sz="1400" i="1" spc="-35" dirty="0">
                          <a:solidFill>
                            <a:srgbClr val="FFFFFF"/>
                          </a:solidFill>
                          <a:latin typeface="Arial"/>
                          <a:cs typeface="Arial"/>
                        </a:rPr>
                        <a:t> </a:t>
                      </a:r>
                      <a:r>
                        <a:rPr sz="1400" i="1" spc="-10" dirty="0">
                          <a:solidFill>
                            <a:srgbClr val="FFFFFF"/>
                          </a:solidFill>
                          <a:latin typeface="Arial"/>
                          <a:cs typeface="Arial"/>
                        </a:rPr>
                        <a:t>illness.</a:t>
                      </a:r>
                      <a:endParaRPr sz="1400">
                        <a:latin typeface="Arial"/>
                        <a:cs typeface="Arial"/>
                      </a:endParaRPr>
                    </a:p>
                  </a:txBody>
                  <a:tcPr marL="0" marR="0" marT="241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F97"/>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39445">
                <a:tc>
                  <a:txBody>
                    <a:bodyPr/>
                    <a:lstStyle/>
                    <a:p>
                      <a:pPr marL="92075" marR="425450">
                        <a:lnSpc>
                          <a:spcPct val="100000"/>
                        </a:lnSpc>
                        <a:spcBef>
                          <a:spcPts val="254"/>
                        </a:spcBef>
                      </a:pPr>
                      <a:r>
                        <a:rPr sz="1200" spc="-10" dirty="0">
                          <a:solidFill>
                            <a:srgbClr val="1C345E"/>
                          </a:solidFill>
                          <a:latin typeface="Arial"/>
                          <a:cs typeface="Arial"/>
                        </a:rPr>
                        <a:t>Acne, </a:t>
                      </a:r>
                      <a:r>
                        <a:rPr sz="1200" dirty="0">
                          <a:solidFill>
                            <a:srgbClr val="1C345E"/>
                          </a:solidFill>
                          <a:latin typeface="Arial"/>
                          <a:cs typeface="Arial"/>
                        </a:rPr>
                        <a:t>spots,</a:t>
                      </a:r>
                      <a:r>
                        <a:rPr sz="1200" spc="-25" dirty="0">
                          <a:solidFill>
                            <a:srgbClr val="1C345E"/>
                          </a:solidFill>
                          <a:latin typeface="Arial"/>
                          <a:cs typeface="Arial"/>
                        </a:rPr>
                        <a:t> and </a:t>
                      </a:r>
                      <a:r>
                        <a:rPr sz="1200" spc="-10" dirty="0">
                          <a:solidFill>
                            <a:srgbClr val="1C345E"/>
                          </a:solidFill>
                          <a:latin typeface="Arial"/>
                          <a:cs typeface="Arial"/>
                        </a:rPr>
                        <a:t>pimples</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FDD"/>
                    </a:solidFill>
                  </a:tcPr>
                </a:tc>
                <a:tc>
                  <a:txBody>
                    <a:bodyPr/>
                    <a:lstStyle/>
                    <a:p>
                      <a:pPr marL="92075" marR="586740">
                        <a:lnSpc>
                          <a:spcPct val="100000"/>
                        </a:lnSpc>
                        <a:spcBef>
                          <a:spcPts val="254"/>
                        </a:spcBef>
                      </a:pPr>
                      <a:r>
                        <a:rPr sz="1200" spc="-10" dirty="0">
                          <a:solidFill>
                            <a:srgbClr val="1C345E"/>
                          </a:solidFill>
                          <a:latin typeface="Arial"/>
                          <a:cs typeface="Arial"/>
                        </a:rPr>
                        <a:t>Allergic reaction</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FDD"/>
                    </a:solidFill>
                  </a:tcPr>
                </a:tc>
                <a:tc>
                  <a:txBody>
                    <a:bodyPr/>
                    <a:lstStyle/>
                    <a:p>
                      <a:pPr marL="92075" marR="411480">
                        <a:lnSpc>
                          <a:spcPct val="100000"/>
                        </a:lnSpc>
                        <a:spcBef>
                          <a:spcPts val="254"/>
                        </a:spcBef>
                      </a:pPr>
                      <a:r>
                        <a:rPr sz="1200" dirty="0">
                          <a:solidFill>
                            <a:srgbClr val="1C345E"/>
                          </a:solidFill>
                          <a:latin typeface="Arial"/>
                          <a:cs typeface="Arial"/>
                        </a:rPr>
                        <a:t>Ankle</a:t>
                      </a:r>
                      <a:r>
                        <a:rPr sz="1200" spc="-40" dirty="0">
                          <a:solidFill>
                            <a:srgbClr val="1C345E"/>
                          </a:solidFill>
                          <a:latin typeface="Arial"/>
                          <a:cs typeface="Arial"/>
                        </a:rPr>
                        <a:t> </a:t>
                      </a:r>
                      <a:r>
                        <a:rPr sz="1200" spc="-25" dirty="0">
                          <a:solidFill>
                            <a:srgbClr val="1C345E"/>
                          </a:solidFill>
                          <a:latin typeface="Arial"/>
                          <a:cs typeface="Arial"/>
                        </a:rPr>
                        <a:t>or </a:t>
                      </a:r>
                      <a:r>
                        <a:rPr sz="1200" dirty="0">
                          <a:solidFill>
                            <a:srgbClr val="1C345E"/>
                          </a:solidFill>
                          <a:latin typeface="Arial"/>
                          <a:cs typeface="Arial"/>
                        </a:rPr>
                        <a:t>foot</a:t>
                      </a:r>
                      <a:r>
                        <a:rPr sz="1200" spc="-25" dirty="0">
                          <a:solidFill>
                            <a:srgbClr val="1C345E"/>
                          </a:solidFill>
                          <a:latin typeface="Arial"/>
                          <a:cs typeface="Arial"/>
                        </a:rPr>
                        <a:t> </a:t>
                      </a:r>
                      <a:r>
                        <a:rPr sz="1200" spc="-20" dirty="0">
                          <a:solidFill>
                            <a:srgbClr val="1C345E"/>
                          </a:solidFill>
                          <a:latin typeface="Arial"/>
                          <a:cs typeface="Arial"/>
                        </a:rPr>
                        <a:t>pain</a:t>
                      </a:r>
                      <a:r>
                        <a:rPr sz="1200" dirty="0">
                          <a:solidFill>
                            <a:srgbClr val="1C345E"/>
                          </a:solidFill>
                          <a:latin typeface="Arial"/>
                          <a:cs typeface="Arial"/>
                        </a:rPr>
                        <a:t> or</a:t>
                      </a:r>
                      <a:r>
                        <a:rPr sz="1200" spc="-15" dirty="0">
                          <a:solidFill>
                            <a:srgbClr val="1C345E"/>
                          </a:solidFill>
                          <a:latin typeface="Arial"/>
                          <a:cs typeface="Arial"/>
                        </a:rPr>
                        <a:t> </a:t>
                      </a:r>
                      <a:r>
                        <a:rPr sz="1200" spc="-10" dirty="0">
                          <a:solidFill>
                            <a:srgbClr val="1C345E"/>
                          </a:solidFill>
                          <a:latin typeface="Arial"/>
                          <a:cs typeface="Arial"/>
                        </a:rPr>
                        <a:t>swelling</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FDD"/>
                    </a:solidFill>
                  </a:tcPr>
                </a:tc>
                <a:tc>
                  <a:txBody>
                    <a:bodyPr/>
                    <a:lstStyle/>
                    <a:p>
                      <a:pPr marL="92075">
                        <a:lnSpc>
                          <a:spcPct val="100000"/>
                        </a:lnSpc>
                        <a:spcBef>
                          <a:spcPts val="254"/>
                        </a:spcBef>
                      </a:pPr>
                      <a:r>
                        <a:rPr sz="1200" dirty="0">
                          <a:solidFill>
                            <a:srgbClr val="1C345E"/>
                          </a:solidFill>
                          <a:latin typeface="Arial"/>
                          <a:cs typeface="Arial"/>
                        </a:rPr>
                        <a:t>Athlete’s</a:t>
                      </a:r>
                      <a:r>
                        <a:rPr sz="1200" spc="-50" dirty="0">
                          <a:solidFill>
                            <a:srgbClr val="1C345E"/>
                          </a:solidFill>
                          <a:latin typeface="Arial"/>
                          <a:cs typeface="Arial"/>
                        </a:rPr>
                        <a:t> </a:t>
                      </a:r>
                      <a:r>
                        <a:rPr sz="1200" spc="-20" dirty="0">
                          <a:solidFill>
                            <a:srgbClr val="1C345E"/>
                          </a:solidFill>
                          <a:latin typeface="Arial"/>
                          <a:cs typeface="Arial"/>
                        </a:rPr>
                        <a:t>foot</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FDD"/>
                    </a:solidFill>
                  </a:tcPr>
                </a:tc>
                <a:tc>
                  <a:txBody>
                    <a:bodyPr/>
                    <a:lstStyle/>
                    <a:p>
                      <a:pPr marL="92075" marR="130175">
                        <a:lnSpc>
                          <a:spcPct val="100000"/>
                        </a:lnSpc>
                        <a:spcBef>
                          <a:spcPts val="254"/>
                        </a:spcBef>
                      </a:pPr>
                      <a:r>
                        <a:rPr sz="1200" dirty="0">
                          <a:solidFill>
                            <a:srgbClr val="1C345E"/>
                          </a:solidFill>
                          <a:latin typeface="Arial"/>
                          <a:cs typeface="Arial"/>
                        </a:rPr>
                        <a:t>Bites</a:t>
                      </a:r>
                      <a:r>
                        <a:rPr sz="1200" spc="-20" dirty="0">
                          <a:solidFill>
                            <a:srgbClr val="1C345E"/>
                          </a:solidFill>
                          <a:latin typeface="Arial"/>
                          <a:cs typeface="Arial"/>
                        </a:rPr>
                        <a:t> </a:t>
                      </a:r>
                      <a:r>
                        <a:rPr sz="1200" dirty="0">
                          <a:solidFill>
                            <a:srgbClr val="1C345E"/>
                          </a:solidFill>
                          <a:latin typeface="Arial"/>
                          <a:cs typeface="Arial"/>
                        </a:rPr>
                        <a:t>or</a:t>
                      </a:r>
                      <a:r>
                        <a:rPr sz="1200" spc="-5" dirty="0">
                          <a:solidFill>
                            <a:srgbClr val="1C345E"/>
                          </a:solidFill>
                          <a:latin typeface="Arial"/>
                          <a:cs typeface="Arial"/>
                        </a:rPr>
                        <a:t> </a:t>
                      </a:r>
                      <a:r>
                        <a:rPr sz="1200" spc="-10" dirty="0">
                          <a:solidFill>
                            <a:srgbClr val="1C345E"/>
                          </a:solidFill>
                          <a:latin typeface="Arial"/>
                          <a:cs typeface="Arial"/>
                        </a:rPr>
                        <a:t>stings, </a:t>
                      </a:r>
                      <a:r>
                        <a:rPr sz="1200" dirty="0">
                          <a:solidFill>
                            <a:srgbClr val="1C345E"/>
                          </a:solidFill>
                          <a:latin typeface="Arial"/>
                          <a:cs typeface="Arial"/>
                        </a:rPr>
                        <a:t>insect,</a:t>
                      </a:r>
                      <a:r>
                        <a:rPr sz="1200" spc="-30" dirty="0">
                          <a:solidFill>
                            <a:srgbClr val="1C345E"/>
                          </a:solidFill>
                          <a:latin typeface="Arial"/>
                          <a:cs typeface="Arial"/>
                        </a:rPr>
                        <a:t> </a:t>
                      </a:r>
                      <a:r>
                        <a:rPr sz="1200" spc="-25" dirty="0">
                          <a:solidFill>
                            <a:srgbClr val="1C345E"/>
                          </a:solidFill>
                          <a:latin typeface="Arial"/>
                          <a:cs typeface="Arial"/>
                        </a:rPr>
                        <a:t>or </a:t>
                      </a:r>
                      <a:r>
                        <a:rPr sz="1200" spc="-10" dirty="0">
                          <a:solidFill>
                            <a:srgbClr val="1C345E"/>
                          </a:solidFill>
                          <a:latin typeface="Arial"/>
                          <a:cs typeface="Arial"/>
                        </a:rPr>
                        <a:t>spider</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FDD"/>
                    </a:solidFill>
                  </a:tcPr>
                </a:tc>
                <a:tc>
                  <a:txBody>
                    <a:bodyPr/>
                    <a:lstStyle/>
                    <a:p>
                      <a:pPr marL="92710">
                        <a:lnSpc>
                          <a:spcPct val="100000"/>
                        </a:lnSpc>
                        <a:spcBef>
                          <a:spcPts val="254"/>
                        </a:spcBef>
                      </a:pPr>
                      <a:r>
                        <a:rPr sz="1200" spc="-10" dirty="0">
                          <a:solidFill>
                            <a:srgbClr val="1C345E"/>
                          </a:solidFill>
                          <a:latin typeface="Arial"/>
                          <a:cs typeface="Arial"/>
                        </a:rPr>
                        <a:t>Blisters</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FDD"/>
                    </a:solidFill>
                  </a:tcPr>
                </a:tc>
                <a:extLst>
                  <a:ext uri="{0D108BD9-81ED-4DB2-BD59-A6C34878D82A}">
                    <a16:rowId xmlns:a16="http://schemas.microsoft.com/office/drawing/2014/main" val="10001"/>
                  </a:ext>
                </a:extLst>
              </a:tr>
              <a:tr h="457200">
                <a:tc>
                  <a:txBody>
                    <a:bodyPr/>
                    <a:lstStyle/>
                    <a:p>
                      <a:pPr marL="92075">
                        <a:lnSpc>
                          <a:spcPct val="100000"/>
                        </a:lnSpc>
                        <a:spcBef>
                          <a:spcPts val="254"/>
                        </a:spcBef>
                      </a:pPr>
                      <a:r>
                        <a:rPr sz="1200" spc="-10" dirty="0">
                          <a:solidFill>
                            <a:srgbClr val="1C345E"/>
                          </a:solidFill>
                          <a:latin typeface="Arial"/>
                          <a:cs typeface="Arial"/>
                        </a:rPr>
                        <a:t>Constipation</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EE"/>
                    </a:solidFill>
                  </a:tcPr>
                </a:tc>
                <a:tc>
                  <a:txBody>
                    <a:bodyPr/>
                    <a:lstStyle/>
                    <a:p>
                      <a:pPr marL="92075">
                        <a:lnSpc>
                          <a:spcPct val="100000"/>
                        </a:lnSpc>
                        <a:spcBef>
                          <a:spcPts val="254"/>
                        </a:spcBef>
                      </a:pPr>
                      <a:r>
                        <a:rPr sz="1200" spc="-10" dirty="0">
                          <a:solidFill>
                            <a:srgbClr val="1C345E"/>
                          </a:solidFill>
                          <a:latin typeface="Arial"/>
                          <a:cs typeface="Arial"/>
                        </a:rPr>
                        <a:t>Cough</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EE"/>
                    </a:solidFill>
                  </a:tcPr>
                </a:tc>
                <a:tc>
                  <a:txBody>
                    <a:bodyPr/>
                    <a:lstStyle/>
                    <a:p>
                      <a:pPr marL="92075">
                        <a:lnSpc>
                          <a:spcPct val="100000"/>
                        </a:lnSpc>
                        <a:spcBef>
                          <a:spcPts val="254"/>
                        </a:spcBef>
                      </a:pPr>
                      <a:r>
                        <a:rPr sz="1200" dirty="0">
                          <a:solidFill>
                            <a:srgbClr val="1C345E"/>
                          </a:solidFill>
                          <a:latin typeface="Arial"/>
                          <a:cs typeface="Arial"/>
                        </a:rPr>
                        <a:t>Cold</a:t>
                      </a:r>
                      <a:r>
                        <a:rPr sz="1200" spc="-40" dirty="0">
                          <a:solidFill>
                            <a:srgbClr val="1C345E"/>
                          </a:solidFill>
                          <a:latin typeface="Arial"/>
                          <a:cs typeface="Arial"/>
                        </a:rPr>
                        <a:t> </a:t>
                      </a:r>
                      <a:r>
                        <a:rPr sz="1200" dirty="0">
                          <a:solidFill>
                            <a:srgbClr val="1C345E"/>
                          </a:solidFill>
                          <a:latin typeface="Arial"/>
                          <a:cs typeface="Arial"/>
                        </a:rPr>
                        <a:t>and</a:t>
                      </a:r>
                      <a:r>
                        <a:rPr sz="1200" spc="-25" dirty="0">
                          <a:solidFill>
                            <a:srgbClr val="1C345E"/>
                          </a:solidFill>
                          <a:latin typeface="Arial"/>
                          <a:cs typeface="Arial"/>
                        </a:rPr>
                        <a:t> flu</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EE"/>
                    </a:solidFill>
                  </a:tcPr>
                </a:tc>
                <a:tc>
                  <a:txBody>
                    <a:bodyPr/>
                    <a:lstStyle/>
                    <a:p>
                      <a:pPr marL="92075">
                        <a:lnSpc>
                          <a:spcPct val="100000"/>
                        </a:lnSpc>
                        <a:spcBef>
                          <a:spcPts val="254"/>
                        </a:spcBef>
                      </a:pPr>
                      <a:r>
                        <a:rPr sz="1200" spc="-10" dirty="0">
                          <a:solidFill>
                            <a:srgbClr val="1C345E"/>
                          </a:solidFill>
                          <a:latin typeface="Arial"/>
                          <a:cs typeface="Arial"/>
                        </a:rPr>
                        <a:t>Diarrhoea</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EE"/>
                    </a:solidFill>
                  </a:tcPr>
                </a:tc>
                <a:tc>
                  <a:txBody>
                    <a:bodyPr/>
                    <a:lstStyle/>
                    <a:p>
                      <a:pPr marL="92075" marR="190500">
                        <a:lnSpc>
                          <a:spcPct val="100000"/>
                        </a:lnSpc>
                        <a:spcBef>
                          <a:spcPts val="254"/>
                        </a:spcBef>
                      </a:pPr>
                      <a:r>
                        <a:rPr sz="1200" dirty="0">
                          <a:solidFill>
                            <a:srgbClr val="1C345E"/>
                          </a:solidFill>
                          <a:latin typeface="Arial"/>
                          <a:cs typeface="Arial"/>
                        </a:rPr>
                        <a:t>Ear</a:t>
                      </a:r>
                      <a:r>
                        <a:rPr sz="1200" spc="-20" dirty="0">
                          <a:solidFill>
                            <a:srgbClr val="1C345E"/>
                          </a:solidFill>
                          <a:latin typeface="Arial"/>
                          <a:cs typeface="Arial"/>
                        </a:rPr>
                        <a:t> </a:t>
                      </a:r>
                      <a:r>
                        <a:rPr sz="1200" spc="-10" dirty="0">
                          <a:solidFill>
                            <a:srgbClr val="1C345E"/>
                          </a:solidFill>
                          <a:latin typeface="Arial"/>
                          <a:cs typeface="Arial"/>
                        </a:rPr>
                        <a:t>discharge </a:t>
                      </a:r>
                      <a:r>
                        <a:rPr sz="1200" dirty="0">
                          <a:solidFill>
                            <a:srgbClr val="1C345E"/>
                          </a:solidFill>
                          <a:latin typeface="Arial"/>
                          <a:cs typeface="Arial"/>
                        </a:rPr>
                        <a:t>or</a:t>
                      </a:r>
                      <a:r>
                        <a:rPr sz="1200" spc="-10" dirty="0">
                          <a:solidFill>
                            <a:srgbClr val="1C345E"/>
                          </a:solidFill>
                          <a:latin typeface="Arial"/>
                          <a:cs typeface="Arial"/>
                        </a:rPr>
                        <a:t> </a:t>
                      </a:r>
                      <a:r>
                        <a:rPr sz="1200" dirty="0">
                          <a:solidFill>
                            <a:srgbClr val="1C345E"/>
                          </a:solidFill>
                          <a:latin typeface="Arial"/>
                          <a:cs typeface="Arial"/>
                        </a:rPr>
                        <a:t>ear</a:t>
                      </a:r>
                      <a:r>
                        <a:rPr sz="1200" spc="-15" dirty="0">
                          <a:solidFill>
                            <a:srgbClr val="1C345E"/>
                          </a:solidFill>
                          <a:latin typeface="Arial"/>
                          <a:cs typeface="Arial"/>
                        </a:rPr>
                        <a:t> </a:t>
                      </a:r>
                      <a:r>
                        <a:rPr sz="1200" spc="-25" dirty="0">
                          <a:solidFill>
                            <a:srgbClr val="1C345E"/>
                          </a:solidFill>
                          <a:latin typeface="Arial"/>
                          <a:cs typeface="Arial"/>
                        </a:rPr>
                        <a:t>wax</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EE"/>
                    </a:solidFill>
                  </a:tcPr>
                </a:tc>
                <a:tc>
                  <a:txBody>
                    <a:bodyPr/>
                    <a:lstStyle/>
                    <a:p>
                      <a:pPr marL="92710">
                        <a:lnSpc>
                          <a:spcPct val="100000"/>
                        </a:lnSpc>
                        <a:spcBef>
                          <a:spcPts val="254"/>
                        </a:spcBef>
                      </a:pPr>
                      <a:r>
                        <a:rPr sz="1200" spc="-10" dirty="0">
                          <a:solidFill>
                            <a:srgbClr val="1C345E"/>
                          </a:solidFill>
                          <a:latin typeface="Arial"/>
                          <a:cs typeface="Arial"/>
                        </a:rPr>
                        <a:t>Earache</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EE"/>
                    </a:solidFill>
                  </a:tcPr>
                </a:tc>
                <a:extLst>
                  <a:ext uri="{0D108BD9-81ED-4DB2-BD59-A6C34878D82A}">
                    <a16:rowId xmlns:a16="http://schemas.microsoft.com/office/drawing/2014/main" val="10002"/>
                  </a:ext>
                </a:extLst>
              </a:tr>
              <a:tr h="640080">
                <a:tc>
                  <a:txBody>
                    <a:bodyPr/>
                    <a:lstStyle/>
                    <a:p>
                      <a:pPr marL="92075">
                        <a:lnSpc>
                          <a:spcPct val="100000"/>
                        </a:lnSpc>
                        <a:spcBef>
                          <a:spcPts val="254"/>
                        </a:spcBef>
                      </a:pPr>
                      <a:r>
                        <a:rPr sz="1200" dirty="0">
                          <a:solidFill>
                            <a:srgbClr val="1C345E"/>
                          </a:solidFill>
                          <a:latin typeface="Arial"/>
                          <a:cs typeface="Arial"/>
                        </a:rPr>
                        <a:t>Eye,</a:t>
                      </a:r>
                      <a:r>
                        <a:rPr sz="1200" spc="-15" dirty="0">
                          <a:solidFill>
                            <a:srgbClr val="1C345E"/>
                          </a:solidFill>
                          <a:latin typeface="Arial"/>
                          <a:cs typeface="Arial"/>
                        </a:rPr>
                        <a:t> </a:t>
                      </a:r>
                      <a:r>
                        <a:rPr sz="1200" spc="-25" dirty="0">
                          <a:solidFill>
                            <a:srgbClr val="1C345E"/>
                          </a:solidFill>
                          <a:latin typeface="Arial"/>
                          <a:cs typeface="Arial"/>
                        </a:rPr>
                        <a:t>red</a:t>
                      </a:r>
                      <a:endParaRPr sz="1200">
                        <a:latin typeface="Arial"/>
                        <a:cs typeface="Arial"/>
                      </a:endParaRPr>
                    </a:p>
                    <a:p>
                      <a:pPr marL="92075">
                        <a:lnSpc>
                          <a:spcPct val="100000"/>
                        </a:lnSpc>
                      </a:pPr>
                      <a:r>
                        <a:rPr sz="1200" dirty="0">
                          <a:solidFill>
                            <a:srgbClr val="1C345E"/>
                          </a:solidFill>
                          <a:latin typeface="Arial"/>
                          <a:cs typeface="Arial"/>
                        </a:rPr>
                        <a:t>or</a:t>
                      </a:r>
                      <a:r>
                        <a:rPr sz="1200" spc="-5" dirty="0">
                          <a:solidFill>
                            <a:srgbClr val="1C345E"/>
                          </a:solidFill>
                          <a:latin typeface="Arial"/>
                          <a:cs typeface="Arial"/>
                        </a:rPr>
                        <a:t> </a:t>
                      </a:r>
                      <a:r>
                        <a:rPr sz="1200" spc="-10" dirty="0">
                          <a:solidFill>
                            <a:srgbClr val="1C345E"/>
                          </a:solidFill>
                          <a:latin typeface="Arial"/>
                          <a:cs typeface="Arial"/>
                        </a:rPr>
                        <a:t>irritable</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DD"/>
                    </a:solidFill>
                  </a:tcPr>
                </a:tc>
                <a:tc>
                  <a:txBody>
                    <a:bodyPr/>
                    <a:lstStyle/>
                    <a:p>
                      <a:pPr marL="92075">
                        <a:lnSpc>
                          <a:spcPct val="100000"/>
                        </a:lnSpc>
                        <a:spcBef>
                          <a:spcPts val="254"/>
                        </a:spcBef>
                      </a:pPr>
                      <a:r>
                        <a:rPr sz="1200" dirty="0">
                          <a:solidFill>
                            <a:srgbClr val="1C345E"/>
                          </a:solidFill>
                          <a:latin typeface="Arial"/>
                          <a:cs typeface="Arial"/>
                        </a:rPr>
                        <a:t>Eye,</a:t>
                      </a:r>
                      <a:r>
                        <a:rPr sz="1200" spc="-10" dirty="0">
                          <a:solidFill>
                            <a:srgbClr val="1C345E"/>
                          </a:solidFill>
                          <a:latin typeface="Arial"/>
                          <a:cs typeface="Arial"/>
                        </a:rPr>
                        <a:t> </a:t>
                      </a:r>
                      <a:r>
                        <a:rPr sz="1200" dirty="0">
                          <a:solidFill>
                            <a:srgbClr val="1C345E"/>
                          </a:solidFill>
                          <a:latin typeface="Arial"/>
                          <a:cs typeface="Arial"/>
                        </a:rPr>
                        <a:t>sticky</a:t>
                      </a:r>
                      <a:r>
                        <a:rPr sz="1200" spc="-5" dirty="0">
                          <a:solidFill>
                            <a:srgbClr val="1C345E"/>
                          </a:solidFill>
                          <a:latin typeface="Arial"/>
                          <a:cs typeface="Arial"/>
                        </a:rPr>
                        <a:t> </a:t>
                      </a:r>
                      <a:r>
                        <a:rPr sz="1200" spc="-25" dirty="0">
                          <a:solidFill>
                            <a:srgbClr val="1C345E"/>
                          </a:solidFill>
                          <a:latin typeface="Arial"/>
                          <a:cs typeface="Arial"/>
                        </a:rPr>
                        <a:t>or</a:t>
                      </a:r>
                      <a:endParaRPr sz="1200">
                        <a:latin typeface="Arial"/>
                        <a:cs typeface="Arial"/>
                      </a:endParaRPr>
                    </a:p>
                    <a:p>
                      <a:pPr marL="92075">
                        <a:lnSpc>
                          <a:spcPct val="100000"/>
                        </a:lnSpc>
                      </a:pPr>
                      <a:r>
                        <a:rPr sz="1200" spc="-10" dirty="0">
                          <a:solidFill>
                            <a:srgbClr val="1C345E"/>
                          </a:solidFill>
                          <a:latin typeface="Arial"/>
                          <a:cs typeface="Arial"/>
                        </a:rPr>
                        <a:t>watery</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DD"/>
                    </a:solidFill>
                  </a:tcPr>
                </a:tc>
                <a:tc>
                  <a:txBody>
                    <a:bodyPr/>
                    <a:lstStyle/>
                    <a:p>
                      <a:pPr marL="92075">
                        <a:lnSpc>
                          <a:spcPct val="100000"/>
                        </a:lnSpc>
                        <a:spcBef>
                          <a:spcPts val="254"/>
                        </a:spcBef>
                      </a:pPr>
                      <a:r>
                        <a:rPr sz="1200" spc="-10" dirty="0">
                          <a:solidFill>
                            <a:srgbClr val="1C345E"/>
                          </a:solidFill>
                          <a:latin typeface="Arial"/>
                          <a:cs typeface="Arial"/>
                        </a:rPr>
                        <a:t>Eyelid</a:t>
                      </a:r>
                      <a:endParaRPr sz="1200">
                        <a:latin typeface="Arial"/>
                        <a:cs typeface="Arial"/>
                      </a:endParaRPr>
                    </a:p>
                    <a:p>
                      <a:pPr marL="92075">
                        <a:lnSpc>
                          <a:spcPct val="100000"/>
                        </a:lnSpc>
                        <a:spcBef>
                          <a:spcPts val="75"/>
                        </a:spcBef>
                      </a:pPr>
                      <a:r>
                        <a:rPr sz="1200" spc="-10" dirty="0">
                          <a:solidFill>
                            <a:srgbClr val="1C345E"/>
                          </a:solidFill>
                          <a:latin typeface="Arial"/>
                          <a:cs typeface="Arial"/>
                        </a:rPr>
                        <a:t>problems</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DD"/>
                    </a:solidFill>
                  </a:tcPr>
                </a:tc>
                <a:tc>
                  <a:txBody>
                    <a:bodyPr/>
                    <a:lstStyle/>
                    <a:p>
                      <a:pPr marL="92075">
                        <a:lnSpc>
                          <a:spcPct val="100000"/>
                        </a:lnSpc>
                        <a:spcBef>
                          <a:spcPts val="254"/>
                        </a:spcBef>
                      </a:pPr>
                      <a:r>
                        <a:rPr sz="1200" dirty="0">
                          <a:solidFill>
                            <a:srgbClr val="1C345E"/>
                          </a:solidFill>
                          <a:latin typeface="Arial"/>
                          <a:cs typeface="Arial"/>
                        </a:rPr>
                        <a:t>Hair</a:t>
                      </a:r>
                      <a:r>
                        <a:rPr sz="1200" spc="-20" dirty="0">
                          <a:solidFill>
                            <a:srgbClr val="1C345E"/>
                          </a:solidFill>
                          <a:latin typeface="Arial"/>
                          <a:cs typeface="Arial"/>
                        </a:rPr>
                        <a:t> loss</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DD"/>
                    </a:solidFill>
                  </a:tcPr>
                </a:tc>
                <a:tc>
                  <a:txBody>
                    <a:bodyPr/>
                    <a:lstStyle/>
                    <a:p>
                      <a:pPr marL="92075">
                        <a:lnSpc>
                          <a:spcPct val="100000"/>
                        </a:lnSpc>
                        <a:spcBef>
                          <a:spcPts val="254"/>
                        </a:spcBef>
                      </a:pPr>
                      <a:r>
                        <a:rPr sz="1200" spc="-10" dirty="0">
                          <a:solidFill>
                            <a:srgbClr val="1C345E"/>
                          </a:solidFill>
                          <a:latin typeface="Arial"/>
                          <a:cs typeface="Arial"/>
                        </a:rPr>
                        <a:t>Headache</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DD"/>
                    </a:solidFill>
                  </a:tcPr>
                </a:tc>
                <a:tc>
                  <a:txBody>
                    <a:bodyPr/>
                    <a:lstStyle/>
                    <a:p>
                      <a:pPr marL="92710">
                        <a:lnSpc>
                          <a:spcPct val="100000"/>
                        </a:lnSpc>
                        <a:spcBef>
                          <a:spcPts val="254"/>
                        </a:spcBef>
                      </a:pPr>
                      <a:r>
                        <a:rPr sz="1200" spc="-10" dirty="0">
                          <a:solidFill>
                            <a:srgbClr val="1C345E"/>
                          </a:solidFill>
                          <a:latin typeface="Arial"/>
                          <a:cs typeface="Arial"/>
                        </a:rPr>
                        <a:t>Hearing</a:t>
                      </a:r>
                      <a:endParaRPr sz="1200">
                        <a:latin typeface="Arial"/>
                        <a:cs typeface="Arial"/>
                      </a:endParaRPr>
                    </a:p>
                    <a:p>
                      <a:pPr marL="92710">
                        <a:lnSpc>
                          <a:spcPct val="100000"/>
                        </a:lnSpc>
                        <a:spcBef>
                          <a:spcPts val="75"/>
                        </a:spcBef>
                      </a:pPr>
                      <a:r>
                        <a:rPr sz="1200" spc="-10" dirty="0">
                          <a:solidFill>
                            <a:srgbClr val="1C345E"/>
                          </a:solidFill>
                          <a:latin typeface="Arial"/>
                          <a:cs typeface="Arial"/>
                        </a:rPr>
                        <a:t>problems</a:t>
                      </a:r>
                      <a:endParaRPr sz="1200">
                        <a:latin typeface="Arial"/>
                        <a:cs typeface="Arial"/>
                      </a:endParaRPr>
                    </a:p>
                    <a:p>
                      <a:pPr marL="92710">
                        <a:lnSpc>
                          <a:spcPct val="100000"/>
                        </a:lnSpc>
                      </a:pPr>
                      <a:r>
                        <a:rPr sz="1200" dirty="0">
                          <a:solidFill>
                            <a:srgbClr val="1C345E"/>
                          </a:solidFill>
                          <a:latin typeface="Arial"/>
                          <a:cs typeface="Arial"/>
                        </a:rPr>
                        <a:t>or</a:t>
                      </a:r>
                      <a:r>
                        <a:rPr sz="1200" spc="-15" dirty="0">
                          <a:solidFill>
                            <a:srgbClr val="1C345E"/>
                          </a:solidFill>
                          <a:latin typeface="Arial"/>
                          <a:cs typeface="Arial"/>
                        </a:rPr>
                        <a:t> </a:t>
                      </a:r>
                      <a:r>
                        <a:rPr sz="1200" dirty="0">
                          <a:solidFill>
                            <a:srgbClr val="1C345E"/>
                          </a:solidFill>
                          <a:latin typeface="Arial"/>
                          <a:cs typeface="Arial"/>
                        </a:rPr>
                        <a:t>blocked</a:t>
                      </a:r>
                      <a:r>
                        <a:rPr sz="1200" spc="-50" dirty="0">
                          <a:solidFill>
                            <a:srgbClr val="1C345E"/>
                          </a:solidFill>
                          <a:latin typeface="Arial"/>
                          <a:cs typeface="Arial"/>
                        </a:rPr>
                        <a:t> </a:t>
                      </a:r>
                      <a:r>
                        <a:rPr sz="1200" spc="-25" dirty="0">
                          <a:solidFill>
                            <a:srgbClr val="1C345E"/>
                          </a:solidFill>
                          <a:latin typeface="Arial"/>
                          <a:cs typeface="Arial"/>
                        </a:rPr>
                        <a:t>ear</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DD"/>
                    </a:solidFill>
                  </a:tcPr>
                </a:tc>
                <a:extLst>
                  <a:ext uri="{0D108BD9-81ED-4DB2-BD59-A6C34878D82A}">
                    <a16:rowId xmlns:a16="http://schemas.microsoft.com/office/drawing/2014/main" val="10003"/>
                  </a:ext>
                </a:extLst>
              </a:tr>
              <a:tr h="822325">
                <a:tc>
                  <a:txBody>
                    <a:bodyPr/>
                    <a:lstStyle/>
                    <a:p>
                      <a:pPr marL="92075" marR="267335">
                        <a:lnSpc>
                          <a:spcPct val="100000"/>
                        </a:lnSpc>
                        <a:spcBef>
                          <a:spcPts val="330"/>
                        </a:spcBef>
                      </a:pPr>
                      <a:r>
                        <a:rPr sz="1200" dirty="0">
                          <a:solidFill>
                            <a:srgbClr val="1C345E"/>
                          </a:solidFill>
                          <a:latin typeface="Arial"/>
                          <a:cs typeface="Arial"/>
                        </a:rPr>
                        <a:t>Hip,</a:t>
                      </a:r>
                      <a:r>
                        <a:rPr sz="1200" spc="-30" dirty="0">
                          <a:solidFill>
                            <a:srgbClr val="1C345E"/>
                          </a:solidFill>
                          <a:latin typeface="Arial"/>
                          <a:cs typeface="Arial"/>
                        </a:rPr>
                        <a:t> </a:t>
                      </a:r>
                      <a:r>
                        <a:rPr sz="1200" dirty="0">
                          <a:solidFill>
                            <a:srgbClr val="1C345E"/>
                          </a:solidFill>
                          <a:latin typeface="Arial"/>
                          <a:cs typeface="Arial"/>
                        </a:rPr>
                        <a:t>thigh,</a:t>
                      </a:r>
                      <a:r>
                        <a:rPr sz="1200" spc="-25" dirty="0">
                          <a:solidFill>
                            <a:srgbClr val="1C345E"/>
                          </a:solidFill>
                          <a:latin typeface="Arial"/>
                          <a:cs typeface="Arial"/>
                        </a:rPr>
                        <a:t> or </a:t>
                      </a:r>
                      <a:r>
                        <a:rPr sz="1200" dirty="0">
                          <a:solidFill>
                            <a:srgbClr val="1C345E"/>
                          </a:solidFill>
                          <a:latin typeface="Arial"/>
                          <a:cs typeface="Arial"/>
                        </a:rPr>
                        <a:t>buttock</a:t>
                      </a:r>
                      <a:r>
                        <a:rPr sz="1200" spc="-35" dirty="0">
                          <a:solidFill>
                            <a:srgbClr val="1C345E"/>
                          </a:solidFill>
                          <a:latin typeface="Arial"/>
                          <a:cs typeface="Arial"/>
                        </a:rPr>
                        <a:t> </a:t>
                      </a:r>
                      <a:r>
                        <a:rPr sz="1200" spc="-20" dirty="0">
                          <a:solidFill>
                            <a:srgbClr val="1C345E"/>
                          </a:solidFill>
                          <a:latin typeface="Arial"/>
                          <a:cs typeface="Arial"/>
                        </a:rPr>
                        <a:t>pain </a:t>
                      </a:r>
                      <a:r>
                        <a:rPr sz="1200" dirty="0">
                          <a:solidFill>
                            <a:srgbClr val="1C345E"/>
                          </a:solidFill>
                          <a:latin typeface="Arial"/>
                          <a:cs typeface="Arial"/>
                        </a:rPr>
                        <a:t>or</a:t>
                      </a:r>
                      <a:r>
                        <a:rPr sz="1200" spc="-15" dirty="0">
                          <a:solidFill>
                            <a:srgbClr val="1C345E"/>
                          </a:solidFill>
                          <a:latin typeface="Arial"/>
                          <a:cs typeface="Arial"/>
                        </a:rPr>
                        <a:t> </a:t>
                      </a:r>
                      <a:r>
                        <a:rPr sz="1200" spc="-10" dirty="0">
                          <a:solidFill>
                            <a:srgbClr val="1C345E"/>
                          </a:solidFill>
                          <a:latin typeface="Arial"/>
                          <a:cs typeface="Arial"/>
                        </a:rPr>
                        <a:t>swelling </a:t>
                      </a:r>
                      <a:r>
                        <a:rPr sz="1200" spc="-20" dirty="0">
                          <a:solidFill>
                            <a:srgbClr val="1C345E"/>
                          </a:solidFill>
                          <a:latin typeface="Arial"/>
                          <a:cs typeface="Arial"/>
                        </a:rPr>
                        <a:t>itch</a:t>
                      </a:r>
                      <a:endParaRPr sz="1200">
                        <a:latin typeface="Arial"/>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EE"/>
                    </a:solidFill>
                  </a:tcPr>
                </a:tc>
                <a:tc>
                  <a:txBody>
                    <a:bodyPr/>
                    <a:lstStyle/>
                    <a:p>
                      <a:pPr marL="92075" marR="192405">
                        <a:lnSpc>
                          <a:spcPct val="100000"/>
                        </a:lnSpc>
                        <a:spcBef>
                          <a:spcPts val="254"/>
                        </a:spcBef>
                      </a:pPr>
                      <a:r>
                        <a:rPr sz="1200" dirty="0">
                          <a:solidFill>
                            <a:srgbClr val="1C345E"/>
                          </a:solidFill>
                          <a:latin typeface="Arial"/>
                          <a:cs typeface="Arial"/>
                        </a:rPr>
                        <a:t>Knee</a:t>
                      </a:r>
                      <a:r>
                        <a:rPr sz="1200" spc="-35" dirty="0">
                          <a:solidFill>
                            <a:srgbClr val="1C345E"/>
                          </a:solidFill>
                          <a:latin typeface="Arial"/>
                          <a:cs typeface="Arial"/>
                        </a:rPr>
                        <a:t> </a:t>
                      </a:r>
                      <a:r>
                        <a:rPr sz="1200" dirty="0">
                          <a:solidFill>
                            <a:srgbClr val="1C345E"/>
                          </a:solidFill>
                          <a:latin typeface="Arial"/>
                          <a:cs typeface="Arial"/>
                        </a:rPr>
                        <a:t>or</a:t>
                      </a:r>
                      <a:r>
                        <a:rPr sz="1200" spc="5" dirty="0">
                          <a:solidFill>
                            <a:srgbClr val="1C345E"/>
                          </a:solidFill>
                          <a:latin typeface="Arial"/>
                          <a:cs typeface="Arial"/>
                        </a:rPr>
                        <a:t> </a:t>
                      </a:r>
                      <a:r>
                        <a:rPr sz="1200" spc="-10" dirty="0">
                          <a:solidFill>
                            <a:srgbClr val="1C345E"/>
                          </a:solidFill>
                          <a:latin typeface="Arial"/>
                          <a:cs typeface="Arial"/>
                        </a:rPr>
                        <a:t>lower </a:t>
                      </a:r>
                      <a:r>
                        <a:rPr sz="1200" dirty="0">
                          <a:solidFill>
                            <a:srgbClr val="1C345E"/>
                          </a:solidFill>
                          <a:latin typeface="Arial"/>
                          <a:cs typeface="Arial"/>
                        </a:rPr>
                        <a:t>leg</a:t>
                      </a:r>
                      <a:r>
                        <a:rPr sz="1200" spc="-25" dirty="0">
                          <a:solidFill>
                            <a:srgbClr val="1C345E"/>
                          </a:solidFill>
                          <a:latin typeface="Arial"/>
                          <a:cs typeface="Arial"/>
                        </a:rPr>
                        <a:t> </a:t>
                      </a:r>
                      <a:r>
                        <a:rPr sz="1200" spc="-20" dirty="0">
                          <a:solidFill>
                            <a:srgbClr val="1C345E"/>
                          </a:solidFill>
                          <a:latin typeface="Arial"/>
                          <a:cs typeface="Arial"/>
                        </a:rPr>
                        <a:t>pain</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EE"/>
                    </a:solidFill>
                  </a:tcPr>
                </a:tc>
                <a:tc>
                  <a:txBody>
                    <a:bodyPr/>
                    <a:lstStyle/>
                    <a:p>
                      <a:pPr marL="92075" marR="476250">
                        <a:lnSpc>
                          <a:spcPct val="100000"/>
                        </a:lnSpc>
                        <a:spcBef>
                          <a:spcPts val="254"/>
                        </a:spcBef>
                      </a:pPr>
                      <a:r>
                        <a:rPr sz="1200" spc="-10" dirty="0">
                          <a:solidFill>
                            <a:srgbClr val="1C345E"/>
                          </a:solidFill>
                          <a:latin typeface="Arial"/>
                          <a:cs typeface="Arial"/>
                        </a:rPr>
                        <a:t>Lower </a:t>
                      </a:r>
                      <a:r>
                        <a:rPr sz="1200" dirty="0">
                          <a:solidFill>
                            <a:srgbClr val="1C345E"/>
                          </a:solidFill>
                          <a:latin typeface="Arial"/>
                          <a:cs typeface="Arial"/>
                        </a:rPr>
                        <a:t>back</a:t>
                      </a:r>
                      <a:r>
                        <a:rPr sz="1200" spc="-10" dirty="0">
                          <a:solidFill>
                            <a:srgbClr val="1C345E"/>
                          </a:solidFill>
                          <a:latin typeface="Arial"/>
                          <a:cs typeface="Arial"/>
                        </a:rPr>
                        <a:t> </a:t>
                      </a:r>
                      <a:r>
                        <a:rPr sz="1200" spc="-20" dirty="0">
                          <a:solidFill>
                            <a:srgbClr val="1C345E"/>
                          </a:solidFill>
                          <a:latin typeface="Arial"/>
                          <a:cs typeface="Arial"/>
                        </a:rPr>
                        <a:t>pain</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EE"/>
                    </a:solidFill>
                  </a:tcPr>
                </a:tc>
                <a:tc>
                  <a:txBody>
                    <a:bodyPr/>
                    <a:lstStyle/>
                    <a:p>
                      <a:pPr marL="92075" marR="411480">
                        <a:lnSpc>
                          <a:spcPct val="100000"/>
                        </a:lnSpc>
                        <a:spcBef>
                          <a:spcPts val="254"/>
                        </a:spcBef>
                      </a:pPr>
                      <a:r>
                        <a:rPr sz="1200" spc="-10" dirty="0">
                          <a:solidFill>
                            <a:srgbClr val="1C345E"/>
                          </a:solidFill>
                          <a:latin typeface="Arial"/>
                          <a:cs typeface="Arial"/>
                        </a:rPr>
                        <a:t>Lower</a:t>
                      </a:r>
                      <a:r>
                        <a:rPr sz="1200" spc="500" dirty="0">
                          <a:solidFill>
                            <a:srgbClr val="1C345E"/>
                          </a:solidFill>
                          <a:latin typeface="Arial"/>
                          <a:cs typeface="Arial"/>
                        </a:rPr>
                        <a:t> </a:t>
                      </a:r>
                      <a:r>
                        <a:rPr sz="1200" dirty="0">
                          <a:solidFill>
                            <a:srgbClr val="1C345E"/>
                          </a:solidFill>
                          <a:latin typeface="Arial"/>
                          <a:cs typeface="Arial"/>
                        </a:rPr>
                        <a:t>limb</a:t>
                      </a:r>
                      <a:r>
                        <a:rPr sz="1200" spc="-30" dirty="0">
                          <a:solidFill>
                            <a:srgbClr val="1C345E"/>
                          </a:solidFill>
                          <a:latin typeface="Arial"/>
                          <a:cs typeface="Arial"/>
                        </a:rPr>
                        <a:t> </a:t>
                      </a:r>
                      <a:r>
                        <a:rPr sz="1200" spc="-20" dirty="0">
                          <a:solidFill>
                            <a:srgbClr val="1C345E"/>
                          </a:solidFill>
                          <a:latin typeface="Arial"/>
                          <a:cs typeface="Arial"/>
                        </a:rPr>
                        <a:t>pain </a:t>
                      </a:r>
                      <a:r>
                        <a:rPr sz="1200" dirty="0">
                          <a:solidFill>
                            <a:srgbClr val="1C345E"/>
                          </a:solidFill>
                          <a:latin typeface="Arial"/>
                          <a:cs typeface="Arial"/>
                        </a:rPr>
                        <a:t>or</a:t>
                      </a:r>
                      <a:r>
                        <a:rPr sz="1200" spc="-15" dirty="0">
                          <a:solidFill>
                            <a:srgbClr val="1C345E"/>
                          </a:solidFill>
                          <a:latin typeface="Arial"/>
                          <a:cs typeface="Arial"/>
                        </a:rPr>
                        <a:t> </a:t>
                      </a:r>
                      <a:r>
                        <a:rPr sz="1200" spc="-10" dirty="0">
                          <a:solidFill>
                            <a:srgbClr val="1C345E"/>
                          </a:solidFill>
                          <a:latin typeface="Arial"/>
                          <a:cs typeface="Arial"/>
                        </a:rPr>
                        <a:t>swelling</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EE"/>
                    </a:solidFill>
                  </a:tcPr>
                </a:tc>
                <a:tc>
                  <a:txBody>
                    <a:bodyPr/>
                    <a:lstStyle/>
                    <a:p>
                      <a:pPr marL="92075">
                        <a:lnSpc>
                          <a:spcPct val="100000"/>
                        </a:lnSpc>
                        <a:spcBef>
                          <a:spcPts val="254"/>
                        </a:spcBef>
                      </a:pPr>
                      <a:r>
                        <a:rPr sz="1200" dirty="0">
                          <a:solidFill>
                            <a:srgbClr val="1C345E"/>
                          </a:solidFill>
                          <a:latin typeface="Arial"/>
                          <a:cs typeface="Arial"/>
                        </a:rPr>
                        <a:t>Mouth</a:t>
                      </a:r>
                      <a:r>
                        <a:rPr sz="1200" spc="-35" dirty="0">
                          <a:solidFill>
                            <a:srgbClr val="1C345E"/>
                          </a:solidFill>
                          <a:latin typeface="Arial"/>
                          <a:cs typeface="Arial"/>
                        </a:rPr>
                        <a:t> </a:t>
                      </a:r>
                      <a:r>
                        <a:rPr sz="1200" spc="-10" dirty="0">
                          <a:solidFill>
                            <a:srgbClr val="1C345E"/>
                          </a:solidFill>
                          <a:latin typeface="Arial"/>
                          <a:cs typeface="Arial"/>
                        </a:rPr>
                        <a:t>ulcers</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EE"/>
                    </a:solidFill>
                  </a:tcPr>
                </a:tc>
                <a:tc>
                  <a:txBody>
                    <a:bodyPr/>
                    <a:lstStyle/>
                    <a:p>
                      <a:pPr marL="92710" marR="391160">
                        <a:lnSpc>
                          <a:spcPct val="105000"/>
                        </a:lnSpc>
                        <a:spcBef>
                          <a:spcPts val="185"/>
                        </a:spcBef>
                      </a:pPr>
                      <a:r>
                        <a:rPr sz="1200" spc="-10" dirty="0">
                          <a:solidFill>
                            <a:srgbClr val="1C345E"/>
                          </a:solidFill>
                          <a:latin typeface="Arial"/>
                          <a:cs typeface="Arial"/>
                        </a:rPr>
                        <a:t>Nasal congestion</a:t>
                      </a:r>
                      <a:endParaRPr sz="12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EE"/>
                    </a:solidFill>
                  </a:tcPr>
                </a:tc>
                <a:extLst>
                  <a:ext uri="{0D108BD9-81ED-4DB2-BD59-A6C34878D82A}">
                    <a16:rowId xmlns:a16="http://schemas.microsoft.com/office/drawing/2014/main" val="10004"/>
                  </a:ext>
                </a:extLst>
              </a:tr>
              <a:tr h="640080">
                <a:tc>
                  <a:txBody>
                    <a:bodyPr/>
                    <a:lstStyle/>
                    <a:p>
                      <a:pPr marL="92075" marR="226060">
                        <a:lnSpc>
                          <a:spcPct val="102600"/>
                        </a:lnSpc>
                        <a:spcBef>
                          <a:spcPts val="220"/>
                        </a:spcBef>
                      </a:pPr>
                      <a:r>
                        <a:rPr sz="1200" dirty="0">
                          <a:solidFill>
                            <a:srgbClr val="1C345E"/>
                          </a:solidFill>
                          <a:latin typeface="Arial"/>
                          <a:cs typeface="Arial"/>
                        </a:rPr>
                        <a:t>Pain</a:t>
                      </a:r>
                      <a:r>
                        <a:rPr sz="1200" spc="-25" dirty="0">
                          <a:solidFill>
                            <a:srgbClr val="1C345E"/>
                          </a:solidFill>
                          <a:latin typeface="Arial"/>
                          <a:cs typeface="Arial"/>
                        </a:rPr>
                        <a:t> </a:t>
                      </a:r>
                      <a:r>
                        <a:rPr sz="1200" spc="-10" dirty="0">
                          <a:solidFill>
                            <a:srgbClr val="1C345E"/>
                          </a:solidFill>
                          <a:latin typeface="Arial"/>
                          <a:cs typeface="Arial"/>
                        </a:rPr>
                        <a:t>and/or Frequency </a:t>
                      </a:r>
                      <a:r>
                        <a:rPr sz="1200" dirty="0">
                          <a:solidFill>
                            <a:srgbClr val="1C345E"/>
                          </a:solidFill>
                          <a:latin typeface="Arial"/>
                          <a:cs typeface="Arial"/>
                        </a:rPr>
                        <a:t>passing</a:t>
                      </a:r>
                      <a:r>
                        <a:rPr sz="1200" spc="-50" dirty="0">
                          <a:solidFill>
                            <a:srgbClr val="1C345E"/>
                          </a:solidFill>
                          <a:latin typeface="Arial"/>
                          <a:cs typeface="Arial"/>
                        </a:rPr>
                        <a:t> </a:t>
                      </a:r>
                      <a:r>
                        <a:rPr sz="1200" spc="-10" dirty="0">
                          <a:solidFill>
                            <a:srgbClr val="1C345E"/>
                          </a:solidFill>
                          <a:latin typeface="Arial"/>
                          <a:cs typeface="Arial"/>
                        </a:rPr>
                        <a:t>urine</a:t>
                      </a:r>
                      <a:endParaRPr sz="1200">
                        <a:latin typeface="Arial"/>
                        <a:cs typeface="Arial"/>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DD"/>
                    </a:solidFill>
                  </a:tcPr>
                </a:tc>
                <a:tc>
                  <a:txBody>
                    <a:bodyPr/>
                    <a:lstStyle/>
                    <a:p>
                      <a:pPr marL="92075">
                        <a:lnSpc>
                          <a:spcPct val="100000"/>
                        </a:lnSpc>
                        <a:spcBef>
                          <a:spcPts val="254"/>
                        </a:spcBef>
                      </a:pPr>
                      <a:r>
                        <a:rPr sz="1200" dirty="0">
                          <a:solidFill>
                            <a:srgbClr val="1C345E"/>
                          </a:solidFill>
                          <a:latin typeface="Arial"/>
                          <a:cs typeface="Arial"/>
                        </a:rPr>
                        <a:t>Rectal</a:t>
                      </a:r>
                      <a:r>
                        <a:rPr sz="1200" spc="-25" dirty="0">
                          <a:solidFill>
                            <a:srgbClr val="1C345E"/>
                          </a:solidFill>
                          <a:latin typeface="Arial"/>
                          <a:cs typeface="Arial"/>
                        </a:rPr>
                        <a:t> </a:t>
                      </a:r>
                      <a:r>
                        <a:rPr sz="1200" spc="-20" dirty="0">
                          <a:solidFill>
                            <a:srgbClr val="1C345E"/>
                          </a:solidFill>
                          <a:latin typeface="Arial"/>
                          <a:cs typeface="Arial"/>
                        </a:rPr>
                        <a:t>pain</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DD"/>
                    </a:solidFill>
                  </a:tcPr>
                </a:tc>
                <a:tc>
                  <a:txBody>
                    <a:bodyPr/>
                    <a:lstStyle/>
                    <a:p>
                      <a:pPr marL="92075">
                        <a:lnSpc>
                          <a:spcPct val="100000"/>
                        </a:lnSpc>
                        <a:spcBef>
                          <a:spcPts val="254"/>
                        </a:spcBef>
                      </a:pPr>
                      <a:r>
                        <a:rPr sz="1200" spc="-10" dirty="0">
                          <a:solidFill>
                            <a:srgbClr val="1C345E"/>
                          </a:solidFill>
                          <a:latin typeface="Arial"/>
                          <a:cs typeface="Arial"/>
                        </a:rPr>
                        <a:t>Scabies</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DD"/>
                    </a:solidFill>
                  </a:tcPr>
                </a:tc>
                <a:tc>
                  <a:txBody>
                    <a:bodyPr/>
                    <a:lstStyle/>
                    <a:p>
                      <a:pPr marL="92075">
                        <a:lnSpc>
                          <a:spcPct val="100000"/>
                        </a:lnSpc>
                        <a:spcBef>
                          <a:spcPts val="254"/>
                        </a:spcBef>
                      </a:pPr>
                      <a:r>
                        <a:rPr sz="1200" spc="-10" dirty="0">
                          <a:solidFill>
                            <a:srgbClr val="1C345E"/>
                          </a:solidFill>
                          <a:latin typeface="Arial"/>
                          <a:cs typeface="Arial"/>
                        </a:rPr>
                        <a:t>Scratches</a:t>
                      </a:r>
                      <a:endParaRPr sz="1200">
                        <a:latin typeface="Arial"/>
                        <a:cs typeface="Arial"/>
                      </a:endParaRPr>
                    </a:p>
                    <a:p>
                      <a:pPr marL="92075">
                        <a:lnSpc>
                          <a:spcPct val="100000"/>
                        </a:lnSpc>
                      </a:pPr>
                      <a:r>
                        <a:rPr sz="1200" dirty="0">
                          <a:solidFill>
                            <a:srgbClr val="1C345E"/>
                          </a:solidFill>
                          <a:latin typeface="Arial"/>
                          <a:cs typeface="Arial"/>
                        </a:rPr>
                        <a:t>and</a:t>
                      </a:r>
                      <a:r>
                        <a:rPr sz="1200" spc="-30" dirty="0">
                          <a:solidFill>
                            <a:srgbClr val="1C345E"/>
                          </a:solidFill>
                          <a:latin typeface="Arial"/>
                          <a:cs typeface="Arial"/>
                        </a:rPr>
                        <a:t> </a:t>
                      </a:r>
                      <a:r>
                        <a:rPr sz="1200" spc="-10" dirty="0">
                          <a:solidFill>
                            <a:srgbClr val="1C345E"/>
                          </a:solidFill>
                          <a:latin typeface="Arial"/>
                          <a:cs typeface="Arial"/>
                        </a:rPr>
                        <a:t>grazes</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DD"/>
                    </a:solidFill>
                  </a:tcPr>
                </a:tc>
                <a:tc>
                  <a:txBody>
                    <a:bodyPr/>
                    <a:lstStyle/>
                    <a:p>
                      <a:pPr marL="92075">
                        <a:lnSpc>
                          <a:spcPct val="100000"/>
                        </a:lnSpc>
                        <a:spcBef>
                          <a:spcPts val="254"/>
                        </a:spcBef>
                      </a:pPr>
                      <a:r>
                        <a:rPr sz="1200" dirty="0">
                          <a:solidFill>
                            <a:srgbClr val="1C345E"/>
                          </a:solidFill>
                          <a:latin typeface="Arial"/>
                          <a:cs typeface="Arial"/>
                        </a:rPr>
                        <a:t>Shoulder</a:t>
                      </a:r>
                      <a:r>
                        <a:rPr sz="1200" spc="-60" dirty="0">
                          <a:solidFill>
                            <a:srgbClr val="1C345E"/>
                          </a:solidFill>
                          <a:latin typeface="Arial"/>
                          <a:cs typeface="Arial"/>
                        </a:rPr>
                        <a:t> </a:t>
                      </a:r>
                      <a:r>
                        <a:rPr sz="1200" spc="-20" dirty="0">
                          <a:solidFill>
                            <a:srgbClr val="1C345E"/>
                          </a:solidFill>
                          <a:latin typeface="Arial"/>
                          <a:cs typeface="Arial"/>
                        </a:rPr>
                        <a:t>pain</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DD"/>
                    </a:solidFill>
                  </a:tcPr>
                </a:tc>
                <a:tc>
                  <a:txBody>
                    <a:bodyPr/>
                    <a:lstStyle/>
                    <a:p>
                      <a:pPr marL="92710">
                        <a:lnSpc>
                          <a:spcPct val="100000"/>
                        </a:lnSpc>
                        <a:spcBef>
                          <a:spcPts val="254"/>
                        </a:spcBef>
                      </a:pPr>
                      <a:r>
                        <a:rPr sz="1200" dirty="0">
                          <a:solidFill>
                            <a:srgbClr val="1C345E"/>
                          </a:solidFill>
                          <a:latin typeface="Arial"/>
                          <a:cs typeface="Arial"/>
                        </a:rPr>
                        <a:t>Skin,</a:t>
                      </a:r>
                      <a:r>
                        <a:rPr sz="1200" spc="-10" dirty="0">
                          <a:solidFill>
                            <a:srgbClr val="1C345E"/>
                          </a:solidFill>
                          <a:latin typeface="Arial"/>
                          <a:cs typeface="Arial"/>
                        </a:rPr>
                        <a:t> blisters</a:t>
                      </a:r>
                      <a:endParaRPr sz="1200">
                        <a:latin typeface="Arial"/>
                        <a:cs typeface="Arial"/>
                      </a:endParaRPr>
                    </a:p>
                    <a:p>
                      <a:pPr marL="92710">
                        <a:lnSpc>
                          <a:spcPct val="100000"/>
                        </a:lnSpc>
                      </a:pPr>
                      <a:r>
                        <a:rPr sz="1200" dirty="0">
                          <a:solidFill>
                            <a:srgbClr val="1C345E"/>
                          </a:solidFill>
                          <a:latin typeface="Arial"/>
                          <a:cs typeface="Arial"/>
                        </a:rPr>
                        <a:t>or</a:t>
                      </a:r>
                      <a:r>
                        <a:rPr sz="1200" spc="-5" dirty="0">
                          <a:solidFill>
                            <a:srgbClr val="1C345E"/>
                          </a:solidFill>
                          <a:latin typeface="Arial"/>
                          <a:cs typeface="Arial"/>
                        </a:rPr>
                        <a:t> </a:t>
                      </a:r>
                      <a:r>
                        <a:rPr sz="1200" spc="-20" dirty="0">
                          <a:solidFill>
                            <a:srgbClr val="1C345E"/>
                          </a:solidFill>
                          <a:latin typeface="Arial"/>
                          <a:cs typeface="Arial"/>
                        </a:rPr>
                        <a:t>rash</a:t>
                      </a:r>
                      <a:endParaRPr sz="1200">
                        <a:latin typeface="Arial"/>
                        <a:cs typeface="Arial"/>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DD"/>
                    </a:solidFill>
                  </a:tcPr>
                </a:tc>
                <a:extLst>
                  <a:ext uri="{0D108BD9-81ED-4DB2-BD59-A6C34878D82A}">
                    <a16:rowId xmlns:a16="http://schemas.microsoft.com/office/drawing/2014/main" val="10005"/>
                  </a:ext>
                </a:extLst>
              </a:tr>
              <a:tr h="457200">
                <a:tc>
                  <a:txBody>
                    <a:bodyPr/>
                    <a:lstStyle/>
                    <a:p>
                      <a:pPr marL="92075" marR="461645">
                        <a:lnSpc>
                          <a:spcPct val="105000"/>
                        </a:lnSpc>
                        <a:spcBef>
                          <a:spcPts val="185"/>
                        </a:spcBef>
                      </a:pPr>
                      <a:r>
                        <a:rPr sz="1200" spc="-10" dirty="0">
                          <a:solidFill>
                            <a:srgbClr val="1C345E"/>
                          </a:solidFill>
                          <a:latin typeface="Arial"/>
                          <a:cs typeface="Arial"/>
                        </a:rPr>
                        <a:t>Sleep difficulties</a:t>
                      </a:r>
                      <a:endParaRPr sz="12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EE"/>
                    </a:solidFill>
                  </a:tcPr>
                </a:tc>
                <a:tc>
                  <a:txBody>
                    <a:bodyPr/>
                    <a:lstStyle/>
                    <a:p>
                      <a:pPr marL="92075">
                        <a:lnSpc>
                          <a:spcPct val="100000"/>
                        </a:lnSpc>
                        <a:spcBef>
                          <a:spcPts val="260"/>
                        </a:spcBef>
                      </a:pPr>
                      <a:r>
                        <a:rPr sz="1200" dirty="0">
                          <a:solidFill>
                            <a:srgbClr val="1C345E"/>
                          </a:solidFill>
                          <a:latin typeface="Arial"/>
                          <a:cs typeface="Arial"/>
                        </a:rPr>
                        <a:t>Sore</a:t>
                      </a:r>
                      <a:r>
                        <a:rPr sz="1200" spc="-25" dirty="0">
                          <a:solidFill>
                            <a:srgbClr val="1C345E"/>
                          </a:solidFill>
                          <a:latin typeface="Arial"/>
                          <a:cs typeface="Arial"/>
                        </a:rPr>
                        <a:t> </a:t>
                      </a:r>
                      <a:r>
                        <a:rPr sz="1200" spc="-10" dirty="0">
                          <a:solidFill>
                            <a:srgbClr val="1C345E"/>
                          </a:solidFill>
                          <a:latin typeface="Arial"/>
                          <a:cs typeface="Arial"/>
                        </a:rPr>
                        <a:t>throat</a:t>
                      </a:r>
                      <a:endParaRPr sz="1200">
                        <a:latin typeface="Arial"/>
                        <a:cs typeface="Arial"/>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EE"/>
                    </a:solidFill>
                  </a:tcPr>
                </a:tc>
                <a:tc>
                  <a:txBody>
                    <a:bodyPr/>
                    <a:lstStyle/>
                    <a:p>
                      <a:pPr marL="92075">
                        <a:lnSpc>
                          <a:spcPct val="100000"/>
                        </a:lnSpc>
                        <a:spcBef>
                          <a:spcPts val="260"/>
                        </a:spcBef>
                      </a:pPr>
                      <a:r>
                        <a:rPr sz="1200" spc="-10" dirty="0">
                          <a:solidFill>
                            <a:srgbClr val="1C345E"/>
                          </a:solidFill>
                          <a:latin typeface="Arial"/>
                          <a:cs typeface="Arial"/>
                        </a:rPr>
                        <a:t>Teething</a:t>
                      </a:r>
                      <a:endParaRPr sz="1200">
                        <a:latin typeface="Arial"/>
                        <a:cs typeface="Arial"/>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EE"/>
                    </a:solidFill>
                  </a:tcPr>
                </a:tc>
                <a:tc>
                  <a:txBody>
                    <a:bodyPr/>
                    <a:lstStyle/>
                    <a:p>
                      <a:pPr marL="92075">
                        <a:lnSpc>
                          <a:spcPct val="100000"/>
                        </a:lnSpc>
                        <a:spcBef>
                          <a:spcPts val="260"/>
                        </a:spcBef>
                      </a:pPr>
                      <a:r>
                        <a:rPr sz="1200" spc="-10" dirty="0">
                          <a:solidFill>
                            <a:srgbClr val="1C345E"/>
                          </a:solidFill>
                          <a:latin typeface="Arial"/>
                          <a:cs typeface="Arial"/>
                        </a:rPr>
                        <a:t>Tiredness</a:t>
                      </a:r>
                      <a:endParaRPr sz="1200">
                        <a:latin typeface="Arial"/>
                        <a:cs typeface="Arial"/>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EE"/>
                    </a:solidFill>
                  </a:tcPr>
                </a:tc>
                <a:tc>
                  <a:txBody>
                    <a:bodyPr/>
                    <a:lstStyle/>
                    <a:p>
                      <a:pPr marL="92075" marR="411480">
                        <a:lnSpc>
                          <a:spcPct val="100000"/>
                        </a:lnSpc>
                        <a:spcBef>
                          <a:spcPts val="260"/>
                        </a:spcBef>
                      </a:pPr>
                      <a:r>
                        <a:rPr sz="1200" spc="-40" dirty="0">
                          <a:solidFill>
                            <a:srgbClr val="1C345E"/>
                          </a:solidFill>
                          <a:latin typeface="Arial"/>
                          <a:cs typeface="Arial"/>
                        </a:rPr>
                        <a:t>Toe</a:t>
                      </a:r>
                      <a:r>
                        <a:rPr sz="1200" spc="-35" dirty="0">
                          <a:solidFill>
                            <a:srgbClr val="1C345E"/>
                          </a:solidFill>
                          <a:latin typeface="Arial"/>
                          <a:cs typeface="Arial"/>
                        </a:rPr>
                        <a:t> </a:t>
                      </a:r>
                      <a:r>
                        <a:rPr sz="1200" spc="-20" dirty="0">
                          <a:solidFill>
                            <a:srgbClr val="1C345E"/>
                          </a:solidFill>
                          <a:latin typeface="Arial"/>
                          <a:cs typeface="Arial"/>
                        </a:rPr>
                        <a:t>pain</a:t>
                      </a:r>
                      <a:r>
                        <a:rPr sz="1200" spc="500" dirty="0">
                          <a:solidFill>
                            <a:srgbClr val="1C345E"/>
                          </a:solidFill>
                          <a:latin typeface="Arial"/>
                          <a:cs typeface="Arial"/>
                        </a:rPr>
                        <a:t> </a:t>
                      </a:r>
                      <a:r>
                        <a:rPr sz="1200" dirty="0">
                          <a:solidFill>
                            <a:srgbClr val="1C345E"/>
                          </a:solidFill>
                          <a:latin typeface="Arial"/>
                          <a:cs typeface="Arial"/>
                        </a:rPr>
                        <a:t>or</a:t>
                      </a:r>
                      <a:r>
                        <a:rPr sz="1200" spc="-15" dirty="0">
                          <a:solidFill>
                            <a:srgbClr val="1C345E"/>
                          </a:solidFill>
                          <a:latin typeface="Arial"/>
                          <a:cs typeface="Arial"/>
                        </a:rPr>
                        <a:t> </a:t>
                      </a:r>
                      <a:r>
                        <a:rPr sz="1200" spc="-10" dirty="0">
                          <a:solidFill>
                            <a:srgbClr val="1C345E"/>
                          </a:solidFill>
                          <a:latin typeface="Arial"/>
                          <a:cs typeface="Arial"/>
                        </a:rPr>
                        <a:t>swelling</a:t>
                      </a:r>
                      <a:endParaRPr sz="1200">
                        <a:latin typeface="Arial"/>
                        <a:cs typeface="Arial"/>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EE"/>
                    </a:solidFill>
                  </a:tcPr>
                </a:tc>
                <a:tc>
                  <a:txBody>
                    <a:bodyPr/>
                    <a:lstStyle/>
                    <a:p>
                      <a:pPr marL="92710" marR="468630">
                        <a:lnSpc>
                          <a:spcPct val="100000"/>
                        </a:lnSpc>
                        <a:spcBef>
                          <a:spcPts val="260"/>
                        </a:spcBef>
                      </a:pPr>
                      <a:r>
                        <a:rPr sz="1200" spc="-10" dirty="0">
                          <a:solidFill>
                            <a:srgbClr val="1C345E"/>
                          </a:solidFill>
                          <a:latin typeface="Arial"/>
                          <a:cs typeface="Arial"/>
                        </a:rPr>
                        <a:t>Vaginal discharge</a:t>
                      </a:r>
                      <a:endParaRPr sz="1200">
                        <a:latin typeface="Arial"/>
                        <a:cs typeface="Arial"/>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FEE"/>
                    </a:solidFill>
                  </a:tcPr>
                </a:tc>
                <a:extLst>
                  <a:ext uri="{0D108BD9-81ED-4DB2-BD59-A6C34878D82A}">
                    <a16:rowId xmlns:a16="http://schemas.microsoft.com/office/drawing/2014/main" val="10006"/>
                  </a:ext>
                </a:extLst>
              </a:tr>
              <a:tr h="981075">
                <a:tc>
                  <a:txBody>
                    <a:bodyPr/>
                    <a:lstStyle/>
                    <a:p>
                      <a:pPr marL="92075" marR="179070">
                        <a:lnSpc>
                          <a:spcPct val="100000"/>
                        </a:lnSpc>
                        <a:spcBef>
                          <a:spcPts val="330"/>
                        </a:spcBef>
                      </a:pPr>
                      <a:r>
                        <a:rPr sz="1200" spc="-10" dirty="0">
                          <a:solidFill>
                            <a:srgbClr val="1C345E"/>
                          </a:solidFill>
                          <a:latin typeface="Arial"/>
                          <a:cs typeface="Arial"/>
                        </a:rPr>
                        <a:t>Vaginal</a:t>
                      </a:r>
                      <a:r>
                        <a:rPr sz="1200" spc="-65" dirty="0">
                          <a:solidFill>
                            <a:srgbClr val="1C345E"/>
                          </a:solidFill>
                          <a:latin typeface="Arial"/>
                          <a:cs typeface="Arial"/>
                        </a:rPr>
                        <a:t> </a:t>
                      </a:r>
                      <a:r>
                        <a:rPr sz="1200" dirty="0">
                          <a:solidFill>
                            <a:srgbClr val="1C345E"/>
                          </a:solidFill>
                          <a:latin typeface="Arial"/>
                          <a:cs typeface="Arial"/>
                        </a:rPr>
                        <a:t>itch</a:t>
                      </a:r>
                      <a:r>
                        <a:rPr sz="1200" spc="-30" dirty="0">
                          <a:solidFill>
                            <a:srgbClr val="1C345E"/>
                          </a:solidFill>
                          <a:latin typeface="Arial"/>
                          <a:cs typeface="Arial"/>
                        </a:rPr>
                        <a:t> </a:t>
                      </a:r>
                      <a:r>
                        <a:rPr sz="1200" spc="-25" dirty="0">
                          <a:solidFill>
                            <a:srgbClr val="1C345E"/>
                          </a:solidFill>
                          <a:latin typeface="Arial"/>
                          <a:cs typeface="Arial"/>
                        </a:rPr>
                        <a:t>or </a:t>
                      </a:r>
                      <a:r>
                        <a:rPr sz="1200" spc="-10" dirty="0">
                          <a:solidFill>
                            <a:srgbClr val="1C345E"/>
                          </a:solidFill>
                          <a:latin typeface="Arial"/>
                          <a:cs typeface="Arial"/>
                        </a:rPr>
                        <a:t>soreness</a:t>
                      </a:r>
                      <a:endParaRPr sz="1200">
                        <a:latin typeface="Arial"/>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DD"/>
                    </a:solidFill>
                  </a:tcPr>
                </a:tc>
                <a:tc>
                  <a:txBody>
                    <a:bodyPr/>
                    <a:lstStyle/>
                    <a:p>
                      <a:pPr marL="92075">
                        <a:lnSpc>
                          <a:spcPct val="100000"/>
                        </a:lnSpc>
                        <a:spcBef>
                          <a:spcPts val="330"/>
                        </a:spcBef>
                      </a:pPr>
                      <a:r>
                        <a:rPr sz="1200" spc="-10" dirty="0">
                          <a:solidFill>
                            <a:srgbClr val="1C345E"/>
                          </a:solidFill>
                          <a:latin typeface="Arial"/>
                          <a:cs typeface="Arial"/>
                        </a:rPr>
                        <a:t>Vomiting</a:t>
                      </a:r>
                      <a:endParaRPr sz="1200">
                        <a:latin typeface="Arial"/>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DD"/>
                    </a:solidFill>
                  </a:tcPr>
                </a:tc>
                <a:tc>
                  <a:txBody>
                    <a:bodyPr/>
                    <a:lstStyle/>
                    <a:p>
                      <a:pPr marL="92075" marR="240665">
                        <a:lnSpc>
                          <a:spcPct val="100000"/>
                        </a:lnSpc>
                        <a:spcBef>
                          <a:spcPts val="330"/>
                        </a:spcBef>
                      </a:pPr>
                      <a:r>
                        <a:rPr sz="1200" spc="-10" dirty="0">
                          <a:solidFill>
                            <a:srgbClr val="1C345E"/>
                          </a:solidFill>
                          <a:latin typeface="Arial"/>
                          <a:cs typeface="Arial"/>
                        </a:rPr>
                        <a:t>Wound </a:t>
                      </a:r>
                      <a:r>
                        <a:rPr sz="1200" dirty="0">
                          <a:solidFill>
                            <a:srgbClr val="1C345E"/>
                          </a:solidFill>
                          <a:latin typeface="Arial"/>
                          <a:cs typeface="Arial"/>
                        </a:rPr>
                        <a:t>problems</a:t>
                      </a:r>
                      <a:r>
                        <a:rPr sz="1200" spc="-45" dirty="0">
                          <a:solidFill>
                            <a:srgbClr val="1C345E"/>
                          </a:solidFill>
                          <a:latin typeface="Arial"/>
                          <a:cs typeface="Arial"/>
                        </a:rPr>
                        <a:t> </a:t>
                      </a:r>
                      <a:r>
                        <a:rPr sz="1200" spc="-50" dirty="0">
                          <a:solidFill>
                            <a:srgbClr val="1C345E"/>
                          </a:solidFill>
                          <a:latin typeface="Arial"/>
                          <a:cs typeface="Arial"/>
                        </a:rPr>
                        <a:t>– </a:t>
                      </a:r>
                      <a:r>
                        <a:rPr sz="1200" spc="-10" dirty="0">
                          <a:solidFill>
                            <a:srgbClr val="1C345E"/>
                          </a:solidFill>
                          <a:latin typeface="Arial"/>
                          <a:cs typeface="Arial"/>
                        </a:rPr>
                        <a:t>management </a:t>
                      </a:r>
                      <a:r>
                        <a:rPr sz="1200" dirty="0">
                          <a:solidFill>
                            <a:srgbClr val="1C345E"/>
                          </a:solidFill>
                          <a:latin typeface="Arial"/>
                          <a:cs typeface="Arial"/>
                        </a:rPr>
                        <a:t>of</a:t>
                      </a:r>
                      <a:r>
                        <a:rPr sz="1200" spc="-10" dirty="0">
                          <a:solidFill>
                            <a:srgbClr val="1C345E"/>
                          </a:solidFill>
                          <a:latin typeface="Arial"/>
                          <a:cs typeface="Arial"/>
                        </a:rPr>
                        <a:t> dressings</a:t>
                      </a:r>
                      <a:endParaRPr sz="1200">
                        <a:latin typeface="Arial"/>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DD"/>
                    </a:solidFill>
                  </a:tcPr>
                </a:tc>
                <a:tc>
                  <a:txBody>
                    <a:bodyPr/>
                    <a:lstStyle/>
                    <a:p>
                      <a:pPr marL="92075" marR="139700">
                        <a:lnSpc>
                          <a:spcPct val="100000"/>
                        </a:lnSpc>
                        <a:spcBef>
                          <a:spcPts val="330"/>
                        </a:spcBef>
                      </a:pPr>
                      <a:r>
                        <a:rPr sz="1200" dirty="0">
                          <a:solidFill>
                            <a:srgbClr val="1C345E"/>
                          </a:solidFill>
                          <a:latin typeface="Arial"/>
                          <a:cs typeface="Arial"/>
                        </a:rPr>
                        <a:t>Wrist,</a:t>
                      </a:r>
                      <a:r>
                        <a:rPr sz="1200" spc="-40" dirty="0">
                          <a:solidFill>
                            <a:srgbClr val="1C345E"/>
                          </a:solidFill>
                          <a:latin typeface="Arial"/>
                          <a:cs typeface="Arial"/>
                        </a:rPr>
                        <a:t> </a:t>
                      </a:r>
                      <a:r>
                        <a:rPr sz="1200" dirty="0">
                          <a:solidFill>
                            <a:srgbClr val="1C345E"/>
                          </a:solidFill>
                          <a:latin typeface="Arial"/>
                          <a:cs typeface="Arial"/>
                        </a:rPr>
                        <a:t>hand,</a:t>
                      </a:r>
                      <a:r>
                        <a:rPr sz="1200" spc="-40" dirty="0">
                          <a:solidFill>
                            <a:srgbClr val="1C345E"/>
                          </a:solidFill>
                          <a:latin typeface="Arial"/>
                          <a:cs typeface="Arial"/>
                        </a:rPr>
                        <a:t> </a:t>
                      </a:r>
                      <a:r>
                        <a:rPr sz="1200" spc="-25" dirty="0">
                          <a:solidFill>
                            <a:srgbClr val="1C345E"/>
                          </a:solidFill>
                          <a:latin typeface="Arial"/>
                          <a:cs typeface="Arial"/>
                        </a:rPr>
                        <a:t>or </a:t>
                      </a:r>
                      <a:r>
                        <a:rPr sz="1200" dirty="0">
                          <a:solidFill>
                            <a:srgbClr val="1C345E"/>
                          </a:solidFill>
                          <a:latin typeface="Arial"/>
                          <a:cs typeface="Arial"/>
                        </a:rPr>
                        <a:t>finger</a:t>
                      </a:r>
                      <a:r>
                        <a:rPr sz="1200" spc="-40" dirty="0">
                          <a:solidFill>
                            <a:srgbClr val="1C345E"/>
                          </a:solidFill>
                          <a:latin typeface="Arial"/>
                          <a:cs typeface="Arial"/>
                        </a:rPr>
                        <a:t> </a:t>
                      </a:r>
                      <a:r>
                        <a:rPr sz="1200" dirty="0">
                          <a:solidFill>
                            <a:srgbClr val="1C345E"/>
                          </a:solidFill>
                          <a:latin typeface="Arial"/>
                          <a:cs typeface="Arial"/>
                        </a:rPr>
                        <a:t>pain</a:t>
                      </a:r>
                      <a:r>
                        <a:rPr sz="1200" spc="-30" dirty="0">
                          <a:solidFill>
                            <a:srgbClr val="1C345E"/>
                          </a:solidFill>
                          <a:latin typeface="Arial"/>
                          <a:cs typeface="Arial"/>
                        </a:rPr>
                        <a:t> </a:t>
                      </a:r>
                      <a:r>
                        <a:rPr sz="1200" spc="-25" dirty="0">
                          <a:solidFill>
                            <a:srgbClr val="1C345E"/>
                          </a:solidFill>
                          <a:latin typeface="Arial"/>
                          <a:cs typeface="Arial"/>
                        </a:rPr>
                        <a:t>or </a:t>
                      </a:r>
                      <a:r>
                        <a:rPr sz="1200" spc="-10" dirty="0">
                          <a:solidFill>
                            <a:srgbClr val="1C345E"/>
                          </a:solidFill>
                          <a:latin typeface="Arial"/>
                          <a:cs typeface="Arial"/>
                        </a:rPr>
                        <a:t>swelling</a:t>
                      </a:r>
                      <a:endParaRPr sz="1200">
                        <a:latin typeface="Arial"/>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DD"/>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DD"/>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FDD"/>
                    </a:solidFill>
                  </a:tcPr>
                </a:tc>
                <a:extLst>
                  <a:ext uri="{0D108BD9-81ED-4DB2-BD59-A6C34878D82A}">
                    <a16:rowId xmlns:a16="http://schemas.microsoft.com/office/drawing/2014/main" val="10007"/>
                  </a:ext>
                </a:extLst>
              </a:tr>
            </a:tbl>
          </a:graphicData>
        </a:graphic>
      </p:graphicFrame>
      <p:sp>
        <p:nvSpPr>
          <p:cNvPr id="8" name="object 8"/>
          <p:cNvSpPr txBox="1"/>
          <p:nvPr/>
        </p:nvSpPr>
        <p:spPr>
          <a:xfrm>
            <a:off x="333247" y="6423761"/>
            <a:ext cx="417322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0" cap="none" spc="0" normalizeH="0" baseline="0" noProof="0" dirty="0">
                <a:ln>
                  <a:noFill/>
                </a:ln>
                <a:solidFill>
                  <a:srgbClr val="221F1F"/>
                </a:solidFill>
                <a:effectLst/>
                <a:uLnTx/>
                <a:uFillTx/>
                <a:latin typeface="Arial"/>
                <a:ea typeface="+mn-ea"/>
                <a:cs typeface="Arial"/>
              </a:rPr>
              <a:t>*</a:t>
            </a:r>
            <a:r>
              <a:rPr kumimoji="0" sz="1200" b="1" i="0" u="none" strike="noStrike" kern="0" cap="none" spc="-25" normalizeH="0" baseline="0" noProof="0" dirty="0">
                <a:ln>
                  <a:noFill/>
                </a:ln>
                <a:solidFill>
                  <a:srgbClr val="221F1F"/>
                </a:solidFill>
                <a:effectLst/>
                <a:uLnTx/>
                <a:uFillTx/>
                <a:latin typeface="Arial"/>
                <a:ea typeface="+mn-ea"/>
                <a:cs typeface="Arial"/>
              </a:rPr>
              <a:t> </a:t>
            </a:r>
            <a:r>
              <a:rPr kumimoji="0" sz="1200" b="1" i="0" u="none" strike="noStrike" kern="0" cap="none" spc="0" normalizeH="0" baseline="0" noProof="0" dirty="0">
                <a:ln>
                  <a:noFill/>
                </a:ln>
                <a:solidFill>
                  <a:srgbClr val="221F1F"/>
                </a:solidFill>
                <a:effectLst/>
                <a:uLnTx/>
                <a:uFillTx/>
                <a:latin typeface="Arial"/>
                <a:ea typeface="+mn-ea"/>
                <a:cs typeface="Arial"/>
              </a:rPr>
              <a:t>Each</a:t>
            </a:r>
            <a:r>
              <a:rPr kumimoji="0" sz="1200" b="1" i="0" u="none" strike="noStrike" kern="0" cap="none" spc="-45" normalizeH="0" baseline="0" noProof="0" dirty="0">
                <a:ln>
                  <a:noFill/>
                </a:ln>
                <a:solidFill>
                  <a:srgbClr val="221F1F"/>
                </a:solidFill>
                <a:effectLst/>
                <a:uLnTx/>
                <a:uFillTx/>
                <a:latin typeface="Arial"/>
                <a:ea typeface="+mn-ea"/>
                <a:cs typeface="Arial"/>
              </a:rPr>
              <a:t> </a:t>
            </a:r>
            <a:r>
              <a:rPr kumimoji="0" sz="1200" b="1" i="0" u="none" strike="noStrike" kern="0" cap="none" spc="0" normalizeH="0" baseline="0" noProof="0" dirty="0">
                <a:ln>
                  <a:noFill/>
                </a:ln>
                <a:solidFill>
                  <a:srgbClr val="221F1F"/>
                </a:solidFill>
                <a:effectLst/>
                <a:uLnTx/>
                <a:uFillTx/>
                <a:latin typeface="Arial"/>
                <a:ea typeface="+mn-ea"/>
                <a:cs typeface="Arial"/>
              </a:rPr>
              <a:t>clinical</a:t>
            </a:r>
            <a:r>
              <a:rPr kumimoji="0" sz="1200" b="1" i="0" u="none" strike="noStrike" kern="0" cap="none" spc="-35" normalizeH="0" baseline="0" noProof="0" dirty="0">
                <a:ln>
                  <a:noFill/>
                </a:ln>
                <a:solidFill>
                  <a:srgbClr val="221F1F"/>
                </a:solidFill>
                <a:effectLst/>
                <a:uLnTx/>
                <a:uFillTx/>
                <a:latin typeface="Arial"/>
                <a:ea typeface="+mn-ea"/>
                <a:cs typeface="Arial"/>
              </a:rPr>
              <a:t> </a:t>
            </a:r>
            <a:r>
              <a:rPr kumimoji="0" sz="1200" b="1" i="0" u="none" strike="noStrike" kern="0" cap="none" spc="0" normalizeH="0" baseline="0" noProof="0" dirty="0">
                <a:ln>
                  <a:noFill/>
                </a:ln>
                <a:solidFill>
                  <a:srgbClr val="221F1F"/>
                </a:solidFill>
                <a:effectLst/>
                <a:uLnTx/>
                <a:uFillTx/>
                <a:latin typeface="Arial"/>
                <a:ea typeface="+mn-ea"/>
                <a:cs typeface="Arial"/>
              </a:rPr>
              <a:t>pathway</a:t>
            </a:r>
            <a:r>
              <a:rPr kumimoji="0" sz="1200" b="1" i="0" u="none" strike="noStrike" kern="0" cap="none" spc="-55" normalizeH="0" baseline="0" noProof="0" dirty="0">
                <a:ln>
                  <a:noFill/>
                </a:ln>
                <a:solidFill>
                  <a:srgbClr val="221F1F"/>
                </a:solidFill>
                <a:effectLst/>
                <a:uLnTx/>
                <a:uFillTx/>
                <a:latin typeface="Arial"/>
                <a:ea typeface="+mn-ea"/>
                <a:cs typeface="Arial"/>
              </a:rPr>
              <a:t> </a:t>
            </a:r>
            <a:r>
              <a:rPr kumimoji="0" sz="1200" b="1" i="0" u="none" strike="noStrike" kern="0" cap="none" spc="0" normalizeH="0" baseline="0" noProof="0" dirty="0">
                <a:ln>
                  <a:noFill/>
                </a:ln>
                <a:solidFill>
                  <a:srgbClr val="221F1F"/>
                </a:solidFill>
                <a:effectLst/>
                <a:uLnTx/>
                <a:uFillTx/>
                <a:latin typeface="Arial"/>
                <a:ea typeface="+mn-ea"/>
                <a:cs typeface="Arial"/>
              </a:rPr>
              <a:t>has</a:t>
            </a:r>
            <a:r>
              <a:rPr kumimoji="0" sz="1200" b="1" i="0" u="none" strike="noStrike" kern="0" cap="none" spc="-15" normalizeH="0" baseline="0" noProof="0" dirty="0">
                <a:ln>
                  <a:noFill/>
                </a:ln>
                <a:solidFill>
                  <a:srgbClr val="221F1F"/>
                </a:solidFill>
                <a:effectLst/>
                <a:uLnTx/>
                <a:uFillTx/>
                <a:latin typeface="Arial"/>
                <a:ea typeface="+mn-ea"/>
                <a:cs typeface="Arial"/>
              </a:rPr>
              <a:t> </a:t>
            </a:r>
            <a:r>
              <a:rPr kumimoji="0" sz="1200" b="1" i="0" u="sng" strike="noStrike" kern="0" cap="none" spc="0" normalizeH="0" baseline="0" noProof="0" dirty="0">
                <a:ln>
                  <a:noFill/>
                </a:ln>
                <a:solidFill>
                  <a:srgbClr val="005EB8"/>
                </a:solidFill>
                <a:effectLst/>
                <a:uLnTx/>
                <a:uFill>
                  <a:solidFill>
                    <a:srgbClr val="005EB8"/>
                  </a:solidFill>
                </a:uFill>
                <a:latin typeface="Arial"/>
                <a:ea typeface="+mn-ea"/>
                <a:cs typeface="Arial"/>
                <a:hlinkClick r:id="rId3"/>
              </a:rPr>
              <a:t>inclusion</a:t>
            </a:r>
            <a:r>
              <a:rPr kumimoji="0" sz="1200" b="1" i="0" u="sng" strike="noStrike" kern="0" cap="none" spc="-10" normalizeH="0" baseline="0" noProof="0" dirty="0">
                <a:ln>
                  <a:noFill/>
                </a:ln>
                <a:solidFill>
                  <a:srgbClr val="005EB8"/>
                </a:solidFill>
                <a:effectLst/>
                <a:uLnTx/>
                <a:uFill>
                  <a:solidFill>
                    <a:srgbClr val="005EB8"/>
                  </a:solidFill>
                </a:uFill>
                <a:latin typeface="Arial"/>
                <a:ea typeface="+mn-ea"/>
                <a:cs typeface="Arial"/>
                <a:hlinkClick r:id="rId3"/>
              </a:rPr>
              <a:t> </a:t>
            </a:r>
            <a:r>
              <a:rPr kumimoji="0" sz="1200" b="1" i="0" u="sng" strike="noStrike" kern="0" cap="none" spc="0" normalizeH="0" baseline="0" noProof="0" dirty="0">
                <a:ln>
                  <a:noFill/>
                </a:ln>
                <a:solidFill>
                  <a:srgbClr val="005EB8"/>
                </a:solidFill>
                <a:effectLst/>
                <a:uLnTx/>
                <a:uFill>
                  <a:solidFill>
                    <a:srgbClr val="005EB8"/>
                  </a:solidFill>
                </a:uFill>
                <a:latin typeface="Arial"/>
                <a:ea typeface="+mn-ea"/>
                <a:cs typeface="Arial"/>
                <a:hlinkClick r:id="rId3"/>
              </a:rPr>
              <a:t>&amp;</a:t>
            </a:r>
            <a:r>
              <a:rPr kumimoji="0" sz="1200" b="1" i="0" u="sng" strike="noStrike" kern="0" cap="none" spc="-25" normalizeH="0" baseline="0" noProof="0" dirty="0">
                <a:ln>
                  <a:noFill/>
                </a:ln>
                <a:solidFill>
                  <a:srgbClr val="005EB8"/>
                </a:solidFill>
                <a:effectLst/>
                <a:uLnTx/>
                <a:uFill>
                  <a:solidFill>
                    <a:srgbClr val="005EB8"/>
                  </a:solidFill>
                </a:uFill>
                <a:latin typeface="Arial"/>
                <a:ea typeface="+mn-ea"/>
                <a:cs typeface="Arial"/>
                <a:hlinkClick r:id="rId3"/>
              </a:rPr>
              <a:t> </a:t>
            </a:r>
            <a:r>
              <a:rPr kumimoji="0" sz="1200" b="1" i="0" u="sng" strike="noStrike" kern="0" cap="none" spc="0" normalizeH="0" baseline="0" noProof="0" dirty="0">
                <a:ln>
                  <a:noFill/>
                </a:ln>
                <a:solidFill>
                  <a:srgbClr val="005EB8"/>
                </a:solidFill>
                <a:effectLst/>
                <a:uLnTx/>
                <a:uFill>
                  <a:solidFill>
                    <a:srgbClr val="005EB8"/>
                  </a:solidFill>
                </a:uFill>
                <a:latin typeface="Arial"/>
                <a:ea typeface="+mn-ea"/>
                <a:cs typeface="Arial"/>
                <a:hlinkClick r:id="rId3"/>
              </a:rPr>
              <a:t>exclusion</a:t>
            </a:r>
            <a:r>
              <a:rPr kumimoji="0" sz="1200" b="1" i="0" u="sng" strike="noStrike" kern="0" cap="none" spc="-30" normalizeH="0" baseline="0" noProof="0" dirty="0">
                <a:ln>
                  <a:noFill/>
                </a:ln>
                <a:solidFill>
                  <a:srgbClr val="005EB8"/>
                </a:solidFill>
                <a:effectLst/>
                <a:uLnTx/>
                <a:uFill>
                  <a:solidFill>
                    <a:srgbClr val="005EB8"/>
                  </a:solidFill>
                </a:uFill>
                <a:latin typeface="Arial"/>
                <a:ea typeface="+mn-ea"/>
                <a:cs typeface="Arial"/>
                <a:hlinkClick r:id="rId3"/>
              </a:rPr>
              <a:t> </a:t>
            </a:r>
            <a:r>
              <a:rPr kumimoji="0" sz="1200" b="1" i="0" u="sng" strike="noStrike" kern="0" cap="none" spc="-10" normalizeH="0" baseline="0" noProof="0" dirty="0">
                <a:ln>
                  <a:noFill/>
                </a:ln>
                <a:solidFill>
                  <a:srgbClr val="005EB8"/>
                </a:solidFill>
                <a:effectLst/>
                <a:uLnTx/>
                <a:uFill>
                  <a:solidFill>
                    <a:srgbClr val="005EB8"/>
                  </a:solidFill>
                </a:uFill>
                <a:latin typeface="Arial"/>
                <a:ea typeface="+mn-ea"/>
                <a:cs typeface="Arial"/>
                <a:hlinkClick r:id="rId3"/>
              </a:rPr>
              <a:t>criteria</a:t>
            </a:r>
            <a:endParaRPr kumimoji="0" sz="1200" b="0" i="0" u="none" strike="noStrike" kern="0" cap="none" spc="0" normalizeH="0" baseline="0" noProof="0">
              <a:ln>
                <a:noFill/>
              </a:ln>
              <a:solidFill>
                <a:sysClr val="windowText" lastClr="000000"/>
              </a:solidFill>
              <a:effectLst/>
              <a:uLnTx/>
              <a:uFillTx/>
              <a:latin typeface="Arial"/>
              <a:ea typeface="+mn-ea"/>
              <a:cs typeface="Arial"/>
            </a:endParaRPr>
          </a:p>
        </p:txBody>
      </p:sp>
    </p:spTree>
    <p:extLst>
      <p:ext uri="{BB962C8B-B14F-4D97-AF65-F5344CB8AC3E}">
        <p14:creationId xmlns:p14="http://schemas.microsoft.com/office/powerpoint/2010/main" val="3335329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able of informational instructions&#10;&#10;Description automatically generated with medium confidence">
            <a:extLst>
              <a:ext uri="{FF2B5EF4-FFF2-40B4-BE49-F238E27FC236}">
                <a16:creationId xmlns:a16="http://schemas.microsoft.com/office/drawing/2014/main" id="{ABDAE228-4961-5C37-350A-4687B0B71C2C}"/>
              </a:ext>
            </a:extLst>
          </p:cNvPr>
          <p:cNvPicPr>
            <a:picLocks noChangeAspect="1"/>
          </p:cNvPicPr>
          <p:nvPr/>
        </p:nvPicPr>
        <p:blipFill>
          <a:blip r:embed="rId2"/>
          <a:stretch>
            <a:fillRect/>
          </a:stretch>
        </p:blipFill>
        <p:spPr>
          <a:xfrm>
            <a:off x="235343" y="614174"/>
            <a:ext cx="11721314" cy="5997177"/>
          </a:xfrm>
          <a:prstGeom prst="rect">
            <a:avLst/>
          </a:prstGeom>
        </p:spPr>
      </p:pic>
      <p:sp>
        <p:nvSpPr>
          <p:cNvPr id="7" name="Title 3">
            <a:extLst>
              <a:ext uri="{FF2B5EF4-FFF2-40B4-BE49-F238E27FC236}">
                <a16:creationId xmlns:a16="http://schemas.microsoft.com/office/drawing/2014/main" id="{765D5C85-81B0-CBF8-40E3-517A13361EEF}"/>
              </a:ext>
            </a:extLst>
          </p:cNvPr>
          <p:cNvSpPr txBox="1">
            <a:spLocks/>
          </p:cNvSpPr>
          <p:nvPr/>
        </p:nvSpPr>
        <p:spPr>
          <a:xfrm>
            <a:off x="393923" y="145485"/>
            <a:ext cx="11404154" cy="865186"/>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100000"/>
              </a:lnSpc>
              <a:spcBef>
                <a:spcPct val="0"/>
              </a:spcBef>
              <a:buNone/>
              <a:defRPr sz="6000" b="1" i="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900" b="1" i="0" u="none" strike="noStrike" kern="1200" cap="none" spc="0" normalizeH="0" baseline="0" noProof="0" dirty="0">
                <a:ln>
                  <a:noFill/>
                </a:ln>
                <a:solidFill>
                  <a:srgbClr val="0070C0"/>
                </a:solidFill>
                <a:effectLst/>
                <a:uLnTx/>
                <a:uFillTx/>
                <a:latin typeface="ADLaM Display" panose="02010000000000000000" pitchFamily="2" charset="77"/>
                <a:ea typeface="ADLaM Display" panose="02010000000000000000" pitchFamily="2" charset="77"/>
                <a:cs typeface="ADLaM Display" panose="02010000000000000000" pitchFamily="2" charset="77"/>
              </a:rPr>
              <a:t>Inclusion &amp; Exclusion Criteria – 7 common conditions </a:t>
            </a:r>
          </a:p>
        </p:txBody>
      </p:sp>
    </p:spTree>
    <p:extLst>
      <p:ext uri="{BB962C8B-B14F-4D97-AF65-F5344CB8AC3E}">
        <p14:creationId xmlns:p14="http://schemas.microsoft.com/office/powerpoint/2010/main" val="1672149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4A7DD3-A19C-960E-DADF-2CE65AE4A61E}"/>
              </a:ext>
            </a:extLst>
          </p:cNvPr>
          <p:cNvSpPr txBox="1"/>
          <p:nvPr/>
        </p:nvSpPr>
        <p:spPr>
          <a:xfrm>
            <a:off x="4945396" y="320211"/>
            <a:ext cx="2301207" cy="6924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0070C0"/>
                </a:solidFill>
                <a:effectLst/>
                <a:uLnTx/>
                <a:uFillTx/>
                <a:latin typeface="ADLaM Display" panose="02010000000000000000" pitchFamily="2" charset="77"/>
                <a:ea typeface="ADLaM Display" panose="02010000000000000000" pitchFamily="2" charset="77"/>
                <a:cs typeface="ADLaM Display" panose="02010000000000000000" pitchFamily="2" charset="77"/>
              </a:rPr>
              <a:t>Referrals</a:t>
            </a:r>
          </a:p>
        </p:txBody>
      </p:sp>
      <p:grpSp>
        <p:nvGrpSpPr>
          <p:cNvPr id="7" name="Group 6">
            <a:extLst>
              <a:ext uri="{FF2B5EF4-FFF2-40B4-BE49-F238E27FC236}">
                <a16:creationId xmlns:a16="http://schemas.microsoft.com/office/drawing/2014/main" id="{4253F1CC-69B5-5931-489E-9395FA73DA33}"/>
              </a:ext>
            </a:extLst>
          </p:cNvPr>
          <p:cNvGrpSpPr/>
          <p:nvPr/>
        </p:nvGrpSpPr>
        <p:grpSpPr>
          <a:xfrm>
            <a:off x="398488" y="1228978"/>
            <a:ext cx="5840471" cy="1798682"/>
            <a:chOff x="3190240" y="2628900"/>
            <a:chExt cx="5811521" cy="1600200"/>
          </a:xfrm>
        </p:grpSpPr>
        <p:pic>
          <p:nvPicPr>
            <p:cNvPr id="8" name="Picture 7">
              <a:extLst>
                <a:ext uri="{FF2B5EF4-FFF2-40B4-BE49-F238E27FC236}">
                  <a16:creationId xmlns:a16="http://schemas.microsoft.com/office/drawing/2014/main" id="{89FDD511-F315-1C57-3F04-C3D9A2618EC3}"/>
                </a:ext>
              </a:extLst>
            </p:cNvPr>
            <p:cNvPicPr>
              <a:picLocks noChangeAspect="1"/>
            </p:cNvPicPr>
            <p:nvPr/>
          </p:nvPicPr>
          <p:blipFill rotWithShape="1">
            <a:blip r:embed="rId2">
              <a:extLst>
                <a:ext uri="{28A0092B-C50C-407E-A947-70E740481C1C}">
                  <a14:useLocalDpi xmlns:a14="http://schemas.microsoft.com/office/drawing/2010/main" val="0"/>
                </a:ext>
              </a:extLst>
            </a:blip>
            <a:srcRect r="24551" b="63054"/>
            <a:stretch/>
          </p:blipFill>
          <p:spPr bwMode="auto">
            <a:xfrm>
              <a:off x="3190240" y="2628900"/>
              <a:ext cx="5811521" cy="1600200"/>
            </a:xfrm>
            <a:prstGeom prst="rect">
              <a:avLst/>
            </a:prstGeom>
            <a:ln>
              <a:noFill/>
            </a:ln>
            <a:extLst>
              <a:ext uri="{53640926-AAD7-44D8-BBD7-CCE9431645EC}">
                <a14:shadowObscured xmlns:a14="http://schemas.microsoft.com/office/drawing/2010/main"/>
              </a:ext>
            </a:extLst>
          </p:spPr>
        </p:pic>
        <p:sp>
          <p:nvSpPr>
            <p:cNvPr id="9" name="Oval 8">
              <a:extLst>
                <a:ext uri="{FF2B5EF4-FFF2-40B4-BE49-F238E27FC236}">
                  <a16:creationId xmlns:a16="http://schemas.microsoft.com/office/drawing/2014/main" id="{F78CC01C-7C01-026A-B86D-F9ECDE5AC67A}"/>
                </a:ext>
              </a:extLst>
            </p:cNvPr>
            <p:cNvSpPr/>
            <p:nvPr/>
          </p:nvSpPr>
          <p:spPr>
            <a:xfrm>
              <a:off x="7809865" y="2789555"/>
              <a:ext cx="847725" cy="7334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10" name="Group 9">
            <a:extLst>
              <a:ext uri="{FF2B5EF4-FFF2-40B4-BE49-F238E27FC236}">
                <a16:creationId xmlns:a16="http://schemas.microsoft.com/office/drawing/2014/main" id="{B0055B4A-5B25-3FA7-8338-5BCE5F4BE3F6}"/>
              </a:ext>
            </a:extLst>
          </p:cNvPr>
          <p:cNvGrpSpPr/>
          <p:nvPr/>
        </p:nvGrpSpPr>
        <p:grpSpPr>
          <a:xfrm>
            <a:off x="6087377" y="3232019"/>
            <a:ext cx="5726145" cy="2429028"/>
            <a:chOff x="4909853" y="3475188"/>
            <a:chExt cx="5299280" cy="2192778"/>
          </a:xfrm>
        </p:grpSpPr>
        <p:pic>
          <p:nvPicPr>
            <p:cNvPr id="11" name="Picture 10">
              <a:extLst>
                <a:ext uri="{FF2B5EF4-FFF2-40B4-BE49-F238E27FC236}">
                  <a16:creationId xmlns:a16="http://schemas.microsoft.com/office/drawing/2014/main" id="{76C926A7-FB9B-7675-56D5-CD1EB3C1E0C8}"/>
                </a:ext>
              </a:extLst>
            </p:cNvPr>
            <p:cNvPicPr>
              <a:picLocks noChangeAspect="1"/>
            </p:cNvPicPr>
            <p:nvPr/>
          </p:nvPicPr>
          <p:blipFill rotWithShape="1">
            <a:blip r:embed="rId3">
              <a:extLst>
                <a:ext uri="{28A0092B-C50C-407E-A947-70E740481C1C}">
                  <a14:useLocalDpi xmlns:a14="http://schemas.microsoft.com/office/drawing/2010/main" val="0"/>
                </a:ext>
              </a:extLst>
            </a:blip>
            <a:srcRect l="6814" t="5048" r="19961" b="17242"/>
            <a:stretch/>
          </p:blipFill>
          <p:spPr bwMode="auto">
            <a:xfrm>
              <a:off x="4909853" y="3475188"/>
              <a:ext cx="5299280" cy="2192778"/>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F6892EC5-A9B5-9F0C-E927-DC876B7E3818}"/>
                </a:ext>
              </a:extLst>
            </p:cNvPr>
            <p:cNvSpPr/>
            <p:nvPr/>
          </p:nvSpPr>
          <p:spPr>
            <a:xfrm>
              <a:off x="6030913" y="5157340"/>
              <a:ext cx="3965447" cy="41232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cxnSp>
        <p:nvCxnSpPr>
          <p:cNvPr id="13" name="Straight Arrow Connector 12">
            <a:extLst>
              <a:ext uri="{FF2B5EF4-FFF2-40B4-BE49-F238E27FC236}">
                <a16:creationId xmlns:a16="http://schemas.microsoft.com/office/drawing/2014/main" id="{4FA0C84B-B8EF-040E-1401-3C055ABEEA5D}"/>
              </a:ext>
            </a:extLst>
          </p:cNvPr>
          <p:cNvCxnSpPr/>
          <p:nvPr/>
        </p:nvCxnSpPr>
        <p:spPr>
          <a:xfrm>
            <a:off x="5964866" y="2833721"/>
            <a:ext cx="548186" cy="5340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33C3ED4B-00C7-4633-8DD4-DB73DA661635}"/>
              </a:ext>
            </a:extLst>
          </p:cNvPr>
          <p:cNvGrpSpPr/>
          <p:nvPr/>
        </p:nvGrpSpPr>
        <p:grpSpPr>
          <a:xfrm>
            <a:off x="6997659" y="983212"/>
            <a:ext cx="4292090" cy="1232410"/>
            <a:chOff x="-4127" y="1147"/>
            <a:chExt cx="5057775" cy="1068460"/>
          </a:xfrm>
        </p:grpSpPr>
        <p:sp>
          <p:nvSpPr>
            <p:cNvPr id="16" name="Rounded Rectangle 15">
              <a:extLst>
                <a:ext uri="{FF2B5EF4-FFF2-40B4-BE49-F238E27FC236}">
                  <a16:creationId xmlns:a16="http://schemas.microsoft.com/office/drawing/2014/main" id="{3DB654F8-F8C9-ED71-72F4-FDF2334EED1C}"/>
                </a:ext>
              </a:extLst>
            </p:cNvPr>
            <p:cNvSpPr/>
            <p:nvPr/>
          </p:nvSpPr>
          <p:spPr>
            <a:xfrm>
              <a:off x="1900" y="100455"/>
              <a:ext cx="5047727" cy="969152"/>
            </a:xfrm>
            <a:prstGeom prst="roundRect">
              <a:avLst>
                <a:gd name="adj" fmla="val 12731"/>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7200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00" cap="none" spc="0" normalizeH="0" baseline="0" noProof="0" dirty="0">
                <a:ln>
                  <a:noFill/>
                </a:ln>
                <a:solidFill>
                  <a:srgbClr val="000000"/>
                </a:solidFill>
                <a:effectLst/>
                <a:uLnTx/>
                <a:uFillTx/>
                <a:latin typeface="DM Sans" pitchFamily="2" charset="77"/>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DM Sans" pitchFamily="2" charset="77"/>
                  <a:ea typeface="+mn-ea"/>
                  <a:cs typeface="+mn-cs"/>
                </a:rPr>
                <a:t>Prior to referral, verbal consent must be obtained by asking the patient which local pharmacy they would like the referral to be sent to. This is implied consent which allows for patient choice.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00" cap="none" spc="0" normalizeH="0" baseline="0" noProof="0" dirty="0">
                <a:ln>
                  <a:noFill/>
                </a:ln>
                <a:solidFill>
                  <a:srgbClr val="000000"/>
                </a:solidFill>
                <a:effectLst/>
                <a:uLnTx/>
                <a:uFillTx/>
                <a:latin typeface="DM Sans" pitchFamily="2" charset="77"/>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00" cap="none" spc="0" normalizeH="0" baseline="0" noProof="0" dirty="0">
                <a:ln>
                  <a:noFill/>
                </a:ln>
                <a:solidFill>
                  <a:srgbClr val="000000"/>
                </a:solidFill>
                <a:effectLst/>
                <a:uLnTx/>
                <a:uFillTx/>
                <a:latin typeface="DM Sans" pitchFamily="2" charset="77"/>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00" cap="none" spc="0" normalizeH="0" baseline="0" noProof="0" dirty="0">
                <a:ln>
                  <a:noFill/>
                </a:ln>
                <a:solidFill>
                  <a:srgbClr val="000000"/>
                </a:solidFill>
                <a:effectLst/>
                <a:uLnTx/>
                <a:uFillTx/>
                <a:latin typeface="DM Sans" pitchFamily="2" charset="77"/>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00" cap="none" spc="0" normalizeH="0" baseline="0" noProof="0" dirty="0">
                <a:ln>
                  <a:noFill/>
                </a:ln>
                <a:solidFill>
                  <a:srgbClr val="000000"/>
                </a:solidFill>
                <a:effectLst/>
                <a:uLnTx/>
                <a:uFillTx/>
                <a:latin typeface="DM Sans" pitchFamily="2" charset="77"/>
                <a:ea typeface="Calibri" panose="020F0502020204030204" pitchFamily="34" charset="0"/>
                <a:cs typeface="Times New Roman" panose="02020603050405020304" pitchFamily="18" charset="0"/>
              </a:endParaRPr>
            </a:p>
          </p:txBody>
        </p:sp>
        <p:sp>
          <p:nvSpPr>
            <p:cNvPr id="17" name="Round Same-side Corner of Rectangle 16">
              <a:extLst>
                <a:ext uri="{FF2B5EF4-FFF2-40B4-BE49-F238E27FC236}">
                  <a16:creationId xmlns:a16="http://schemas.microsoft.com/office/drawing/2014/main" id="{CF509046-374E-8024-6EE0-6B5D8CE19C0C}"/>
                </a:ext>
              </a:extLst>
            </p:cNvPr>
            <p:cNvSpPr/>
            <p:nvPr/>
          </p:nvSpPr>
          <p:spPr>
            <a:xfrm>
              <a:off x="-4127" y="1147"/>
              <a:ext cx="5057775" cy="306328"/>
            </a:xfrm>
            <a:prstGeom prst="round2SameRect">
              <a:avLst/>
            </a:prstGeom>
            <a:solidFill>
              <a:srgbClr val="FF2F9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800" b="1" i="0" u="none" strike="noStrike" kern="100" cap="none" spc="0" normalizeH="0" baseline="0" noProof="0" dirty="0">
                  <a:ln>
                    <a:noFill/>
                  </a:ln>
                  <a:solidFill>
                    <a:srgbClr val="FFFFFF"/>
                  </a:solidFill>
                  <a:effectLst/>
                  <a:uLnTx/>
                  <a:uFillTx/>
                  <a:latin typeface="Arial Rounded MT Bold" panose="020F0704030504030204" pitchFamily="34" charset="77"/>
                  <a:ea typeface="Calibri" panose="020F0502020204030204" pitchFamily="34" charset="0"/>
                  <a:cs typeface="Times New Roman" panose="02020603050405020304" pitchFamily="18" charset="0"/>
                </a:rPr>
                <a:t>Verbal Consent</a:t>
              </a:r>
            </a:p>
          </p:txBody>
        </p:sp>
      </p:grpSp>
      <p:grpSp>
        <p:nvGrpSpPr>
          <p:cNvPr id="25" name="Group 24">
            <a:extLst>
              <a:ext uri="{FF2B5EF4-FFF2-40B4-BE49-F238E27FC236}">
                <a16:creationId xmlns:a16="http://schemas.microsoft.com/office/drawing/2014/main" id="{FAB43061-2F6C-65B0-623C-B9AE8712C737}"/>
              </a:ext>
            </a:extLst>
          </p:cNvPr>
          <p:cNvGrpSpPr/>
          <p:nvPr/>
        </p:nvGrpSpPr>
        <p:grpSpPr>
          <a:xfrm>
            <a:off x="305906" y="3422485"/>
            <a:ext cx="5343941" cy="1813139"/>
            <a:chOff x="6848059" y="666459"/>
            <a:chExt cx="5343941" cy="1813139"/>
          </a:xfrm>
        </p:grpSpPr>
        <p:grpSp>
          <p:nvGrpSpPr>
            <p:cNvPr id="18" name="Group 17">
              <a:extLst>
                <a:ext uri="{FF2B5EF4-FFF2-40B4-BE49-F238E27FC236}">
                  <a16:creationId xmlns:a16="http://schemas.microsoft.com/office/drawing/2014/main" id="{460EFE07-EA29-2008-7979-C91421391BBF}"/>
                </a:ext>
              </a:extLst>
            </p:cNvPr>
            <p:cNvGrpSpPr/>
            <p:nvPr/>
          </p:nvGrpSpPr>
          <p:grpSpPr>
            <a:xfrm>
              <a:off x="6848059" y="666459"/>
              <a:ext cx="5343941" cy="1813139"/>
              <a:chOff x="1089078" y="1478863"/>
              <a:chExt cx="15342073" cy="2120803"/>
            </a:xfrm>
          </p:grpSpPr>
          <p:grpSp>
            <p:nvGrpSpPr>
              <p:cNvPr id="19" name="Group 18">
                <a:extLst>
                  <a:ext uri="{FF2B5EF4-FFF2-40B4-BE49-F238E27FC236}">
                    <a16:creationId xmlns:a16="http://schemas.microsoft.com/office/drawing/2014/main" id="{35AB8E2E-A623-9E64-C9B6-43B6DBD3B23F}"/>
                  </a:ext>
                </a:extLst>
              </p:cNvPr>
              <p:cNvGrpSpPr/>
              <p:nvPr/>
            </p:nvGrpSpPr>
            <p:grpSpPr>
              <a:xfrm>
                <a:off x="1108710" y="1478863"/>
                <a:ext cx="15322441" cy="2120803"/>
                <a:chOff x="0" y="60772"/>
                <a:chExt cx="7841380" cy="553172"/>
              </a:xfrm>
            </p:grpSpPr>
            <p:sp>
              <p:nvSpPr>
                <p:cNvPr id="21" name="Rounded Rectangle 20">
                  <a:extLst>
                    <a:ext uri="{FF2B5EF4-FFF2-40B4-BE49-F238E27FC236}">
                      <a16:creationId xmlns:a16="http://schemas.microsoft.com/office/drawing/2014/main" id="{6B562FFA-4226-D52E-AA7A-A3AE4DFD3819}"/>
                    </a:ext>
                  </a:extLst>
                </p:cNvPr>
                <p:cNvSpPr/>
                <p:nvPr/>
              </p:nvSpPr>
              <p:spPr>
                <a:xfrm>
                  <a:off x="10047" y="100483"/>
                  <a:ext cx="7831333" cy="51346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7200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00" cap="none" spc="0" normalizeH="0" baseline="0" noProof="0" dirty="0">
                      <a:ln>
                        <a:noFill/>
                      </a:ln>
                      <a:solidFill>
                        <a:srgbClr val="000000"/>
                      </a:solidFill>
                      <a:effectLst/>
                      <a:uLnTx/>
                      <a:uFillTx/>
                      <a:latin typeface="Tahoma" panose="020B0604030504040204" pitchFamily="34" charset="0"/>
                      <a:ea typeface="Calibri" panose="020F0502020204030204" pitchFamily="34" charset="0"/>
                      <a:cs typeface="Times New Roman" panose="02020603050405020304" pitchFamily="18" charset="0"/>
                    </a:rPr>
                    <a:t> </a:t>
                  </a:r>
                  <a:endParaRPr kumimoji="0" lang="en-GB" sz="1200" b="0" i="0" u="none" strike="noStrike" kern="100" cap="none" spc="0" normalizeH="0" baseline="0" noProof="0" dirty="0">
                    <a:ln>
                      <a:noFill/>
                    </a:ln>
                    <a:solidFill>
                      <a:srgbClr val="FFFFFF"/>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22" name="Round Same-side Corner of Rectangle 21">
                  <a:extLst>
                    <a:ext uri="{FF2B5EF4-FFF2-40B4-BE49-F238E27FC236}">
                      <a16:creationId xmlns:a16="http://schemas.microsoft.com/office/drawing/2014/main" id="{A855DD4C-DCD5-DC3F-9A6B-8B3E7D8B4F01}"/>
                    </a:ext>
                  </a:extLst>
                </p:cNvPr>
                <p:cNvSpPr/>
                <p:nvPr/>
              </p:nvSpPr>
              <p:spPr>
                <a:xfrm>
                  <a:off x="0" y="60772"/>
                  <a:ext cx="7831334" cy="118210"/>
                </a:xfrm>
                <a:prstGeom prst="round2Same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800" b="1" i="0" u="none" strike="noStrike" kern="100" cap="none" spc="0" normalizeH="0" baseline="0" noProof="0" dirty="0">
                      <a:ln>
                        <a:noFill/>
                      </a:ln>
                      <a:solidFill>
                        <a:srgbClr val="FFFFFF"/>
                      </a:solidFill>
                      <a:effectLst/>
                      <a:uLnTx/>
                      <a:uFillTx/>
                      <a:latin typeface="Arial Rounded MT Bold" panose="020F0704030504030204" pitchFamily="34" charset="77"/>
                      <a:ea typeface="Calibri" panose="020F0502020204030204" pitchFamily="34" charset="0"/>
                      <a:cs typeface="Times New Roman" panose="02020603050405020304" pitchFamily="18" charset="0"/>
                    </a:rPr>
                    <a:t>Referral Pathway</a:t>
                  </a:r>
                </a:p>
              </p:txBody>
            </p:sp>
          </p:grpSp>
          <p:sp>
            <p:nvSpPr>
              <p:cNvPr id="20" name="TextBox 19">
                <a:extLst>
                  <a:ext uri="{FF2B5EF4-FFF2-40B4-BE49-F238E27FC236}">
                    <a16:creationId xmlns:a16="http://schemas.microsoft.com/office/drawing/2014/main" id="{E2DE2838-CE74-EFAA-F858-8D1785A1DB1A}"/>
                  </a:ext>
                </a:extLst>
              </p:cNvPr>
              <p:cNvSpPr txBox="1"/>
              <p:nvPr/>
            </p:nvSpPr>
            <p:spPr>
              <a:xfrm>
                <a:off x="1089078" y="1828904"/>
                <a:ext cx="15322442" cy="16560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00" cap="none" spc="0" normalizeH="0" baseline="0" noProof="0" dirty="0">
                  <a:ln>
                    <a:noFill/>
                  </a:ln>
                  <a:solidFill>
                    <a:srgbClr val="000000"/>
                  </a:solidFill>
                  <a:effectLst/>
                  <a:uLnTx/>
                  <a:uFillTx/>
                  <a:latin typeface="DM Sans" pitchFamily="2" charset="77"/>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srgbClr val="000000"/>
                    </a:solidFill>
                    <a:effectLst/>
                    <a:uLnTx/>
                    <a:uFillTx/>
                    <a:latin typeface="DM Sans" pitchFamily="2" charset="77"/>
                    <a:ea typeface="Calibri" panose="020F0502020204030204" pitchFamily="34" charset="0"/>
                    <a:cs typeface="Times New Roman" panose="02020603050405020304" pitchFamily="18" charset="0"/>
                  </a:rPr>
                  <a:t>Use ‘Assess for referral’ allows for this information to be shared with the pharmacy. Includes the inclusion and exclusion criteria for the service.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srgbClr val="000000"/>
                    </a:solidFill>
                    <a:effectLst/>
                    <a:uLnTx/>
                    <a:uFillTx/>
                    <a:latin typeface="DM Sans" pitchFamily="2" charset="77"/>
                    <a:ea typeface="Calibri" panose="020F0502020204030204" pitchFamily="34" charset="0"/>
                    <a:cs typeface="Times New Roman" panose="02020603050405020304" pitchFamily="18" charset="0"/>
                  </a:rPr>
                  <a:t>Once confident, you can use ‘Create referral’.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00" cap="none" spc="0" normalizeH="0" baseline="0" noProof="0" dirty="0">
                  <a:ln>
                    <a:noFill/>
                  </a:ln>
                  <a:solidFill>
                    <a:srgbClr val="000000"/>
                  </a:solidFill>
                  <a:effectLst/>
                  <a:uLnTx/>
                  <a:uFillTx/>
                  <a:latin typeface="DM Sans" pitchFamily="2" charset="77"/>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00" cap="none" spc="0" normalizeH="0" baseline="0" noProof="0" dirty="0">
                  <a:ln>
                    <a:noFill/>
                  </a:ln>
                  <a:solidFill>
                    <a:srgbClr val="000000"/>
                  </a:solidFill>
                  <a:effectLst/>
                  <a:uLnTx/>
                  <a:uFillTx/>
                  <a:latin typeface="DM Sans" pitchFamily="2" charset="77"/>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00" cap="none" spc="0" normalizeH="0" baseline="0" noProof="0" dirty="0">
                    <a:ln>
                      <a:noFill/>
                    </a:ln>
                    <a:solidFill>
                      <a:srgbClr val="000000"/>
                    </a:solidFill>
                    <a:effectLst/>
                    <a:uLnTx/>
                    <a:uFillTx/>
                    <a:latin typeface="DM Sans" pitchFamily="2" charset="77"/>
                    <a:ea typeface="Calibri" panose="020F0502020204030204" pitchFamily="34" charset="0"/>
                    <a:cs typeface="Times New Roman" panose="02020603050405020304" pitchFamily="18" charset="0"/>
                  </a:rPr>
                  <a:t>Use report function as Practice Managers or Clinician to review the referrals being sent.</a:t>
                </a:r>
              </a:p>
            </p:txBody>
          </p:sp>
        </p:grpSp>
        <p:pic>
          <p:nvPicPr>
            <p:cNvPr id="4" name="Picture 3">
              <a:extLst>
                <a:ext uri="{FF2B5EF4-FFF2-40B4-BE49-F238E27FC236}">
                  <a16:creationId xmlns:a16="http://schemas.microsoft.com/office/drawing/2014/main" id="{3E2305C0-733A-8701-03C3-6160AD30E0D9}"/>
                </a:ext>
              </a:extLst>
            </p:cNvPr>
            <p:cNvPicPr>
              <a:picLocks noChangeAspect="1"/>
            </p:cNvPicPr>
            <p:nvPr/>
          </p:nvPicPr>
          <p:blipFill rotWithShape="1">
            <a:blip r:embed="rId4"/>
            <a:srcRect t="-1" r="58065" b="-16329"/>
            <a:stretch/>
          </p:blipFill>
          <p:spPr>
            <a:xfrm>
              <a:off x="8141622" y="1655964"/>
              <a:ext cx="3259331" cy="401628"/>
            </a:xfrm>
            <a:prstGeom prst="rect">
              <a:avLst/>
            </a:prstGeom>
          </p:spPr>
        </p:pic>
        <p:pic>
          <p:nvPicPr>
            <p:cNvPr id="24" name="Picture 23" descr="A blue and white graph with arrow&#10;&#10;Description automatically generated with medium confidence">
              <a:extLst>
                <a:ext uri="{FF2B5EF4-FFF2-40B4-BE49-F238E27FC236}">
                  <a16:creationId xmlns:a16="http://schemas.microsoft.com/office/drawing/2014/main" id="{42CE93D5-8E66-C9ED-9481-1455E1A432C8}"/>
                </a:ext>
              </a:extLst>
            </p:cNvPr>
            <p:cNvPicPr>
              <a:picLocks noChangeAspect="1"/>
            </p:cNvPicPr>
            <p:nvPr/>
          </p:nvPicPr>
          <p:blipFill rotWithShape="1">
            <a:blip r:embed="rId5"/>
            <a:srcRect l="8161" b="16992"/>
            <a:stretch/>
          </p:blipFill>
          <p:spPr>
            <a:xfrm>
              <a:off x="7795737" y="2152692"/>
              <a:ext cx="339931" cy="228800"/>
            </a:xfrm>
            <a:prstGeom prst="rect">
              <a:avLst/>
            </a:prstGeom>
          </p:spPr>
        </p:pic>
      </p:grpSp>
      <p:grpSp>
        <p:nvGrpSpPr>
          <p:cNvPr id="3" name="Group 2">
            <a:extLst>
              <a:ext uri="{FF2B5EF4-FFF2-40B4-BE49-F238E27FC236}">
                <a16:creationId xmlns:a16="http://schemas.microsoft.com/office/drawing/2014/main" id="{4410C168-A335-C3ED-0604-2F5DBD50F57A}"/>
              </a:ext>
            </a:extLst>
          </p:cNvPr>
          <p:cNvGrpSpPr/>
          <p:nvPr/>
        </p:nvGrpSpPr>
        <p:grpSpPr>
          <a:xfrm>
            <a:off x="6729413" y="5910894"/>
            <a:ext cx="4080762" cy="752623"/>
            <a:chOff x="1165913" y="1273543"/>
            <a:chExt cx="13727140" cy="1520039"/>
          </a:xfrm>
        </p:grpSpPr>
        <p:grpSp>
          <p:nvGrpSpPr>
            <p:cNvPr id="5" name="Group 4">
              <a:extLst>
                <a:ext uri="{FF2B5EF4-FFF2-40B4-BE49-F238E27FC236}">
                  <a16:creationId xmlns:a16="http://schemas.microsoft.com/office/drawing/2014/main" id="{3038C532-0675-7678-5500-CD3217FFA3CF}"/>
                </a:ext>
              </a:extLst>
            </p:cNvPr>
            <p:cNvGrpSpPr/>
            <p:nvPr/>
          </p:nvGrpSpPr>
          <p:grpSpPr>
            <a:xfrm>
              <a:off x="1165913" y="1273543"/>
              <a:ext cx="13727140" cy="1520039"/>
              <a:chOff x="29274" y="7218"/>
              <a:chExt cx="7024973" cy="396474"/>
            </a:xfrm>
          </p:grpSpPr>
          <p:sp>
            <p:nvSpPr>
              <p:cNvPr id="23" name="Rounded Rectangle 22">
                <a:extLst>
                  <a:ext uri="{FF2B5EF4-FFF2-40B4-BE49-F238E27FC236}">
                    <a16:creationId xmlns:a16="http://schemas.microsoft.com/office/drawing/2014/main" id="{71DE1789-BB93-78A6-FBE9-DDBC571B596B}"/>
                  </a:ext>
                </a:extLst>
              </p:cNvPr>
              <p:cNvSpPr/>
              <p:nvPr/>
            </p:nvSpPr>
            <p:spPr>
              <a:xfrm>
                <a:off x="34431" y="100483"/>
                <a:ext cx="7000590" cy="30320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7200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00" cap="none" spc="0" normalizeH="0" baseline="0" noProof="0" dirty="0">
                    <a:ln>
                      <a:noFill/>
                    </a:ln>
                    <a:solidFill>
                      <a:srgbClr val="000000"/>
                    </a:solidFill>
                    <a:effectLst/>
                    <a:uLnTx/>
                    <a:uFillTx/>
                    <a:latin typeface="Tahoma" panose="020B0604030504040204" pitchFamily="34" charset="0"/>
                    <a:ea typeface="Calibri" panose="020F0502020204030204" pitchFamily="34" charset="0"/>
                    <a:cs typeface="Times New Roman" panose="02020603050405020304" pitchFamily="18" charset="0"/>
                  </a:rPr>
                  <a:t> </a:t>
                </a:r>
                <a:endParaRPr kumimoji="0" lang="en-GB" sz="1200" b="0" i="0" u="none" strike="noStrike" kern="100" cap="none" spc="0" normalizeH="0" baseline="0" noProof="0" dirty="0">
                  <a:ln>
                    <a:noFill/>
                  </a:ln>
                  <a:solidFill>
                    <a:srgbClr val="FFFFFF"/>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26" name="Round Same-side Corner of Rectangle 25">
                <a:extLst>
                  <a:ext uri="{FF2B5EF4-FFF2-40B4-BE49-F238E27FC236}">
                    <a16:creationId xmlns:a16="http://schemas.microsoft.com/office/drawing/2014/main" id="{F8520730-2579-9FBA-A4D5-49A31E69F06D}"/>
                  </a:ext>
                </a:extLst>
              </p:cNvPr>
              <p:cNvSpPr/>
              <p:nvPr/>
            </p:nvSpPr>
            <p:spPr>
              <a:xfrm>
                <a:off x="29274" y="7218"/>
                <a:ext cx="7024973" cy="170614"/>
              </a:xfrm>
              <a:prstGeom prst="round2Same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800" b="1" i="0" u="none" strike="noStrike" kern="100" cap="none" spc="0" normalizeH="0" baseline="0" noProof="0" dirty="0">
                    <a:ln>
                      <a:noFill/>
                    </a:ln>
                    <a:solidFill>
                      <a:srgbClr val="FFFFFF"/>
                    </a:solidFill>
                    <a:effectLst/>
                    <a:uLnTx/>
                    <a:uFillTx/>
                    <a:latin typeface="Arial Rounded MT Bold" panose="020F0704030504030204" pitchFamily="34" charset="77"/>
                    <a:ea typeface="Calibri" panose="020F0502020204030204" pitchFamily="34" charset="0"/>
                    <a:cs typeface="Times New Roman" panose="02020603050405020304" pitchFamily="18" charset="0"/>
                  </a:rPr>
                  <a:t>SystmOne Practice</a:t>
                </a:r>
              </a:p>
            </p:txBody>
          </p:sp>
        </p:grpSp>
        <p:sp>
          <p:nvSpPr>
            <p:cNvPr id="14" name="TextBox 13">
              <a:extLst>
                <a:ext uri="{FF2B5EF4-FFF2-40B4-BE49-F238E27FC236}">
                  <a16:creationId xmlns:a16="http://schemas.microsoft.com/office/drawing/2014/main" id="{D61254CE-4BCB-EBB4-7662-82A1C71AA1EB}"/>
                </a:ext>
              </a:extLst>
            </p:cNvPr>
            <p:cNvSpPr txBox="1"/>
            <p:nvPr/>
          </p:nvSpPr>
          <p:spPr>
            <a:xfrm>
              <a:off x="1329509" y="1954417"/>
              <a:ext cx="13525977" cy="8391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00" cap="none" spc="0" normalizeH="0" baseline="0" noProof="0" dirty="0">
                  <a:ln>
                    <a:noFill/>
                  </a:ln>
                  <a:solidFill>
                    <a:srgbClr val="000000"/>
                  </a:solidFill>
                  <a:effectLst/>
                  <a:uLnTx/>
                  <a:uFillTx/>
                  <a:latin typeface="DM Sans" pitchFamily="2" charset="77"/>
                  <a:ea typeface="Calibri" panose="020F0502020204030204" pitchFamily="34" charset="0"/>
                  <a:cs typeface="Times New Roman" panose="02020603050405020304" pitchFamily="18" charset="0"/>
                </a:rPr>
                <a:t>SystmOne Surgery – Please reach out as you would need to user PharmRefer for integrated referral to pharmacies.</a:t>
              </a:r>
            </a:p>
          </p:txBody>
        </p:sp>
      </p:grpSp>
    </p:spTree>
    <p:extLst>
      <p:ext uri="{BB962C8B-B14F-4D97-AF65-F5344CB8AC3E}">
        <p14:creationId xmlns:p14="http://schemas.microsoft.com/office/powerpoint/2010/main" val="316842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F03AB8A5-5526-8391-097E-CF50AD77A9B9}"/>
              </a:ext>
            </a:extLst>
          </p:cNvPr>
          <p:cNvGrpSpPr/>
          <p:nvPr/>
        </p:nvGrpSpPr>
        <p:grpSpPr>
          <a:xfrm>
            <a:off x="604242" y="163168"/>
            <a:ext cx="10983516" cy="4504396"/>
            <a:chOff x="654947" y="477493"/>
            <a:chExt cx="10983516" cy="4504396"/>
          </a:xfrm>
        </p:grpSpPr>
        <p:sp>
          <p:nvSpPr>
            <p:cNvPr id="8" name="Rounded Rectangle 7">
              <a:extLst>
                <a:ext uri="{FF2B5EF4-FFF2-40B4-BE49-F238E27FC236}">
                  <a16:creationId xmlns:a16="http://schemas.microsoft.com/office/drawing/2014/main" id="{03C38C37-5E83-0FF2-F3FF-E24B5842D67A}"/>
                </a:ext>
              </a:extLst>
            </p:cNvPr>
            <p:cNvSpPr/>
            <p:nvPr/>
          </p:nvSpPr>
          <p:spPr>
            <a:xfrm>
              <a:off x="8947756" y="4281801"/>
              <a:ext cx="2690707" cy="7000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Patient Consultation</a:t>
              </a:r>
            </a:p>
          </p:txBody>
        </p:sp>
        <p:grpSp>
          <p:nvGrpSpPr>
            <p:cNvPr id="68" name="Group 67">
              <a:extLst>
                <a:ext uri="{FF2B5EF4-FFF2-40B4-BE49-F238E27FC236}">
                  <a16:creationId xmlns:a16="http://schemas.microsoft.com/office/drawing/2014/main" id="{0C67C6DA-EE76-E31E-7721-751490A533FB}"/>
                </a:ext>
              </a:extLst>
            </p:cNvPr>
            <p:cNvGrpSpPr/>
            <p:nvPr/>
          </p:nvGrpSpPr>
          <p:grpSpPr>
            <a:xfrm>
              <a:off x="654947" y="477493"/>
              <a:ext cx="10983514" cy="4504396"/>
              <a:chOff x="654947" y="477493"/>
              <a:chExt cx="10983514" cy="4504396"/>
            </a:xfrm>
          </p:grpSpPr>
          <p:sp>
            <p:nvSpPr>
              <p:cNvPr id="4" name="Rounded Rectangle 3">
                <a:extLst>
                  <a:ext uri="{FF2B5EF4-FFF2-40B4-BE49-F238E27FC236}">
                    <a16:creationId xmlns:a16="http://schemas.microsoft.com/office/drawing/2014/main" id="{550D79E9-781E-2DBE-36E3-6E1B46551E50}"/>
                  </a:ext>
                </a:extLst>
              </p:cNvPr>
              <p:cNvSpPr/>
              <p:nvPr/>
            </p:nvSpPr>
            <p:spPr>
              <a:xfrm>
                <a:off x="4138223" y="477493"/>
                <a:ext cx="4129087" cy="7000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GP Referral [ Local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Access to the service will be </a:t>
                </a: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LIMITED </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if not referred through integrated pathway</a:t>
                </a:r>
              </a:p>
            </p:txBody>
          </p:sp>
          <p:sp>
            <p:nvSpPr>
              <p:cNvPr id="5" name="Rounded Rectangle 4">
                <a:extLst>
                  <a:ext uri="{FF2B5EF4-FFF2-40B4-BE49-F238E27FC236}">
                    <a16:creationId xmlns:a16="http://schemas.microsoft.com/office/drawing/2014/main" id="{0449B48D-E3E4-27F1-4B2F-061004BE6753}"/>
                  </a:ext>
                </a:extLst>
              </p:cNvPr>
              <p:cNvSpPr/>
              <p:nvPr/>
            </p:nvSpPr>
            <p:spPr>
              <a:xfrm>
                <a:off x="654947" y="2193649"/>
                <a:ext cx="2802834" cy="92061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Urgent Repeat Medication Supply Referral</a:t>
                </a:r>
              </a:p>
            </p:txBody>
          </p:sp>
          <p:sp>
            <p:nvSpPr>
              <p:cNvPr id="6" name="Rounded Rectangle 5">
                <a:extLst>
                  <a:ext uri="{FF2B5EF4-FFF2-40B4-BE49-F238E27FC236}">
                    <a16:creationId xmlns:a16="http://schemas.microsoft.com/office/drawing/2014/main" id="{193BF585-0C59-2E9C-37C7-6CAB5E7A44D4}"/>
                  </a:ext>
                </a:extLst>
              </p:cNvPr>
              <p:cNvSpPr/>
              <p:nvPr/>
            </p:nvSpPr>
            <p:spPr>
              <a:xfrm>
                <a:off x="8835627" y="2193651"/>
                <a:ext cx="2802834" cy="92061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Clinical Pathway Consultation Referral</a:t>
                </a:r>
              </a:p>
            </p:txBody>
          </p:sp>
          <p:sp>
            <p:nvSpPr>
              <p:cNvPr id="7" name="Rounded Rectangle 6">
                <a:extLst>
                  <a:ext uri="{FF2B5EF4-FFF2-40B4-BE49-F238E27FC236}">
                    <a16:creationId xmlns:a16="http://schemas.microsoft.com/office/drawing/2014/main" id="{2FE139D9-B529-7787-C9B5-488A54ED93BD}"/>
                  </a:ext>
                </a:extLst>
              </p:cNvPr>
              <p:cNvSpPr/>
              <p:nvPr/>
            </p:nvSpPr>
            <p:spPr>
              <a:xfrm>
                <a:off x="4745287" y="2193650"/>
                <a:ext cx="2802834" cy="92061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Low Acuity Minor Illness Referral</a:t>
                </a:r>
              </a:p>
            </p:txBody>
          </p:sp>
          <p:sp>
            <p:nvSpPr>
              <p:cNvPr id="9" name="Rounded Rectangle 8">
                <a:extLst>
                  <a:ext uri="{FF2B5EF4-FFF2-40B4-BE49-F238E27FC236}">
                    <a16:creationId xmlns:a16="http://schemas.microsoft.com/office/drawing/2014/main" id="{28513F9F-BCBE-A404-5469-F21AB14D20AB}"/>
                  </a:ext>
                </a:extLst>
              </p:cNvPr>
              <p:cNvSpPr/>
              <p:nvPr/>
            </p:nvSpPr>
            <p:spPr>
              <a:xfrm>
                <a:off x="4857414" y="4281801"/>
                <a:ext cx="2690707" cy="7000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Self-Care Service</a:t>
                </a:r>
              </a:p>
            </p:txBody>
          </p:sp>
          <p:cxnSp>
            <p:nvCxnSpPr>
              <p:cNvPr id="13" name="Straight Arrow Connector 12">
                <a:extLst>
                  <a:ext uri="{FF2B5EF4-FFF2-40B4-BE49-F238E27FC236}">
                    <a16:creationId xmlns:a16="http://schemas.microsoft.com/office/drawing/2014/main" id="{B43295EA-2808-498F-2A59-AF8AF9D6AF71}"/>
                  </a:ext>
                </a:extLst>
              </p:cNvPr>
              <p:cNvCxnSpPr/>
              <p:nvPr/>
            </p:nvCxnSpPr>
            <p:spPr>
              <a:xfrm>
                <a:off x="6202768" y="1177581"/>
                <a:ext cx="0" cy="1016068"/>
              </a:xfrm>
              <a:prstGeom prst="straightConnector1">
                <a:avLst/>
              </a:prstGeom>
              <a:ln w="76200" cap="flat" cmpd="sng" algn="ctr">
                <a:solidFill>
                  <a:schemeClr val="accent4">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Elbow Connector 14">
                <a:extLst>
                  <a:ext uri="{FF2B5EF4-FFF2-40B4-BE49-F238E27FC236}">
                    <a16:creationId xmlns:a16="http://schemas.microsoft.com/office/drawing/2014/main" id="{48903DCC-7585-2B07-C726-21A9F904B4C6}"/>
                  </a:ext>
                </a:extLst>
              </p:cNvPr>
              <p:cNvCxnSpPr>
                <a:stCxn id="4" idx="1"/>
                <a:endCxn id="5" idx="0"/>
              </p:cNvCxnSpPr>
              <p:nvPr/>
            </p:nvCxnSpPr>
            <p:spPr>
              <a:xfrm rot="10800000" flipV="1">
                <a:off x="2056365" y="827537"/>
                <a:ext cx="2081859" cy="1366112"/>
              </a:xfrm>
              <a:prstGeom prst="bentConnector2">
                <a:avLst/>
              </a:prstGeom>
              <a:ln w="76200" cap="flat" cmpd="sng" algn="ctr">
                <a:solidFill>
                  <a:schemeClr val="accent4">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Elbow Connector 15">
                <a:extLst>
                  <a:ext uri="{FF2B5EF4-FFF2-40B4-BE49-F238E27FC236}">
                    <a16:creationId xmlns:a16="http://schemas.microsoft.com/office/drawing/2014/main" id="{AA01B026-D5F8-9C6F-7048-B0F6C24F05C7}"/>
                  </a:ext>
                </a:extLst>
              </p:cNvPr>
              <p:cNvCxnSpPr>
                <a:cxnSpLocks/>
                <a:endCxn id="6" idx="0"/>
              </p:cNvCxnSpPr>
              <p:nvPr/>
            </p:nvCxnSpPr>
            <p:spPr>
              <a:xfrm>
                <a:off x="8267310" y="827537"/>
                <a:ext cx="1969734" cy="1366114"/>
              </a:xfrm>
              <a:prstGeom prst="bentConnector2">
                <a:avLst/>
              </a:prstGeom>
              <a:ln w="76200" cap="flat" cmpd="sng" algn="ctr">
                <a:solidFill>
                  <a:schemeClr val="accent4">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254353F6-6793-EDB7-FCC1-20D326743D7E}"/>
                  </a:ext>
                </a:extLst>
              </p:cNvPr>
              <p:cNvCxnSpPr>
                <a:cxnSpLocks/>
                <a:endCxn id="9" idx="0"/>
              </p:cNvCxnSpPr>
              <p:nvPr/>
            </p:nvCxnSpPr>
            <p:spPr>
              <a:xfrm>
                <a:off x="6202768" y="3114261"/>
                <a:ext cx="0" cy="1167540"/>
              </a:xfrm>
              <a:prstGeom prst="straightConnector1">
                <a:avLst/>
              </a:prstGeom>
              <a:ln w="76200" cap="flat" cmpd="sng" algn="ctr">
                <a:solidFill>
                  <a:schemeClr val="accent4">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C02D897D-6EEF-9572-C559-ED6850E2D030}"/>
                  </a:ext>
                </a:extLst>
              </p:cNvPr>
              <p:cNvCxnSpPr>
                <a:cxnSpLocks/>
                <a:endCxn id="8" idx="0"/>
              </p:cNvCxnSpPr>
              <p:nvPr/>
            </p:nvCxnSpPr>
            <p:spPr>
              <a:xfrm>
                <a:off x="10293110" y="3114261"/>
                <a:ext cx="0" cy="1167540"/>
              </a:xfrm>
              <a:prstGeom prst="straightConnector1">
                <a:avLst/>
              </a:prstGeom>
              <a:ln w="76200" cap="flat" cmpd="sng" algn="ctr">
                <a:solidFill>
                  <a:schemeClr val="accent4">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Rounded Rectangle 28">
                <a:extLst>
                  <a:ext uri="{FF2B5EF4-FFF2-40B4-BE49-F238E27FC236}">
                    <a16:creationId xmlns:a16="http://schemas.microsoft.com/office/drawing/2014/main" id="{B52ED77E-6182-9469-C304-8FFE8A64F633}"/>
                  </a:ext>
                </a:extLst>
              </p:cNvPr>
              <p:cNvSpPr/>
              <p:nvPr/>
            </p:nvSpPr>
            <p:spPr>
              <a:xfrm>
                <a:off x="7548121" y="1626598"/>
                <a:ext cx="1704056" cy="27762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EA72E"/>
                    </a:solidFill>
                    <a:effectLst/>
                    <a:uLnTx/>
                    <a:uFillTx/>
                    <a:latin typeface="Aptos" panose="02110004020202020204"/>
                    <a:ea typeface="+mn-ea"/>
                    <a:cs typeface="+mn-cs"/>
                  </a:rPr>
                  <a:t> Gateway met</a:t>
                </a:r>
              </a:p>
            </p:txBody>
          </p:sp>
          <p:sp>
            <p:nvSpPr>
              <p:cNvPr id="30" name="Rounded Rectangle 29">
                <a:extLst>
                  <a:ext uri="{FF2B5EF4-FFF2-40B4-BE49-F238E27FC236}">
                    <a16:creationId xmlns:a16="http://schemas.microsoft.com/office/drawing/2014/main" id="{FB6AC9C9-A0C0-9394-9B2F-96F968DD1486}"/>
                  </a:ext>
                </a:extLst>
              </p:cNvPr>
              <p:cNvSpPr/>
              <p:nvPr/>
            </p:nvSpPr>
            <p:spPr>
              <a:xfrm>
                <a:off x="7453067" y="3430093"/>
                <a:ext cx="1628485" cy="12967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ptos" panose="02110004020202020204"/>
                    <a:ea typeface="+mn-ea"/>
                    <a:cs typeface="+mn-cs"/>
                  </a:rPr>
                  <a:t> Gateway not met</a:t>
                </a:r>
              </a:p>
            </p:txBody>
          </p:sp>
          <p:cxnSp>
            <p:nvCxnSpPr>
              <p:cNvPr id="34" name="Elbow Connector 33">
                <a:extLst>
                  <a:ext uri="{FF2B5EF4-FFF2-40B4-BE49-F238E27FC236}">
                    <a16:creationId xmlns:a16="http://schemas.microsoft.com/office/drawing/2014/main" id="{4C67C2D9-1A45-DA6F-586E-1ABF86507B96}"/>
                  </a:ext>
                </a:extLst>
              </p:cNvPr>
              <p:cNvCxnSpPr>
                <a:cxnSpLocks/>
              </p:cNvCxnSpPr>
              <p:nvPr/>
            </p:nvCxnSpPr>
            <p:spPr>
              <a:xfrm flipV="1">
                <a:off x="7213385" y="1754712"/>
                <a:ext cx="490096" cy="428237"/>
              </a:xfrm>
              <a:prstGeom prst="bentConnector3">
                <a:avLst>
                  <a:gd name="adj1" fmla="val 441"/>
                </a:avLst>
              </a:prstGeom>
              <a:ln w="57150">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9" name="Elbow Connector 38">
                <a:extLst>
                  <a:ext uri="{FF2B5EF4-FFF2-40B4-BE49-F238E27FC236}">
                    <a16:creationId xmlns:a16="http://schemas.microsoft.com/office/drawing/2014/main" id="{641D23C1-4F9B-33D0-1657-AE243EA899D5}"/>
                  </a:ext>
                </a:extLst>
              </p:cNvPr>
              <p:cNvCxnSpPr>
                <a:cxnSpLocks/>
              </p:cNvCxnSpPr>
              <p:nvPr/>
            </p:nvCxnSpPr>
            <p:spPr>
              <a:xfrm rot="10800000" flipV="1">
                <a:off x="9081553" y="3145811"/>
                <a:ext cx="615581" cy="363405"/>
              </a:xfrm>
              <a:prstGeom prst="bentConnector3">
                <a:avLst>
                  <a:gd name="adj1" fmla="val 1260"/>
                </a:avLst>
              </a:prstGeom>
              <a:ln w="57150">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9" name="Elbow Connector 48">
                <a:extLst>
                  <a:ext uri="{FF2B5EF4-FFF2-40B4-BE49-F238E27FC236}">
                    <a16:creationId xmlns:a16="http://schemas.microsoft.com/office/drawing/2014/main" id="{8AFE40F7-2360-C141-E050-921151DB1B58}"/>
                  </a:ext>
                </a:extLst>
              </p:cNvPr>
              <p:cNvCxnSpPr>
                <a:cxnSpLocks/>
                <a:stCxn id="29" idx="3"/>
              </p:cNvCxnSpPr>
              <p:nvPr/>
            </p:nvCxnSpPr>
            <p:spPr>
              <a:xfrm>
                <a:off x="9252177" y="1765412"/>
                <a:ext cx="444954" cy="469243"/>
              </a:xfrm>
              <a:prstGeom prst="bentConnector2">
                <a:avLst/>
              </a:prstGeom>
              <a:ln w="57150">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4" name="Elbow Connector 63">
                <a:extLst>
                  <a:ext uri="{FF2B5EF4-FFF2-40B4-BE49-F238E27FC236}">
                    <a16:creationId xmlns:a16="http://schemas.microsoft.com/office/drawing/2014/main" id="{28FFDE64-9445-D9AA-A619-94C475BFE3B7}"/>
                  </a:ext>
                </a:extLst>
              </p:cNvPr>
              <p:cNvCxnSpPr>
                <a:cxnSpLocks/>
              </p:cNvCxnSpPr>
              <p:nvPr/>
            </p:nvCxnSpPr>
            <p:spPr>
              <a:xfrm rot="10800000">
                <a:off x="7251162" y="3151369"/>
                <a:ext cx="324100" cy="369967"/>
              </a:xfrm>
              <a:prstGeom prst="bentConnector2">
                <a:avLst/>
              </a:prstGeom>
              <a:ln w="57150">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grpSp>
      </p:grpSp>
      <p:graphicFrame>
        <p:nvGraphicFramePr>
          <p:cNvPr id="70" name="Table 69">
            <a:extLst>
              <a:ext uri="{FF2B5EF4-FFF2-40B4-BE49-F238E27FC236}">
                <a16:creationId xmlns:a16="http://schemas.microsoft.com/office/drawing/2014/main" id="{B96F35C4-1A6C-BA37-C0A2-24DA283B20EB}"/>
              </a:ext>
            </a:extLst>
          </p:cNvPr>
          <p:cNvGraphicFramePr>
            <a:graphicFrameLocks noGrp="1"/>
          </p:cNvGraphicFramePr>
          <p:nvPr/>
        </p:nvGraphicFramePr>
        <p:xfrm>
          <a:off x="8443912" y="4689512"/>
          <a:ext cx="3637990" cy="2027045"/>
        </p:xfrm>
        <a:graphic>
          <a:graphicData uri="http://schemas.openxmlformats.org/drawingml/2006/table">
            <a:tbl>
              <a:tblPr firstRow="1" bandRow="1">
                <a:tableStyleId>{F2DE63D5-997A-4646-A377-4702673A728D}</a:tableStyleId>
              </a:tblPr>
              <a:tblGrid>
                <a:gridCol w="1818995">
                  <a:extLst>
                    <a:ext uri="{9D8B030D-6E8A-4147-A177-3AD203B41FA5}">
                      <a16:colId xmlns:a16="http://schemas.microsoft.com/office/drawing/2014/main" val="3759551066"/>
                    </a:ext>
                  </a:extLst>
                </a:gridCol>
                <a:gridCol w="1818995">
                  <a:extLst>
                    <a:ext uri="{9D8B030D-6E8A-4147-A177-3AD203B41FA5}">
                      <a16:colId xmlns:a16="http://schemas.microsoft.com/office/drawing/2014/main" val="3055896247"/>
                    </a:ext>
                  </a:extLst>
                </a:gridCol>
              </a:tblGrid>
              <a:tr h="253009">
                <a:tc>
                  <a:txBody>
                    <a:bodyPr/>
                    <a:lstStyle/>
                    <a:p>
                      <a:pPr algn="ctr"/>
                      <a:r>
                        <a:rPr lang="en-US" sz="1100" dirty="0"/>
                        <a:t>Clinical Pathway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Age 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0875398"/>
                  </a:ext>
                </a:extLst>
              </a:tr>
              <a:tr h="253009">
                <a:tc>
                  <a:txBody>
                    <a:bodyPr/>
                    <a:lstStyle/>
                    <a:p>
                      <a:pPr algn="ctr"/>
                      <a:r>
                        <a:rPr lang="en-US" sz="1050" b="1" dirty="0"/>
                        <a:t>Uncomplicated UTI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Women 16-64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0902898"/>
                  </a:ext>
                </a:extLst>
              </a:tr>
              <a:tr h="253009">
                <a:tc>
                  <a:txBody>
                    <a:bodyPr/>
                    <a:lstStyle/>
                    <a:p>
                      <a:pPr algn="ctr"/>
                      <a:r>
                        <a:rPr lang="en-US" sz="1050" b="1" dirty="0"/>
                        <a:t>Shingles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18 years and 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6202874"/>
                  </a:ext>
                </a:extLst>
              </a:tr>
              <a:tr h="253009">
                <a:tc>
                  <a:txBody>
                    <a:bodyPr/>
                    <a:lstStyle/>
                    <a:p>
                      <a:pPr algn="ctr"/>
                      <a:r>
                        <a:rPr lang="en-US" sz="1050" b="1" dirty="0"/>
                        <a:t>Impetigo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1 years and 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5069052"/>
                  </a:ext>
                </a:extLst>
              </a:tr>
              <a:tr h="253009">
                <a:tc>
                  <a:txBody>
                    <a:bodyPr/>
                    <a:lstStyle/>
                    <a:p>
                      <a:pPr algn="ctr"/>
                      <a:r>
                        <a:rPr lang="en-US" sz="1050" b="1" dirty="0"/>
                        <a:t>Infected Insect Bites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1 years and 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2838667"/>
                  </a:ext>
                </a:extLst>
              </a:tr>
              <a:tr h="253009">
                <a:tc>
                  <a:txBody>
                    <a:bodyPr/>
                    <a:lstStyle/>
                    <a:p>
                      <a:pPr algn="ctr"/>
                      <a:r>
                        <a:rPr lang="en-US" sz="1050" b="1" dirty="0"/>
                        <a:t>Sinusitis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12 years and 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6517804"/>
                  </a:ext>
                </a:extLst>
              </a:tr>
              <a:tr h="171204">
                <a:tc>
                  <a:txBody>
                    <a:bodyPr/>
                    <a:lstStyle/>
                    <a:p>
                      <a:pPr algn="ctr"/>
                      <a:r>
                        <a:rPr lang="en-US" sz="1050" b="1" dirty="0"/>
                        <a:t>Sore Throat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5 years and 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91798"/>
                  </a:ext>
                </a:extLst>
              </a:tr>
              <a:tr h="0">
                <a:tc>
                  <a:txBody>
                    <a:bodyPr/>
                    <a:lstStyle/>
                    <a:p>
                      <a:pPr algn="ctr"/>
                      <a:r>
                        <a:rPr lang="en-US" sz="1050" b="1" dirty="0"/>
                        <a:t>Acute Otitis Media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1 – 17 years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1013462"/>
                  </a:ext>
                </a:extLst>
              </a:tr>
            </a:tbl>
          </a:graphicData>
        </a:graphic>
      </p:graphicFrame>
      <p:sp>
        <p:nvSpPr>
          <p:cNvPr id="72" name="Rounded Rectangle 71">
            <a:extLst>
              <a:ext uri="{FF2B5EF4-FFF2-40B4-BE49-F238E27FC236}">
                <a16:creationId xmlns:a16="http://schemas.microsoft.com/office/drawing/2014/main" id="{E4F501BC-56CB-18D8-58EE-705056174D79}"/>
              </a:ext>
            </a:extLst>
          </p:cNvPr>
          <p:cNvSpPr/>
          <p:nvPr/>
        </p:nvSpPr>
        <p:spPr>
          <a:xfrm>
            <a:off x="3971925" y="4888087"/>
            <a:ext cx="3886199" cy="1655588"/>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Community pharmacy will be able to provide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FREE-of charge OTC medicines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to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eligible patients</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for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specific minor illnesses</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as outlined in the medicine’s formulary</a:t>
            </a:r>
          </a:p>
        </p:txBody>
      </p:sp>
      <p:sp>
        <p:nvSpPr>
          <p:cNvPr id="2" name="Rounded Rectangle 1">
            <a:extLst>
              <a:ext uri="{FF2B5EF4-FFF2-40B4-BE49-F238E27FC236}">
                <a16:creationId xmlns:a16="http://schemas.microsoft.com/office/drawing/2014/main" id="{4888F15F-DA80-7118-2D3D-1E206EF286CE}"/>
              </a:ext>
            </a:extLst>
          </p:cNvPr>
          <p:cNvSpPr/>
          <p:nvPr/>
        </p:nvSpPr>
        <p:spPr>
          <a:xfrm>
            <a:off x="1087701" y="4058065"/>
            <a:ext cx="2884224" cy="38451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ptos" panose="02110004020202020204"/>
                <a:ea typeface="+mn-ea"/>
                <a:cs typeface="+mn-cs"/>
              </a:rPr>
              <a:t>All Referral must be sent electronically through ‘ Local Services”</a:t>
            </a:r>
          </a:p>
        </p:txBody>
      </p:sp>
    </p:spTree>
    <p:extLst>
      <p:ext uri="{BB962C8B-B14F-4D97-AF65-F5344CB8AC3E}">
        <p14:creationId xmlns:p14="http://schemas.microsoft.com/office/powerpoint/2010/main" val="1564192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931C-728C-18D0-239D-53101A20C02C}"/>
              </a:ext>
            </a:extLst>
          </p:cNvPr>
          <p:cNvSpPr>
            <a:spLocks noGrp="1"/>
          </p:cNvSpPr>
          <p:nvPr>
            <p:ph type="title"/>
          </p:nvPr>
        </p:nvSpPr>
        <p:spPr>
          <a:xfrm>
            <a:off x="562159" y="166728"/>
            <a:ext cx="11178397" cy="756464"/>
          </a:xfrm>
        </p:spPr>
        <p:txBody>
          <a:bodyPr>
            <a:noAutofit/>
          </a:bodyPr>
          <a:lstStyle/>
          <a:p>
            <a:r>
              <a:rPr lang="en-GB" dirty="0">
                <a:solidFill>
                  <a:srgbClr val="046CB4"/>
                </a:solidFill>
              </a:rPr>
              <a:t>Background – Pharmacy First Data</a:t>
            </a:r>
            <a:endParaRPr lang="en-GB" dirty="0"/>
          </a:p>
        </p:txBody>
      </p:sp>
      <p:sp>
        <p:nvSpPr>
          <p:cNvPr id="3" name="Content Placeholder 2">
            <a:extLst>
              <a:ext uri="{FF2B5EF4-FFF2-40B4-BE49-F238E27FC236}">
                <a16:creationId xmlns:a16="http://schemas.microsoft.com/office/drawing/2014/main" id="{AB74C101-466F-5F7E-7314-7A612B9FCC9B}"/>
              </a:ext>
            </a:extLst>
          </p:cNvPr>
          <p:cNvSpPr>
            <a:spLocks noGrp="1"/>
          </p:cNvSpPr>
          <p:nvPr>
            <p:ph idx="1"/>
          </p:nvPr>
        </p:nvSpPr>
        <p:spPr>
          <a:xfrm>
            <a:off x="677008" y="923192"/>
            <a:ext cx="11350396" cy="5253772"/>
          </a:xfrm>
        </p:spPr>
        <p:txBody>
          <a:bodyPr/>
          <a:lstStyle/>
          <a:p>
            <a:r>
              <a:rPr lang="en-GB" dirty="0"/>
              <a:t>Activity data for Pharmacy First (from 31 Jan 2024 to May 2024)</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highlight>
                <a:srgbClr val="FFFF00"/>
              </a:highlight>
            </a:endParaRPr>
          </a:p>
        </p:txBody>
      </p:sp>
      <p:pic>
        <p:nvPicPr>
          <p:cNvPr id="5" name="Picture 2" descr="https://intranet.northeastlondon.icb.nhs.uk/wp-content/uploads/2022/06/NEL-Logo-Right-Aligned-JPG.jpg">
            <a:extLst>
              <a:ext uri="{FF2B5EF4-FFF2-40B4-BE49-F238E27FC236}">
                <a16:creationId xmlns:a16="http://schemas.microsoft.com/office/drawing/2014/main" id="{420DE296-076C-AB34-AC95-D0E3E8147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0310" y="75450"/>
            <a:ext cx="2396222" cy="9235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04C90991-1B36-8C67-6C89-79B1CF033D2C}"/>
              </a:ext>
            </a:extLst>
          </p:cNvPr>
          <p:cNvGraphicFramePr>
            <a:graphicFrameLocks noGrp="1"/>
          </p:cNvGraphicFramePr>
          <p:nvPr/>
        </p:nvGraphicFramePr>
        <p:xfrm>
          <a:off x="1008429" y="1422414"/>
          <a:ext cx="7994894" cy="2929774"/>
        </p:xfrm>
        <a:graphic>
          <a:graphicData uri="http://schemas.openxmlformats.org/drawingml/2006/table">
            <a:tbl>
              <a:tblPr/>
              <a:tblGrid>
                <a:gridCol w="1522160">
                  <a:extLst>
                    <a:ext uri="{9D8B030D-6E8A-4147-A177-3AD203B41FA5}">
                      <a16:colId xmlns:a16="http://schemas.microsoft.com/office/drawing/2014/main" val="2651303825"/>
                    </a:ext>
                  </a:extLst>
                </a:gridCol>
                <a:gridCol w="1522160">
                  <a:extLst>
                    <a:ext uri="{9D8B030D-6E8A-4147-A177-3AD203B41FA5}">
                      <a16:colId xmlns:a16="http://schemas.microsoft.com/office/drawing/2014/main" val="3190401610"/>
                    </a:ext>
                  </a:extLst>
                </a:gridCol>
                <a:gridCol w="1635966">
                  <a:extLst>
                    <a:ext uri="{9D8B030D-6E8A-4147-A177-3AD203B41FA5}">
                      <a16:colId xmlns:a16="http://schemas.microsoft.com/office/drawing/2014/main" val="1958702592"/>
                    </a:ext>
                  </a:extLst>
                </a:gridCol>
                <a:gridCol w="1721320">
                  <a:extLst>
                    <a:ext uri="{9D8B030D-6E8A-4147-A177-3AD203B41FA5}">
                      <a16:colId xmlns:a16="http://schemas.microsoft.com/office/drawing/2014/main" val="2455895855"/>
                    </a:ext>
                  </a:extLst>
                </a:gridCol>
                <a:gridCol w="1593288">
                  <a:extLst>
                    <a:ext uri="{9D8B030D-6E8A-4147-A177-3AD203B41FA5}">
                      <a16:colId xmlns:a16="http://schemas.microsoft.com/office/drawing/2014/main" val="3161933840"/>
                    </a:ext>
                  </a:extLst>
                </a:gridCol>
              </a:tblGrid>
              <a:tr h="901470">
                <a:tc>
                  <a:txBody>
                    <a:bodyPr/>
                    <a:lstStyle/>
                    <a:p>
                      <a:pPr algn="ctr" fontAlgn="ctr"/>
                      <a:r>
                        <a:rPr lang="en-GB" sz="1200" b="1" i="0" u="none" strike="noStrike" dirty="0">
                          <a:solidFill>
                            <a:srgbClr val="FFFFFF"/>
                          </a:solidFill>
                          <a:effectLst/>
                          <a:highlight>
                            <a:srgbClr val="0F9ED5"/>
                          </a:highlight>
                          <a:latin typeface="Arial" panose="020B0604020202020204" pitchFamily="34" charset="0"/>
                        </a:rPr>
                        <a:t>NEL Place</a:t>
                      </a:r>
                    </a:p>
                  </a:txBody>
                  <a:tcPr marL="9525" marR="9525" marT="9525"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tc>
                  <a:txBody>
                    <a:bodyPr/>
                    <a:lstStyle/>
                    <a:p>
                      <a:pPr algn="ctr" fontAlgn="ctr"/>
                      <a:r>
                        <a:rPr lang="en-GB" sz="1200" b="1" i="0" u="none" strike="noStrike" dirty="0">
                          <a:solidFill>
                            <a:srgbClr val="FFFFFF"/>
                          </a:solidFill>
                          <a:effectLst/>
                          <a:highlight>
                            <a:srgbClr val="0F9ED5"/>
                          </a:highlight>
                          <a:latin typeface="Arial" panose="020B0604020202020204" pitchFamily="34" charset="0"/>
                        </a:rPr>
                        <a:t>Number of Pharmacies</a:t>
                      </a:r>
                      <a:br>
                        <a:rPr lang="en-GB" sz="1200" b="1" i="0" u="none" strike="noStrike" dirty="0">
                          <a:solidFill>
                            <a:srgbClr val="FFFFFF"/>
                          </a:solidFill>
                          <a:effectLst/>
                          <a:highlight>
                            <a:srgbClr val="0F9ED5"/>
                          </a:highlight>
                          <a:latin typeface="Arial" panose="020B0604020202020204" pitchFamily="34" charset="0"/>
                        </a:rPr>
                      </a:br>
                      <a:r>
                        <a:rPr lang="en-GB" sz="1000" b="1" i="0" u="none" strike="noStrike" dirty="0">
                          <a:solidFill>
                            <a:schemeClr val="bg1"/>
                          </a:solidFill>
                          <a:effectLst/>
                          <a:highlight>
                            <a:srgbClr val="0F9ED5"/>
                          </a:highlight>
                          <a:latin typeface="Arial" panose="020B0604020202020204" pitchFamily="34" charset="0"/>
                        </a:rPr>
                        <a:t>(March 2024</a:t>
                      </a:r>
                      <a:r>
                        <a:rPr lang="en-GB" sz="1200" b="1" i="0" u="none" strike="noStrike" dirty="0">
                          <a:solidFill>
                            <a:schemeClr val="bg1"/>
                          </a:solidFill>
                          <a:effectLst/>
                          <a:highlight>
                            <a:srgbClr val="0F9ED5"/>
                          </a:highlight>
                          <a:latin typeface="Arial" panose="020B0604020202020204" pitchFamily="34" charset="0"/>
                        </a:rPr>
                        <a:t>)</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tc>
                  <a:txBody>
                    <a:bodyPr/>
                    <a:lstStyle/>
                    <a:p>
                      <a:pPr algn="ctr" fontAlgn="ctr"/>
                      <a:r>
                        <a:rPr lang="en-GB" sz="1200" b="1" i="0" u="none" strike="noStrike">
                          <a:solidFill>
                            <a:srgbClr val="FFFFFF"/>
                          </a:solidFill>
                          <a:effectLst/>
                          <a:highlight>
                            <a:srgbClr val="0F9ED5"/>
                          </a:highlight>
                          <a:latin typeface="Arial" panose="020B0604020202020204" pitchFamily="34" charset="0"/>
                        </a:rPr>
                        <a:t>% of Pharmacies Registered for Pharmacy First</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tc>
                  <a:txBody>
                    <a:bodyPr/>
                    <a:lstStyle/>
                    <a:p>
                      <a:pPr algn="ctr" fontAlgn="ctr"/>
                      <a:r>
                        <a:rPr lang="en-GB" sz="1200" b="1" i="0" u="none" strike="noStrike">
                          <a:solidFill>
                            <a:srgbClr val="FFFFFF"/>
                          </a:solidFill>
                          <a:effectLst/>
                          <a:highlight>
                            <a:srgbClr val="0F9ED5"/>
                          </a:highlight>
                          <a:latin typeface="Arial" panose="020B0604020202020204" pitchFamily="34" charset="0"/>
                        </a:rPr>
                        <a:t>Number of Pharmacy First Minor Illness Referrals</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tc>
                  <a:txBody>
                    <a:bodyPr/>
                    <a:lstStyle/>
                    <a:p>
                      <a:pPr algn="ctr" fontAlgn="ctr"/>
                      <a:r>
                        <a:rPr lang="en-GB" sz="1200" b="1" i="0" u="none" strike="noStrike" dirty="0">
                          <a:solidFill>
                            <a:srgbClr val="FFFFFF"/>
                          </a:solidFill>
                          <a:effectLst/>
                          <a:highlight>
                            <a:srgbClr val="0F9ED5"/>
                          </a:highlight>
                          <a:latin typeface="Arial" panose="020B0604020202020204" pitchFamily="34" charset="0"/>
                        </a:rPr>
                        <a:t>% of All NEL Pharmacy First Minor Illness Referrals</a:t>
                      </a:r>
                    </a:p>
                  </a:txBody>
                  <a:tcPr marL="9525" marR="9525" marT="9525"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extLst>
                  <a:ext uri="{0D108BD9-81ED-4DB2-BD59-A6C34878D82A}">
                    <a16:rowId xmlns:a16="http://schemas.microsoft.com/office/drawing/2014/main" val="1665153555"/>
                  </a:ext>
                </a:extLst>
              </a:tr>
              <a:tr h="225367">
                <a:tc>
                  <a:txBody>
                    <a:bodyPr/>
                    <a:lstStyle/>
                    <a:p>
                      <a:pPr algn="ctr" fontAlgn="ctr"/>
                      <a:r>
                        <a:rPr lang="en-GB" sz="1200" b="1" i="0" u="none" strike="noStrike">
                          <a:solidFill>
                            <a:srgbClr val="000000"/>
                          </a:solidFill>
                          <a:effectLst/>
                          <a:highlight>
                            <a:srgbClr val="CAEDFB"/>
                          </a:highlight>
                          <a:latin typeface="Arial" panose="020B0604020202020204" pitchFamily="34" charset="0"/>
                        </a:rPr>
                        <a:t>Newham</a:t>
                      </a:r>
                    </a:p>
                  </a:txBody>
                  <a:tcPr marL="9525" marR="9525" marT="9525"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71</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97%</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6175</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29%</a:t>
                      </a:r>
                    </a:p>
                  </a:txBody>
                  <a:tcPr marL="9525" marR="9525" marT="9525"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extLst>
                  <a:ext uri="{0D108BD9-81ED-4DB2-BD59-A6C34878D82A}">
                    <a16:rowId xmlns:a16="http://schemas.microsoft.com/office/drawing/2014/main" val="2469941645"/>
                  </a:ext>
                </a:extLst>
              </a:tr>
              <a:tr h="225367">
                <a:tc>
                  <a:txBody>
                    <a:bodyPr/>
                    <a:lstStyle/>
                    <a:p>
                      <a:pPr algn="ctr" fontAlgn="ctr"/>
                      <a:r>
                        <a:rPr lang="en-GB" sz="1200" b="1" i="0" u="none" strike="noStrike">
                          <a:solidFill>
                            <a:srgbClr val="000000"/>
                          </a:solidFill>
                          <a:effectLst/>
                          <a:latin typeface="Arial" panose="020B0604020202020204" pitchFamily="34" charset="0"/>
                        </a:rPr>
                        <a:t>Tower Hamlets</a:t>
                      </a:r>
                    </a:p>
                  </a:txBody>
                  <a:tcPr marL="9525" marR="9525" marT="9525"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Arial" panose="020B0604020202020204" pitchFamily="34" charset="0"/>
                        </a:rPr>
                        <a:t>50</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Arial" panose="020B0604020202020204" pitchFamily="34" charset="0"/>
                        </a:rPr>
                        <a:t>100%</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Arial" panose="020B0604020202020204" pitchFamily="34" charset="0"/>
                        </a:rPr>
                        <a:t>2887</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Arial" panose="020B0604020202020204" pitchFamily="34" charset="0"/>
                        </a:rPr>
                        <a:t>14%</a:t>
                      </a:r>
                    </a:p>
                  </a:txBody>
                  <a:tcPr marL="9525" marR="9525" marT="9525"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extLst>
                  <a:ext uri="{0D108BD9-81ED-4DB2-BD59-A6C34878D82A}">
                    <a16:rowId xmlns:a16="http://schemas.microsoft.com/office/drawing/2014/main" val="1683962514"/>
                  </a:ext>
                </a:extLst>
              </a:tr>
              <a:tr h="225367">
                <a:tc>
                  <a:txBody>
                    <a:bodyPr/>
                    <a:lstStyle/>
                    <a:p>
                      <a:pPr algn="ctr" fontAlgn="ctr"/>
                      <a:r>
                        <a:rPr lang="en-GB" sz="1200" b="1" i="0" u="none" strike="noStrike">
                          <a:solidFill>
                            <a:srgbClr val="000000"/>
                          </a:solidFill>
                          <a:effectLst/>
                          <a:highlight>
                            <a:srgbClr val="CAEDFB"/>
                          </a:highlight>
                          <a:latin typeface="Arial" panose="020B0604020202020204" pitchFamily="34" charset="0"/>
                        </a:rPr>
                        <a:t>Waltham Forest</a:t>
                      </a:r>
                    </a:p>
                  </a:txBody>
                  <a:tcPr marL="9525" marR="9525" marT="9525"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59</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98%</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2608</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12%</a:t>
                      </a:r>
                    </a:p>
                  </a:txBody>
                  <a:tcPr marL="9525" marR="9525" marT="9525"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extLst>
                  <a:ext uri="{0D108BD9-81ED-4DB2-BD59-A6C34878D82A}">
                    <a16:rowId xmlns:a16="http://schemas.microsoft.com/office/drawing/2014/main" val="1014363242"/>
                  </a:ext>
                </a:extLst>
              </a:tr>
              <a:tr h="225367">
                <a:tc>
                  <a:txBody>
                    <a:bodyPr/>
                    <a:lstStyle/>
                    <a:p>
                      <a:pPr algn="ctr" fontAlgn="ctr"/>
                      <a:r>
                        <a:rPr lang="en-GB" sz="1200" b="1" i="0" u="none" strike="noStrike">
                          <a:solidFill>
                            <a:srgbClr val="000000"/>
                          </a:solidFill>
                          <a:effectLst/>
                          <a:latin typeface="Arial" panose="020B0604020202020204" pitchFamily="34" charset="0"/>
                        </a:rPr>
                        <a:t>City &amp; Hackney</a:t>
                      </a:r>
                    </a:p>
                  </a:txBody>
                  <a:tcPr marL="9525" marR="9525" marT="9525"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Arial" panose="020B0604020202020204" pitchFamily="34" charset="0"/>
                        </a:rPr>
                        <a:t>58</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Arial" panose="020B0604020202020204" pitchFamily="34" charset="0"/>
                        </a:rPr>
                        <a:t>100%</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Arial" panose="020B0604020202020204" pitchFamily="34" charset="0"/>
                        </a:rPr>
                        <a:t>3011</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Arial" panose="020B0604020202020204" pitchFamily="34" charset="0"/>
                        </a:rPr>
                        <a:t>14%</a:t>
                      </a:r>
                    </a:p>
                  </a:txBody>
                  <a:tcPr marL="9525" marR="9525" marT="9525"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extLst>
                  <a:ext uri="{0D108BD9-81ED-4DB2-BD59-A6C34878D82A}">
                    <a16:rowId xmlns:a16="http://schemas.microsoft.com/office/drawing/2014/main" val="2783317593"/>
                  </a:ext>
                </a:extLst>
              </a:tr>
              <a:tr h="450735">
                <a:tc>
                  <a:txBody>
                    <a:bodyPr/>
                    <a:lstStyle/>
                    <a:p>
                      <a:pPr algn="ctr" fontAlgn="ctr"/>
                      <a:r>
                        <a:rPr lang="en-GB" sz="1200" b="1" i="0" u="none" strike="noStrike" dirty="0">
                          <a:solidFill>
                            <a:srgbClr val="000000"/>
                          </a:solidFill>
                          <a:effectLst/>
                          <a:highlight>
                            <a:srgbClr val="CAEDFB"/>
                          </a:highlight>
                          <a:latin typeface="Arial" panose="020B0604020202020204" pitchFamily="34" charset="0"/>
                        </a:rPr>
                        <a:t>Barking &amp; Dagenham</a:t>
                      </a:r>
                    </a:p>
                  </a:txBody>
                  <a:tcPr marL="9525" marR="9525" marT="9525"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38</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100%</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2120</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10%</a:t>
                      </a:r>
                    </a:p>
                  </a:txBody>
                  <a:tcPr marL="9525" marR="9525" marT="9525"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extLst>
                  <a:ext uri="{0D108BD9-81ED-4DB2-BD59-A6C34878D82A}">
                    <a16:rowId xmlns:a16="http://schemas.microsoft.com/office/drawing/2014/main" val="3630821910"/>
                  </a:ext>
                </a:extLst>
              </a:tr>
              <a:tr h="225367">
                <a:tc>
                  <a:txBody>
                    <a:bodyPr/>
                    <a:lstStyle/>
                    <a:p>
                      <a:pPr algn="ctr" fontAlgn="ctr"/>
                      <a:r>
                        <a:rPr lang="en-GB" sz="1200" b="1" i="0" u="none" strike="noStrike">
                          <a:solidFill>
                            <a:srgbClr val="000000"/>
                          </a:solidFill>
                          <a:effectLst/>
                          <a:latin typeface="Arial" panose="020B0604020202020204" pitchFamily="34" charset="0"/>
                        </a:rPr>
                        <a:t>Havering</a:t>
                      </a:r>
                    </a:p>
                  </a:txBody>
                  <a:tcPr marL="9525" marR="9525" marT="9525"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Arial" panose="020B0604020202020204" pitchFamily="34" charset="0"/>
                        </a:rPr>
                        <a:t>44</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Arial" panose="020B0604020202020204" pitchFamily="34" charset="0"/>
                        </a:rPr>
                        <a:t>100%</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Arial" panose="020B0604020202020204" pitchFamily="34" charset="0"/>
                        </a:rPr>
                        <a:t>655</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0" i="0" u="none" strike="noStrike">
                          <a:solidFill>
                            <a:srgbClr val="000000"/>
                          </a:solidFill>
                          <a:effectLst/>
                          <a:latin typeface="Arial" panose="020B0604020202020204" pitchFamily="34" charset="0"/>
                        </a:rPr>
                        <a:t>3%</a:t>
                      </a:r>
                    </a:p>
                  </a:txBody>
                  <a:tcPr marL="9525" marR="9525" marT="9525"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extLst>
                  <a:ext uri="{0D108BD9-81ED-4DB2-BD59-A6C34878D82A}">
                    <a16:rowId xmlns:a16="http://schemas.microsoft.com/office/drawing/2014/main" val="1112338114"/>
                  </a:ext>
                </a:extLst>
              </a:tr>
              <a:tr h="225367">
                <a:tc>
                  <a:txBody>
                    <a:bodyPr/>
                    <a:lstStyle/>
                    <a:p>
                      <a:pPr algn="ctr" fontAlgn="ctr"/>
                      <a:r>
                        <a:rPr lang="en-GB" sz="1200" b="1" i="0" u="none" strike="noStrike">
                          <a:solidFill>
                            <a:srgbClr val="000000"/>
                          </a:solidFill>
                          <a:effectLst/>
                          <a:highlight>
                            <a:srgbClr val="CAEDFB"/>
                          </a:highlight>
                          <a:latin typeface="Arial" panose="020B0604020202020204" pitchFamily="34" charset="0"/>
                        </a:rPr>
                        <a:t>Redbridge</a:t>
                      </a:r>
                    </a:p>
                  </a:txBody>
                  <a:tcPr marL="9525" marR="9525" marT="9525"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53</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100%</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3723</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tc>
                  <a:txBody>
                    <a:bodyPr/>
                    <a:lstStyle/>
                    <a:p>
                      <a:pPr algn="ctr" fontAlgn="ctr"/>
                      <a:r>
                        <a:rPr lang="en-GB" sz="1200" b="0" i="0" u="none" strike="noStrike">
                          <a:solidFill>
                            <a:srgbClr val="000000"/>
                          </a:solidFill>
                          <a:effectLst/>
                          <a:highlight>
                            <a:srgbClr val="CAEDFB"/>
                          </a:highlight>
                          <a:latin typeface="Arial" panose="020B0604020202020204" pitchFamily="34" charset="0"/>
                        </a:rPr>
                        <a:t>18%</a:t>
                      </a:r>
                    </a:p>
                  </a:txBody>
                  <a:tcPr marL="9525" marR="9525" marT="9525"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CAEDFB"/>
                    </a:solidFill>
                  </a:tcPr>
                </a:tc>
                <a:extLst>
                  <a:ext uri="{0D108BD9-81ED-4DB2-BD59-A6C34878D82A}">
                    <a16:rowId xmlns:a16="http://schemas.microsoft.com/office/drawing/2014/main" val="2412235053"/>
                  </a:ext>
                </a:extLst>
              </a:tr>
              <a:tr h="225367">
                <a:tc>
                  <a:txBody>
                    <a:bodyPr/>
                    <a:lstStyle/>
                    <a:p>
                      <a:pPr algn="ctr" fontAlgn="ctr"/>
                      <a:r>
                        <a:rPr lang="en-GB" sz="1200" b="1" i="0" u="none" strike="noStrike">
                          <a:solidFill>
                            <a:srgbClr val="000000"/>
                          </a:solidFill>
                          <a:effectLst/>
                          <a:latin typeface="Arial" panose="020B0604020202020204" pitchFamily="34" charset="0"/>
                        </a:rPr>
                        <a:t>TOTAL</a:t>
                      </a:r>
                    </a:p>
                  </a:txBody>
                  <a:tcPr marL="9525" marR="9525" marT="9525"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1" i="0" u="none" strike="noStrike">
                          <a:solidFill>
                            <a:srgbClr val="000000"/>
                          </a:solidFill>
                          <a:effectLst/>
                          <a:latin typeface="Arial" panose="020B0604020202020204" pitchFamily="34" charset="0"/>
                        </a:rPr>
                        <a:t>373</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1" i="0" u="none" strike="noStrike">
                          <a:solidFill>
                            <a:srgbClr val="000000"/>
                          </a:solidFill>
                          <a:effectLst/>
                          <a:latin typeface="Arial" panose="020B0604020202020204" pitchFamily="34" charset="0"/>
                        </a:rPr>
                        <a:t>98%</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1" i="0" u="none" strike="noStrike">
                          <a:solidFill>
                            <a:srgbClr val="000000"/>
                          </a:solidFill>
                          <a:effectLst/>
                          <a:latin typeface="Arial" panose="020B0604020202020204" pitchFamily="34" charset="0"/>
                        </a:rPr>
                        <a:t>21,179</a:t>
                      </a:r>
                    </a:p>
                  </a:txBody>
                  <a:tcPr marL="9525" marR="9525" marT="9525"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GB" sz="1200" b="1" i="0" u="none" strike="noStrike" dirty="0">
                          <a:solidFill>
                            <a:srgbClr val="000000"/>
                          </a:solidFill>
                          <a:effectLst/>
                          <a:latin typeface="Arial" panose="020B0604020202020204" pitchFamily="34" charset="0"/>
                        </a:rPr>
                        <a:t>100%</a:t>
                      </a:r>
                    </a:p>
                  </a:txBody>
                  <a:tcPr marL="9525" marR="9525" marT="9525"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extLst>
                  <a:ext uri="{0D108BD9-81ED-4DB2-BD59-A6C34878D82A}">
                    <a16:rowId xmlns:a16="http://schemas.microsoft.com/office/drawing/2014/main" val="1095018857"/>
                  </a:ext>
                </a:extLst>
              </a:tr>
            </a:tbl>
          </a:graphicData>
        </a:graphic>
      </p:graphicFrame>
      <p:graphicFrame>
        <p:nvGraphicFramePr>
          <p:cNvPr id="13" name="Table 12">
            <a:extLst>
              <a:ext uri="{FF2B5EF4-FFF2-40B4-BE49-F238E27FC236}">
                <a16:creationId xmlns:a16="http://schemas.microsoft.com/office/drawing/2014/main" id="{14CE5CC7-8C4A-AA94-BF62-7F3F62593AFC}"/>
              </a:ext>
            </a:extLst>
          </p:cNvPr>
          <p:cNvGraphicFramePr>
            <a:graphicFrameLocks noGrp="1"/>
          </p:cNvGraphicFramePr>
          <p:nvPr/>
        </p:nvGraphicFramePr>
        <p:xfrm>
          <a:off x="1022838" y="4519208"/>
          <a:ext cx="10717713" cy="1756027"/>
        </p:xfrm>
        <a:graphic>
          <a:graphicData uri="http://schemas.openxmlformats.org/drawingml/2006/table">
            <a:tbl>
              <a:tblPr/>
              <a:tblGrid>
                <a:gridCol w="1437586">
                  <a:extLst>
                    <a:ext uri="{9D8B030D-6E8A-4147-A177-3AD203B41FA5}">
                      <a16:colId xmlns:a16="http://schemas.microsoft.com/office/drawing/2014/main" val="3532155447"/>
                    </a:ext>
                  </a:extLst>
                </a:gridCol>
                <a:gridCol w="449245">
                  <a:extLst>
                    <a:ext uri="{9D8B030D-6E8A-4147-A177-3AD203B41FA5}">
                      <a16:colId xmlns:a16="http://schemas.microsoft.com/office/drawing/2014/main" val="2462295290"/>
                    </a:ext>
                  </a:extLst>
                </a:gridCol>
                <a:gridCol w="616108">
                  <a:extLst>
                    <a:ext uri="{9D8B030D-6E8A-4147-A177-3AD203B41FA5}">
                      <a16:colId xmlns:a16="http://schemas.microsoft.com/office/drawing/2014/main" val="1781716194"/>
                    </a:ext>
                  </a:extLst>
                </a:gridCol>
                <a:gridCol w="616108">
                  <a:extLst>
                    <a:ext uri="{9D8B030D-6E8A-4147-A177-3AD203B41FA5}">
                      <a16:colId xmlns:a16="http://schemas.microsoft.com/office/drawing/2014/main" val="3082194545"/>
                    </a:ext>
                  </a:extLst>
                </a:gridCol>
                <a:gridCol w="616108">
                  <a:extLst>
                    <a:ext uri="{9D8B030D-6E8A-4147-A177-3AD203B41FA5}">
                      <a16:colId xmlns:a16="http://schemas.microsoft.com/office/drawing/2014/main" val="2405276423"/>
                    </a:ext>
                  </a:extLst>
                </a:gridCol>
                <a:gridCol w="616108">
                  <a:extLst>
                    <a:ext uri="{9D8B030D-6E8A-4147-A177-3AD203B41FA5}">
                      <a16:colId xmlns:a16="http://schemas.microsoft.com/office/drawing/2014/main" val="115263579"/>
                    </a:ext>
                  </a:extLst>
                </a:gridCol>
                <a:gridCol w="616108">
                  <a:extLst>
                    <a:ext uri="{9D8B030D-6E8A-4147-A177-3AD203B41FA5}">
                      <a16:colId xmlns:a16="http://schemas.microsoft.com/office/drawing/2014/main" val="2025833291"/>
                    </a:ext>
                  </a:extLst>
                </a:gridCol>
                <a:gridCol w="616108">
                  <a:extLst>
                    <a:ext uri="{9D8B030D-6E8A-4147-A177-3AD203B41FA5}">
                      <a16:colId xmlns:a16="http://schemas.microsoft.com/office/drawing/2014/main" val="3724548389"/>
                    </a:ext>
                  </a:extLst>
                </a:gridCol>
                <a:gridCol w="616108">
                  <a:extLst>
                    <a:ext uri="{9D8B030D-6E8A-4147-A177-3AD203B41FA5}">
                      <a16:colId xmlns:a16="http://schemas.microsoft.com/office/drawing/2014/main" val="796871601"/>
                    </a:ext>
                  </a:extLst>
                </a:gridCol>
                <a:gridCol w="616108">
                  <a:extLst>
                    <a:ext uri="{9D8B030D-6E8A-4147-A177-3AD203B41FA5}">
                      <a16:colId xmlns:a16="http://schemas.microsoft.com/office/drawing/2014/main" val="2147726645"/>
                    </a:ext>
                  </a:extLst>
                </a:gridCol>
                <a:gridCol w="616108">
                  <a:extLst>
                    <a:ext uri="{9D8B030D-6E8A-4147-A177-3AD203B41FA5}">
                      <a16:colId xmlns:a16="http://schemas.microsoft.com/office/drawing/2014/main" val="2656715204"/>
                    </a:ext>
                  </a:extLst>
                </a:gridCol>
                <a:gridCol w="616108">
                  <a:extLst>
                    <a:ext uri="{9D8B030D-6E8A-4147-A177-3AD203B41FA5}">
                      <a16:colId xmlns:a16="http://schemas.microsoft.com/office/drawing/2014/main" val="91077506"/>
                    </a:ext>
                  </a:extLst>
                </a:gridCol>
                <a:gridCol w="616108">
                  <a:extLst>
                    <a:ext uri="{9D8B030D-6E8A-4147-A177-3AD203B41FA5}">
                      <a16:colId xmlns:a16="http://schemas.microsoft.com/office/drawing/2014/main" val="3326204622"/>
                    </a:ext>
                  </a:extLst>
                </a:gridCol>
                <a:gridCol w="616108">
                  <a:extLst>
                    <a:ext uri="{9D8B030D-6E8A-4147-A177-3AD203B41FA5}">
                      <a16:colId xmlns:a16="http://schemas.microsoft.com/office/drawing/2014/main" val="4030804045"/>
                    </a:ext>
                  </a:extLst>
                </a:gridCol>
                <a:gridCol w="616108">
                  <a:extLst>
                    <a:ext uri="{9D8B030D-6E8A-4147-A177-3AD203B41FA5}">
                      <a16:colId xmlns:a16="http://schemas.microsoft.com/office/drawing/2014/main" val="3301630133"/>
                    </a:ext>
                  </a:extLst>
                </a:gridCol>
                <a:gridCol w="821478">
                  <a:extLst>
                    <a:ext uri="{9D8B030D-6E8A-4147-A177-3AD203B41FA5}">
                      <a16:colId xmlns:a16="http://schemas.microsoft.com/office/drawing/2014/main" val="1514913005"/>
                    </a:ext>
                  </a:extLst>
                </a:gridCol>
              </a:tblGrid>
              <a:tr h="780457">
                <a:tc>
                  <a:txBody>
                    <a:bodyPr/>
                    <a:lstStyle/>
                    <a:p>
                      <a:pPr algn="ctr" fontAlgn="ctr"/>
                      <a:r>
                        <a:rPr lang="en-GB" sz="1200" b="1" i="0" u="none" strike="noStrike">
                          <a:solidFill>
                            <a:srgbClr val="FFFFFF"/>
                          </a:solidFill>
                          <a:effectLst/>
                          <a:highlight>
                            <a:srgbClr val="0F9ED5"/>
                          </a:highlight>
                          <a:latin typeface="Arial" panose="020B0604020202020204" pitchFamily="34" charset="0"/>
                        </a:rPr>
                        <a:t>Pharmacy First Top 5 Minor Illness Conditions</a:t>
                      </a:r>
                    </a:p>
                  </a:txBody>
                  <a:tcPr marL="9291" marR="9291" marT="9291"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w="6350" cap="flat" cmpd="sng" algn="ctr">
                      <a:solidFill>
                        <a:srgbClr val="61CBF3"/>
                      </a:solidFill>
                      <a:prstDash val="solid"/>
                      <a:round/>
                      <a:headEnd type="none" w="med" len="med"/>
                      <a:tailEnd type="none" w="med" len="med"/>
                    </a:lnL>
                    <a:lnR>
                      <a:noFill/>
                    </a:lnR>
                    <a:lnT>
                      <a:noFill/>
                    </a:lnT>
                    <a:lnB>
                      <a:noFill/>
                    </a:lnB>
                    <a:noFill/>
                  </a:tcPr>
                </a:tc>
                <a:tc>
                  <a:txBody>
                    <a:bodyPr/>
                    <a:lstStyle/>
                    <a:p>
                      <a:pPr algn="l" fontAlgn="b"/>
                      <a:endParaRPr lang="en-GB" sz="1200" b="0" i="0" u="none" strike="noStrike" dirty="0">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ctr" fontAlgn="ctr"/>
                      <a:endParaRPr lang="en-GB" sz="1100" b="1" i="0" u="none" strike="noStrike">
                        <a:solidFill>
                          <a:srgbClr val="000000"/>
                        </a:solidFill>
                        <a:effectLst/>
                        <a:latin typeface="Aptos Narrow" panose="020B0004020202020204" pitchFamily="34" charset="0"/>
                      </a:endParaRPr>
                    </a:p>
                  </a:txBody>
                  <a:tcPr marL="9291" marR="9291" marT="9291" marB="0" anchor="ctr">
                    <a:lnL>
                      <a:noFill/>
                    </a:lnL>
                    <a:lnR>
                      <a:noFill/>
                    </a:lnR>
                    <a:lnT>
                      <a:noFill/>
                    </a:lnT>
                    <a:lnB>
                      <a:noFill/>
                    </a:lnB>
                    <a:noFill/>
                  </a:tcPr>
                </a:tc>
                <a:tc>
                  <a:txBody>
                    <a:bodyPr/>
                    <a:lstStyle/>
                    <a:p>
                      <a:pPr algn="ctr" fontAlgn="ctr"/>
                      <a:endParaRPr lang="en-GB" sz="1100" b="1" i="0" u="none" strike="noStrike">
                        <a:solidFill>
                          <a:srgbClr val="000000"/>
                        </a:solidFill>
                        <a:effectLst/>
                        <a:latin typeface="Aptos Narrow" panose="020B0004020202020204" pitchFamily="34" charset="0"/>
                      </a:endParaRPr>
                    </a:p>
                  </a:txBody>
                  <a:tcPr marL="9291" marR="9291" marT="9291" marB="0" anchor="ctr">
                    <a:lnL>
                      <a:noFill/>
                    </a:lnL>
                    <a:lnR>
                      <a:noFill/>
                    </a:lnR>
                    <a:lnT>
                      <a:noFill/>
                    </a:lnT>
                    <a:lnB>
                      <a:noFill/>
                    </a:lnB>
                    <a:noFill/>
                  </a:tcPr>
                </a:tc>
                <a:tc>
                  <a:txBody>
                    <a:bodyPr/>
                    <a:lstStyle/>
                    <a:p>
                      <a:pPr algn="ctr" fontAlgn="ctr"/>
                      <a:endParaRPr lang="en-GB" sz="1100" b="1" i="0" u="none" strike="noStrike">
                        <a:solidFill>
                          <a:srgbClr val="000000"/>
                        </a:solidFill>
                        <a:effectLst/>
                        <a:latin typeface="Aptos Narrow" panose="020B0004020202020204" pitchFamily="34" charset="0"/>
                      </a:endParaRPr>
                    </a:p>
                  </a:txBody>
                  <a:tcPr marL="9291" marR="9291" marT="9291" marB="0" anchor="ctr">
                    <a:lnL>
                      <a:noFill/>
                    </a:lnL>
                    <a:lnR>
                      <a:noFill/>
                    </a:lnR>
                    <a:lnT>
                      <a:noFill/>
                    </a:lnT>
                    <a:lnB>
                      <a:noFill/>
                    </a:lnB>
                    <a:noFill/>
                  </a:tcPr>
                </a:tc>
                <a:tc>
                  <a:txBody>
                    <a:bodyPr/>
                    <a:lstStyle/>
                    <a:p>
                      <a:pPr algn="ctr" fontAlgn="ctr"/>
                      <a:endParaRPr lang="en-GB" sz="1100" b="1" i="0" u="none" strike="noStrike">
                        <a:solidFill>
                          <a:srgbClr val="000000"/>
                        </a:solidFill>
                        <a:effectLst/>
                        <a:latin typeface="Aptos Narrow" panose="020B0004020202020204" pitchFamily="34" charset="0"/>
                      </a:endParaRPr>
                    </a:p>
                  </a:txBody>
                  <a:tcPr marL="9291" marR="9291" marT="9291" marB="0" anchor="ctr">
                    <a:lnL>
                      <a:noFill/>
                    </a:lnL>
                    <a:lnR>
                      <a:noFill/>
                    </a:lnR>
                    <a:lnT>
                      <a:noFill/>
                    </a:lnT>
                    <a:lnB>
                      <a:noFill/>
                    </a:lnB>
                    <a:noFill/>
                  </a:tcPr>
                </a:tc>
                <a:tc>
                  <a:txBody>
                    <a:bodyPr/>
                    <a:lstStyle/>
                    <a:p>
                      <a:pPr algn="ctr" fontAlgn="ctr"/>
                      <a:endParaRPr lang="en-GB" sz="1100" b="1" i="0" u="none" strike="noStrike">
                        <a:solidFill>
                          <a:srgbClr val="000000"/>
                        </a:solidFill>
                        <a:effectLst/>
                        <a:latin typeface="Aptos Narrow" panose="020B0004020202020204" pitchFamily="34" charset="0"/>
                      </a:endParaRPr>
                    </a:p>
                  </a:txBody>
                  <a:tcPr marL="9291" marR="9291" marT="9291" marB="0" anchor="ctr">
                    <a:lnL>
                      <a:noFill/>
                    </a:lnL>
                    <a:lnR>
                      <a:noFill/>
                    </a:lnR>
                    <a:lnT>
                      <a:noFill/>
                    </a:lnT>
                    <a:lnB>
                      <a:noFill/>
                    </a:lnB>
                    <a:noFill/>
                  </a:tcPr>
                </a:tc>
                <a:tc>
                  <a:txBody>
                    <a:bodyPr/>
                    <a:lstStyle/>
                    <a:p>
                      <a:pPr algn="ctr" fontAlgn="ctr"/>
                      <a:endParaRPr lang="en-GB" sz="1100" b="1" i="0" u="none" strike="noStrike">
                        <a:solidFill>
                          <a:srgbClr val="000000"/>
                        </a:solidFill>
                        <a:effectLst/>
                        <a:latin typeface="Aptos Narrow" panose="020B0004020202020204" pitchFamily="34" charset="0"/>
                      </a:endParaRPr>
                    </a:p>
                  </a:txBody>
                  <a:tcPr marL="9291" marR="9291" marT="9291" marB="0" anchor="ctr">
                    <a:lnL>
                      <a:noFill/>
                    </a:lnL>
                    <a:lnR>
                      <a:noFill/>
                    </a:lnR>
                    <a:lnT>
                      <a:noFill/>
                    </a:lnT>
                    <a:lnB>
                      <a:noFill/>
                    </a:lnB>
                    <a:noFill/>
                  </a:tcPr>
                </a:tc>
                <a:tc>
                  <a:txBody>
                    <a:bodyPr/>
                    <a:lstStyle/>
                    <a:p>
                      <a:pPr algn="ctr" fontAlgn="ctr"/>
                      <a:endParaRPr lang="en-GB" sz="1100" b="1" i="0" u="none" strike="noStrike">
                        <a:solidFill>
                          <a:srgbClr val="000000"/>
                        </a:solidFill>
                        <a:effectLst/>
                        <a:latin typeface="Aptos Narrow" panose="020B0004020202020204" pitchFamily="34" charset="0"/>
                      </a:endParaRPr>
                    </a:p>
                  </a:txBody>
                  <a:tcPr marL="9291" marR="9291" marT="9291" marB="0" anchor="ctr">
                    <a:lnL>
                      <a:noFill/>
                    </a:lnL>
                    <a:lnR>
                      <a:noFill/>
                    </a:lnR>
                    <a:lnT>
                      <a:noFill/>
                    </a:lnT>
                    <a:lnB>
                      <a:noFill/>
                    </a:lnB>
                    <a:noFill/>
                  </a:tcPr>
                </a:tc>
                <a:tc>
                  <a:txBody>
                    <a:bodyPr/>
                    <a:lstStyle/>
                    <a:p>
                      <a:pPr algn="ctr" fontAlgn="ctr"/>
                      <a:endParaRPr lang="en-GB" sz="1100" b="1" i="0" u="none" strike="noStrike">
                        <a:solidFill>
                          <a:srgbClr val="000000"/>
                        </a:solidFill>
                        <a:effectLst/>
                        <a:latin typeface="Aptos Narrow" panose="020B0004020202020204" pitchFamily="34" charset="0"/>
                      </a:endParaRPr>
                    </a:p>
                  </a:txBody>
                  <a:tcPr marL="9291" marR="9291" marT="9291" marB="0" anchor="ctr">
                    <a:lnL>
                      <a:noFill/>
                    </a:lnL>
                    <a:lnR>
                      <a:noFill/>
                    </a:lnR>
                    <a:lnT>
                      <a:noFill/>
                    </a:lnT>
                    <a:lnB>
                      <a:noFill/>
                    </a:lnB>
                    <a:noFill/>
                  </a:tcPr>
                </a:tc>
                <a:extLst>
                  <a:ext uri="{0D108BD9-81ED-4DB2-BD59-A6C34878D82A}">
                    <a16:rowId xmlns:a16="http://schemas.microsoft.com/office/drawing/2014/main" val="3161287111"/>
                  </a:ext>
                </a:extLst>
              </a:tr>
              <a:tr h="195114">
                <a:tc>
                  <a:txBody>
                    <a:bodyPr/>
                    <a:lstStyle/>
                    <a:p>
                      <a:pPr algn="l" fontAlgn="ctr"/>
                      <a:r>
                        <a:rPr lang="en-GB" sz="1200" b="0" i="0" u="none" strike="noStrike">
                          <a:solidFill>
                            <a:srgbClr val="000000"/>
                          </a:solidFill>
                          <a:effectLst/>
                          <a:latin typeface="Arial" panose="020B0604020202020204" pitchFamily="34" charset="0"/>
                        </a:rPr>
                        <a:t>1. Cough</a:t>
                      </a:r>
                    </a:p>
                  </a:txBody>
                  <a:tcPr marL="9291" marR="9291" marT="9291" marB="0" anchor="ctr">
                    <a:lnL>
                      <a:noFill/>
                    </a:lnL>
                    <a:lnR>
                      <a:noFill/>
                    </a:lnR>
                    <a:lnT w="6350" cap="flat" cmpd="sng" algn="ctr">
                      <a:solidFill>
                        <a:srgbClr val="61CBF3"/>
                      </a:solidFill>
                      <a:prstDash val="solid"/>
                      <a:round/>
                      <a:headEnd type="none" w="med" len="med"/>
                      <a:tailEnd type="none" w="med" len="med"/>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dirty="0">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extLst>
                  <a:ext uri="{0D108BD9-81ED-4DB2-BD59-A6C34878D82A}">
                    <a16:rowId xmlns:a16="http://schemas.microsoft.com/office/drawing/2014/main" val="3173824638"/>
                  </a:ext>
                </a:extLst>
              </a:tr>
              <a:tr h="195114">
                <a:tc>
                  <a:txBody>
                    <a:bodyPr/>
                    <a:lstStyle/>
                    <a:p>
                      <a:pPr algn="l" fontAlgn="ctr"/>
                      <a:r>
                        <a:rPr lang="en-GB" sz="1200" b="0" i="0" u="none" strike="noStrike">
                          <a:solidFill>
                            <a:srgbClr val="000000"/>
                          </a:solidFill>
                          <a:effectLst/>
                          <a:latin typeface="Arial" panose="020B0604020202020204" pitchFamily="34" charset="0"/>
                        </a:rPr>
                        <a:t>2. Skin rash</a:t>
                      </a:r>
                    </a:p>
                  </a:txBody>
                  <a:tcPr marL="9291" marR="9291" marT="9291" marB="0" anchor="ctr">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gridSpan="6">
                  <a:txBody>
                    <a:bodyPr/>
                    <a:lstStyle/>
                    <a:p>
                      <a:pPr marL="171450" indent="-171450" algn="l" fontAlgn="ctr">
                        <a:buFont typeface="Arial" panose="020B0604020202020204" pitchFamily="34" charset="0"/>
                        <a:buChar char="•"/>
                      </a:pPr>
                      <a:r>
                        <a:rPr lang="en-GB" sz="1200" b="0" i="0" u="none" strike="noStrike" dirty="0">
                          <a:solidFill>
                            <a:srgbClr val="000000"/>
                          </a:solidFill>
                          <a:effectLst/>
                          <a:latin typeface="Arial" panose="020B0604020202020204" pitchFamily="34" charset="0"/>
                        </a:rPr>
                        <a:t>Majority of conditions logged are undefined (57%)</a:t>
                      </a:r>
                    </a:p>
                  </a:txBody>
                  <a:tcPr marL="9291" marR="9291" marT="9291" marB="0" anchor="ctr">
                    <a:lnL>
                      <a:noFill/>
                    </a:lnL>
                    <a:lnR>
                      <a:noFill/>
                    </a:lnR>
                    <a:lnT>
                      <a:noFill/>
                    </a:lnT>
                    <a:lnB>
                      <a:noFill/>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extLst>
                  <a:ext uri="{0D108BD9-81ED-4DB2-BD59-A6C34878D82A}">
                    <a16:rowId xmlns:a16="http://schemas.microsoft.com/office/drawing/2014/main" val="3345557916"/>
                  </a:ext>
                </a:extLst>
              </a:tr>
              <a:tr h="195114">
                <a:tc>
                  <a:txBody>
                    <a:bodyPr/>
                    <a:lstStyle/>
                    <a:p>
                      <a:pPr algn="l" fontAlgn="ctr"/>
                      <a:r>
                        <a:rPr lang="en-GB" sz="1200" b="0" i="0" u="none" strike="noStrike">
                          <a:solidFill>
                            <a:srgbClr val="000000"/>
                          </a:solidFill>
                          <a:effectLst/>
                          <a:latin typeface="Arial" panose="020B0604020202020204" pitchFamily="34" charset="0"/>
                        </a:rPr>
                        <a:t>3. Cold</a:t>
                      </a:r>
                    </a:p>
                  </a:txBody>
                  <a:tcPr marL="9291" marR="9291" marT="9291" marB="0" anchor="ctr">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gridSpan="14">
                  <a:txBody>
                    <a:bodyPr/>
                    <a:lstStyle/>
                    <a:p>
                      <a:pPr marL="171450" indent="-171450" algn="l" fontAlgn="ctr">
                        <a:buFont typeface="Arial" panose="020B0604020202020204" pitchFamily="34" charset="0"/>
                        <a:buChar char="•"/>
                      </a:pPr>
                      <a:r>
                        <a:rPr lang="en-GB" sz="1200" b="0" i="0" u="none" strike="noStrike" dirty="0">
                          <a:solidFill>
                            <a:srgbClr val="000000"/>
                          </a:solidFill>
                          <a:effectLst/>
                          <a:latin typeface="Arial" panose="020B0604020202020204" pitchFamily="34" charset="0"/>
                        </a:rPr>
                        <a:t>Data is not representative of seasonal variations (as only covers 4 months since the service commenced on 31st January 2024)</a:t>
                      </a:r>
                    </a:p>
                  </a:txBody>
                  <a:tcPr marL="9291" marR="9291" marT="9291" marB="0" anchor="ctr">
                    <a:lnL>
                      <a:noFill/>
                    </a:lnL>
                    <a:lnR>
                      <a:noFill/>
                    </a:lnR>
                    <a:lnT>
                      <a:noFill/>
                    </a:lnT>
                    <a:lnB>
                      <a:noFill/>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52905618"/>
                  </a:ext>
                </a:extLst>
              </a:tr>
              <a:tr h="195114">
                <a:tc>
                  <a:txBody>
                    <a:bodyPr/>
                    <a:lstStyle/>
                    <a:p>
                      <a:pPr algn="l" fontAlgn="ctr"/>
                      <a:r>
                        <a:rPr lang="en-GB" sz="1200" b="0" i="0" u="none" strike="noStrike">
                          <a:solidFill>
                            <a:srgbClr val="000000"/>
                          </a:solidFill>
                          <a:effectLst/>
                          <a:latin typeface="Arial" panose="020B0604020202020204" pitchFamily="34" charset="0"/>
                        </a:rPr>
                        <a:t>4. Sore throat</a:t>
                      </a:r>
                    </a:p>
                  </a:txBody>
                  <a:tcPr marL="9291" marR="9291" marT="9291" marB="0" anchor="ctr">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gridSpan="13">
                  <a:txBody>
                    <a:bodyPr/>
                    <a:lstStyle/>
                    <a:p>
                      <a:pPr marL="171450" indent="-171450" algn="l" fontAlgn="ctr">
                        <a:buFont typeface="Arial" panose="020B0604020202020204" pitchFamily="34" charset="0"/>
                        <a:buChar char="•"/>
                      </a:pPr>
                      <a:r>
                        <a:rPr lang="en-GB" sz="1200" b="0" i="0" u="none" strike="noStrike" dirty="0">
                          <a:solidFill>
                            <a:srgbClr val="000000"/>
                          </a:solidFill>
                          <a:effectLst/>
                          <a:latin typeface="Arial" panose="020B0604020202020204" pitchFamily="34" charset="0"/>
                        </a:rPr>
                        <a:t>CPCS dashboard data does not include information on conditions treated, so cannot be used to extrapolate data</a:t>
                      </a:r>
                    </a:p>
                  </a:txBody>
                  <a:tcPr marL="9291" marR="9291" marT="9291" marB="0" anchor="ctr">
                    <a:lnL>
                      <a:noFill/>
                    </a:lnL>
                    <a:lnR>
                      <a:noFill/>
                    </a:lnR>
                    <a:lnT>
                      <a:noFill/>
                    </a:lnT>
                    <a:lnB>
                      <a:noFill/>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extLst>
                  <a:ext uri="{0D108BD9-81ED-4DB2-BD59-A6C34878D82A}">
                    <a16:rowId xmlns:a16="http://schemas.microsoft.com/office/drawing/2014/main" val="4230517922"/>
                  </a:ext>
                </a:extLst>
              </a:tr>
              <a:tr h="195114">
                <a:tc>
                  <a:txBody>
                    <a:bodyPr/>
                    <a:lstStyle/>
                    <a:p>
                      <a:pPr algn="l" fontAlgn="ctr"/>
                      <a:r>
                        <a:rPr lang="en-GB" sz="1200" b="0" i="0" u="none" strike="noStrike">
                          <a:solidFill>
                            <a:srgbClr val="000000"/>
                          </a:solidFill>
                          <a:effectLst/>
                          <a:latin typeface="Arial" panose="020B0604020202020204" pitchFamily="34" charset="0"/>
                        </a:rPr>
                        <a:t>5. Earache</a:t>
                      </a:r>
                    </a:p>
                  </a:txBody>
                  <a:tcPr marL="9291" marR="9291" marT="9291" marB="0" anchor="ctr">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l" fontAlgn="b"/>
                      <a:endParaRPr lang="en-GB" sz="1200" b="0" i="0" u="none" strike="noStrike">
                        <a:solidFill>
                          <a:srgbClr val="000000"/>
                        </a:solidFill>
                        <a:effectLst/>
                        <a:latin typeface="Arial" panose="020B06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tc>
                  <a:txBody>
                    <a:bodyPr/>
                    <a:lstStyle/>
                    <a:p>
                      <a:pPr algn="l" fontAlgn="b"/>
                      <a:endParaRPr lang="en-GB" sz="1100" b="0" i="0" u="none" strike="noStrike" dirty="0">
                        <a:solidFill>
                          <a:srgbClr val="000000"/>
                        </a:solidFill>
                        <a:effectLst/>
                        <a:latin typeface="Aptos Narrow" panose="020B0004020202020204" pitchFamily="34" charset="0"/>
                      </a:endParaRPr>
                    </a:p>
                  </a:txBody>
                  <a:tcPr marL="9291" marR="9291" marT="9291" marB="0" anchor="b">
                    <a:lnL>
                      <a:noFill/>
                    </a:lnL>
                    <a:lnR>
                      <a:noFill/>
                    </a:lnR>
                    <a:lnT>
                      <a:noFill/>
                    </a:lnT>
                    <a:lnB>
                      <a:noFill/>
                    </a:lnB>
                    <a:noFill/>
                  </a:tcPr>
                </a:tc>
                <a:extLst>
                  <a:ext uri="{0D108BD9-81ED-4DB2-BD59-A6C34878D82A}">
                    <a16:rowId xmlns:a16="http://schemas.microsoft.com/office/drawing/2014/main" val="2554241893"/>
                  </a:ext>
                </a:extLst>
              </a:tr>
            </a:tbl>
          </a:graphicData>
        </a:graphic>
      </p:graphicFrame>
    </p:spTree>
    <p:extLst>
      <p:ext uri="{BB962C8B-B14F-4D97-AF65-F5344CB8AC3E}">
        <p14:creationId xmlns:p14="http://schemas.microsoft.com/office/powerpoint/2010/main" val="39700952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005EB8"/>
      </a:accent1>
      <a:accent2>
        <a:srgbClr val="005EB8"/>
      </a:accent2>
      <a:accent3>
        <a:srgbClr val="005EB8"/>
      </a:accent3>
      <a:accent4>
        <a:srgbClr val="005EB8"/>
      </a:accent4>
      <a:accent5>
        <a:srgbClr val="005EB8"/>
      </a:accent5>
      <a:accent6>
        <a:srgbClr val="005EB8"/>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rgbClr val="000000"/>
      </a:dk1>
      <a:lt1>
        <a:srgbClr val="FFFFFF"/>
      </a:lt1>
      <a:dk2>
        <a:srgbClr val="000000"/>
      </a:dk2>
      <a:lt2>
        <a:srgbClr val="FFFFFF"/>
      </a:lt2>
      <a:accent1>
        <a:srgbClr val="005EB8"/>
      </a:accent1>
      <a:accent2>
        <a:srgbClr val="005EB8"/>
      </a:accent2>
      <a:accent3>
        <a:srgbClr val="005EB8"/>
      </a:accent3>
      <a:accent4>
        <a:srgbClr val="005EB8"/>
      </a:accent4>
      <a:accent5>
        <a:srgbClr val="005EB8"/>
      </a:accent5>
      <a:accent6>
        <a:srgbClr val="005EB8"/>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3DC5ABB010A3409C1B0BC61D57ADCA" ma:contentTypeVersion="21" ma:contentTypeDescription="Create a new document." ma:contentTypeScope="" ma:versionID="de4d9e4f8b9850937ee9781a07304dd1">
  <xsd:schema xmlns:xsd="http://www.w3.org/2001/XMLSchema" xmlns:xs="http://www.w3.org/2001/XMLSchema" xmlns:p="http://schemas.microsoft.com/office/2006/metadata/properties" xmlns:ns1="http://schemas.microsoft.com/sharepoint/v3" xmlns:ns2="3569846d-3f8b-41c8-820d-2ff9739a3570" xmlns:ns3="bc5f7bc9-01bf-408b-9c3e-f1a9958c1e1c" targetNamespace="http://schemas.microsoft.com/office/2006/metadata/properties" ma:root="true" ma:fieldsID="2093666930cf5327de00b9881393ac92" ns1:_="" ns2:_="" ns3:_="">
    <xsd:import namespace="http://schemas.microsoft.com/sharepoint/v3"/>
    <xsd:import namespace="3569846d-3f8b-41c8-820d-2ff9739a3570"/>
    <xsd:import namespace="bc5f7bc9-01bf-408b-9c3e-f1a9958c1e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_Flow_SignoffStatus" minOccurs="0"/>
                <xsd:element ref="ns2:DocumentOwner" minOccurs="0"/>
                <xsd:element ref="ns2:Context"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69846d-3f8b-41c8-820d-2ff9739a35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Flow_SignoffStatus" ma:index="22" nillable="true" ma:displayName="Sign-off status" ma:internalName="Sign_x002d_off_x0020_status">
      <xsd:simpleType>
        <xsd:restriction base="dms:Text"/>
      </xsd:simpleType>
    </xsd:element>
    <xsd:element name="DocumentOwner" ma:index="23" nillable="true" ma:displayName="Document Owner" ma:format="Dropdown" ma:list="UserInfo" ma:SharePointGroup="0" ma:internalName="Documen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xt" ma:index="24" nillable="true" ma:displayName="Context" ma:format="Dropdown" ma:internalName="Context">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5f7bc9-01bf-408b-9c3e-f1a9958c1e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12fe2ea-da89-4a5f-8144-cdef18776a3a}" ma:internalName="TaxCatchAll" ma:showField="CatchAllData" ma:web="bc5f7bc9-01bf-408b-9c3e-f1a9958c1e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bc5f7bc9-01bf-408b-9c3e-f1a9958c1e1c" xsi:nil="true"/>
    <lcf76f155ced4ddcb4097134ff3c332f xmlns="3569846d-3f8b-41c8-820d-2ff9739a3570">
      <Terms xmlns="http://schemas.microsoft.com/office/infopath/2007/PartnerControls"/>
    </lcf76f155ced4ddcb4097134ff3c332f>
    <DocumentOwner xmlns="3569846d-3f8b-41c8-820d-2ff9739a3570">
      <UserInfo>
        <DisplayName/>
        <AccountId xsi:nil="true"/>
        <AccountType/>
      </UserInfo>
    </DocumentOwner>
    <Context xmlns="3569846d-3f8b-41c8-820d-2ff9739a3570" xsi:nil="true"/>
    <_Flow_SignoffStatus xmlns="3569846d-3f8b-41c8-820d-2ff9739a357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578082-BFE9-4E34-9F78-77CAD04762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69846d-3f8b-41c8-820d-2ff9739a3570"/>
    <ds:schemaRef ds:uri="bc5f7bc9-01bf-408b-9c3e-f1a9958c1e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6D6C12-760B-45D1-A81F-2C8E02E09FE1}">
  <ds:schemaRefs>
    <ds:schemaRef ds:uri="http://purl.org/dc/terms/"/>
    <ds:schemaRef ds:uri="http://purl.org/dc/elements/1.1/"/>
    <ds:schemaRef ds:uri="http://schemas.microsoft.com/office/2006/documentManagement/types"/>
    <ds:schemaRef ds:uri="http://schemas.microsoft.com/office/2006/metadata/properties"/>
    <ds:schemaRef ds:uri="http://www.w3.org/XML/1998/namespace"/>
    <ds:schemaRef ds:uri="fc700b0b-5dce-4261-b57c-7f3c61ffc768"/>
    <ds:schemaRef ds:uri="3e11dd9a-60f1-41b3-b625-24346349e390"/>
    <ds:schemaRef ds:uri="http://schemas.microsoft.com/office/infopath/2007/PartnerControls"/>
    <ds:schemaRef ds:uri="http://schemas.openxmlformats.org/package/2006/metadata/core-properties"/>
    <ds:schemaRef ds:uri="http://purl.org/dc/dcmitype/"/>
    <ds:schemaRef ds:uri="f122b692-6def-4732-9e62-d2271fe0d667"/>
    <ds:schemaRef ds:uri="2906be69-3e5a-44df-9432-944086ead50e"/>
    <ds:schemaRef ds:uri="http://schemas.microsoft.com/sharepoint/v3"/>
    <ds:schemaRef ds:uri="bc5f7bc9-01bf-408b-9c3e-f1a9958c1e1c"/>
    <ds:schemaRef ds:uri="3569846d-3f8b-41c8-820d-2ff9739a3570"/>
  </ds:schemaRefs>
</ds:datastoreItem>
</file>

<file path=customXml/itemProps3.xml><?xml version="1.0" encoding="utf-8"?>
<ds:datastoreItem xmlns:ds="http://schemas.openxmlformats.org/officeDocument/2006/customXml" ds:itemID="{A9001580-EA8D-4D1A-9CA0-D8167C7CA682}">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6230</TotalTime>
  <Words>3061</Words>
  <Application>Microsoft Office PowerPoint</Application>
  <PresentationFormat>Widescreen</PresentationFormat>
  <Paragraphs>467</Paragraphs>
  <Slides>30</Slides>
  <Notes>9</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Office Theme</vt:lpstr>
      <vt:lpstr>1_Office Theme</vt:lpstr>
      <vt:lpstr>2_Office Theme</vt:lpstr>
      <vt:lpstr>3_Office Theme</vt:lpstr>
      <vt:lpstr>Community Pharmacy Selfcare Advice Service (CPSAS)</vt:lpstr>
      <vt:lpstr>Overview</vt:lpstr>
      <vt:lpstr>Pharmacy First Refresher</vt:lpstr>
      <vt:lpstr>PowerPoint Presentation</vt:lpstr>
      <vt:lpstr>Conditions general practice can refer to community pharmacy</vt:lpstr>
      <vt:lpstr>PowerPoint Presentation</vt:lpstr>
      <vt:lpstr>PowerPoint Presentation</vt:lpstr>
      <vt:lpstr>PowerPoint Presentation</vt:lpstr>
      <vt:lpstr>Background – Pharmacy First Data</vt:lpstr>
      <vt:lpstr>Community Pharmacy Selfcare Advice Service (CPSAS)</vt:lpstr>
      <vt:lpstr>CPSAS – Introduction &amp; Objectives</vt:lpstr>
      <vt:lpstr>Health Inequalities and Deprivation in NEL:</vt:lpstr>
      <vt:lpstr>CPSAS Service Pathway</vt:lpstr>
      <vt:lpstr>Conditions Covered</vt:lpstr>
      <vt:lpstr>Patient Eligibility Criteria</vt:lpstr>
      <vt:lpstr>Why Not Walk-in for All Patients?</vt:lpstr>
      <vt:lpstr>Participating Pharmacies</vt:lpstr>
      <vt:lpstr>Medicines Formulary</vt:lpstr>
      <vt:lpstr>Referral to Other Services &amp; Resources</vt:lpstr>
      <vt:lpstr>Referral back to GP Practices</vt:lpstr>
      <vt:lpstr>Communication between Community Pharmacies and GP Practices</vt:lpstr>
      <vt:lpstr>Comparison with other Services</vt:lpstr>
      <vt:lpstr>Service Evaluation</vt:lpstr>
      <vt:lpstr>Contacts and Queries</vt:lpstr>
      <vt:lpstr>Thank you  Any Questions?</vt:lpstr>
      <vt:lpstr>Appendix 1. Deprivation Data</vt:lpstr>
      <vt:lpstr>Background – Community Pharmacies</vt:lpstr>
      <vt:lpstr>Appendix 2. Asylum Seekers Data</vt:lpstr>
      <vt:lpstr>Appendix 3. Medicines Formulary</vt:lpstr>
      <vt:lpstr>Pharmacy Payments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emel.guleroglu@nhs.net</dc:creator>
  <cp:lastModifiedBy>CHU, Eric-Wailun (NHS NORTH EAST LONDON ICB - A3A8R)</cp:lastModifiedBy>
  <cp:revision>409</cp:revision>
  <dcterms:created xsi:type="dcterms:W3CDTF">2021-03-05T13:22:03Z</dcterms:created>
  <dcterms:modified xsi:type="dcterms:W3CDTF">2024-10-16T21:37:43Z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0x010100FA3DC5ABB010A3409C1B0BC61D57ADCA</vt:lpwstr>
  </property>
  <property fmtid="{D5CDD505-2E9C-101B-9397-08002B2CF9AE}" pid="3" name="MediaServiceImageTags">
    <vt:lpwstr/>
  </property>
</Properties>
</file>