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8" r:id="rId2"/>
    <p:sldId id="361" r:id="rId3"/>
    <p:sldId id="360" r:id="rId4"/>
    <p:sldId id="363" r:id="rId5"/>
    <p:sldId id="3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snapToObjects="1">
      <p:cViewPr varScale="1">
        <p:scale>
          <a:sx n="18" d="100"/>
          <a:sy n="18" d="100"/>
        </p:scale>
        <p:origin x="2892" y="28"/>
      </p:cViewPr>
      <p:guideLst/>
    </p:cSldViewPr>
  </p:slideViewPr>
  <p:notesTextViewPr>
    <p:cViewPr>
      <p:scale>
        <a:sx n="1" d="1"/>
        <a:sy n="1" d="1"/>
      </p:scale>
      <p:origin x="0" y="0"/>
    </p:cViewPr>
  </p:notesTextViewPr>
  <p:sorterViewPr>
    <p:cViewPr>
      <p:scale>
        <a:sx n="100" d="100"/>
        <a:sy n="100" d="100"/>
      </p:scale>
      <p:origin x="0" y="-6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05CBA1-F9CB-46DA-95D0-3031520459CB}" type="datetimeFigureOut">
              <a:rPr lang="en-GB" smtClean="0"/>
              <a:t>04/08/2024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4370D-BF34-45B2-A37F-3D0B32B5222D}" type="slidenum">
              <a:rPr lang="en-GB" smtClean="0"/>
              <a:t>‹#›</a:t>
            </a:fld>
            <a:endParaRPr lang="en-GB"/>
          </a:p>
        </p:txBody>
      </p:sp>
    </p:spTree>
    <p:extLst>
      <p:ext uri="{BB962C8B-B14F-4D97-AF65-F5344CB8AC3E}">
        <p14:creationId xmlns:p14="http://schemas.microsoft.com/office/powerpoint/2010/main" val="1120704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Schools can purchase from their local pharmacist or online but will pay more. We are working NEL Pharmacy lead to see if can get other pharmacies to sell the kit to schools at cost price extended to more pharmacies. I emailed him with all the details last week to be shared in their Newsletter.</a:t>
            </a:r>
          </a:p>
          <a:p>
            <a:endParaRPr lang="en-GB" dirty="0"/>
          </a:p>
          <a:p>
            <a:endParaRPr lang="en-GB" i="1" dirty="0"/>
          </a:p>
        </p:txBody>
      </p:sp>
      <p:sp>
        <p:nvSpPr>
          <p:cNvPr id="4" name="Slide Number Placeholder 3"/>
          <p:cNvSpPr>
            <a:spLocks noGrp="1"/>
          </p:cNvSpPr>
          <p:nvPr>
            <p:ph type="sldNum" sz="quarter" idx="5"/>
          </p:nvPr>
        </p:nvSpPr>
        <p:spPr/>
        <p:txBody>
          <a:bodyPr/>
          <a:lstStyle/>
          <a:p>
            <a:fld id="{E2E4370D-BF34-45B2-A37F-3D0B32B5222D}" type="slidenum">
              <a:rPr lang="en-GB" smtClean="0"/>
              <a:t>3</a:t>
            </a:fld>
            <a:endParaRPr lang="en-GB"/>
          </a:p>
        </p:txBody>
      </p:sp>
    </p:spTree>
    <p:extLst>
      <p:ext uri="{BB962C8B-B14F-4D97-AF65-F5344CB8AC3E}">
        <p14:creationId xmlns:p14="http://schemas.microsoft.com/office/powerpoint/2010/main" val="4146170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Schools can purchase from their local pharmacist or online but will pay more. We are working NEL Pharmacy lead to see if can get other pharmacies to sell the kit to schools at cost price extended to more pharmacies. I emailed him with all the details last week to be shared in their Newsletter.</a:t>
            </a:r>
          </a:p>
          <a:p>
            <a:endParaRPr lang="en-GB" dirty="0"/>
          </a:p>
          <a:p>
            <a:endParaRPr lang="en-GB" i="1" dirty="0"/>
          </a:p>
        </p:txBody>
      </p:sp>
      <p:sp>
        <p:nvSpPr>
          <p:cNvPr id="4" name="Slide Number Placeholder 3"/>
          <p:cNvSpPr>
            <a:spLocks noGrp="1"/>
          </p:cNvSpPr>
          <p:nvPr>
            <p:ph type="sldNum" sz="quarter" idx="5"/>
          </p:nvPr>
        </p:nvSpPr>
        <p:spPr/>
        <p:txBody>
          <a:bodyPr/>
          <a:lstStyle/>
          <a:p>
            <a:fld id="{E2E4370D-BF34-45B2-A37F-3D0B32B5222D}" type="slidenum">
              <a:rPr lang="en-GB" smtClean="0"/>
              <a:t>4</a:t>
            </a:fld>
            <a:endParaRPr lang="en-GB"/>
          </a:p>
        </p:txBody>
      </p:sp>
    </p:spTree>
    <p:extLst>
      <p:ext uri="{BB962C8B-B14F-4D97-AF65-F5344CB8AC3E}">
        <p14:creationId xmlns:p14="http://schemas.microsoft.com/office/powerpoint/2010/main" val="1444929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710AF4-5794-364D-B2A2-7C79A149F872}"/>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1"/>
            <a:ext cx="12192000" cy="6857999"/>
          </a:xfrm>
          <a:prstGeom prst="rect">
            <a:avLst/>
          </a:prstGeom>
        </p:spPr>
      </p:pic>
      <p:sp>
        <p:nvSpPr>
          <p:cNvPr id="2" name="Title 1">
            <a:extLst>
              <a:ext uri="{FF2B5EF4-FFF2-40B4-BE49-F238E27FC236}">
                <a16:creationId xmlns:a16="http://schemas.microsoft.com/office/drawing/2014/main" id="{61807583-4662-D24D-B83C-596374474405}"/>
              </a:ext>
            </a:extLst>
          </p:cNvPr>
          <p:cNvSpPr>
            <a:spLocks noGrp="1"/>
          </p:cNvSpPr>
          <p:nvPr>
            <p:ph type="ctrTitle" hasCustomPrompt="1"/>
          </p:nvPr>
        </p:nvSpPr>
        <p:spPr>
          <a:xfrm>
            <a:off x="737419" y="1553501"/>
            <a:ext cx="8257494" cy="2667937"/>
          </a:xfrm>
        </p:spPr>
        <p:txBody>
          <a:bodyPr lIns="0" tIns="0" rIns="0" bIns="0" anchor="b">
            <a:normAutofit/>
          </a:bodyPr>
          <a:lstStyle>
            <a:lvl1pPr algn="l">
              <a:defRPr sz="4800">
                <a:solidFill>
                  <a:schemeClr val="bg1"/>
                </a:solidFill>
              </a:defRPr>
            </a:lvl1pPr>
          </a:lstStyle>
          <a:p>
            <a:r>
              <a:rPr lang="en-US" dirty="0"/>
              <a:t>Click to edit presentation title</a:t>
            </a:r>
          </a:p>
        </p:txBody>
      </p:sp>
      <p:sp>
        <p:nvSpPr>
          <p:cNvPr id="3" name="Subtitle 2">
            <a:extLst>
              <a:ext uri="{FF2B5EF4-FFF2-40B4-BE49-F238E27FC236}">
                <a16:creationId xmlns:a16="http://schemas.microsoft.com/office/drawing/2014/main" id="{DBA3E4B4-9958-BF44-B9D5-43B2409D5AB2}"/>
              </a:ext>
            </a:extLst>
          </p:cNvPr>
          <p:cNvSpPr>
            <a:spLocks noGrp="1"/>
          </p:cNvSpPr>
          <p:nvPr>
            <p:ph type="subTitle" idx="1" hasCustomPrompt="1"/>
          </p:nvPr>
        </p:nvSpPr>
        <p:spPr>
          <a:xfrm>
            <a:off x="737419" y="4672082"/>
            <a:ext cx="8257494" cy="1104897"/>
          </a:xfrm>
        </p:spPr>
        <p:txBody>
          <a:bodyPr lIns="0" tIns="0" rIns="0" bIns="0">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presentation subtitle</a:t>
            </a:r>
          </a:p>
        </p:txBody>
      </p:sp>
      <p:cxnSp>
        <p:nvCxnSpPr>
          <p:cNvPr id="10" name="Straight Connector 9">
            <a:extLst>
              <a:ext uri="{FF2B5EF4-FFF2-40B4-BE49-F238E27FC236}">
                <a16:creationId xmlns:a16="http://schemas.microsoft.com/office/drawing/2014/main" id="{C9EEA930-263A-CB4D-A212-A936C70EA948}"/>
              </a:ext>
            </a:extLst>
          </p:cNvPr>
          <p:cNvCxnSpPr>
            <a:cxnSpLocks/>
          </p:cNvCxnSpPr>
          <p:nvPr userDrawn="1"/>
        </p:nvCxnSpPr>
        <p:spPr>
          <a:xfrm>
            <a:off x="737419" y="4448969"/>
            <a:ext cx="825749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5007B704-E14E-3A87-D669-D0CE6B59729A}"/>
              </a:ext>
            </a:extLst>
          </p:cNvPr>
          <p:cNvSpPr>
            <a:spLocks noGrp="1"/>
          </p:cNvSpPr>
          <p:nvPr>
            <p:ph type="body" sz="quarter" idx="10" hasCustomPrompt="1"/>
          </p:nvPr>
        </p:nvSpPr>
        <p:spPr>
          <a:xfrm>
            <a:off x="3223490" y="5986033"/>
            <a:ext cx="8078725" cy="857908"/>
          </a:xfrm>
        </p:spPr>
        <p:txBody>
          <a:bodyPr lIns="0" tIns="0" rIns="0" bIns="0" anchor="ctr">
            <a:normAutofit/>
          </a:bodyPr>
          <a:lstStyle>
            <a:lvl1pPr marL="0" indent="0" algn="r">
              <a:buNone/>
              <a:defRPr sz="2400">
                <a:solidFill>
                  <a:schemeClr val="bg1"/>
                </a:solidFill>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pPr lvl="0"/>
            <a:r>
              <a:rPr lang="en-GB" dirty="0"/>
              <a:t>Click to add name of place based partnership (if required)</a:t>
            </a:r>
            <a:endParaRPr lang="en-US" dirty="0"/>
          </a:p>
        </p:txBody>
      </p:sp>
    </p:spTree>
    <p:extLst>
      <p:ext uri="{BB962C8B-B14F-4D97-AF65-F5344CB8AC3E}">
        <p14:creationId xmlns:p14="http://schemas.microsoft.com/office/powerpoint/2010/main" val="2347757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83C0-2BE1-884D-B665-83AD712967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8DCAEFB-E782-714F-B467-B8AF336281B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5">
            <a:extLst>
              <a:ext uri="{FF2B5EF4-FFF2-40B4-BE49-F238E27FC236}">
                <a16:creationId xmlns:a16="http://schemas.microsoft.com/office/drawing/2014/main" id="{D0750659-E725-4B74-04FA-2B74A35DE245}"/>
              </a:ext>
            </a:extLst>
          </p:cNvPr>
          <p:cNvSpPr>
            <a:spLocks noGrp="1"/>
          </p:cNvSpPr>
          <p:nvPr>
            <p:ph type="body" sz="quarter" idx="10" hasCustomPrompt="1"/>
          </p:nvPr>
        </p:nvSpPr>
        <p:spPr>
          <a:xfrm>
            <a:off x="4316426" y="6455206"/>
            <a:ext cx="6985790" cy="365125"/>
          </a:xfrm>
        </p:spPr>
        <p:txBody>
          <a:bodyPr lIns="0" tIns="0" rIns="0" bIns="0" anchor="ctr">
            <a:normAutofit/>
          </a:bodyPr>
          <a:lstStyle>
            <a:lvl1pPr marL="0" indent="0" algn="r">
              <a:buNone/>
              <a:defRPr lang="en-GB" sz="1100" smtClean="0">
                <a:effectLst/>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r>
              <a:rPr lang="en-GB" sz="11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Click to add name of place based partnership (if required)</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8E87ECD-225B-8144-826E-A903AE9A1D32}"/>
              </a:ext>
            </a:extLst>
          </p:cNvPr>
          <p:cNvSpPr>
            <a:spLocks noGrp="1"/>
          </p:cNvSpPr>
          <p:nvPr>
            <p:ph type="sldNum" sz="quarter" idx="12"/>
          </p:nvPr>
        </p:nvSpPr>
        <p:spPr/>
        <p:txBody>
          <a:bodyPr/>
          <a:lstStyle/>
          <a:p>
            <a:fld id="{3ECFC03C-1AA6-4349-8A54-8712A94068CB}" type="slidenum">
              <a:rPr lang="en-US" smtClean="0"/>
              <a:t>‹#›</a:t>
            </a:fld>
            <a:endParaRPr lang="en-US" dirty="0"/>
          </a:p>
        </p:txBody>
      </p:sp>
    </p:spTree>
    <p:extLst>
      <p:ext uri="{BB962C8B-B14F-4D97-AF65-F5344CB8AC3E}">
        <p14:creationId xmlns:p14="http://schemas.microsoft.com/office/powerpoint/2010/main" val="423614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27220BA-A5FC-6344-8A9A-0A1B48EFE6E8}"/>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 name="Title 1">
            <a:extLst>
              <a:ext uri="{FF2B5EF4-FFF2-40B4-BE49-F238E27FC236}">
                <a16:creationId xmlns:a16="http://schemas.microsoft.com/office/drawing/2014/main" id="{61807583-4662-D24D-B83C-596374474405}"/>
              </a:ext>
            </a:extLst>
          </p:cNvPr>
          <p:cNvSpPr>
            <a:spLocks noGrp="1"/>
          </p:cNvSpPr>
          <p:nvPr>
            <p:ph type="ctrTitle" hasCustomPrompt="1"/>
          </p:nvPr>
        </p:nvSpPr>
        <p:spPr>
          <a:xfrm>
            <a:off x="1669774" y="2723322"/>
            <a:ext cx="8736496" cy="1458360"/>
          </a:xfrm>
        </p:spPr>
        <p:txBody>
          <a:bodyPr lIns="0" tIns="0" rIns="0" bIns="0" anchor="b">
            <a:normAutofit/>
          </a:bodyPr>
          <a:lstStyle>
            <a:lvl1pPr algn="ctr">
              <a:defRPr sz="4800">
                <a:solidFill>
                  <a:schemeClr val="bg1"/>
                </a:solidFill>
              </a:defRPr>
            </a:lvl1pPr>
          </a:lstStyle>
          <a:p>
            <a:r>
              <a:rPr lang="en-GB" dirty="0"/>
              <a:t>Click to edit chapter title</a:t>
            </a:r>
            <a:endParaRPr lang="en-US" dirty="0"/>
          </a:p>
        </p:txBody>
      </p:sp>
      <p:sp>
        <p:nvSpPr>
          <p:cNvPr id="3" name="Subtitle 2">
            <a:extLst>
              <a:ext uri="{FF2B5EF4-FFF2-40B4-BE49-F238E27FC236}">
                <a16:creationId xmlns:a16="http://schemas.microsoft.com/office/drawing/2014/main" id="{DBA3E4B4-9958-BF44-B9D5-43B2409D5AB2}"/>
              </a:ext>
            </a:extLst>
          </p:cNvPr>
          <p:cNvSpPr>
            <a:spLocks noGrp="1"/>
          </p:cNvSpPr>
          <p:nvPr>
            <p:ph type="subTitle" idx="1" hasCustomPrompt="1"/>
          </p:nvPr>
        </p:nvSpPr>
        <p:spPr>
          <a:xfrm>
            <a:off x="1669774" y="4395065"/>
            <a:ext cx="8736496" cy="1104897"/>
          </a:xfrm>
        </p:spPr>
        <p:txBody>
          <a:bodyPr lIns="0" tIns="0" rIns="0" bIns="0">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chapter subtitle</a:t>
            </a:r>
            <a:endParaRPr lang="en-US" dirty="0"/>
          </a:p>
        </p:txBody>
      </p:sp>
      <p:sp>
        <p:nvSpPr>
          <p:cNvPr id="6" name="Text Placeholder 5">
            <a:extLst>
              <a:ext uri="{FF2B5EF4-FFF2-40B4-BE49-F238E27FC236}">
                <a16:creationId xmlns:a16="http://schemas.microsoft.com/office/drawing/2014/main" id="{909671AE-4B0C-17BB-CE95-2D7D4C028EEF}"/>
              </a:ext>
            </a:extLst>
          </p:cNvPr>
          <p:cNvSpPr>
            <a:spLocks noGrp="1"/>
          </p:cNvSpPr>
          <p:nvPr>
            <p:ph type="body" sz="quarter" idx="10" hasCustomPrompt="1"/>
          </p:nvPr>
        </p:nvSpPr>
        <p:spPr>
          <a:xfrm>
            <a:off x="3223490" y="5986033"/>
            <a:ext cx="8078725" cy="857908"/>
          </a:xfrm>
        </p:spPr>
        <p:txBody>
          <a:bodyPr lIns="0" tIns="0" rIns="0" bIns="0" anchor="ctr">
            <a:normAutofit/>
          </a:bodyPr>
          <a:lstStyle>
            <a:lvl1pPr marL="0" indent="0" algn="r">
              <a:buNone/>
              <a:defRPr sz="2400">
                <a:solidFill>
                  <a:schemeClr val="bg1"/>
                </a:solidFill>
              </a:defRPr>
            </a:lvl1pPr>
            <a:lvl2pPr algn="r">
              <a:defRPr>
                <a:solidFill>
                  <a:schemeClr val="bg1"/>
                </a:solidFill>
              </a:defRPr>
            </a:lvl2pPr>
            <a:lvl3pPr algn="r">
              <a:defRPr>
                <a:solidFill>
                  <a:schemeClr val="bg1"/>
                </a:solidFill>
              </a:defRPr>
            </a:lvl3pPr>
            <a:lvl4pPr algn="r">
              <a:defRPr>
                <a:solidFill>
                  <a:schemeClr val="bg1"/>
                </a:solidFill>
              </a:defRPr>
            </a:lvl4pPr>
            <a:lvl5pPr algn="r">
              <a:defRPr>
                <a:solidFill>
                  <a:schemeClr val="bg1"/>
                </a:solidFill>
              </a:defRPr>
            </a:lvl5pPr>
          </a:lstStyle>
          <a:p>
            <a:pPr lvl="0"/>
            <a:r>
              <a:rPr lang="en-GB" dirty="0"/>
              <a:t>Click to add name of place based partnership (if required)</a:t>
            </a:r>
            <a:endParaRPr lang="en-US" dirty="0"/>
          </a:p>
        </p:txBody>
      </p:sp>
    </p:spTree>
    <p:extLst>
      <p:ext uri="{BB962C8B-B14F-4D97-AF65-F5344CB8AC3E}">
        <p14:creationId xmlns:p14="http://schemas.microsoft.com/office/powerpoint/2010/main" val="1906661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CC4EB08-0A20-2048-B986-D240D4E13430}"/>
              </a:ext>
              <a:ext uri="{C183D7F6-B498-43B3-948B-1728B52AA6E4}">
                <adec:decorative xmlns:adec="http://schemas.microsoft.com/office/drawing/2017/decorative" val="1"/>
              </a:ext>
            </a:extLst>
          </p:cNvPr>
          <p:cNvPicPr>
            <a:picLocks noChangeAspect="1"/>
          </p:cNvPicPr>
          <p:nvPr userDrawn="1"/>
        </p:nvPicPr>
        <p:blipFill>
          <a:blip r:embed="rId5"/>
          <a:srcRect/>
          <a:stretch/>
        </p:blipFill>
        <p:spPr>
          <a:xfrm>
            <a:off x="0" y="1"/>
            <a:ext cx="12192000" cy="6857999"/>
          </a:xfrm>
          <a:prstGeom prst="rect">
            <a:avLst/>
          </a:prstGeom>
        </p:spPr>
      </p:pic>
      <p:sp>
        <p:nvSpPr>
          <p:cNvPr id="2" name="Title Placeholder 1">
            <a:extLst>
              <a:ext uri="{FF2B5EF4-FFF2-40B4-BE49-F238E27FC236}">
                <a16:creationId xmlns:a16="http://schemas.microsoft.com/office/drawing/2014/main" id="{1DF59C6C-7E42-0748-9A62-A4D4E733A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560B1692-D5F2-FC4D-A2CB-C67BFCCBB1F9}"/>
              </a:ext>
            </a:extLst>
          </p:cNvPr>
          <p:cNvSpPr>
            <a:spLocks noGrp="1"/>
          </p:cNvSpPr>
          <p:nvPr>
            <p:ph type="body" idx="1"/>
          </p:nvPr>
        </p:nvSpPr>
        <p:spPr>
          <a:xfrm>
            <a:off x="838200" y="1825625"/>
            <a:ext cx="10344665"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0423C810-055E-8846-BAD4-F5E946A135EB}"/>
              </a:ext>
            </a:extLst>
          </p:cNvPr>
          <p:cNvSpPr>
            <a:spLocks noGrp="1"/>
          </p:cNvSpPr>
          <p:nvPr>
            <p:ph type="sldNum" sz="quarter" idx="4"/>
          </p:nvPr>
        </p:nvSpPr>
        <p:spPr>
          <a:xfrm>
            <a:off x="838200" y="6455206"/>
            <a:ext cx="2743200" cy="365125"/>
          </a:xfrm>
          <a:prstGeom prst="rect">
            <a:avLst/>
          </a:prstGeom>
        </p:spPr>
        <p:txBody>
          <a:bodyPr vert="horz" lIns="91440" tIns="45720" rIns="91440" bIns="45720" rtlCol="0" anchor="ctr"/>
          <a:lstStyle>
            <a:lvl1pPr algn="l">
              <a:defRPr sz="1200">
                <a:solidFill>
                  <a:schemeClr val="bg1"/>
                </a:solidFill>
              </a:defRPr>
            </a:lvl1pPr>
          </a:lstStyle>
          <a:p>
            <a:fld id="{3ECFC03C-1AA6-4349-8A54-8712A94068CB}" type="slidenum">
              <a:rPr lang="en-US" smtClean="0"/>
              <a:pPr/>
              <a:t>‹#›</a:t>
            </a:fld>
            <a:endParaRPr lang="en-US" dirty="0"/>
          </a:p>
        </p:txBody>
      </p:sp>
    </p:spTree>
    <p:extLst>
      <p:ext uri="{BB962C8B-B14F-4D97-AF65-F5344CB8AC3E}">
        <p14:creationId xmlns:p14="http://schemas.microsoft.com/office/powerpoint/2010/main" val="2452043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xStyles>
    <p:titleStyle>
      <a:lvl1pPr algn="l" defTabSz="914400" rtl="0" eaLnBrk="1" latinLnBrk="0" hangingPunct="1">
        <a:lnSpc>
          <a:spcPct val="90000"/>
        </a:lnSpc>
        <a:spcBef>
          <a:spcPct val="0"/>
        </a:spcBef>
        <a:buNone/>
        <a:defRPr sz="4400" b="1" kern="1200" spc="-100" baseline="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600"/>
        </a:spcAft>
        <a:buClr>
          <a:schemeClr val="tx1"/>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100000"/>
        </a:lnSpc>
        <a:spcBef>
          <a:spcPts val="500"/>
        </a:spcBef>
        <a:spcAft>
          <a:spcPts val="600"/>
        </a:spcAft>
        <a:buClr>
          <a:schemeClr val="tx1"/>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eamnet.clarity.co.uk/Files/Public/d8dd9491-5a06-45a9-868d-ae5f00eef0fe/4ffe2b78-dee4-482c-a14b-ae5f00eef0e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joesivadasam@nhs.ne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eamnet.clarity.co.uk/Files/Public/d8dd9491-5a06-45a9-868d-ae5f00eef0fe/4ffe2b78-dee4-482c-a14b-ae5f00eef0e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bellpharmacy.fwt93@nhs.ne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Pharmacysinclair.FNH88@nhs.net" TargetMode="External"/><Relationship Id="rId2" Type="http://schemas.openxmlformats.org/officeDocument/2006/relationships/hyperlink" Target="https://teamnet.clarity.co.uk/Files/Public/d8dd9491-5a06-45a9-868d-ae5f00eef0fe/4ffe2b78-dee4-482c-a14b-ae5f00eef0e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EBB3-0630-A61C-A434-A748FEB267DC}"/>
              </a:ext>
            </a:extLst>
          </p:cNvPr>
          <p:cNvSpPr>
            <a:spLocks noGrp="1"/>
          </p:cNvSpPr>
          <p:nvPr>
            <p:ph type="ctrTitle"/>
          </p:nvPr>
        </p:nvSpPr>
        <p:spPr>
          <a:xfrm>
            <a:off x="1622321" y="1553501"/>
            <a:ext cx="8612248" cy="2667937"/>
          </a:xfrm>
        </p:spPr>
        <p:txBody>
          <a:bodyPr>
            <a:normAutofit/>
          </a:bodyPr>
          <a:lstStyle/>
          <a:p>
            <a:r>
              <a:rPr lang="en-GB" dirty="0"/>
              <a:t>Pharmacies selling the Emergency Medicine Kit at a reduced price and how to buy the kit</a:t>
            </a:r>
          </a:p>
        </p:txBody>
      </p:sp>
      <p:sp>
        <p:nvSpPr>
          <p:cNvPr id="3" name="Subtitle 2">
            <a:extLst>
              <a:ext uri="{FF2B5EF4-FFF2-40B4-BE49-F238E27FC236}">
                <a16:creationId xmlns:a16="http://schemas.microsoft.com/office/drawing/2014/main" id="{5B177DA8-8FF0-EE0B-BB99-E06E36689CF8}"/>
              </a:ext>
            </a:extLst>
          </p:cNvPr>
          <p:cNvSpPr>
            <a:spLocks noGrp="1"/>
          </p:cNvSpPr>
          <p:nvPr>
            <p:ph type="subTitle" idx="1"/>
          </p:nvPr>
        </p:nvSpPr>
        <p:spPr/>
        <p:txBody>
          <a:bodyPr/>
          <a:lstStyle/>
          <a:p>
            <a:r>
              <a:rPr lang="en-GB" dirty="0"/>
              <a:t>January 2023</a:t>
            </a:r>
          </a:p>
        </p:txBody>
      </p:sp>
      <p:sp>
        <p:nvSpPr>
          <p:cNvPr id="4" name="Text Placeholder 3">
            <a:extLst>
              <a:ext uri="{FF2B5EF4-FFF2-40B4-BE49-F238E27FC236}">
                <a16:creationId xmlns:a16="http://schemas.microsoft.com/office/drawing/2014/main" id="{620F1F2D-ED66-3E89-65DF-47E2DD60D590}"/>
              </a:ext>
            </a:extLst>
          </p:cNvPr>
          <p:cNvSpPr>
            <a:spLocks noGrp="1"/>
          </p:cNvSpPr>
          <p:nvPr>
            <p:ph type="body" sz="quarter" idx="10"/>
          </p:nvPr>
        </p:nvSpPr>
        <p:spPr/>
        <p:txBody>
          <a:bodyPr>
            <a:normAutofit/>
          </a:bodyPr>
          <a:lstStyle/>
          <a:p>
            <a:r>
              <a:rPr lang="en-GB" dirty="0"/>
              <a:t>Tower Hamlets</a:t>
            </a:r>
          </a:p>
        </p:txBody>
      </p:sp>
    </p:spTree>
    <p:extLst>
      <p:ext uri="{BB962C8B-B14F-4D97-AF65-F5344CB8AC3E}">
        <p14:creationId xmlns:p14="http://schemas.microsoft.com/office/powerpoint/2010/main" val="108623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61EA9-A886-4507-9DE0-6B1104A7653F}"/>
              </a:ext>
            </a:extLst>
          </p:cNvPr>
          <p:cNvSpPr>
            <a:spLocks noGrp="1"/>
          </p:cNvSpPr>
          <p:nvPr>
            <p:ph type="title"/>
          </p:nvPr>
        </p:nvSpPr>
        <p:spPr>
          <a:xfrm>
            <a:off x="838200" y="365126"/>
            <a:ext cx="10515600" cy="739056"/>
          </a:xfrm>
        </p:spPr>
        <p:txBody>
          <a:bodyPr/>
          <a:lstStyle/>
          <a:p>
            <a:r>
              <a:rPr lang="en-GB" dirty="0"/>
              <a:t>Pharmacies</a:t>
            </a:r>
          </a:p>
        </p:txBody>
      </p:sp>
      <p:sp>
        <p:nvSpPr>
          <p:cNvPr id="3" name="Content Placeholder 2">
            <a:extLst>
              <a:ext uri="{FF2B5EF4-FFF2-40B4-BE49-F238E27FC236}">
                <a16:creationId xmlns:a16="http://schemas.microsoft.com/office/drawing/2014/main" id="{E36D96AF-0E39-4C3E-87C0-73CB21F449BB}"/>
              </a:ext>
            </a:extLst>
          </p:cNvPr>
          <p:cNvSpPr>
            <a:spLocks noGrp="1"/>
          </p:cNvSpPr>
          <p:nvPr>
            <p:ph idx="1"/>
          </p:nvPr>
        </p:nvSpPr>
        <p:spPr>
          <a:xfrm>
            <a:off x="838200" y="1242204"/>
            <a:ext cx="10344665" cy="4934759"/>
          </a:xfrm>
        </p:spPr>
        <p:txBody>
          <a:bodyPr>
            <a:normAutofit/>
          </a:bodyPr>
          <a:lstStyle/>
          <a:p>
            <a:pPr marL="0" indent="0">
              <a:buNone/>
            </a:pPr>
            <a:r>
              <a:rPr lang="en-GB" dirty="0"/>
              <a:t>Pharmacies that sell the emergency kit at cost price at no profit to the pharmacies .</a:t>
            </a:r>
          </a:p>
          <a:p>
            <a:pPr marL="914400" lvl="1" indent="-457200">
              <a:spcAft>
                <a:spcPts val="0"/>
              </a:spcAft>
              <a:buFont typeface="+mj-lt"/>
              <a:buAutoNum type="arabicPeriod"/>
            </a:pPr>
            <a:r>
              <a:rPr lang="en-GB" dirty="0">
                <a:latin typeface="Arial" panose="020B0604020202020204" pitchFamily="34" charset="0"/>
                <a:ea typeface="Calibri" panose="020F0502020204030204" pitchFamily="34" charset="0"/>
              </a:rPr>
              <a:t>Lansbury Pharmacy, </a:t>
            </a:r>
            <a:r>
              <a:rPr lang="en-GB" i="1" dirty="0">
                <a:solidFill>
                  <a:schemeClr val="bg2">
                    <a:lumMod val="50000"/>
                  </a:schemeClr>
                </a:solidFill>
                <a:latin typeface="Arial" panose="020B0604020202020204" pitchFamily="34" charset="0"/>
                <a:ea typeface="Times New Roman" panose="02020603050405020304" pitchFamily="18" charset="0"/>
              </a:rPr>
              <a:t>817 Commercial Road, London, E14 7HG </a:t>
            </a:r>
            <a:r>
              <a:rPr lang="en-GB" sz="2000" i="1" dirty="0">
                <a:solidFill>
                  <a:schemeClr val="bg2">
                    <a:lumMod val="50000"/>
                  </a:schemeClr>
                </a:solidFill>
                <a:latin typeface="Calibri" panose="020F0502020204030204" pitchFamily="34" charset="0"/>
                <a:ea typeface="Times New Roman" panose="02020603050405020304" pitchFamily="18" charset="0"/>
              </a:rPr>
              <a:t> &amp; </a:t>
            </a:r>
            <a:r>
              <a:rPr lang="en-GB" i="1" dirty="0">
                <a:solidFill>
                  <a:schemeClr val="bg2">
                    <a:lumMod val="50000"/>
                  </a:schemeClr>
                </a:solidFill>
                <a:latin typeface="Arial" panose="020B0604020202020204" pitchFamily="34" charset="0"/>
                <a:ea typeface="Times New Roman" panose="02020603050405020304" pitchFamily="18" charset="0"/>
              </a:rPr>
              <a:t>85 Chrisp Street, London, E14 6GG</a:t>
            </a:r>
          </a:p>
          <a:p>
            <a:pPr marL="914400" lvl="1" indent="-457200">
              <a:spcAft>
                <a:spcPts val="0"/>
              </a:spcAft>
              <a:buFont typeface="+mj-lt"/>
              <a:buAutoNum type="arabicPeriod"/>
            </a:pPr>
            <a:r>
              <a:rPr lang="en-GB" dirty="0">
                <a:latin typeface="Arial" panose="020B0604020202020204" pitchFamily="34" charset="0"/>
                <a:ea typeface="Calibri" panose="020F0502020204030204" pitchFamily="34" charset="0"/>
              </a:rPr>
              <a:t>The Bell Pharmacy, </a:t>
            </a:r>
            <a:r>
              <a:rPr lang="es-ES" i="1" dirty="0">
                <a:solidFill>
                  <a:schemeClr val="bg2">
                    <a:lumMod val="50000"/>
                  </a:schemeClr>
                </a:solidFill>
                <a:latin typeface="Arial" panose="020B0604020202020204" pitchFamily="34" charset="0"/>
                <a:ea typeface="Calibri" panose="020F0502020204030204" pitchFamily="34" charset="0"/>
              </a:rPr>
              <a:t>534 </a:t>
            </a:r>
            <a:r>
              <a:rPr lang="es-ES" i="1" dirty="0" err="1">
                <a:solidFill>
                  <a:schemeClr val="bg2">
                    <a:lumMod val="50000"/>
                  </a:schemeClr>
                </a:solidFill>
                <a:latin typeface="Arial" panose="020B0604020202020204" pitchFamily="34" charset="0"/>
                <a:ea typeface="Calibri" panose="020F0502020204030204" pitchFamily="34" charset="0"/>
              </a:rPr>
              <a:t>Roman</a:t>
            </a:r>
            <a:r>
              <a:rPr lang="es-ES" i="1" dirty="0">
                <a:solidFill>
                  <a:schemeClr val="bg2">
                    <a:lumMod val="50000"/>
                  </a:schemeClr>
                </a:solidFill>
                <a:latin typeface="Arial" panose="020B0604020202020204" pitchFamily="34" charset="0"/>
                <a:ea typeface="Calibri" panose="020F0502020204030204" pitchFamily="34" charset="0"/>
              </a:rPr>
              <a:t> Road, E3 5ES</a:t>
            </a:r>
            <a:endParaRPr lang="en-GB" i="1" dirty="0">
              <a:solidFill>
                <a:schemeClr val="bg2">
                  <a:lumMod val="50000"/>
                </a:schemeClr>
              </a:solidFill>
              <a:latin typeface="Arial" panose="020B0604020202020204" pitchFamily="34" charset="0"/>
              <a:ea typeface="Calibri" panose="020F0502020204030204" pitchFamily="34" charset="0"/>
            </a:endParaRPr>
          </a:p>
          <a:p>
            <a:pPr marL="457200" lvl="1" indent="0">
              <a:buNone/>
            </a:pPr>
            <a:endParaRPr lang="en-GB" sz="2800" dirty="0">
              <a:latin typeface="Calibri" panose="020F0502020204030204" pitchFamily="34" charset="0"/>
              <a:ea typeface="Calibri" panose="020F0502020204030204" pitchFamily="34" charset="0"/>
            </a:endParaRPr>
          </a:p>
          <a:p>
            <a:pPr marL="0" indent="0">
              <a:buNone/>
            </a:pPr>
            <a:r>
              <a:rPr lang="en-GB" sz="3200" dirty="0">
                <a:latin typeface="Calibri" panose="020F0502020204030204" pitchFamily="34" charset="0"/>
                <a:ea typeface="Calibri" panose="020F0502020204030204" pitchFamily="34" charset="0"/>
              </a:rPr>
              <a:t>20%  discount is offered at this pharmacy</a:t>
            </a:r>
          </a:p>
          <a:p>
            <a:pPr marL="971550" lvl="1" indent="-514350">
              <a:buFont typeface="+mj-lt"/>
              <a:buAutoNum type="arabicPeriod"/>
            </a:pPr>
            <a:r>
              <a:rPr lang="en-GB" dirty="0"/>
              <a:t>The Sinclair’s Pharmacy, Bow , </a:t>
            </a:r>
            <a:r>
              <a:rPr lang="en-GB" sz="2000" i="1" dirty="0">
                <a:solidFill>
                  <a:schemeClr val="bg2">
                    <a:lumMod val="50000"/>
                  </a:schemeClr>
                </a:solidFill>
              </a:rPr>
              <a:t>557-559 Roman Road, E3 5EL</a:t>
            </a:r>
          </a:p>
          <a:p>
            <a:pPr marL="971550" lvl="1" indent="-514350">
              <a:buFont typeface="+mj-lt"/>
              <a:buAutoNum type="arabicPeriod"/>
            </a:pPr>
            <a:endParaRPr lang="en-GB" sz="2800" dirty="0">
              <a:latin typeface="Calibri" panose="020F0502020204030204" pitchFamily="34" charset="0"/>
              <a:ea typeface="Calibri" panose="020F0502020204030204" pitchFamily="34" charset="0"/>
            </a:endParaRPr>
          </a:p>
          <a:p>
            <a:pPr marL="514350" indent="-514350">
              <a:buFont typeface="+mj-lt"/>
              <a:buAutoNum type="arabicPeriod"/>
            </a:pPr>
            <a:endParaRPr lang="en-GB" dirty="0"/>
          </a:p>
        </p:txBody>
      </p:sp>
      <p:sp>
        <p:nvSpPr>
          <p:cNvPr id="4" name="Text Placeholder 3">
            <a:extLst>
              <a:ext uri="{FF2B5EF4-FFF2-40B4-BE49-F238E27FC236}">
                <a16:creationId xmlns:a16="http://schemas.microsoft.com/office/drawing/2014/main" id="{7AAF469F-8F28-4FC3-8E6E-F6A34A28DE84}"/>
              </a:ext>
            </a:extLst>
          </p:cNvPr>
          <p:cNvSpPr>
            <a:spLocks noGrp="1"/>
          </p:cNvSpPr>
          <p:nvPr>
            <p:ph type="body" sz="quarter" idx="10"/>
          </p:nvPr>
        </p:nvSpPr>
        <p:spPr/>
        <p:txBody>
          <a:bodyPr/>
          <a:lstStyle/>
          <a:p>
            <a:r>
              <a:rPr lang="en-GB" dirty="0"/>
              <a:t>Tower Hamlets</a:t>
            </a:r>
          </a:p>
        </p:txBody>
      </p:sp>
    </p:spTree>
    <p:extLst>
      <p:ext uri="{BB962C8B-B14F-4D97-AF65-F5344CB8AC3E}">
        <p14:creationId xmlns:p14="http://schemas.microsoft.com/office/powerpoint/2010/main" val="60861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46554-6911-4B3E-918D-62C1815F510F}"/>
              </a:ext>
            </a:extLst>
          </p:cNvPr>
          <p:cNvSpPr>
            <a:spLocks noGrp="1"/>
          </p:cNvSpPr>
          <p:nvPr>
            <p:ph type="title"/>
          </p:nvPr>
        </p:nvSpPr>
        <p:spPr>
          <a:xfrm>
            <a:off x="712365" y="127953"/>
            <a:ext cx="10515600" cy="501221"/>
          </a:xfrm>
        </p:spPr>
        <p:txBody>
          <a:bodyPr>
            <a:normAutofit fontScale="90000"/>
          </a:bodyPr>
          <a:lstStyle/>
          <a:p>
            <a:pPr>
              <a:lnSpc>
                <a:spcPct val="100000"/>
              </a:lnSpc>
              <a:spcBef>
                <a:spcPts val="0"/>
              </a:spcBef>
            </a:pPr>
            <a:br>
              <a:rPr lang="en-GB" sz="2700" spc="0" dirty="0">
                <a:solidFill>
                  <a:srgbClr val="000000"/>
                </a:solidFill>
                <a:latin typeface="Arial" panose="020B0604020202020204" pitchFamily="34" charset="0"/>
                <a:ea typeface="Calibri" panose="020F0502020204030204" pitchFamily="34" charset="0"/>
                <a:cs typeface="+mn-cs"/>
              </a:rPr>
            </a:br>
            <a:br>
              <a:rPr lang="en-GB" sz="2700" spc="0" dirty="0">
                <a:solidFill>
                  <a:srgbClr val="000000"/>
                </a:solidFill>
                <a:latin typeface="Arial" panose="020B0604020202020204" pitchFamily="34" charset="0"/>
                <a:ea typeface="Calibri" panose="020F0502020204030204" pitchFamily="34" charset="0"/>
                <a:cs typeface="+mn-cs"/>
              </a:rPr>
            </a:br>
            <a:br>
              <a:rPr lang="en-GB" sz="2700" spc="0" dirty="0">
                <a:solidFill>
                  <a:srgbClr val="000000"/>
                </a:solidFill>
                <a:latin typeface="Arial" panose="020B0604020202020204" pitchFamily="34" charset="0"/>
                <a:ea typeface="Calibri" panose="020F0502020204030204" pitchFamily="34" charset="0"/>
                <a:cs typeface="+mn-cs"/>
              </a:rPr>
            </a:br>
            <a:br>
              <a:rPr lang="en-GB" sz="2700" spc="0" dirty="0">
                <a:solidFill>
                  <a:srgbClr val="000000"/>
                </a:solidFill>
                <a:latin typeface="Arial" panose="020B0604020202020204" pitchFamily="34" charset="0"/>
                <a:ea typeface="Calibri" panose="020F0502020204030204" pitchFamily="34" charset="0"/>
                <a:cs typeface="+mn-cs"/>
              </a:rPr>
            </a:br>
            <a:r>
              <a:rPr lang="en-GB" sz="2400" spc="0" dirty="0">
                <a:solidFill>
                  <a:schemeClr val="accent1"/>
                </a:solidFill>
                <a:latin typeface="Arial" panose="020B0604020202020204" pitchFamily="34" charset="0"/>
                <a:ea typeface="Calibri" panose="020F0502020204030204" pitchFamily="34" charset="0"/>
                <a:cs typeface="+mn-cs"/>
              </a:rPr>
              <a:t>Buying from the Lansbury Pharmacy</a:t>
            </a:r>
            <a:br>
              <a:rPr lang="en-GB" sz="2700" b="0" spc="0" dirty="0">
                <a:solidFill>
                  <a:schemeClr val="accent1"/>
                </a:solidFill>
                <a:latin typeface="Calibri" panose="020F0502020204030204" pitchFamily="34" charset="0"/>
                <a:ea typeface="Calibri" panose="020F0502020204030204" pitchFamily="34" charset="0"/>
                <a:cs typeface="+mn-cs"/>
              </a:rPr>
            </a:br>
            <a:br>
              <a:rPr lang="en-GB" sz="2700" b="0" spc="0" dirty="0">
                <a:solidFill>
                  <a:schemeClr val="accent1"/>
                </a:solidFill>
                <a:latin typeface="Calibri" panose="020F0502020204030204" pitchFamily="34" charset="0"/>
                <a:ea typeface="Calibri" panose="020F0502020204030204" pitchFamily="34" charset="0"/>
                <a:cs typeface="+mn-cs"/>
              </a:rPr>
            </a:br>
            <a:r>
              <a:rPr lang="en-GB" sz="2700" b="0" dirty="0"/>
              <a:t>The Lansbury will sell the drugs at cost price, to purchase:</a:t>
            </a:r>
            <a:br>
              <a:rPr lang="en-GB" sz="2700" dirty="0"/>
            </a:br>
            <a:br>
              <a:rPr lang="en-GB" sz="1400" dirty="0"/>
            </a:br>
            <a:br>
              <a:rPr lang="en-GB" sz="1300" b="0" spc="0" dirty="0">
                <a:solidFill>
                  <a:srgbClr val="000000"/>
                </a:solidFill>
                <a:latin typeface="Calibri" panose="020F0502020204030204" pitchFamily="34" charset="0"/>
                <a:ea typeface="Calibri" panose="020F0502020204030204" pitchFamily="34" charset="0"/>
                <a:cs typeface="+mn-cs"/>
              </a:rPr>
            </a:br>
            <a:endParaRPr lang="en-GB" dirty="0"/>
          </a:p>
        </p:txBody>
      </p:sp>
      <p:sp>
        <p:nvSpPr>
          <p:cNvPr id="3" name="Content Placeholder 2">
            <a:extLst>
              <a:ext uri="{FF2B5EF4-FFF2-40B4-BE49-F238E27FC236}">
                <a16:creationId xmlns:a16="http://schemas.microsoft.com/office/drawing/2014/main" id="{C743D14C-6A42-49A6-89EF-04B2990EEBDB}"/>
              </a:ext>
            </a:extLst>
          </p:cNvPr>
          <p:cNvSpPr>
            <a:spLocks noGrp="1"/>
          </p:cNvSpPr>
          <p:nvPr>
            <p:ph idx="1"/>
          </p:nvPr>
        </p:nvSpPr>
        <p:spPr>
          <a:xfrm>
            <a:off x="504048" y="1199625"/>
            <a:ext cx="8194114" cy="5075339"/>
          </a:xfrm>
        </p:spPr>
        <p:txBody>
          <a:bodyPr>
            <a:normAutofit fontScale="77500" lnSpcReduction="20000"/>
          </a:bodyPr>
          <a:lstStyle/>
          <a:p>
            <a:pPr marL="342900" lvl="0" indent="-342900">
              <a:spcAft>
                <a:spcPts val="0"/>
              </a:spcAft>
              <a:buFont typeface="+mj-lt"/>
              <a:buAutoNum type="arabicPeriod"/>
            </a:pPr>
            <a:r>
              <a:rPr lang="en-GB" sz="2600" dirty="0">
                <a:latin typeface="+mj-lt"/>
              </a:rPr>
              <a:t>Complete this form: </a:t>
            </a:r>
            <a:r>
              <a:rPr lang="en-GB" sz="2600" dirty="0">
                <a:latin typeface="+mj-lt"/>
                <a:ea typeface="Times New Roman" panose="02020603050405020304" pitchFamily="18" charset="0"/>
                <a:hlinkClick r:id="rId3"/>
              </a:rPr>
              <a:t>Letter for Pharmacy to order Your Emergency Kit</a:t>
            </a:r>
            <a:endParaRPr lang="en-GB" sz="2600" dirty="0">
              <a:latin typeface="+mj-lt"/>
              <a:ea typeface="Times New Roman" panose="02020603050405020304" pitchFamily="18" charset="0"/>
            </a:endParaRPr>
          </a:p>
          <a:p>
            <a:pPr marL="342900" lvl="0" indent="-342900">
              <a:spcAft>
                <a:spcPts val="0"/>
              </a:spcAft>
              <a:buFont typeface="+mj-lt"/>
              <a:buAutoNum type="arabicPeriod"/>
            </a:pPr>
            <a:r>
              <a:rPr lang="en-GB" sz="2600" dirty="0">
                <a:latin typeface="+mj-lt"/>
                <a:ea typeface="Times New Roman" panose="02020603050405020304" pitchFamily="18" charset="0"/>
              </a:rPr>
              <a:t>Email the order to </a:t>
            </a:r>
            <a:r>
              <a:rPr lang="en-GB" sz="2600" u="sng" dirty="0">
                <a:solidFill>
                  <a:srgbClr val="0000FF"/>
                </a:solidFill>
                <a:latin typeface="+mj-lt"/>
                <a:ea typeface="Times New Roman" panose="02020603050405020304" pitchFamily="18" charset="0"/>
                <a:hlinkClick r:id="rId4">
                  <a:extLst>
                    <a:ext uri="{A12FA001-AC4F-418D-AE19-62706E023703}">
                      <ahyp:hlinkClr xmlns:ahyp="http://schemas.microsoft.com/office/drawing/2018/hyperlinkcolor" val="tx"/>
                    </a:ext>
                  </a:extLst>
                </a:hlinkClick>
              </a:rPr>
              <a:t>joesivadasam@nhs.net</a:t>
            </a:r>
            <a:r>
              <a:rPr lang="en-GB" sz="2600" dirty="0">
                <a:latin typeface="+mj-lt"/>
                <a:ea typeface="Times New Roman" panose="02020603050405020304" pitchFamily="18" charset="0"/>
              </a:rPr>
              <a:t>. </a:t>
            </a:r>
            <a:endParaRPr lang="en-GB" sz="2600" dirty="0">
              <a:latin typeface="+mj-lt"/>
              <a:ea typeface="Calibri" panose="020F0502020204030204" pitchFamily="34" charset="0"/>
            </a:endParaRPr>
          </a:p>
          <a:p>
            <a:pPr marL="342900" lvl="0" indent="-342900">
              <a:spcAft>
                <a:spcPts val="0"/>
              </a:spcAft>
              <a:buFont typeface="+mj-lt"/>
              <a:buAutoNum type="arabicPeriod"/>
            </a:pPr>
            <a:r>
              <a:rPr lang="en-GB" sz="2600" dirty="0">
                <a:latin typeface="+mj-lt"/>
                <a:ea typeface="Times New Roman" panose="02020603050405020304" pitchFamily="18" charset="0"/>
              </a:rPr>
              <a:t>Specify which pharmacy to collect the kit from.</a:t>
            </a:r>
            <a:endParaRPr lang="en-GB" sz="2600" dirty="0">
              <a:latin typeface="+mj-lt"/>
              <a:ea typeface="Calibri" panose="020F0502020204030204" pitchFamily="34" charset="0"/>
            </a:endParaRPr>
          </a:p>
          <a:p>
            <a:pPr marL="342900" lvl="0" indent="-342900">
              <a:spcAft>
                <a:spcPts val="0"/>
              </a:spcAft>
              <a:buFont typeface="+mj-lt"/>
              <a:buAutoNum type="arabicPeriod"/>
            </a:pPr>
            <a:r>
              <a:rPr lang="en-GB" sz="2600" dirty="0">
                <a:latin typeface="+mj-lt"/>
                <a:ea typeface="Times New Roman" panose="02020603050405020304" pitchFamily="18" charset="0"/>
              </a:rPr>
              <a:t>Allow 48 hour lead time </a:t>
            </a:r>
          </a:p>
          <a:p>
            <a:pPr marL="342900" lvl="0" indent="-342900">
              <a:spcAft>
                <a:spcPts val="0"/>
              </a:spcAft>
              <a:buClr>
                <a:srgbClr val="000000"/>
              </a:buClr>
              <a:buFont typeface="+mj-lt"/>
              <a:buAutoNum type="arabicPeriod"/>
            </a:pPr>
            <a:r>
              <a:rPr lang="en-GB" sz="2600" dirty="0">
                <a:latin typeface="+mj-lt"/>
                <a:ea typeface="Calibri" panose="020F0502020204030204" pitchFamily="34" charset="0"/>
              </a:rPr>
              <a:t>Call to ensure the kit is ready for collection</a:t>
            </a:r>
          </a:p>
          <a:p>
            <a:pPr marL="342900" indent="-342900">
              <a:spcAft>
                <a:spcPts val="0"/>
              </a:spcAft>
              <a:buClr>
                <a:srgbClr val="000000"/>
              </a:buClr>
              <a:buFont typeface="+mj-lt"/>
              <a:buAutoNum type="arabicPeriod"/>
            </a:pPr>
            <a:r>
              <a:rPr lang="en-GB" sz="2600" dirty="0">
                <a:ea typeface="Times New Roman" panose="02020603050405020304" pitchFamily="18" charset="0"/>
              </a:rPr>
              <a:t>Payment has to be made at the point of collection either by debit card or cash. </a:t>
            </a:r>
            <a:endParaRPr lang="en-GB" sz="2600" dirty="0">
              <a:latin typeface="+mj-lt"/>
              <a:ea typeface="Calibri" panose="020F0502020204030204" pitchFamily="34" charset="0"/>
            </a:endParaRPr>
          </a:p>
          <a:p>
            <a:pPr marL="342900" lvl="0" indent="-342900">
              <a:spcAft>
                <a:spcPts val="0"/>
              </a:spcAft>
              <a:buFont typeface="+mj-lt"/>
              <a:buAutoNum type="arabicPeriod"/>
            </a:pPr>
            <a:r>
              <a:rPr lang="en-GB" sz="2600" dirty="0">
                <a:latin typeface="+mj-lt"/>
                <a:ea typeface="Times New Roman" panose="02020603050405020304" pitchFamily="18" charset="0"/>
              </a:rPr>
              <a:t>Replacement orders will follow the same process.</a:t>
            </a:r>
            <a:endParaRPr lang="en-GB" sz="2600" dirty="0">
              <a:latin typeface="+mj-lt"/>
              <a:ea typeface="Calibri" panose="020F0502020204030204" pitchFamily="34" charset="0"/>
            </a:endParaRPr>
          </a:p>
          <a:p>
            <a:pPr marL="0" indent="0">
              <a:spcAft>
                <a:spcPts val="0"/>
              </a:spcAft>
              <a:buNone/>
            </a:pPr>
            <a:r>
              <a:rPr lang="en-GB" b="1" dirty="0">
                <a:latin typeface="Arial" panose="020B0604020202020204" pitchFamily="34" charset="0"/>
                <a:ea typeface="Calibri" panose="020F0502020204030204" pitchFamily="34" charset="0"/>
              </a:rPr>
              <a:t>The Lansbury pharmacy is located in 2 sites in Tower Hamlets</a:t>
            </a:r>
            <a:endParaRPr lang="en-GB" sz="2400" b="1" dirty="0">
              <a:latin typeface="Calibri" panose="020F0502020204030204" pitchFamily="34" charset="0"/>
              <a:ea typeface="Calibri" panose="020F0502020204030204" pitchFamily="34" charset="0"/>
            </a:endParaRPr>
          </a:p>
          <a:p>
            <a:pPr marL="914400" lvl="1" indent="-457200">
              <a:spcAft>
                <a:spcPts val="0"/>
              </a:spcAft>
              <a:buFont typeface="+mj-lt"/>
              <a:buAutoNum type="arabicPeriod"/>
            </a:pPr>
            <a:r>
              <a:rPr lang="en-GB" sz="2600" dirty="0">
                <a:ea typeface="Times New Roman" panose="02020603050405020304" pitchFamily="18" charset="0"/>
              </a:rPr>
              <a:t>Nash Chemist, 817 Commercial Road, London, E14 7HG </a:t>
            </a:r>
          </a:p>
          <a:p>
            <a:pPr marL="914400" lvl="2" indent="0">
              <a:spcAft>
                <a:spcPts val="0"/>
              </a:spcAft>
              <a:buNone/>
            </a:pPr>
            <a:r>
              <a:rPr lang="en-GB" sz="2600" dirty="0">
                <a:ea typeface="Calibri" panose="020F0502020204030204" pitchFamily="34" charset="0"/>
              </a:rPr>
              <a:t>Tel: 0207 987 1398</a:t>
            </a:r>
          </a:p>
          <a:p>
            <a:pPr marL="914400" lvl="1" indent="-457200">
              <a:spcAft>
                <a:spcPts val="0"/>
              </a:spcAft>
              <a:buFont typeface="+mj-lt"/>
              <a:buAutoNum type="arabicPeriod"/>
            </a:pPr>
            <a:r>
              <a:rPr lang="en-GB" sz="2600" dirty="0">
                <a:ea typeface="Times New Roman" panose="02020603050405020304" pitchFamily="18" charset="0"/>
              </a:rPr>
              <a:t>Lansbury Pharmacy, 85 Chrisp Street, London, E14 6GG</a:t>
            </a:r>
          </a:p>
          <a:p>
            <a:pPr marL="914400" lvl="2" indent="0">
              <a:spcAft>
                <a:spcPts val="0"/>
              </a:spcAft>
              <a:buNone/>
            </a:pPr>
            <a:r>
              <a:rPr lang="en-GB" sz="2600" dirty="0">
                <a:ea typeface="Times New Roman" panose="02020603050405020304" pitchFamily="18" charset="0"/>
              </a:rPr>
              <a:t>Tel: 0207 9871875</a:t>
            </a:r>
          </a:p>
        </p:txBody>
      </p:sp>
      <p:sp>
        <p:nvSpPr>
          <p:cNvPr id="4" name="Text Placeholder 3">
            <a:extLst>
              <a:ext uri="{FF2B5EF4-FFF2-40B4-BE49-F238E27FC236}">
                <a16:creationId xmlns:a16="http://schemas.microsoft.com/office/drawing/2014/main" id="{75629A75-4854-44F4-B57D-305B410E6383}"/>
              </a:ext>
            </a:extLst>
          </p:cNvPr>
          <p:cNvSpPr>
            <a:spLocks noGrp="1"/>
          </p:cNvSpPr>
          <p:nvPr>
            <p:ph type="body" sz="quarter" idx="10"/>
          </p:nvPr>
        </p:nvSpPr>
        <p:spPr/>
        <p:txBody>
          <a:bodyPr/>
          <a:lstStyle/>
          <a:p>
            <a:r>
              <a:rPr lang="en-GB" dirty="0"/>
              <a:t>Tower Hamlets </a:t>
            </a:r>
          </a:p>
        </p:txBody>
      </p:sp>
      <p:sp>
        <p:nvSpPr>
          <p:cNvPr id="6" name="Rectangle 5">
            <a:extLst>
              <a:ext uri="{FF2B5EF4-FFF2-40B4-BE49-F238E27FC236}">
                <a16:creationId xmlns:a16="http://schemas.microsoft.com/office/drawing/2014/main" id="{2243235F-E4B1-4E87-AF60-AD7FE278B0D8}"/>
              </a:ext>
            </a:extLst>
          </p:cNvPr>
          <p:cNvSpPr/>
          <p:nvPr/>
        </p:nvSpPr>
        <p:spPr>
          <a:xfrm>
            <a:off x="8535186" y="2657064"/>
            <a:ext cx="3402071" cy="2862322"/>
          </a:xfrm>
          <a:prstGeom prst="rect">
            <a:avLst/>
          </a:prstGeom>
        </p:spPr>
        <p:txBody>
          <a:bodyPr wrap="square">
            <a:spAutoFit/>
          </a:bodyPr>
          <a:lstStyle/>
          <a:p>
            <a:r>
              <a:rPr lang="en-GB" dirty="0"/>
              <a:t>Please note there is potential of some drugs being out of stocks and orders being put onto back order. The drug pricing is based on cost price and no profit to the Lansbury Pharmacy. This is their commitment to the community as well as support to the Asthma and Allergy Friendly Schools initiative</a:t>
            </a:r>
          </a:p>
        </p:txBody>
      </p:sp>
      <p:pic>
        <p:nvPicPr>
          <p:cNvPr id="12" name="Picture 11">
            <a:extLst>
              <a:ext uri="{FF2B5EF4-FFF2-40B4-BE49-F238E27FC236}">
                <a16:creationId xmlns:a16="http://schemas.microsoft.com/office/drawing/2014/main" id="{4DC099F8-332D-44FE-A595-D41B3F139C13}"/>
              </a:ext>
            </a:extLst>
          </p:cNvPr>
          <p:cNvPicPr>
            <a:picLocks noChangeAspect="1"/>
          </p:cNvPicPr>
          <p:nvPr/>
        </p:nvPicPr>
        <p:blipFill>
          <a:blip r:embed="rId5"/>
          <a:stretch>
            <a:fillRect/>
          </a:stretch>
        </p:blipFill>
        <p:spPr>
          <a:xfrm>
            <a:off x="8947468" y="1000675"/>
            <a:ext cx="2577508" cy="1666875"/>
          </a:xfrm>
          <a:prstGeom prst="rect">
            <a:avLst/>
          </a:prstGeom>
        </p:spPr>
      </p:pic>
    </p:spTree>
    <p:extLst>
      <p:ext uri="{BB962C8B-B14F-4D97-AF65-F5344CB8AC3E}">
        <p14:creationId xmlns:p14="http://schemas.microsoft.com/office/powerpoint/2010/main" val="3583068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46554-6911-4B3E-918D-62C1815F510F}"/>
              </a:ext>
            </a:extLst>
          </p:cNvPr>
          <p:cNvSpPr>
            <a:spLocks noGrp="1"/>
          </p:cNvSpPr>
          <p:nvPr>
            <p:ph type="title"/>
          </p:nvPr>
        </p:nvSpPr>
        <p:spPr>
          <a:xfrm>
            <a:off x="712365" y="222351"/>
            <a:ext cx="10515600" cy="467664"/>
          </a:xfrm>
        </p:spPr>
        <p:txBody>
          <a:bodyPr>
            <a:normAutofit fontScale="90000"/>
          </a:bodyPr>
          <a:lstStyle/>
          <a:p>
            <a:pPr lvl="0">
              <a:lnSpc>
                <a:spcPct val="100000"/>
              </a:lnSpc>
              <a:spcBef>
                <a:spcPts val="1000"/>
              </a:spcBef>
              <a:buClr>
                <a:srgbClr val="000000"/>
              </a:buClr>
            </a:pPr>
            <a:br>
              <a:rPr lang="en-GB" sz="2700" spc="0" dirty="0">
                <a:solidFill>
                  <a:srgbClr val="000000"/>
                </a:solidFill>
                <a:latin typeface="Arial" panose="020B0604020202020204" pitchFamily="34" charset="0"/>
                <a:ea typeface="Calibri" panose="020F0502020204030204" pitchFamily="34" charset="0"/>
                <a:cs typeface="+mn-cs"/>
              </a:rPr>
            </a:br>
            <a:br>
              <a:rPr lang="en-GB" sz="2700" spc="0" dirty="0">
                <a:solidFill>
                  <a:srgbClr val="000000"/>
                </a:solidFill>
                <a:latin typeface="Arial" panose="020B0604020202020204" pitchFamily="34" charset="0"/>
                <a:ea typeface="Calibri" panose="020F0502020204030204" pitchFamily="34" charset="0"/>
                <a:cs typeface="+mn-cs"/>
              </a:rPr>
            </a:br>
            <a:br>
              <a:rPr lang="en-GB" sz="2700" spc="0" dirty="0">
                <a:solidFill>
                  <a:srgbClr val="000000"/>
                </a:solidFill>
                <a:latin typeface="Arial" panose="020B0604020202020204" pitchFamily="34" charset="0"/>
                <a:ea typeface="Calibri" panose="020F0502020204030204" pitchFamily="34" charset="0"/>
                <a:cs typeface="+mn-cs"/>
              </a:rPr>
            </a:br>
            <a:br>
              <a:rPr lang="en-GB" sz="2700" spc="0" dirty="0">
                <a:solidFill>
                  <a:srgbClr val="000000"/>
                </a:solidFill>
                <a:latin typeface="Arial" panose="020B0604020202020204" pitchFamily="34" charset="0"/>
                <a:ea typeface="Calibri" panose="020F0502020204030204" pitchFamily="34" charset="0"/>
                <a:cs typeface="+mn-cs"/>
              </a:rPr>
            </a:br>
            <a:r>
              <a:rPr lang="en-GB" sz="2000" spc="0" dirty="0">
                <a:solidFill>
                  <a:schemeClr val="accent1"/>
                </a:solidFill>
                <a:latin typeface="+mn-lt"/>
                <a:ea typeface="Calibri" panose="020F0502020204030204" pitchFamily="34" charset="0"/>
                <a:cs typeface="+mn-cs"/>
              </a:rPr>
              <a:t>Buying from the Bell Pharmacy, Bow,</a:t>
            </a:r>
            <a:r>
              <a:rPr lang="en-GB" sz="2000" dirty="0">
                <a:solidFill>
                  <a:schemeClr val="accent1"/>
                </a:solidFill>
                <a:latin typeface="+mn-lt"/>
                <a:ea typeface="Calibri" panose="020F0502020204030204" pitchFamily="34" charset="0"/>
              </a:rPr>
              <a:t> 534 Roman Road, E3 5ES</a:t>
            </a:r>
            <a:br>
              <a:rPr lang="en-GB" sz="2000" dirty="0">
                <a:latin typeface="Calibri" panose="020F0502020204030204" pitchFamily="34" charset="0"/>
                <a:ea typeface="Calibri" panose="020F0502020204030204" pitchFamily="34" charset="0"/>
              </a:rPr>
            </a:br>
            <a:br>
              <a:rPr lang="en-GB" sz="2700" b="0" spc="0" dirty="0">
                <a:solidFill>
                  <a:schemeClr val="accent1"/>
                </a:solidFill>
                <a:latin typeface="Calibri" panose="020F0502020204030204" pitchFamily="34" charset="0"/>
                <a:ea typeface="Calibri" panose="020F0502020204030204" pitchFamily="34" charset="0"/>
                <a:cs typeface="+mn-cs"/>
              </a:rPr>
            </a:br>
            <a:r>
              <a:rPr lang="en-GB" sz="2900" b="0" spc="0" dirty="0">
                <a:solidFill>
                  <a:srgbClr val="000000"/>
                </a:solidFill>
                <a:ea typeface="+mn-ea"/>
                <a:cs typeface="+mn-cs"/>
              </a:rPr>
              <a:t>The Bell will dispense the drugs at cost price, to purchase:</a:t>
            </a:r>
            <a:br>
              <a:rPr lang="en-GB" sz="2900" b="0" spc="0" dirty="0">
                <a:solidFill>
                  <a:srgbClr val="000000"/>
                </a:solidFill>
                <a:ea typeface="+mn-ea"/>
                <a:cs typeface="+mn-cs"/>
              </a:rPr>
            </a:br>
            <a:br>
              <a:rPr lang="en-GB" sz="1300" b="0" spc="0" dirty="0">
                <a:solidFill>
                  <a:srgbClr val="000000"/>
                </a:solidFill>
                <a:latin typeface="Calibri" panose="020F0502020204030204" pitchFamily="34" charset="0"/>
                <a:ea typeface="Calibri" panose="020F0502020204030204" pitchFamily="34" charset="0"/>
                <a:cs typeface="+mn-cs"/>
              </a:rPr>
            </a:br>
            <a:endParaRPr lang="en-GB" b="0" dirty="0"/>
          </a:p>
        </p:txBody>
      </p:sp>
      <p:sp>
        <p:nvSpPr>
          <p:cNvPr id="3" name="Content Placeholder 2">
            <a:extLst>
              <a:ext uri="{FF2B5EF4-FFF2-40B4-BE49-F238E27FC236}">
                <a16:creationId xmlns:a16="http://schemas.microsoft.com/office/drawing/2014/main" id="{C743D14C-6A42-49A6-89EF-04B2990EEBDB}"/>
              </a:ext>
            </a:extLst>
          </p:cNvPr>
          <p:cNvSpPr>
            <a:spLocks noGrp="1"/>
          </p:cNvSpPr>
          <p:nvPr>
            <p:ph idx="1"/>
          </p:nvPr>
        </p:nvSpPr>
        <p:spPr>
          <a:xfrm>
            <a:off x="504048" y="1358878"/>
            <a:ext cx="7732653" cy="5278890"/>
          </a:xfrm>
        </p:spPr>
        <p:txBody>
          <a:bodyPr>
            <a:normAutofit/>
          </a:bodyPr>
          <a:lstStyle/>
          <a:p>
            <a:pPr marL="342900" lvl="0" indent="-342900">
              <a:spcAft>
                <a:spcPts val="0"/>
              </a:spcAft>
              <a:buFont typeface="+mj-lt"/>
              <a:buAutoNum type="arabicPeriod"/>
            </a:pPr>
            <a:r>
              <a:rPr lang="en-GB" sz="2600" dirty="0">
                <a:latin typeface="Arial" panose="020B0604020202020204" pitchFamily="34" charset="0"/>
                <a:cs typeface="Arial" panose="020B0604020202020204" pitchFamily="34" charset="0"/>
              </a:rPr>
              <a:t>Complete this form :</a:t>
            </a:r>
            <a:r>
              <a:rPr lang="en-GB" sz="2600" dirty="0">
                <a:latin typeface="Arial" panose="020B0604020202020204" pitchFamily="34" charset="0"/>
                <a:ea typeface="Times New Roman" panose="02020603050405020304" pitchFamily="18" charset="0"/>
                <a:cs typeface="Arial" panose="020B0604020202020204" pitchFamily="34" charset="0"/>
                <a:hlinkClick r:id="rId3"/>
              </a:rPr>
              <a:t> Letter for Pharmacy to order Your Emergency Kit</a:t>
            </a:r>
            <a:endParaRPr lang="en-GB" sz="2600" dirty="0">
              <a:latin typeface="Arial" panose="020B0604020202020204" pitchFamily="34" charset="0"/>
              <a:cs typeface="Arial" panose="020B0604020202020204" pitchFamily="34" charset="0"/>
            </a:endParaRPr>
          </a:p>
          <a:p>
            <a:pPr marL="342900" lvl="0" indent="-342900">
              <a:spcAft>
                <a:spcPts val="0"/>
              </a:spcAft>
              <a:buFont typeface="+mj-lt"/>
              <a:buAutoNum type="arabicPeriod"/>
            </a:pPr>
            <a:r>
              <a:rPr lang="en-GB" sz="2600" dirty="0">
                <a:latin typeface="Arial" panose="020B0604020202020204" pitchFamily="34" charset="0"/>
                <a:ea typeface="Times New Roman" panose="02020603050405020304" pitchFamily="18" charset="0"/>
                <a:cs typeface="Arial" panose="020B0604020202020204" pitchFamily="34" charset="0"/>
              </a:rPr>
              <a:t>Email the order to </a:t>
            </a:r>
            <a:r>
              <a:rPr lang="en-GB" sz="2600" u="sng"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4"/>
              </a:rPr>
              <a:t>bellpharmacy.fwt93@nhs.net</a:t>
            </a:r>
            <a:r>
              <a:rPr lang="en-GB" sz="2600" dirty="0">
                <a:latin typeface="Arial" panose="020B0604020202020204" pitchFamily="34" charset="0"/>
                <a:ea typeface="Times New Roman" panose="02020603050405020304" pitchFamily="18" charset="0"/>
                <a:cs typeface="Arial" panose="020B0604020202020204" pitchFamily="34" charset="0"/>
              </a:rPr>
              <a:t>.</a:t>
            </a:r>
          </a:p>
          <a:p>
            <a:pPr marL="342900" indent="-342900">
              <a:spcAft>
                <a:spcPts val="0"/>
              </a:spcAft>
              <a:buFont typeface="+mj-lt"/>
              <a:buAutoNum type="arabicPeriod"/>
            </a:pPr>
            <a:r>
              <a:rPr lang="en-GB" sz="2600" dirty="0">
                <a:latin typeface="Arial" panose="020B0604020202020204" pitchFamily="34" charset="0"/>
                <a:ea typeface="Times New Roman" panose="02020603050405020304" pitchFamily="18" charset="0"/>
                <a:cs typeface="Arial" panose="020B0604020202020204" pitchFamily="34" charset="0"/>
              </a:rPr>
              <a:t>Allow 48 hour lead time </a:t>
            </a:r>
          </a:p>
          <a:p>
            <a:pPr marL="342900" indent="-342900">
              <a:spcAft>
                <a:spcPts val="0"/>
              </a:spcAft>
              <a:buFont typeface="+mj-lt"/>
              <a:buAutoNum type="arabicPeriod"/>
            </a:pPr>
            <a:r>
              <a:rPr lang="en-GB" sz="2600" dirty="0">
                <a:latin typeface="Arial" panose="020B0604020202020204" pitchFamily="34" charset="0"/>
                <a:ea typeface="Calibri" panose="020F0502020204030204" pitchFamily="34" charset="0"/>
                <a:cs typeface="Arial" panose="020B0604020202020204" pitchFamily="34" charset="0"/>
              </a:rPr>
              <a:t>Call to ensure the kit is ready for collection</a:t>
            </a:r>
          </a:p>
          <a:p>
            <a:pPr marL="342900" lvl="0" indent="-342900">
              <a:spcAft>
                <a:spcPts val="0"/>
              </a:spcAft>
              <a:buFont typeface="+mj-lt"/>
              <a:buAutoNum type="arabicPeriod"/>
            </a:pPr>
            <a:r>
              <a:rPr lang="en-GB" sz="2600" dirty="0">
                <a:latin typeface="Arial" panose="020B0604020202020204" pitchFamily="34" charset="0"/>
                <a:ea typeface="Times New Roman" panose="02020603050405020304" pitchFamily="18" charset="0"/>
                <a:cs typeface="Arial" panose="020B0604020202020204" pitchFamily="34" charset="0"/>
              </a:rPr>
              <a:t>Payment has to be made at the point of collection either by debit card or cash. </a:t>
            </a: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mj-lt"/>
              <a:buAutoNum type="arabicPeriod"/>
            </a:pPr>
            <a:r>
              <a:rPr lang="en-GB" sz="2600" dirty="0">
                <a:latin typeface="Arial" panose="020B0604020202020204" pitchFamily="34" charset="0"/>
                <a:ea typeface="Times New Roman" panose="02020603050405020304" pitchFamily="18" charset="0"/>
                <a:cs typeface="Arial" panose="020B0604020202020204" pitchFamily="34" charset="0"/>
              </a:rPr>
              <a:t>Replacement orders will follow the same process.</a:t>
            </a:r>
          </a:p>
          <a:p>
            <a:pPr marL="342900" lvl="0" indent="-342900">
              <a:spcAft>
                <a:spcPts val="0"/>
              </a:spcAft>
              <a:buFont typeface="+mj-lt"/>
              <a:buAutoNum type="arabicPeriod"/>
            </a:pPr>
            <a:r>
              <a:rPr lang="en-GB" sz="2600" dirty="0">
                <a:latin typeface="Arial" panose="020B0604020202020204" pitchFamily="34" charset="0"/>
                <a:ea typeface="Calibri" panose="020F0502020204030204" pitchFamily="34" charset="0"/>
                <a:cs typeface="Arial" panose="020B0604020202020204" pitchFamily="34" charset="0"/>
              </a:rPr>
              <a:t>Can delivery to schools close the Pharmacy</a:t>
            </a:r>
          </a:p>
        </p:txBody>
      </p:sp>
      <p:sp>
        <p:nvSpPr>
          <p:cNvPr id="4" name="Text Placeholder 3">
            <a:extLst>
              <a:ext uri="{FF2B5EF4-FFF2-40B4-BE49-F238E27FC236}">
                <a16:creationId xmlns:a16="http://schemas.microsoft.com/office/drawing/2014/main" id="{75629A75-4854-44F4-B57D-305B410E6383}"/>
              </a:ext>
            </a:extLst>
          </p:cNvPr>
          <p:cNvSpPr>
            <a:spLocks noGrp="1"/>
          </p:cNvSpPr>
          <p:nvPr>
            <p:ph type="body" sz="quarter" idx="10"/>
          </p:nvPr>
        </p:nvSpPr>
        <p:spPr/>
        <p:txBody>
          <a:bodyPr/>
          <a:lstStyle/>
          <a:p>
            <a:r>
              <a:rPr lang="en-GB" dirty="0"/>
              <a:t>Tower Hamlets </a:t>
            </a:r>
          </a:p>
        </p:txBody>
      </p:sp>
      <p:sp>
        <p:nvSpPr>
          <p:cNvPr id="6" name="Rectangle 5">
            <a:extLst>
              <a:ext uri="{FF2B5EF4-FFF2-40B4-BE49-F238E27FC236}">
                <a16:creationId xmlns:a16="http://schemas.microsoft.com/office/drawing/2014/main" id="{2243235F-E4B1-4E87-AF60-AD7FE278B0D8}"/>
              </a:ext>
            </a:extLst>
          </p:cNvPr>
          <p:cNvSpPr/>
          <p:nvPr/>
        </p:nvSpPr>
        <p:spPr>
          <a:xfrm>
            <a:off x="8296544" y="2953061"/>
            <a:ext cx="3511296" cy="3139321"/>
          </a:xfrm>
          <a:prstGeom prst="rect">
            <a:avLst/>
          </a:prstGeom>
        </p:spPr>
        <p:txBody>
          <a:bodyPr wrap="square">
            <a:spAutoFit/>
          </a:bodyPr>
          <a:lstStyle/>
          <a:p>
            <a:r>
              <a:rPr lang="en-GB" dirty="0"/>
              <a:t>Please note there is potential of some drugs being out of stocks and orders being put onto back order. The drug pricing is based on cost price and no profit to the Bell Pharmacy. This is their commitment to the community as well as support to the Asthma and Allergy Friendly Schools initiative</a:t>
            </a:r>
          </a:p>
          <a:p>
            <a:r>
              <a:rPr lang="en-GB" dirty="0"/>
              <a:t>Tel: </a:t>
            </a:r>
            <a:r>
              <a:rPr lang="en-GB" dirty="0">
                <a:latin typeface="Calibri" panose="020F0502020204030204" pitchFamily="34" charset="0"/>
                <a:ea typeface="Times New Roman" panose="02020603050405020304" pitchFamily="18" charset="0"/>
              </a:rPr>
              <a:t>02089808853</a:t>
            </a:r>
            <a:endParaRPr lang="en-GB" dirty="0"/>
          </a:p>
        </p:txBody>
      </p:sp>
      <p:pic>
        <p:nvPicPr>
          <p:cNvPr id="12" name="Picture 11">
            <a:extLst>
              <a:ext uri="{FF2B5EF4-FFF2-40B4-BE49-F238E27FC236}">
                <a16:creationId xmlns:a16="http://schemas.microsoft.com/office/drawing/2014/main" id="{4DC099F8-332D-44FE-A595-D41B3F139C13}"/>
              </a:ext>
            </a:extLst>
          </p:cNvPr>
          <p:cNvPicPr>
            <a:picLocks noChangeAspect="1"/>
          </p:cNvPicPr>
          <p:nvPr/>
        </p:nvPicPr>
        <p:blipFill>
          <a:blip r:embed="rId5"/>
          <a:stretch>
            <a:fillRect/>
          </a:stretch>
        </p:blipFill>
        <p:spPr>
          <a:xfrm>
            <a:off x="8236700" y="1361260"/>
            <a:ext cx="3451251" cy="1666875"/>
          </a:xfrm>
          <a:prstGeom prst="rect">
            <a:avLst/>
          </a:prstGeom>
        </p:spPr>
      </p:pic>
    </p:spTree>
    <p:extLst>
      <p:ext uri="{BB962C8B-B14F-4D97-AF65-F5344CB8AC3E}">
        <p14:creationId xmlns:p14="http://schemas.microsoft.com/office/powerpoint/2010/main" val="397666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4B6D-C0A7-43EA-BA50-01249DE06B53}"/>
              </a:ext>
            </a:extLst>
          </p:cNvPr>
          <p:cNvSpPr>
            <a:spLocks noGrp="1"/>
          </p:cNvSpPr>
          <p:nvPr>
            <p:ph type="title"/>
          </p:nvPr>
        </p:nvSpPr>
        <p:spPr>
          <a:xfrm>
            <a:off x="622442" y="365125"/>
            <a:ext cx="10731358" cy="566053"/>
          </a:xfrm>
        </p:spPr>
        <p:txBody>
          <a:bodyPr>
            <a:normAutofit fontScale="90000"/>
          </a:bodyPr>
          <a:lstStyle/>
          <a:p>
            <a:br>
              <a:rPr lang="en-GB" sz="2800" spc="0" dirty="0">
                <a:solidFill>
                  <a:schemeClr val="accent1"/>
                </a:solidFill>
                <a:ea typeface="Calibri" panose="020F0502020204030204" pitchFamily="34" charset="0"/>
              </a:rPr>
            </a:br>
            <a:r>
              <a:rPr lang="en-GB" sz="2700" spc="0" dirty="0">
                <a:solidFill>
                  <a:schemeClr val="accent1"/>
                </a:solidFill>
                <a:ea typeface="Calibri" panose="020F0502020204030204" pitchFamily="34" charset="0"/>
              </a:rPr>
              <a:t>Buying the from the Sinclair Pharmacy, Bow -</a:t>
            </a:r>
            <a:r>
              <a:rPr lang="en-GB" sz="2700" i="1" dirty="0">
                <a:solidFill>
                  <a:schemeClr val="bg2">
                    <a:lumMod val="50000"/>
                  </a:schemeClr>
                </a:solidFill>
              </a:rPr>
              <a:t>557-559 Roman Road, E3 5EL</a:t>
            </a:r>
            <a:br>
              <a:rPr lang="en-GB" sz="2800" i="1" dirty="0">
                <a:solidFill>
                  <a:schemeClr val="bg2">
                    <a:lumMod val="50000"/>
                  </a:schemeClr>
                </a:solidFill>
              </a:rPr>
            </a:br>
            <a:endParaRPr lang="en-GB" sz="2800" dirty="0"/>
          </a:p>
        </p:txBody>
      </p:sp>
      <p:sp>
        <p:nvSpPr>
          <p:cNvPr id="3" name="Content Placeholder 2">
            <a:extLst>
              <a:ext uri="{FF2B5EF4-FFF2-40B4-BE49-F238E27FC236}">
                <a16:creationId xmlns:a16="http://schemas.microsoft.com/office/drawing/2014/main" id="{B327EE7E-9495-460F-BBA1-F1F5E1E8920B}"/>
              </a:ext>
            </a:extLst>
          </p:cNvPr>
          <p:cNvSpPr>
            <a:spLocks noGrp="1"/>
          </p:cNvSpPr>
          <p:nvPr>
            <p:ph idx="1"/>
          </p:nvPr>
        </p:nvSpPr>
        <p:spPr>
          <a:xfrm>
            <a:off x="622443" y="1107347"/>
            <a:ext cx="6985790" cy="4865613"/>
          </a:xfrm>
        </p:spPr>
        <p:txBody>
          <a:bodyPr>
            <a:normAutofit fontScale="92500" lnSpcReduction="10000"/>
          </a:bodyPr>
          <a:lstStyle/>
          <a:p>
            <a:pPr marL="0" indent="0">
              <a:buNone/>
            </a:pPr>
            <a:r>
              <a:rPr lang="en-GB" dirty="0"/>
              <a:t>The Bell will apply 20% discount, to purchase:</a:t>
            </a:r>
          </a:p>
          <a:p>
            <a:pPr marL="342900" lvl="0" indent="-342900">
              <a:spcAft>
                <a:spcPts val="0"/>
              </a:spcAft>
              <a:buClr>
                <a:srgbClr val="000000"/>
              </a:buClr>
              <a:buFont typeface="+mj-lt"/>
              <a:buAutoNum type="arabicPeriod"/>
            </a:pPr>
            <a:r>
              <a:rPr lang="en-GB" dirty="0"/>
              <a:t>Complete this form: </a:t>
            </a:r>
            <a:r>
              <a:rPr lang="en-GB" dirty="0">
                <a:ea typeface="Times New Roman" panose="02020603050405020304" pitchFamily="18" charset="0"/>
                <a:hlinkClick r:id="rId2"/>
              </a:rPr>
              <a:t>Letter for Pharmacy to order Your Emergency Kit</a:t>
            </a:r>
            <a:endParaRPr lang="en-GB" dirty="0"/>
          </a:p>
          <a:p>
            <a:pPr marL="342900" lvl="0" indent="-342900">
              <a:spcAft>
                <a:spcPts val="0"/>
              </a:spcAft>
              <a:buClr>
                <a:srgbClr val="000000"/>
              </a:buClr>
              <a:buFont typeface="+mj-lt"/>
              <a:buAutoNum type="arabicPeriod"/>
            </a:pPr>
            <a:r>
              <a:rPr lang="en-GB" dirty="0">
                <a:ea typeface="Times New Roman" panose="02020603050405020304" pitchFamily="18" charset="0"/>
              </a:rPr>
              <a:t>Email the order to </a:t>
            </a:r>
            <a:r>
              <a:rPr lang="en-GB" u="sng" dirty="0">
                <a:solidFill>
                  <a:srgbClr val="0000FF"/>
                </a:solidFill>
                <a:ea typeface="Times New Roman" panose="02020603050405020304" pitchFamily="18" charset="0"/>
                <a:hlinkClick r:id="rId3"/>
              </a:rPr>
              <a:t>Pharmacysinclair.FNH88@nhs.net</a:t>
            </a:r>
            <a:endParaRPr lang="en-GB" u="sng" dirty="0">
              <a:solidFill>
                <a:srgbClr val="0000FF"/>
              </a:solidFill>
              <a:ea typeface="Times New Roman" panose="02020603050405020304" pitchFamily="18" charset="0"/>
            </a:endParaRPr>
          </a:p>
          <a:p>
            <a:pPr marL="342900" lvl="0" indent="-342900">
              <a:spcAft>
                <a:spcPts val="0"/>
              </a:spcAft>
              <a:buClr>
                <a:srgbClr val="000000"/>
              </a:buClr>
              <a:buFont typeface="+mj-lt"/>
              <a:buAutoNum type="arabicPeriod"/>
            </a:pPr>
            <a:r>
              <a:rPr lang="en-GB" dirty="0">
                <a:ea typeface="Times New Roman" panose="02020603050405020304" pitchFamily="18" charset="0"/>
              </a:rPr>
              <a:t>Allow 2-7 days lead time </a:t>
            </a:r>
          </a:p>
          <a:p>
            <a:pPr marL="342900" lvl="0" indent="-342900">
              <a:spcAft>
                <a:spcPts val="0"/>
              </a:spcAft>
              <a:buClr>
                <a:srgbClr val="000000"/>
              </a:buClr>
              <a:buFont typeface="+mj-lt"/>
              <a:buAutoNum type="arabicPeriod"/>
            </a:pPr>
            <a:r>
              <a:rPr lang="en-GB" dirty="0">
                <a:ea typeface="Calibri" panose="020F0502020204030204" pitchFamily="34" charset="0"/>
              </a:rPr>
              <a:t>Call to ensure the kit is ready for collection</a:t>
            </a:r>
          </a:p>
          <a:p>
            <a:pPr marL="342900" lvl="0" indent="-342900">
              <a:spcAft>
                <a:spcPts val="0"/>
              </a:spcAft>
              <a:buClr>
                <a:srgbClr val="000000"/>
              </a:buClr>
              <a:buFont typeface="+mj-lt"/>
              <a:buAutoNum type="arabicPeriod"/>
            </a:pPr>
            <a:r>
              <a:rPr lang="en-GB" dirty="0">
                <a:ea typeface="Times New Roman" panose="02020603050405020304" pitchFamily="18" charset="0"/>
              </a:rPr>
              <a:t>Payment has to be made at the point of collection either by </a:t>
            </a:r>
            <a:r>
              <a:rPr lang="en-GB" dirty="0">
                <a:solidFill>
                  <a:schemeClr val="tx1"/>
                </a:solidFill>
                <a:ea typeface="Times New Roman" panose="02020603050405020304" pitchFamily="18" charset="0"/>
              </a:rPr>
              <a:t>debit card or cash. </a:t>
            </a:r>
            <a:endParaRPr lang="en-GB" sz="2400" dirty="0">
              <a:solidFill>
                <a:schemeClr val="tx1"/>
              </a:solidFill>
              <a:ea typeface="Calibri" panose="020F0502020204030204" pitchFamily="34" charset="0"/>
            </a:endParaRPr>
          </a:p>
          <a:p>
            <a:pPr marL="342900" lvl="0" indent="-342900">
              <a:spcAft>
                <a:spcPts val="0"/>
              </a:spcAft>
              <a:buClr>
                <a:srgbClr val="000000"/>
              </a:buClr>
              <a:buFont typeface="+mj-lt"/>
              <a:buAutoNum type="arabicPeriod"/>
            </a:pPr>
            <a:r>
              <a:rPr lang="en-GB" dirty="0">
                <a:ea typeface="Times New Roman" panose="02020603050405020304" pitchFamily="18" charset="0"/>
              </a:rPr>
              <a:t>Replacement orders will follow the same process.</a:t>
            </a:r>
          </a:p>
          <a:p>
            <a:pPr marL="0" indent="0">
              <a:buNone/>
            </a:pPr>
            <a:endParaRPr lang="en-GB" dirty="0"/>
          </a:p>
        </p:txBody>
      </p:sp>
      <p:sp>
        <p:nvSpPr>
          <p:cNvPr id="4" name="Text Placeholder 3">
            <a:extLst>
              <a:ext uri="{FF2B5EF4-FFF2-40B4-BE49-F238E27FC236}">
                <a16:creationId xmlns:a16="http://schemas.microsoft.com/office/drawing/2014/main" id="{5F194A75-F94D-4075-92FE-BE18024B194F}"/>
              </a:ext>
            </a:extLst>
          </p:cNvPr>
          <p:cNvSpPr>
            <a:spLocks noGrp="1"/>
          </p:cNvSpPr>
          <p:nvPr>
            <p:ph type="body" sz="quarter" idx="10"/>
          </p:nvPr>
        </p:nvSpPr>
        <p:spPr/>
        <p:txBody>
          <a:bodyPr/>
          <a:lstStyle/>
          <a:p>
            <a:r>
              <a:rPr lang="en-GB" dirty="0"/>
              <a:t>Tower Hamlets</a:t>
            </a:r>
          </a:p>
        </p:txBody>
      </p:sp>
      <p:pic>
        <p:nvPicPr>
          <p:cNvPr id="5" name="Picture 4">
            <a:extLst>
              <a:ext uri="{FF2B5EF4-FFF2-40B4-BE49-F238E27FC236}">
                <a16:creationId xmlns:a16="http://schemas.microsoft.com/office/drawing/2014/main" id="{044D78E0-E1A1-484A-8FE1-349292A16D8F}"/>
              </a:ext>
            </a:extLst>
          </p:cNvPr>
          <p:cNvPicPr>
            <a:picLocks noChangeAspect="1"/>
          </p:cNvPicPr>
          <p:nvPr/>
        </p:nvPicPr>
        <p:blipFill>
          <a:blip r:embed="rId4"/>
          <a:stretch>
            <a:fillRect/>
          </a:stretch>
        </p:blipFill>
        <p:spPr>
          <a:xfrm>
            <a:off x="8236700" y="1361260"/>
            <a:ext cx="3451251" cy="1666875"/>
          </a:xfrm>
          <a:prstGeom prst="rect">
            <a:avLst/>
          </a:prstGeom>
        </p:spPr>
      </p:pic>
      <p:sp>
        <p:nvSpPr>
          <p:cNvPr id="6" name="Rectangle 5">
            <a:extLst>
              <a:ext uri="{FF2B5EF4-FFF2-40B4-BE49-F238E27FC236}">
                <a16:creationId xmlns:a16="http://schemas.microsoft.com/office/drawing/2014/main" id="{7314C55B-053E-409C-9C71-FB8508584B64}"/>
              </a:ext>
            </a:extLst>
          </p:cNvPr>
          <p:cNvSpPr/>
          <p:nvPr/>
        </p:nvSpPr>
        <p:spPr>
          <a:xfrm>
            <a:off x="8598716" y="3187953"/>
            <a:ext cx="3343348" cy="2031325"/>
          </a:xfrm>
          <a:prstGeom prst="rect">
            <a:avLst/>
          </a:prstGeom>
        </p:spPr>
        <p:txBody>
          <a:bodyPr wrap="square">
            <a:spAutoFit/>
          </a:bodyPr>
          <a:lstStyle/>
          <a:p>
            <a:r>
              <a:rPr lang="en-GB" dirty="0"/>
              <a:t>Please note there is potential of some drugs being out of stocks and orders being put onto back order. </a:t>
            </a:r>
          </a:p>
          <a:p>
            <a:endParaRPr lang="en-GB" dirty="0"/>
          </a:p>
          <a:p>
            <a:r>
              <a:rPr lang="en-GB" dirty="0"/>
              <a:t>Tel: 0208 980 5743</a:t>
            </a:r>
          </a:p>
          <a:p>
            <a:endParaRPr lang="en-GB" dirty="0"/>
          </a:p>
        </p:txBody>
      </p:sp>
    </p:spTree>
    <p:extLst>
      <p:ext uri="{BB962C8B-B14F-4D97-AF65-F5344CB8AC3E}">
        <p14:creationId xmlns:p14="http://schemas.microsoft.com/office/powerpoint/2010/main" val="164732902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FFFFFF"/>
      </a:lt2>
      <a:accent1>
        <a:srgbClr val="005EB8"/>
      </a:accent1>
      <a:accent2>
        <a:srgbClr val="005EB8"/>
      </a:accent2>
      <a:accent3>
        <a:srgbClr val="005EB8"/>
      </a:accent3>
      <a:accent4>
        <a:srgbClr val="005EB8"/>
      </a:accent4>
      <a:accent5>
        <a:srgbClr val="005EB8"/>
      </a:accent5>
      <a:accent6>
        <a:srgbClr val="005EB8"/>
      </a:accent6>
      <a:hlink>
        <a:srgbClr val="005EB8"/>
      </a:hlink>
      <a:folHlink>
        <a:srgbClr val="005EB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2174</TotalTime>
  <Words>683</Words>
  <Application>Microsoft Office PowerPoint</Application>
  <PresentationFormat>Widescreen</PresentationFormat>
  <Paragraphs>53</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Pharmacies selling the Emergency Medicine Kit at a reduced price and how to buy the kit</vt:lpstr>
      <vt:lpstr>Pharmacies</vt:lpstr>
      <vt:lpstr>    Buying from the Lansbury Pharmacy  The Lansbury will sell the drugs at cost price, to purchase:   </vt:lpstr>
      <vt:lpstr>    Buying from the Bell Pharmacy, Bow, 534 Roman Road, E3 5ES  The Bell will dispense the drugs at cost price, to purchase:  </vt:lpstr>
      <vt:lpstr> Buying the from the Sinclair Pharmacy, Bow -557-559 Roman Road, E3 5EL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Samuel (NHS NEL CSU)</dc:creator>
  <cp:lastModifiedBy>HADAWAY, Tori (BARTS HEALTH NHS TRUST)</cp:lastModifiedBy>
  <cp:revision>191</cp:revision>
  <dcterms:created xsi:type="dcterms:W3CDTF">2021-03-05T13:22:03Z</dcterms:created>
  <dcterms:modified xsi:type="dcterms:W3CDTF">2024-08-04T11:24:02Z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320d2409-e5c2-4385-a591-8a1f7c5652be</vt:lpwstr>
  </property>
</Properties>
</file>