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9F9D8434.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A_850ADB9E.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20_3AA5E53B.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56" r:id="rId5"/>
    <p:sldId id="257" r:id="rId6"/>
    <p:sldId id="259" r:id="rId7"/>
    <p:sldId id="260" r:id="rId8"/>
    <p:sldId id="258"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6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4CE7D1-6B14-006D-7423-34F24E0A94F7}" name="Phoebe Kalungi" initials="PK" userId="S::phoebe.kalungi@gpcg.onmicrosoft.com::74fe5963-4089-4cbc-bb9c-263e1aba3a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B2"/>
    <a:srgbClr val="7CCBE0"/>
    <a:srgbClr val="A1FFFF"/>
    <a:srgbClr val="45C1ED"/>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32AA9A-8E57-A8F5-7C4C-1446CE7C2E4F}" v="210" dt="2024-05-14T15:39:03.629"/>
    <p1510:client id="{57DB2C1A-311A-B531-5D7E-ACDB3BC8CF8C}" v="818" dt="2024-05-15T11:20:59.995"/>
    <p1510:client id="{71937EC1-0AF9-4656-A0AE-9F4644381178}" v="1" dt="2024-05-15T14:18:37.722"/>
    <p1510:client id="{7D4555DB-87F8-BE5C-2E00-4F951DEC3349}" v="1" dt="2024-05-14T15:34:38"/>
    <p1510:client id="{881ACB3C-7315-4279-8DA4-86B065EB0D9A}" v="3" dt="2024-05-15T13:30:52.447"/>
    <p1510:client id="{D20FA4E7-64A2-E5BD-CDA8-C6CA28C59EE6}" v="36" dt="2024-05-14T14:24:36.389"/>
    <p1510:client id="{F25D371C-FF66-EF8A-4F26-A181FA8A23D5}" v="1" dt="2024-05-15T13:01:21.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00_9F9D8434.xml><?xml version="1.0" encoding="utf-8"?>
<p188:cmLst xmlns:a="http://schemas.openxmlformats.org/drawingml/2006/main" xmlns:r="http://schemas.openxmlformats.org/officeDocument/2006/relationships" xmlns:p188="http://schemas.microsoft.com/office/powerpoint/2018/8/main">
  <p188:cm id="{7F1D5F4E-D3E6-476E-85D1-184057317332}" authorId="{2A4CE7D1-6B14-006D-7423-34F24E0A94F7}" status="resolved" created="2024-05-14T12:38:37.988" complete="100000">
    <ac:txMkLst xmlns:ac="http://schemas.microsoft.com/office/drawing/2013/main/command">
      <pc:docMk xmlns:pc="http://schemas.microsoft.com/office/powerpoint/2013/main/command"/>
      <pc:sldMk xmlns:pc="http://schemas.microsoft.com/office/powerpoint/2013/main/command" cId="2677900340" sldId="256"/>
      <ac:spMk id="9" creationId="{60800751-564E-F86B-B146-AEC437AEA9EC}"/>
      <ac:txMk cp="0" len="18">
        <ac:context len="135" hash="1774722171"/>
      </ac:txMk>
    </ac:txMkLst>
    <p188:pos x="3456214" y="163285"/>
    <p188:txBody>
      <a:bodyPr/>
      <a:lstStyle/>
      <a:p>
        <a:r>
          <a:rPr lang="en-US"/>
          <a:t>Given that this is an infant feeding session can you please use images reflecting this?</a:t>
        </a:r>
      </a:p>
    </p188:txBody>
  </p188:cm>
</p188:cmLst>
</file>

<file path=ppt/comments/modernComment_10A_850ADB9E.xml><?xml version="1.0" encoding="utf-8"?>
<p188:cmLst xmlns:a="http://schemas.openxmlformats.org/drawingml/2006/main" xmlns:r="http://schemas.openxmlformats.org/officeDocument/2006/relationships" xmlns:p188="http://schemas.microsoft.com/office/powerpoint/2018/8/main">
  <p188:cm id="{BDED196A-711C-4B50-A1A5-A25155D17497}" authorId="{2A4CE7D1-6B14-006D-7423-34F24E0A94F7}" status="resolved" created="2024-05-14T12:37:52.643" complete="100000">
    <ac:txMkLst xmlns:ac="http://schemas.microsoft.com/office/drawing/2013/main/command">
      <pc:docMk xmlns:pc="http://schemas.microsoft.com/office/powerpoint/2013/main/command"/>
      <pc:sldMk xmlns:pc="http://schemas.microsoft.com/office/powerpoint/2013/main/command" cId="2232081310" sldId="266"/>
      <ac:spMk id="5" creationId="{7A08CDBB-6145-A541-E628-4AF94BB20934}"/>
      <ac:txMk cp="92" len="96">
        <ac:context len="216" hash="1003065638"/>
      </ac:txMk>
    </ac:txMkLst>
    <p188:pos x="2149928" y="2102303"/>
    <p188:txBody>
      <a:bodyPr/>
      <a:lstStyle/>
      <a:p>
        <a:r>
          <a:rPr lang="en-US"/>
          <a:t>Check with Hannah whether this part could be rephrased in line with the PACED/responsive bottle feeding advice - for consistency?</a:t>
        </a:r>
      </a:p>
    </p188:txBody>
  </p188:cm>
</p188:cmLst>
</file>

<file path=ppt/comments/modernComment_120_3AA5E53B.xml><?xml version="1.0" encoding="utf-8"?>
<p188:cmLst xmlns:a="http://schemas.openxmlformats.org/drawingml/2006/main" xmlns:r="http://schemas.openxmlformats.org/officeDocument/2006/relationships" xmlns:p188="http://schemas.microsoft.com/office/powerpoint/2018/8/main">
  <p188:cm id="{B0BC0734-9336-48C0-8B78-46440F8A6F7B}" authorId="{2A4CE7D1-6B14-006D-7423-34F24E0A94F7}" created="2024-05-14T13:06:58.621">
    <ac:txMkLst xmlns:ac="http://schemas.microsoft.com/office/drawing/2013/main/command">
      <pc:docMk xmlns:pc="http://schemas.microsoft.com/office/powerpoint/2013/main/command"/>
      <pc:sldMk xmlns:pc="http://schemas.microsoft.com/office/powerpoint/2013/main/command" cId="983950651" sldId="288"/>
      <ac:spMk id="9" creationId="{60800751-564E-F86B-B146-AEC437AEA9EC}"/>
      <ac:txMk cp="0" len="12">
        <ac:context len="13" hash="572092255"/>
      </ac:txMk>
    </ac:txMkLst>
    <p188:pos x="2634342" y="250371"/>
    <p188:txBody>
      <a:bodyPr/>
      <a:lstStyle/>
      <a:p>
        <a:r>
          <a:rPr lang="en-US"/>
          <a:t>Would you recommend this product over other milk alternatives for &gt;6months? and would it be primarily for breastfeed babies with CMA? Which babies would it be appropriate to recommend this product to? Not sure this is clear. If there are cheaper products on the market offering similar benefits can we recommend those with cost of living in mind.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99A98-8F3C-42F4-AF04-54E920B861C0}" type="datetimeFigureOut">
              <a:rPr lang="en-GB" smtClean="0"/>
              <a:t>13/06/2024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D20DDF-3C80-4BF9-B575-23D991CE3B59}" type="slidenum">
              <a:rPr lang="en-GB" smtClean="0"/>
              <a:t>‹#›</a:t>
            </a:fld>
            <a:endParaRPr lang="en-GB"/>
          </a:p>
        </p:txBody>
      </p:sp>
    </p:spTree>
    <p:extLst>
      <p:ext uri="{BB962C8B-B14F-4D97-AF65-F5344CB8AC3E}">
        <p14:creationId xmlns:p14="http://schemas.microsoft.com/office/powerpoint/2010/main" val="186757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ice.org.uk/guidance/ng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ks.nice.org.uk/topics/colic-infantil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panose="020F0502020204030204"/>
                <a:cs typeface="Calibri" panose="020F0502020204030204"/>
              </a:rPr>
              <a:t>Afternoon everyone,</a:t>
            </a:r>
          </a:p>
          <a:p>
            <a:endParaRPr lang="en-GB">
              <a:ea typeface="Calibri" panose="020F0502020204030204"/>
              <a:cs typeface="Calibri" panose="020F0502020204030204"/>
            </a:endParaRPr>
          </a:p>
          <a:p>
            <a:r>
              <a:rPr lang="en-GB">
                <a:ea typeface="Calibri" panose="020F0502020204030204"/>
                <a:cs typeface="Calibri" panose="020F0502020204030204"/>
              </a:rPr>
              <a:t>My name is Toni Russell, I am one of the child healthy weight advisors working within the tower hamlets GP CareGroup and also working very closely with Public Health. </a:t>
            </a:r>
          </a:p>
          <a:p>
            <a:endParaRPr lang="en-GB">
              <a:ea typeface="Calibri" panose="020F0502020204030204"/>
              <a:cs typeface="Calibri" panose="020F0502020204030204"/>
            </a:endParaRPr>
          </a:p>
          <a:p>
            <a:r>
              <a:rPr lang="en-GB">
                <a:ea typeface="Calibri" panose="020F0502020204030204"/>
                <a:cs typeface="Calibri" panose="020F0502020204030204"/>
              </a:rPr>
              <a:t>Today I will be presenting on cows milk allergy, there will be some case studies involved within the presentation, so hopefully that will help to engage everyone. But please do feel free to pop your questions in the chat box and we can go through any at the end and I will try my best to answer them.</a:t>
            </a: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1</a:t>
            </a:fld>
            <a:endParaRPr lang="en-GB"/>
          </a:p>
        </p:txBody>
      </p:sp>
    </p:spTree>
    <p:extLst>
      <p:ext uri="{BB962C8B-B14F-4D97-AF65-F5344CB8AC3E}">
        <p14:creationId xmlns:p14="http://schemas.microsoft.com/office/powerpoint/2010/main" val="360767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GB" sz="1200" b="1">
                <a:solidFill>
                  <a:srgbClr val="012D41"/>
                </a:solidFill>
                <a:latin typeface="Calibri"/>
                <a:ea typeface="Calibri"/>
                <a:cs typeface="Calibri"/>
                <a:sym typeface="Calibri"/>
              </a:rPr>
              <a:t>ECZEMA: </a:t>
            </a:r>
            <a:r>
              <a:rPr lang="en-GB" sz="1200">
                <a:solidFill>
                  <a:schemeClr val="dk1"/>
                </a:solidFill>
                <a:latin typeface="Calibri"/>
                <a:ea typeface="Calibri"/>
                <a:cs typeface="Calibri"/>
                <a:sym typeface="Calibri"/>
              </a:rPr>
              <a:t>There are many triggers for eczema such as soap powders, fragrance, temperature, stress, pollen, house dust mites, sweat, wet and messy play, damp and mould. </a:t>
            </a:r>
            <a:r>
              <a:rPr lang="en-GB">
                <a:solidFill>
                  <a:schemeClr val="dk1"/>
                </a:solidFill>
                <a:latin typeface="Calibri"/>
                <a:ea typeface="Calibri"/>
                <a:cs typeface="Calibri"/>
                <a:sym typeface="Calibri"/>
              </a:rPr>
              <a:t>So you can see CMA is just one of many possible cause.</a:t>
            </a:r>
            <a:endParaRPr lang="en-US">
              <a:sym typeface="Calibri"/>
            </a:endParaRPr>
          </a:p>
          <a:p>
            <a:pPr>
              <a:buSzPts val="1100"/>
            </a:pPr>
            <a:r>
              <a:rPr lang="en-GB">
                <a:solidFill>
                  <a:schemeClr val="dk1"/>
                </a:solidFill>
                <a:latin typeface="Calibri"/>
                <a:ea typeface="Calibri"/>
                <a:cs typeface="Calibri"/>
                <a:sym typeface="Calibri"/>
              </a:rPr>
              <a:t>If</a:t>
            </a:r>
            <a:r>
              <a:rPr lang="en-GB" sz="1200">
                <a:solidFill>
                  <a:schemeClr val="dk1"/>
                </a:solidFill>
                <a:latin typeface="Calibri"/>
                <a:ea typeface="Calibri"/>
                <a:cs typeface="Calibri"/>
                <a:sym typeface="Calibri"/>
              </a:rPr>
              <a:t> eczema develops around the age of 3 months or older it tends to be due to genetics rather than a food allergy.</a:t>
            </a:r>
            <a:endParaRPr lang="en-GB"/>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a:buClr>
                <a:schemeClr val="dk1"/>
              </a:buClr>
              <a:buSzPts val="1100"/>
            </a:pPr>
            <a:r>
              <a:rPr lang="en-GB" sz="1200">
                <a:solidFill>
                  <a:schemeClr val="dk1"/>
                </a:solidFill>
                <a:latin typeface="Calibri"/>
                <a:ea typeface="Calibri"/>
                <a:cs typeface="Calibri"/>
                <a:sym typeface="Calibri"/>
              </a:rPr>
              <a:t>If a cow’s milk allergy is causing the eczema it often presents when the infant is younger than </a:t>
            </a:r>
            <a:r>
              <a:rPr lang="en-GB">
                <a:solidFill>
                  <a:schemeClr val="dk1"/>
                </a:solidFill>
                <a:latin typeface="Calibri"/>
                <a:ea typeface="Calibri"/>
                <a:cs typeface="Calibri"/>
                <a:sym typeface="Calibri"/>
              </a:rPr>
              <a:t>1 or 2 months</a:t>
            </a:r>
            <a:r>
              <a:rPr lang="en-GB" sz="1200">
                <a:solidFill>
                  <a:schemeClr val="dk1"/>
                </a:solidFill>
                <a:latin typeface="Calibri"/>
                <a:ea typeface="Calibri"/>
                <a:cs typeface="Calibri"/>
                <a:sym typeface="Calibri"/>
              </a:rPr>
              <a:t> old, removing the food trigger alone often will not always </a:t>
            </a:r>
            <a:r>
              <a:rPr lang="en-GB">
                <a:solidFill>
                  <a:schemeClr val="dk1"/>
                </a:solidFill>
                <a:latin typeface="Calibri"/>
                <a:ea typeface="Calibri"/>
                <a:cs typeface="Calibri"/>
                <a:sym typeface="Calibri"/>
              </a:rPr>
              <a:t>fully resolve</a:t>
            </a:r>
            <a:r>
              <a:rPr lang="en-GB" sz="1200">
                <a:solidFill>
                  <a:schemeClr val="dk1"/>
                </a:solidFill>
                <a:latin typeface="Calibri"/>
                <a:ea typeface="Calibri"/>
                <a:cs typeface="Calibri"/>
                <a:sym typeface="Calibri"/>
              </a:rPr>
              <a:t> the eczema. It is still absolutely essential to continue to keep up with regular emollients and steroid creams if necessary</a:t>
            </a:r>
            <a:r>
              <a:rPr lang="en-GB">
                <a:solidFill>
                  <a:schemeClr val="dk1"/>
                </a:solidFill>
                <a:latin typeface="Calibri"/>
                <a:ea typeface="Calibri"/>
                <a:cs typeface="Calibri"/>
                <a:sym typeface="Calibri"/>
              </a:rPr>
              <a:t> and if advised. </a:t>
            </a:r>
            <a:endParaRPr lang="en-GB" sz="1200">
              <a:solidFill>
                <a:schemeClr val="dk1"/>
              </a:solidFill>
              <a:latin typeface="Calibri"/>
              <a:ea typeface="Calibri"/>
              <a:cs typeface="Calibri"/>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10</a:t>
            </a:fld>
            <a:endParaRPr lang="en-GB"/>
          </a:p>
        </p:txBody>
      </p:sp>
    </p:spTree>
    <p:extLst>
      <p:ext uri="{BB962C8B-B14F-4D97-AF65-F5344CB8AC3E}">
        <p14:creationId xmlns:p14="http://schemas.microsoft.com/office/powerpoint/2010/main" val="2032360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GB" sz="1200" b="1" i="0" u="none" strike="noStrike">
                <a:solidFill>
                  <a:srgbClr val="000000"/>
                </a:solidFill>
                <a:latin typeface="Calibri"/>
                <a:ea typeface="Calibri"/>
                <a:cs typeface="Calibri"/>
                <a:sym typeface="Calibri"/>
              </a:rPr>
              <a:t>BREASTFEEDING</a:t>
            </a:r>
            <a:r>
              <a:rPr lang="en-GB" sz="1200" b="0" i="0" u="none" strike="noStrike">
                <a:solidFill>
                  <a:srgbClr val="000000"/>
                </a:solidFill>
                <a:latin typeface="Calibri"/>
                <a:ea typeface="Calibri"/>
                <a:cs typeface="Calibri"/>
                <a:sym typeface="Calibri"/>
              </a:rPr>
              <a:t>: </a:t>
            </a:r>
            <a:endParaRPr lang="en-GB" b="0"/>
          </a:p>
          <a:p>
            <a:pPr marL="158750">
              <a:buSzPts val="1100"/>
            </a:pPr>
            <a:r>
              <a:rPr lang="en-GB" sz="1200" b="0" i="0" u="none" strike="noStrike">
                <a:solidFill>
                  <a:srgbClr val="000000"/>
                </a:solidFill>
                <a:latin typeface="Calibri"/>
                <a:ea typeface="Calibri"/>
                <a:cs typeface="Calibri"/>
                <a:sym typeface="Calibri"/>
              </a:rPr>
              <a:t>We know that breastfeeding is the optimal nutrition for infants and provides many benefits for mum and baby, as Hannah has already kindly gone through with us.</a:t>
            </a:r>
            <a:r>
              <a:rPr lang="en-GB">
                <a:solidFill>
                  <a:srgbClr val="000000"/>
                </a:solidFill>
                <a:latin typeface="Calibri"/>
                <a:ea typeface="Calibri"/>
                <a:cs typeface="Calibri"/>
                <a:sym typeface="Calibri"/>
              </a:rPr>
              <a:t> </a:t>
            </a:r>
            <a:endParaRPr lang="en-GB" sz="1200" b="0" i="0" u="none" strike="noStrike">
              <a:solidFill>
                <a:srgbClr val="000000"/>
              </a:solidFill>
              <a:latin typeface="Calibri"/>
              <a:ea typeface="Calibri"/>
              <a:cs typeface="Calibri"/>
            </a:endParaRPr>
          </a:p>
          <a:p>
            <a:pPr marL="158750">
              <a:buSzPts val="1100"/>
            </a:pPr>
            <a:r>
              <a:rPr lang="en-GB" sz="1200" b="0" i="0" u="none" strike="noStrike">
                <a:solidFill>
                  <a:srgbClr val="000000"/>
                </a:solidFill>
                <a:latin typeface="Calibri"/>
                <a:ea typeface="Calibri"/>
                <a:cs typeface="Calibri"/>
                <a:sym typeface="Calibri"/>
              </a:rPr>
              <a:t>If a mother is presenting with a baby with any of the symptoms</a:t>
            </a:r>
            <a:r>
              <a:rPr lang="en-GB">
                <a:solidFill>
                  <a:srgbClr val="000000"/>
                </a:solidFill>
                <a:latin typeface="Calibri"/>
                <a:ea typeface="Calibri"/>
                <a:cs typeface="Calibri"/>
                <a:sym typeface="Calibri"/>
              </a:rPr>
              <a:t> we went through</a:t>
            </a:r>
            <a:r>
              <a:rPr lang="en-GB" sz="1200" b="0" i="0" u="none" strike="noStrike">
                <a:solidFill>
                  <a:srgbClr val="000000"/>
                </a:solidFill>
                <a:latin typeface="Calibri"/>
                <a:ea typeface="Calibri"/>
                <a:cs typeface="Calibri"/>
                <a:sym typeface="Calibri"/>
              </a:rPr>
              <a:t>, continuing to breastfeed is the best outcome. Many of the symptoms seen in breastfed infants can be addressed by reassurance around feeding techniques and managing expectations of what is normal for a breastfed baby</a:t>
            </a:r>
            <a:r>
              <a:rPr lang="en-GB">
                <a:solidFill>
                  <a:srgbClr val="000000"/>
                </a:solidFill>
                <a:latin typeface="Calibri"/>
                <a:ea typeface="Calibri"/>
                <a:cs typeface="Calibri"/>
                <a:sym typeface="Calibri"/>
              </a:rPr>
              <a:t>...and that’s where the baby feeding and wellbeing service can support the parents. So please do signpost parents to use this service if breastfeeding.</a:t>
            </a:r>
            <a:endParaRPr lang="en-GB" b="0"/>
          </a:p>
          <a:p>
            <a:pPr marL="158750">
              <a:buSzPts val="1100"/>
            </a:pPr>
            <a:endParaRPr lang="en-GB">
              <a:solidFill>
                <a:srgbClr val="000000"/>
              </a:solidFill>
              <a:latin typeface="Calibri"/>
              <a:ea typeface="Calibri"/>
              <a:cs typeface="Calibri"/>
              <a:sym typeface="Calibri"/>
            </a:endParaRPr>
          </a:p>
          <a:p>
            <a:pPr marL="158750">
              <a:buSzPts val="1100"/>
            </a:pPr>
            <a:r>
              <a:rPr lang="en-GB">
                <a:solidFill>
                  <a:srgbClr val="000000"/>
                </a:solidFill>
                <a:latin typeface="Calibri"/>
                <a:ea typeface="Calibri"/>
                <a:cs typeface="Calibri"/>
                <a:sym typeface="Calibri"/>
              </a:rPr>
              <a:t>As we spoke about before CMA</a:t>
            </a:r>
            <a:r>
              <a:rPr lang="en-GB" sz="1200" b="0" i="0" u="none" strike="noStrike">
                <a:solidFill>
                  <a:srgbClr val="000000"/>
                </a:solidFill>
                <a:latin typeface="Calibri"/>
                <a:ea typeface="Calibri"/>
                <a:cs typeface="Calibri"/>
                <a:sym typeface="Calibri"/>
              </a:rPr>
              <a:t> is much less common in breastfed infants, only 0.5% of exclusively breastfed infants show reactions to cow’s milk protein compared to 2%-</a:t>
            </a:r>
            <a:r>
              <a:rPr lang="en-GB">
                <a:solidFill>
                  <a:srgbClr val="000000"/>
                </a:solidFill>
                <a:latin typeface="Calibri"/>
                <a:ea typeface="Calibri"/>
                <a:cs typeface="Calibri"/>
                <a:sym typeface="Calibri"/>
              </a:rPr>
              <a:t>5</a:t>
            </a:r>
            <a:r>
              <a:rPr lang="en-GB" sz="1200" b="0" i="0" u="none" strike="noStrike">
                <a:solidFill>
                  <a:srgbClr val="000000"/>
                </a:solidFill>
                <a:latin typeface="Calibri"/>
                <a:ea typeface="Calibri"/>
                <a:cs typeface="Calibri"/>
                <a:sym typeface="Calibri"/>
              </a:rPr>
              <a:t>% of formula fed infants.</a:t>
            </a:r>
            <a:endParaRPr lang="en-GB" b="0"/>
          </a:p>
          <a:p>
            <a:pPr marL="158750">
              <a:buSzPts val="1100"/>
            </a:pPr>
            <a:endParaRPr lang="en-GB">
              <a:solidFill>
                <a:srgbClr val="000000"/>
              </a:solidFill>
              <a:latin typeface="Calibri"/>
              <a:ea typeface="Calibri"/>
              <a:cs typeface="Calibri"/>
              <a:sym typeface="Calibri"/>
            </a:endParaRPr>
          </a:p>
          <a:p>
            <a:pPr marL="158750">
              <a:buSzPts val="1100"/>
            </a:pPr>
            <a:r>
              <a:rPr lang="en-GB">
                <a:solidFill>
                  <a:srgbClr val="000000"/>
                </a:solidFill>
                <a:latin typeface="Calibri"/>
                <a:ea typeface="Calibri"/>
                <a:cs typeface="Calibri"/>
                <a:sym typeface="Calibri"/>
              </a:rPr>
              <a:t>So for help</a:t>
            </a:r>
            <a:r>
              <a:rPr lang="en-GB" sz="1200" b="0" i="0" u="none" strike="noStrike">
                <a:solidFill>
                  <a:srgbClr val="000000"/>
                </a:solidFill>
                <a:latin typeface="Calibri"/>
                <a:ea typeface="Calibri"/>
                <a:cs typeface="Calibri"/>
                <a:sym typeface="Calibri"/>
              </a:rPr>
              <a:t> with breastfeeding please </a:t>
            </a:r>
            <a:r>
              <a:rPr lang="en-GB">
                <a:solidFill>
                  <a:srgbClr val="000000"/>
                </a:solidFill>
                <a:latin typeface="Calibri"/>
                <a:ea typeface="Calibri"/>
                <a:cs typeface="Calibri"/>
                <a:sym typeface="Calibri"/>
              </a:rPr>
              <a:t>sign post to the baby feeding and wellbeing service or health</a:t>
            </a:r>
            <a:r>
              <a:rPr lang="en-GB" sz="1200" b="0" i="0" u="none" strike="noStrike">
                <a:solidFill>
                  <a:srgbClr val="000000"/>
                </a:solidFill>
                <a:latin typeface="Calibri"/>
                <a:ea typeface="Calibri"/>
                <a:cs typeface="Calibri"/>
                <a:sym typeface="Calibri"/>
              </a:rPr>
              <a:t> </a:t>
            </a:r>
            <a:r>
              <a:rPr lang="en-GB">
                <a:solidFill>
                  <a:srgbClr val="000000"/>
                </a:solidFill>
                <a:latin typeface="Calibri"/>
                <a:ea typeface="Calibri"/>
                <a:cs typeface="Calibri"/>
                <a:sym typeface="Calibri"/>
              </a:rPr>
              <a:t>visitors and</a:t>
            </a:r>
            <a:r>
              <a:rPr lang="en-GB" sz="1200" b="0" i="0" u="none" strike="noStrike">
                <a:solidFill>
                  <a:srgbClr val="000000"/>
                </a:solidFill>
                <a:latin typeface="Calibri"/>
                <a:ea typeface="Calibri"/>
                <a:cs typeface="Calibri"/>
                <a:sym typeface="Calibri"/>
              </a:rPr>
              <a:t> signpost to </a:t>
            </a:r>
            <a:r>
              <a:rPr lang="en-GB">
                <a:solidFill>
                  <a:srgbClr val="000000"/>
                </a:solidFill>
                <a:latin typeface="Calibri"/>
                <a:ea typeface="Calibri"/>
                <a:cs typeface="Calibri"/>
                <a:sym typeface="Calibri"/>
              </a:rPr>
              <a:t>some of the website I have put at the back of the training. </a:t>
            </a:r>
            <a:endParaRPr lang="en-GB" b="0"/>
          </a:p>
          <a:p>
            <a:pPr marL="158750">
              <a:buSzPts val="1100"/>
            </a:pPr>
            <a:endParaRPr lang="en-GB">
              <a:solidFill>
                <a:srgbClr val="000000"/>
              </a:solidFill>
              <a:latin typeface="Calibri"/>
              <a:ea typeface="Calibri"/>
              <a:cs typeface="Calibri"/>
              <a:sym typeface="Calibri"/>
            </a:endParaRPr>
          </a:p>
          <a:p>
            <a:pPr marL="158750">
              <a:buSzPts val="1100"/>
            </a:pPr>
            <a:r>
              <a:rPr lang="en-GB" sz="1200" b="0" i="0" u="none" strike="noStrike">
                <a:solidFill>
                  <a:srgbClr val="000000"/>
                </a:solidFill>
                <a:latin typeface="Calibri"/>
                <a:ea typeface="Calibri"/>
                <a:cs typeface="Calibri"/>
                <a:sym typeface="Calibri"/>
              </a:rPr>
              <a:t>There is rarely a need to stop breastfeeding if a child has a food allergy</a:t>
            </a:r>
            <a:r>
              <a:rPr lang="en-GB">
                <a:solidFill>
                  <a:srgbClr val="000000"/>
                </a:solidFill>
                <a:latin typeface="Calibri"/>
                <a:ea typeface="Calibri"/>
                <a:cs typeface="Calibri"/>
                <a:sym typeface="Calibri"/>
              </a:rPr>
              <a:t>, so it is important to reiterate this message to breast feeding mothers and encourage them to continue. </a:t>
            </a:r>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11</a:t>
            </a:fld>
            <a:endParaRPr lang="en-GB"/>
          </a:p>
        </p:txBody>
      </p:sp>
    </p:spTree>
    <p:extLst>
      <p:ext uri="{BB962C8B-B14F-4D97-AF65-F5344CB8AC3E}">
        <p14:creationId xmlns:p14="http://schemas.microsoft.com/office/powerpoint/2010/main" val="2134035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GB">
                <a:latin typeface="Inter"/>
                <a:ea typeface="Inter"/>
                <a:cs typeface="Inter"/>
                <a:sym typeface="Inter"/>
              </a:rPr>
              <a:t>So just moving on to the guidelines...hopefully</a:t>
            </a:r>
            <a:r>
              <a:rPr lang="en-GB" sz="1200">
                <a:latin typeface="Inter"/>
                <a:ea typeface="Inter"/>
                <a:cs typeface="Inter"/>
                <a:sym typeface="Inter"/>
              </a:rPr>
              <a:t> everyone is familiar with the </a:t>
            </a:r>
            <a:r>
              <a:rPr lang="en-GB" sz="1200" err="1">
                <a:latin typeface="Inter"/>
                <a:ea typeface="Inter"/>
                <a:cs typeface="Inter"/>
                <a:sym typeface="Inter"/>
              </a:rPr>
              <a:t>iMAP</a:t>
            </a:r>
            <a:r>
              <a:rPr lang="en-GB" sz="1200">
                <a:latin typeface="Inter"/>
                <a:ea typeface="Inter"/>
                <a:cs typeface="Inter"/>
                <a:sym typeface="Inter"/>
              </a:rPr>
              <a:t> guidelines</a:t>
            </a:r>
            <a:r>
              <a:rPr lang="en-GB">
                <a:latin typeface="Inter"/>
                <a:ea typeface="Inter"/>
                <a:cs typeface="Inter"/>
                <a:sym typeface="Inter"/>
              </a:rPr>
              <a:t>, which stands for International </a:t>
            </a:r>
            <a:r>
              <a:rPr lang="en-GB">
                <a:sym typeface="Inter"/>
              </a:rPr>
              <a:t>Milk </a:t>
            </a:r>
            <a:r>
              <a:rPr lang="en-GB" err="1">
                <a:sym typeface="Inter"/>
              </a:rPr>
              <a:t>Allegry</a:t>
            </a:r>
            <a:r>
              <a:rPr lang="en-GB">
                <a:sym typeface="Inter"/>
              </a:rPr>
              <a:t> in Primary Care. It is the main guideline to follow in primary care when suspecting a CMA.</a:t>
            </a:r>
            <a:endParaRPr lang="en-GB">
              <a:latin typeface="Calibri" panose="020F0502020204030204"/>
              <a:ea typeface="Calibri" panose="020F0502020204030204"/>
              <a:cs typeface="Calibri" panose="020F0502020204030204"/>
              <a:sym typeface="Inter"/>
            </a:endParaRPr>
          </a:p>
          <a:p>
            <a:pPr>
              <a:buSzPts val="1100"/>
            </a:pPr>
            <a:endParaRPr lang="en-GB">
              <a:latin typeface="Calibri" panose="020F0502020204030204"/>
              <a:ea typeface="Calibri" panose="020F0502020204030204"/>
              <a:cs typeface="Calibri" panose="020F0502020204030204"/>
            </a:endParaRPr>
          </a:p>
          <a:p>
            <a:pPr>
              <a:buSzPts val="1100"/>
            </a:pPr>
            <a:r>
              <a:rPr lang="en-GB">
                <a:latin typeface="Calibri" panose="020F0502020204030204"/>
                <a:ea typeface="Calibri" panose="020F0502020204030204"/>
                <a:cs typeface="Calibri" panose="020F0502020204030204"/>
              </a:rPr>
              <a:t>They consist of two </a:t>
            </a:r>
            <a:r>
              <a:rPr lang="en-GB" err="1">
                <a:latin typeface="Calibri" panose="020F0502020204030204"/>
                <a:ea typeface="Calibri" panose="020F0502020204030204"/>
                <a:cs typeface="Calibri" panose="020F0502020204030204"/>
              </a:rPr>
              <a:t>algortihms</a:t>
            </a:r>
            <a:r>
              <a:rPr lang="en-GB">
                <a:latin typeface="Calibri" panose="020F0502020204030204"/>
                <a:ea typeface="Calibri" panose="020F0502020204030204"/>
                <a:cs typeface="Calibri" panose="020F0502020204030204"/>
              </a:rPr>
              <a:t>, so the first one is how the CMA presents itself and then another one on treating CMA. </a:t>
            </a:r>
          </a:p>
          <a:p>
            <a:pPr>
              <a:buSzPts val="1100"/>
            </a:pPr>
            <a:endParaRPr lang="en-GB">
              <a:latin typeface="Inter"/>
              <a:ea typeface="Inter"/>
              <a:cs typeface="Inter"/>
              <a:sym typeface="Inter"/>
            </a:endParaRPr>
          </a:p>
          <a:p>
            <a:pPr>
              <a:lnSpc>
                <a:spcPct val="115000"/>
              </a:lnSpc>
              <a:spcBef>
                <a:spcPts val="1400"/>
              </a:spcBef>
              <a:buSzPts val="1100"/>
            </a:pPr>
            <a:r>
              <a:rPr lang="en-GB">
                <a:solidFill>
                  <a:schemeClr val="dk1"/>
                </a:solidFill>
                <a:latin typeface="Inter"/>
                <a:ea typeface="Inter"/>
                <a:cs typeface="Inter"/>
                <a:sym typeface="Inter"/>
              </a:rPr>
              <a:t>The link to the newest </a:t>
            </a:r>
            <a:r>
              <a:rPr lang="en-GB" sz="1200">
                <a:solidFill>
                  <a:schemeClr val="dk1"/>
                </a:solidFill>
                <a:latin typeface="Inter"/>
                <a:ea typeface="Inter"/>
                <a:cs typeface="Inter"/>
                <a:sym typeface="Inter"/>
              </a:rPr>
              <a:t>guideline for managing CMA </a:t>
            </a:r>
            <a:r>
              <a:rPr lang="en-GB">
                <a:solidFill>
                  <a:schemeClr val="dk1"/>
                </a:solidFill>
                <a:latin typeface="Inter"/>
                <a:ea typeface="Inter"/>
                <a:cs typeface="Inter"/>
                <a:sym typeface="Inter"/>
              </a:rPr>
              <a:t>is here at the bottom of the slide... and it includes </a:t>
            </a:r>
            <a:r>
              <a:rPr lang="en-GB" sz="1200">
                <a:solidFill>
                  <a:schemeClr val="dk1"/>
                </a:solidFill>
                <a:latin typeface="Inter"/>
                <a:ea typeface="Inter"/>
                <a:cs typeface="Inter"/>
                <a:sym typeface="Inter"/>
              </a:rPr>
              <a:t>great resources</a:t>
            </a:r>
            <a:r>
              <a:rPr lang="en-GB">
                <a:solidFill>
                  <a:schemeClr val="dk1"/>
                </a:solidFill>
                <a:latin typeface="Inter"/>
                <a:ea typeface="Inter"/>
                <a:cs typeface="Inter"/>
                <a:sym typeface="Inter"/>
              </a:rPr>
              <a:t> you can give to parents so they can manage the allergy whilst waiting for a dietitian referral for support. We'll talk more about the resources later.</a:t>
            </a:r>
            <a:endParaRPr lang="en-GB" sz="1200">
              <a:solidFill>
                <a:schemeClr val="dk1"/>
              </a:solidFill>
              <a:latin typeface="Inter"/>
              <a:ea typeface="Inter"/>
              <a:cs typeface="Inter"/>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12</a:t>
            </a:fld>
            <a:endParaRPr lang="en-GB"/>
          </a:p>
        </p:txBody>
      </p:sp>
    </p:spTree>
    <p:extLst>
      <p:ext uri="{BB962C8B-B14F-4D97-AF65-F5344CB8AC3E}">
        <p14:creationId xmlns:p14="http://schemas.microsoft.com/office/powerpoint/2010/main" val="4249246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GB">
                <a:solidFill>
                  <a:schemeClr val="dk1"/>
                </a:solidFill>
                <a:latin typeface="Calibri"/>
                <a:ea typeface="Calibri"/>
                <a:cs typeface="Calibri"/>
                <a:sym typeface="Calibri"/>
              </a:rPr>
              <a:t>The first thing to do if you suspect a CMA is an allergy focused history. </a:t>
            </a:r>
            <a:r>
              <a:rPr lang="en-GB" sz="1200">
                <a:solidFill>
                  <a:schemeClr val="dk1"/>
                </a:solidFill>
                <a:latin typeface="Calibri"/>
                <a:ea typeface="Calibri"/>
                <a:cs typeface="Calibri"/>
                <a:sym typeface="Calibri"/>
              </a:rPr>
              <a:t>An allergy-focused clinical history is the cornerstone of diagnosing a food allergy.</a:t>
            </a:r>
            <a:endParaRPr lang="en-GB">
              <a:solidFill>
                <a:schemeClr val="dk1"/>
              </a:solidFill>
              <a:latin typeface="Calibri"/>
              <a:ea typeface="Calibri"/>
              <a:cs typeface="Calibri"/>
            </a:endParaRPr>
          </a:p>
          <a:p>
            <a:pPr>
              <a:buSzPts val="1100"/>
            </a:pPr>
            <a:endParaRPr lang="en-GB">
              <a:solidFill>
                <a:schemeClr val="dk1"/>
              </a:solidFill>
              <a:latin typeface="Calibri"/>
              <a:ea typeface="Calibri"/>
              <a:cs typeface="Calibri"/>
              <a:sym typeface="Calibri"/>
            </a:endParaRPr>
          </a:p>
          <a:p>
            <a:pPr>
              <a:buSzPts val="1100"/>
            </a:pPr>
            <a:r>
              <a:rPr lang="en-GB">
                <a:solidFill>
                  <a:schemeClr val="dk1"/>
                </a:solidFill>
                <a:latin typeface="Calibri"/>
                <a:ea typeface="Calibri"/>
                <a:cs typeface="Calibri"/>
                <a:sym typeface="Calibri"/>
              </a:rPr>
              <a:t>So the</a:t>
            </a:r>
            <a:r>
              <a:rPr lang="en-GB" sz="1200">
                <a:solidFill>
                  <a:schemeClr val="dk1"/>
                </a:solidFill>
                <a:latin typeface="Calibri"/>
                <a:ea typeface="Calibri"/>
                <a:cs typeface="Calibri"/>
                <a:sym typeface="Calibri"/>
              </a:rPr>
              <a:t> following</a:t>
            </a:r>
            <a:r>
              <a:rPr lang="en-GB">
                <a:solidFill>
                  <a:schemeClr val="dk1"/>
                </a:solidFill>
                <a:latin typeface="Calibri"/>
                <a:ea typeface="Calibri"/>
                <a:cs typeface="Calibri"/>
                <a:sym typeface="Calibri"/>
              </a:rPr>
              <a:t> questions are involved in a allergy focused history </a:t>
            </a:r>
            <a:endParaRPr lang="en-GB" sz="1200">
              <a:solidFill>
                <a:schemeClr val="dk1"/>
              </a:solidFill>
              <a:latin typeface="Calibri"/>
              <a:ea typeface="Calibri"/>
              <a:cs typeface="Calibri"/>
            </a:endParaRPr>
          </a:p>
          <a:p>
            <a:pPr marL="285750" indent="-254000">
              <a:buClr>
                <a:schemeClr val="dk1"/>
              </a:buClr>
              <a:buSzPts val="1200"/>
              <a:buFont typeface="Calibri"/>
              <a:buChar char="•"/>
            </a:pPr>
            <a:r>
              <a:rPr lang="en-GB">
                <a:solidFill>
                  <a:schemeClr val="dk1"/>
                </a:solidFill>
                <a:latin typeface="Calibri"/>
                <a:ea typeface="Calibri"/>
                <a:cs typeface="Calibri"/>
                <a:sym typeface="Calibri"/>
              </a:rPr>
              <a:t>Asking about family history....Is</a:t>
            </a:r>
            <a:r>
              <a:rPr lang="en-GB" sz="1200">
                <a:solidFill>
                  <a:schemeClr val="dk1"/>
                </a:solidFill>
                <a:latin typeface="Calibri"/>
                <a:ea typeface="Calibri"/>
                <a:cs typeface="Calibri"/>
                <a:sym typeface="Calibri"/>
              </a:rPr>
              <a:t> there a family history of atopy? This includes eczema, asthma, allergic rhinitis or food allergy. A reported history makes diagnosis more likely. If one parent has an allergic condition it increases the infant's risk by 60-80%.</a:t>
            </a:r>
            <a:endParaRPr lang="en-GB" sz="1200">
              <a:solidFill>
                <a:schemeClr val="dk1"/>
              </a:solidFill>
              <a:latin typeface="Calibri"/>
              <a:ea typeface="Calibri"/>
              <a:cs typeface="Calibri"/>
            </a:endParaRPr>
          </a:p>
          <a:p>
            <a:pPr marL="285750" indent="-254000">
              <a:buClr>
                <a:schemeClr val="dk1"/>
              </a:buClr>
              <a:buSzPts val="1200"/>
              <a:buFont typeface="Calibri"/>
              <a:buChar char="•"/>
            </a:pPr>
            <a:r>
              <a:rPr lang="en-GB">
                <a:solidFill>
                  <a:schemeClr val="dk1"/>
                </a:solidFill>
                <a:latin typeface="Calibri"/>
                <a:ea typeface="Calibri"/>
                <a:cs typeface="Calibri"/>
                <a:sym typeface="Calibri"/>
              </a:rPr>
              <a:t>Asking if there is an</a:t>
            </a:r>
            <a:r>
              <a:rPr lang="en-GB" sz="1200">
                <a:solidFill>
                  <a:schemeClr val="dk1"/>
                </a:solidFill>
                <a:latin typeface="Calibri"/>
                <a:ea typeface="Calibri"/>
                <a:cs typeface="Calibri"/>
                <a:sym typeface="Calibri"/>
              </a:rPr>
              <a:t> atopic history in the </a:t>
            </a:r>
            <a:r>
              <a:rPr lang="en-GB">
                <a:solidFill>
                  <a:schemeClr val="dk1"/>
                </a:solidFill>
                <a:latin typeface="Calibri"/>
                <a:ea typeface="Calibri"/>
                <a:cs typeface="Calibri"/>
                <a:sym typeface="Calibri"/>
              </a:rPr>
              <a:t>infant, such</a:t>
            </a:r>
            <a:r>
              <a:rPr lang="en-GB" sz="1200">
                <a:solidFill>
                  <a:schemeClr val="dk1"/>
                </a:solidFill>
                <a:latin typeface="Calibri"/>
                <a:ea typeface="Calibri"/>
                <a:cs typeface="Calibri"/>
                <a:sym typeface="Calibri"/>
              </a:rPr>
              <a:t> as eczema</a:t>
            </a:r>
            <a:r>
              <a:rPr lang="en-GB">
                <a:solidFill>
                  <a:schemeClr val="dk1"/>
                </a:solidFill>
                <a:latin typeface="Calibri"/>
                <a:ea typeface="Calibri"/>
                <a:cs typeface="Calibri"/>
                <a:sym typeface="Calibri"/>
              </a:rPr>
              <a:t>. If</a:t>
            </a:r>
            <a:r>
              <a:rPr lang="en-GB" sz="1200">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it </a:t>
            </a:r>
            <a:r>
              <a:rPr lang="en-GB" sz="1200">
                <a:solidFill>
                  <a:schemeClr val="dk1"/>
                </a:solidFill>
                <a:latin typeface="Calibri"/>
                <a:ea typeface="Calibri"/>
                <a:cs typeface="Calibri"/>
                <a:sym typeface="Calibri"/>
              </a:rPr>
              <a:t>developed in the first few months of life it is more likely to be in relation to food allergy</a:t>
            </a:r>
            <a:endParaRPr lang="en-GB" sz="1200">
              <a:solidFill>
                <a:schemeClr val="dk1"/>
              </a:solidFill>
              <a:latin typeface="Calibri"/>
              <a:ea typeface="Calibri"/>
              <a:cs typeface="Calibri"/>
            </a:endParaRPr>
          </a:p>
          <a:p>
            <a:pPr marL="285750" indent="-254000">
              <a:buClr>
                <a:schemeClr val="dk1"/>
              </a:buClr>
              <a:buSzPts val="1200"/>
              <a:buFont typeface="Calibri"/>
              <a:buChar char="•"/>
            </a:pPr>
            <a:r>
              <a:rPr lang="en-GB">
                <a:solidFill>
                  <a:schemeClr val="dk1"/>
                </a:solidFill>
                <a:latin typeface="Calibri"/>
                <a:ea typeface="Calibri"/>
                <a:cs typeface="Calibri"/>
                <a:sym typeface="Calibri"/>
              </a:rPr>
              <a:t>Asking what</a:t>
            </a:r>
            <a:r>
              <a:rPr lang="en-GB" sz="1200">
                <a:solidFill>
                  <a:schemeClr val="dk1"/>
                </a:solidFill>
                <a:latin typeface="Calibri"/>
                <a:ea typeface="Calibri"/>
                <a:cs typeface="Calibri"/>
                <a:sym typeface="Calibri"/>
              </a:rPr>
              <a:t> symptoms are present, how severe are they and how often are they occurring?</a:t>
            </a:r>
            <a:r>
              <a:rPr lang="en-GB">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 If they are within seconds then it is </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immediate allergy It is important to ask it there has been repeated exposure and if the same symptoms have </a:t>
            </a:r>
            <a:r>
              <a:rPr lang="en-GB" sz="1200" err="1">
                <a:solidFill>
                  <a:schemeClr val="dk1"/>
                </a:solidFill>
                <a:latin typeface="Calibri"/>
                <a:ea typeface="Calibri"/>
                <a:cs typeface="Calibri"/>
                <a:sym typeface="Calibri"/>
              </a:rPr>
              <a:t>occured</a:t>
            </a:r>
            <a:endParaRPr lang="en-GB" sz="1200">
              <a:solidFill>
                <a:schemeClr val="dk1"/>
              </a:solidFill>
              <a:latin typeface="Calibri"/>
              <a:ea typeface="Calibri"/>
              <a:cs typeface="Calibri"/>
              <a:sym typeface="Calibri"/>
            </a:endParaRPr>
          </a:p>
          <a:p>
            <a:pPr marL="285750" indent="-254000">
              <a:buClr>
                <a:schemeClr val="dk1"/>
              </a:buClr>
              <a:buSzPts val="1200"/>
              <a:buFont typeface="Calibri"/>
              <a:buChar char="•"/>
            </a:pPr>
            <a:r>
              <a:rPr lang="en-GB">
                <a:solidFill>
                  <a:schemeClr val="dk1"/>
                </a:solidFill>
                <a:latin typeface="Calibri"/>
                <a:ea typeface="Calibri"/>
                <a:cs typeface="Calibri"/>
                <a:sym typeface="Calibri"/>
              </a:rPr>
              <a:t>Asking about the age the</a:t>
            </a:r>
            <a:r>
              <a:rPr lang="en-GB" sz="1200">
                <a:solidFill>
                  <a:schemeClr val="dk1"/>
                </a:solidFill>
                <a:latin typeface="Calibri"/>
                <a:ea typeface="Calibri"/>
                <a:cs typeface="Calibri"/>
                <a:sym typeface="Calibri"/>
              </a:rPr>
              <a:t> symptoms </a:t>
            </a:r>
            <a:r>
              <a:rPr lang="en-GB">
                <a:solidFill>
                  <a:schemeClr val="dk1"/>
                </a:solidFill>
                <a:latin typeface="Calibri"/>
                <a:ea typeface="Calibri"/>
                <a:cs typeface="Calibri"/>
                <a:sym typeface="Calibri"/>
              </a:rPr>
              <a:t>started</a:t>
            </a:r>
            <a:r>
              <a:rPr lang="en-GB" sz="1200">
                <a:solidFill>
                  <a:schemeClr val="dk1"/>
                </a:solidFill>
                <a:latin typeface="Calibri"/>
                <a:ea typeface="Calibri"/>
                <a:cs typeface="Calibri"/>
                <a:sym typeface="Calibri"/>
              </a:rPr>
              <a:t> and how soon after milk ingestion did the symptoms </a:t>
            </a:r>
            <a:r>
              <a:rPr lang="en-GB">
                <a:solidFill>
                  <a:schemeClr val="dk1"/>
                </a:solidFill>
                <a:latin typeface="Calibri"/>
                <a:ea typeface="Calibri"/>
                <a:cs typeface="Calibri"/>
                <a:sym typeface="Calibri"/>
              </a:rPr>
              <a:t>appear - </a:t>
            </a:r>
            <a:r>
              <a:rPr lang="en-GB" sz="1200">
                <a:solidFill>
                  <a:schemeClr val="dk1"/>
                </a:solidFill>
                <a:latin typeface="Calibri"/>
                <a:ea typeface="Calibri"/>
                <a:cs typeface="Calibri"/>
                <a:sym typeface="Calibri"/>
              </a:rPr>
              <a:t>For example, if an infant developed hives straight after having a bottle of formula milk for the first time it is more likely to be an </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-mediated cow's milk allergy.</a:t>
            </a:r>
            <a:r>
              <a:rPr lang="en-GB">
                <a:solidFill>
                  <a:schemeClr val="dk1"/>
                </a:solidFill>
                <a:latin typeface="Calibri"/>
                <a:ea typeface="Calibri"/>
                <a:cs typeface="Calibri"/>
                <a:sym typeface="Calibri"/>
              </a:rPr>
              <a:t> </a:t>
            </a:r>
            <a:endParaRPr lang="en-GB" sz="1200">
              <a:solidFill>
                <a:schemeClr val="dk1"/>
              </a:solidFill>
              <a:latin typeface="Calibri"/>
              <a:ea typeface="Calibri"/>
              <a:cs typeface="Calibri"/>
            </a:endParaRPr>
          </a:p>
          <a:p>
            <a:pPr marL="285750" indent="-254000">
              <a:buClr>
                <a:schemeClr val="dk1"/>
              </a:buClr>
              <a:buSzPts val="1200"/>
              <a:buFont typeface="Calibri"/>
              <a:buChar char="•"/>
            </a:pPr>
            <a:r>
              <a:rPr lang="en-GB">
                <a:solidFill>
                  <a:schemeClr val="dk1"/>
                </a:solidFill>
                <a:latin typeface="Calibri"/>
                <a:ea typeface="Calibri"/>
                <a:cs typeface="Calibri"/>
                <a:sym typeface="Calibri"/>
              </a:rPr>
              <a:t>Its also important to looks at the</a:t>
            </a:r>
            <a:r>
              <a:rPr lang="en-GB" sz="1200">
                <a:solidFill>
                  <a:schemeClr val="dk1"/>
                </a:solidFill>
                <a:latin typeface="Calibri"/>
                <a:ea typeface="Calibri"/>
                <a:cs typeface="Calibri"/>
                <a:sym typeface="Calibri"/>
              </a:rPr>
              <a:t> infants feeding history and growth – including if child is being breast, formula or mix fed</a:t>
            </a:r>
            <a:r>
              <a:rPr lang="en-GB">
                <a:solidFill>
                  <a:schemeClr val="dk1"/>
                </a:solidFill>
                <a:latin typeface="Calibri"/>
                <a:ea typeface="Calibri"/>
                <a:cs typeface="Calibri"/>
                <a:sym typeface="Calibri"/>
              </a:rPr>
              <a:t>.</a:t>
            </a:r>
            <a:endParaRPr lang="en-GB" sz="1200">
              <a:solidFill>
                <a:schemeClr val="dk1"/>
              </a:solidFill>
              <a:latin typeface="Calibri"/>
              <a:ea typeface="Calibri"/>
              <a:cs typeface="Calibri"/>
            </a:endParaRPr>
          </a:p>
          <a:p>
            <a:pPr marL="285750" indent="-254000">
              <a:buClr>
                <a:schemeClr val="dk1"/>
              </a:buClr>
              <a:buSzPts val="1200"/>
              <a:buFont typeface="Calibri"/>
              <a:buChar char="•"/>
            </a:pPr>
            <a:r>
              <a:rPr lang="en-GB">
                <a:solidFill>
                  <a:schemeClr val="dk1"/>
                </a:solidFill>
                <a:latin typeface="Calibri"/>
                <a:ea typeface="Calibri"/>
                <a:cs typeface="Calibri"/>
                <a:sym typeface="Calibri"/>
              </a:rPr>
              <a:t>Lastly it</a:t>
            </a:r>
            <a:r>
              <a:rPr lang="en-GB" sz="1200">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is </a:t>
            </a:r>
            <a:r>
              <a:rPr lang="en-GB" sz="1200">
                <a:solidFill>
                  <a:schemeClr val="dk1"/>
                </a:solidFill>
                <a:latin typeface="Calibri"/>
                <a:ea typeface="Calibri"/>
                <a:cs typeface="Calibri"/>
                <a:sym typeface="Calibri"/>
              </a:rPr>
              <a:t>important to ask about details of previous management such as medications, eczema treatment or </a:t>
            </a:r>
            <a:r>
              <a:rPr lang="en-GB">
                <a:solidFill>
                  <a:schemeClr val="dk1"/>
                </a:solidFill>
                <a:latin typeface="Calibri"/>
                <a:ea typeface="Calibri"/>
                <a:cs typeface="Calibri"/>
                <a:sym typeface="Calibri"/>
              </a:rPr>
              <a:t>any elimination</a:t>
            </a:r>
            <a:r>
              <a:rPr lang="en-GB" sz="1200">
                <a:solidFill>
                  <a:schemeClr val="dk1"/>
                </a:solidFill>
                <a:latin typeface="Calibri"/>
                <a:ea typeface="Calibri"/>
                <a:cs typeface="Calibri"/>
                <a:sym typeface="Calibri"/>
              </a:rPr>
              <a:t> diets</a:t>
            </a:r>
            <a:endParaRPr lang="en-GB" sz="1200">
              <a:solidFill>
                <a:schemeClr val="dk1"/>
              </a:solidFill>
              <a:latin typeface="Calibri"/>
              <a:ea typeface="Calibri"/>
              <a:cs typeface="Calibri"/>
            </a:endParaRP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a:buClr>
                <a:schemeClr val="dk1"/>
              </a:buClr>
              <a:buSzPts val="1100"/>
            </a:pPr>
            <a:r>
              <a:rPr lang="en-GB">
                <a:solidFill>
                  <a:schemeClr val="dk1"/>
                </a:solidFill>
                <a:latin typeface="Calibri"/>
                <a:ea typeface="Calibri"/>
                <a:cs typeface="Calibri"/>
                <a:sym typeface="Calibri"/>
              </a:rPr>
              <a:t>The </a:t>
            </a:r>
            <a:r>
              <a:rPr lang="en-GB" err="1">
                <a:solidFill>
                  <a:schemeClr val="dk1"/>
                </a:solidFill>
                <a:latin typeface="Calibri"/>
                <a:ea typeface="Calibri"/>
                <a:cs typeface="Calibri"/>
                <a:sym typeface="Calibri"/>
              </a:rPr>
              <a:t>iMAP</a:t>
            </a:r>
            <a:r>
              <a:rPr lang="en-GB">
                <a:solidFill>
                  <a:schemeClr val="dk1"/>
                </a:solidFill>
                <a:latin typeface="Calibri"/>
                <a:ea typeface="Calibri"/>
                <a:cs typeface="Calibri"/>
                <a:sym typeface="Calibri"/>
              </a:rPr>
              <a:t> guideline has</a:t>
            </a:r>
            <a:r>
              <a:rPr lang="en-GB" sz="1200">
                <a:solidFill>
                  <a:schemeClr val="dk1"/>
                </a:solidFill>
                <a:latin typeface="Calibri"/>
                <a:ea typeface="Calibri"/>
                <a:cs typeface="Calibri"/>
                <a:sym typeface="Calibri"/>
              </a:rPr>
              <a:t> a comprehensive guide to take you through a clinical history which can be found </a:t>
            </a:r>
            <a:r>
              <a:rPr lang="en-GB">
                <a:solidFill>
                  <a:schemeClr val="dk1"/>
                </a:solidFill>
                <a:latin typeface="Calibri"/>
                <a:ea typeface="Calibri"/>
                <a:cs typeface="Calibri"/>
                <a:sym typeface="Calibri"/>
              </a:rPr>
              <a:t>at the end of this presentation in</a:t>
            </a:r>
            <a:r>
              <a:rPr lang="en-GB" sz="1200">
                <a:solidFill>
                  <a:schemeClr val="dk1"/>
                </a:solidFill>
                <a:latin typeface="Calibri"/>
                <a:ea typeface="Calibri"/>
                <a:cs typeface="Calibri"/>
                <a:sym typeface="Calibri"/>
              </a:rPr>
              <a:t> the more information section.</a:t>
            </a:r>
            <a:endParaRPr lang="en-GB"/>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13</a:t>
            </a:fld>
            <a:endParaRPr lang="en-GB"/>
          </a:p>
        </p:txBody>
      </p:sp>
    </p:spTree>
    <p:extLst>
      <p:ext uri="{BB962C8B-B14F-4D97-AF65-F5344CB8AC3E}">
        <p14:creationId xmlns:p14="http://schemas.microsoft.com/office/powerpoint/2010/main" val="3716478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GB" sz="1200" b="0" i="0" u="none" strike="noStrike">
                <a:solidFill>
                  <a:srgbClr val="000000"/>
                </a:solidFill>
                <a:latin typeface="Calibri"/>
                <a:ea typeface="Calibri"/>
                <a:cs typeface="Calibri"/>
                <a:sym typeface="Calibri"/>
              </a:rPr>
              <a:t>Should a baby have an allergy test?</a:t>
            </a:r>
            <a:endParaRPr lang="en-GB" b="0"/>
          </a:p>
          <a:p>
            <a:pPr marL="158750">
              <a:buSzPts val="1100"/>
            </a:pPr>
            <a:br>
              <a:rPr lang="en-GB" b="0">
                <a:cs typeface="+mn-lt"/>
              </a:rPr>
            </a:br>
            <a:r>
              <a:rPr lang="en-GB" sz="1200" b="0" i="0" u="none" strike="noStrike">
                <a:solidFill>
                  <a:srgbClr val="000000"/>
                </a:solidFill>
                <a:latin typeface="Calibri"/>
                <a:ea typeface="Calibri"/>
                <a:cs typeface="Calibri"/>
                <a:sym typeface="Calibri"/>
              </a:rPr>
              <a:t>This is a common question asked by many parents. Allergy tests are often perceived as a ‘screening’ test for diagnosis when in fact it is only useful in diagnosing </a:t>
            </a:r>
            <a:r>
              <a:rPr lang="en-GB" sz="1200" b="0" i="0" u="none" strike="noStrike" err="1">
                <a:solidFill>
                  <a:srgbClr val="000000"/>
                </a:solidFill>
                <a:latin typeface="Calibri"/>
                <a:ea typeface="Calibri"/>
                <a:cs typeface="Calibri"/>
                <a:sym typeface="Calibri"/>
              </a:rPr>
              <a:t>IgE</a:t>
            </a:r>
            <a:r>
              <a:rPr lang="en-GB" sz="1200" b="0" i="0" u="none" strike="noStrike">
                <a:solidFill>
                  <a:srgbClr val="000000"/>
                </a:solidFill>
                <a:latin typeface="Calibri"/>
                <a:ea typeface="Calibri"/>
                <a:cs typeface="Calibri"/>
                <a:sym typeface="Calibri"/>
              </a:rPr>
              <a:t> mediated allergy alongside an allergy focused clinical history</a:t>
            </a:r>
            <a:r>
              <a:rPr lang="en-GB">
                <a:solidFill>
                  <a:srgbClr val="000000"/>
                </a:solidFill>
                <a:latin typeface="Calibri"/>
                <a:ea typeface="Calibri"/>
                <a:cs typeface="Calibri"/>
                <a:sym typeface="Calibri"/>
              </a:rPr>
              <a:t>. And allergy tests</a:t>
            </a:r>
            <a:r>
              <a:rPr lang="en-GB" sz="1200" b="0" i="0" u="none" strike="noStrike">
                <a:solidFill>
                  <a:srgbClr val="000000"/>
                </a:solidFill>
                <a:latin typeface="Calibri"/>
                <a:ea typeface="Calibri"/>
                <a:cs typeface="Calibri"/>
                <a:sym typeface="Calibri"/>
              </a:rPr>
              <a:t> should only be interpreted by those with expertise as </a:t>
            </a:r>
            <a:r>
              <a:rPr lang="en-GB">
                <a:solidFill>
                  <a:srgbClr val="000000"/>
                </a:solidFill>
                <a:latin typeface="Calibri"/>
                <a:ea typeface="Calibri"/>
                <a:cs typeface="Calibri"/>
                <a:sym typeface="Calibri"/>
              </a:rPr>
              <a:t>we know they</a:t>
            </a:r>
            <a:r>
              <a:rPr lang="en-GB" sz="1200" b="0" i="0" u="none" strike="noStrike">
                <a:solidFill>
                  <a:srgbClr val="000000"/>
                </a:solidFill>
                <a:latin typeface="Calibri"/>
                <a:ea typeface="Calibri"/>
                <a:cs typeface="Calibri"/>
                <a:sym typeface="Calibri"/>
              </a:rPr>
              <a:t> can produce high false positive results.</a:t>
            </a:r>
            <a:endParaRPr lang="en-GB" b="0"/>
          </a:p>
          <a:p>
            <a:pPr marL="158750">
              <a:buSzPts val="1100"/>
            </a:pPr>
            <a:br>
              <a:rPr lang="en-GB" b="0">
                <a:cs typeface="+mn-lt"/>
              </a:rPr>
            </a:br>
            <a:r>
              <a:rPr lang="en-GB" sz="1200" b="0" i="0" u="none" strike="noStrike">
                <a:solidFill>
                  <a:srgbClr val="000000"/>
                </a:solidFill>
                <a:latin typeface="Calibri"/>
                <a:ea typeface="Calibri"/>
                <a:cs typeface="Calibri"/>
                <a:sym typeface="Calibri"/>
              </a:rPr>
              <a:t>The two main types of tests that are used in </a:t>
            </a:r>
            <a:r>
              <a:rPr lang="en-GB" sz="1200">
                <a:latin typeface="Calibri"/>
                <a:ea typeface="Calibri"/>
                <a:cs typeface="Calibri"/>
                <a:sym typeface="Calibri"/>
              </a:rPr>
              <a:t>CMA</a:t>
            </a:r>
            <a:r>
              <a:rPr lang="en-GB" sz="1200" b="0" i="0" u="none" strike="noStrike">
                <a:solidFill>
                  <a:srgbClr val="000000"/>
                </a:solidFill>
                <a:latin typeface="Calibri"/>
                <a:ea typeface="Calibri"/>
                <a:cs typeface="Calibri"/>
                <a:sym typeface="Calibri"/>
              </a:rPr>
              <a:t> are skin prick tests and specific </a:t>
            </a:r>
            <a:r>
              <a:rPr lang="en-GB" sz="1200" b="0" i="0" u="none" strike="noStrike" err="1">
                <a:solidFill>
                  <a:srgbClr val="000000"/>
                </a:solidFill>
                <a:latin typeface="Calibri"/>
                <a:ea typeface="Calibri"/>
                <a:cs typeface="Calibri"/>
                <a:sym typeface="Calibri"/>
              </a:rPr>
              <a:t>IgE</a:t>
            </a:r>
            <a:r>
              <a:rPr lang="en-GB" sz="1200" b="0" i="0" u="none" strike="noStrike">
                <a:solidFill>
                  <a:srgbClr val="000000"/>
                </a:solidFill>
                <a:latin typeface="Calibri"/>
                <a:ea typeface="Calibri"/>
                <a:cs typeface="Calibri"/>
                <a:sym typeface="Calibri"/>
              </a:rPr>
              <a:t> blood tests. The tests only indicate the likelihood of an allergy and do not necessarily prove an allergy. </a:t>
            </a:r>
            <a:r>
              <a:rPr lang="en-GB">
                <a:solidFill>
                  <a:srgbClr val="000000"/>
                </a:solidFill>
                <a:latin typeface="Calibri"/>
                <a:ea typeface="Calibri"/>
                <a:cs typeface="Calibri"/>
                <a:sym typeface="Calibri"/>
              </a:rPr>
              <a:t>As I said they should</a:t>
            </a:r>
            <a:r>
              <a:rPr lang="en-GB" sz="1200" b="0" i="0" u="none" strike="noStrike">
                <a:solidFill>
                  <a:srgbClr val="000000"/>
                </a:solidFill>
                <a:latin typeface="Calibri"/>
                <a:ea typeface="Calibri"/>
                <a:cs typeface="Calibri"/>
                <a:sym typeface="Calibri"/>
              </a:rPr>
              <a:t> always be interpreted alongside an allergy focused clinical history</a:t>
            </a:r>
            <a:r>
              <a:rPr lang="en-GB">
                <a:solidFill>
                  <a:srgbClr val="000000"/>
                </a:solidFill>
                <a:latin typeface="Calibri"/>
                <a:ea typeface="Calibri"/>
                <a:cs typeface="Calibri"/>
                <a:sym typeface="Calibri"/>
              </a:rPr>
              <a:t>. </a:t>
            </a:r>
            <a:endParaRPr lang="en-GB">
              <a:solidFill>
                <a:srgbClr val="000000"/>
              </a:solidFill>
              <a:latin typeface="Calibri"/>
              <a:ea typeface="Calibri"/>
              <a:cs typeface="Calibri"/>
            </a:endParaRPr>
          </a:p>
          <a:p>
            <a:pPr marL="158750">
              <a:buSzPts val="1100"/>
            </a:pPr>
            <a:endParaRPr lang="en-GB">
              <a:solidFill>
                <a:srgbClr val="000000"/>
              </a:solidFill>
              <a:latin typeface="Calibri"/>
              <a:ea typeface="Calibri"/>
              <a:cs typeface="Calibri"/>
              <a:sym typeface="Calibri"/>
            </a:endParaRPr>
          </a:p>
          <a:p>
            <a:pPr marL="158750">
              <a:buSzPts val="1100"/>
            </a:pPr>
            <a:r>
              <a:rPr lang="en-GB">
                <a:solidFill>
                  <a:srgbClr val="000000"/>
                </a:solidFill>
                <a:latin typeface="Calibri"/>
                <a:ea typeface="Calibri"/>
                <a:cs typeface="Calibri"/>
                <a:sym typeface="Calibri"/>
              </a:rPr>
              <a:t>The skin prick test and the </a:t>
            </a:r>
            <a:r>
              <a:rPr lang="en-GB" err="1">
                <a:solidFill>
                  <a:srgbClr val="000000"/>
                </a:solidFill>
                <a:latin typeface="Calibri"/>
                <a:ea typeface="Calibri"/>
                <a:cs typeface="Calibri"/>
                <a:sym typeface="Calibri"/>
              </a:rPr>
              <a:t>IgE</a:t>
            </a:r>
            <a:r>
              <a:rPr lang="en-GB">
                <a:solidFill>
                  <a:srgbClr val="000000"/>
                </a:solidFill>
                <a:latin typeface="Calibri"/>
                <a:ea typeface="Calibri"/>
                <a:cs typeface="Calibri"/>
                <a:sym typeface="Calibri"/>
              </a:rPr>
              <a:t> antibody blood tests should </a:t>
            </a:r>
            <a:r>
              <a:rPr lang="en-GB" sz="1200" b="0" i="0" u="none" strike="noStrike">
                <a:solidFill>
                  <a:srgbClr val="000000"/>
                </a:solidFill>
                <a:latin typeface="Calibri"/>
                <a:ea typeface="Calibri"/>
                <a:cs typeface="Calibri"/>
                <a:sym typeface="Calibri"/>
              </a:rPr>
              <a:t>not used in non </a:t>
            </a:r>
            <a:r>
              <a:rPr lang="en-GB" sz="1200" b="0" i="0" u="none" strike="noStrike" err="1">
                <a:solidFill>
                  <a:srgbClr val="000000"/>
                </a:solidFill>
                <a:latin typeface="Calibri"/>
                <a:ea typeface="Calibri"/>
                <a:cs typeface="Calibri"/>
                <a:sym typeface="Calibri"/>
              </a:rPr>
              <a:t>IgE</a:t>
            </a:r>
            <a:r>
              <a:rPr lang="en-GB" sz="1200" b="0" i="0" u="none" strike="noStrike">
                <a:solidFill>
                  <a:srgbClr val="000000"/>
                </a:solidFill>
                <a:latin typeface="Calibri"/>
                <a:ea typeface="Calibri"/>
                <a:cs typeface="Calibri"/>
                <a:sym typeface="Calibri"/>
              </a:rPr>
              <a:t> mediated allergy. The only way to confirm diagnosis in suspected non </a:t>
            </a:r>
            <a:r>
              <a:rPr lang="en-GB" sz="1200" b="0" i="0" u="none" strike="noStrike" err="1">
                <a:solidFill>
                  <a:srgbClr val="000000"/>
                </a:solidFill>
                <a:latin typeface="Calibri"/>
                <a:ea typeface="Calibri"/>
                <a:cs typeface="Calibri"/>
                <a:sym typeface="Calibri"/>
              </a:rPr>
              <a:t>IgE</a:t>
            </a:r>
            <a:r>
              <a:rPr lang="en-GB" sz="1200" b="0" i="0" u="none" strike="noStrike">
                <a:solidFill>
                  <a:srgbClr val="000000"/>
                </a:solidFill>
                <a:latin typeface="Calibri"/>
                <a:ea typeface="Calibri"/>
                <a:cs typeface="Calibri"/>
                <a:sym typeface="Calibri"/>
              </a:rPr>
              <a:t> allergy is through an </a:t>
            </a:r>
            <a:r>
              <a:rPr lang="en-GB">
                <a:solidFill>
                  <a:srgbClr val="000000"/>
                </a:solidFill>
                <a:latin typeface="Calibri"/>
                <a:ea typeface="Calibri"/>
                <a:cs typeface="Calibri"/>
                <a:sym typeface="Calibri"/>
              </a:rPr>
              <a:t>exclusion diet</a:t>
            </a:r>
            <a:r>
              <a:rPr lang="en-GB" sz="1200" b="0" i="0" u="none" strike="noStrike">
                <a:solidFill>
                  <a:srgbClr val="000000"/>
                </a:solidFill>
                <a:latin typeface="Calibri"/>
                <a:ea typeface="Calibri"/>
                <a:cs typeface="Calibri"/>
                <a:sym typeface="Calibri"/>
              </a:rPr>
              <a:t> and reintroduction challenge</a:t>
            </a:r>
            <a:r>
              <a:rPr lang="en-GB">
                <a:solidFill>
                  <a:srgbClr val="000000"/>
                </a:solidFill>
                <a:latin typeface="Calibri"/>
                <a:ea typeface="Calibri"/>
                <a:cs typeface="Calibri"/>
                <a:sym typeface="Calibri"/>
              </a:rPr>
              <a:t> 4 weeks later.</a:t>
            </a:r>
            <a:endParaRPr lang="en-GB" b="0">
              <a:ea typeface="Calibri"/>
              <a:cs typeface="Calibri"/>
            </a:endParaRPr>
          </a:p>
          <a:p>
            <a:pPr marL="158750">
              <a:buSzPts val="1100"/>
            </a:pPr>
            <a:br>
              <a:rPr lang="en-GB" b="0">
                <a:cs typeface="+mn-lt"/>
              </a:rPr>
            </a:br>
            <a:r>
              <a:rPr lang="en-GB" sz="1200" b="0" i="0" u="none" strike="noStrike">
                <a:solidFill>
                  <a:srgbClr val="000000"/>
                </a:solidFill>
                <a:latin typeface="Calibri"/>
                <a:ea typeface="Calibri"/>
                <a:cs typeface="Calibri"/>
                <a:sym typeface="Calibri"/>
              </a:rPr>
              <a:t>You may find that parents have paid to have alternative allergy testing which can be</a:t>
            </a:r>
            <a:r>
              <a:rPr lang="en-GB">
                <a:solidFill>
                  <a:srgbClr val="000000"/>
                </a:solidFill>
                <a:latin typeface="Calibri"/>
                <a:ea typeface="Calibri"/>
                <a:cs typeface="Calibri"/>
                <a:sym typeface="Calibri"/>
              </a:rPr>
              <a:t> purchased on the</a:t>
            </a:r>
            <a:r>
              <a:rPr lang="en-GB" sz="1200" b="0" i="0" u="none" strike="noStrike">
                <a:solidFill>
                  <a:srgbClr val="000000"/>
                </a:solidFill>
                <a:latin typeface="Calibri"/>
                <a:ea typeface="Calibri"/>
                <a:cs typeface="Calibri"/>
                <a:sym typeface="Calibri"/>
              </a:rPr>
              <a:t> internet, </a:t>
            </a:r>
            <a:r>
              <a:rPr lang="en-GB">
                <a:solidFill>
                  <a:srgbClr val="000000"/>
                </a:solidFill>
                <a:latin typeface="Calibri"/>
                <a:ea typeface="Calibri"/>
                <a:cs typeface="Calibri"/>
                <a:sym typeface="Calibri"/>
              </a:rPr>
              <a:t>but these</a:t>
            </a:r>
            <a:r>
              <a:rPr lang="en-GB" sz="1200" b="0" i="0" u="none" strike="noStrike">
                <a:solidFill>
                  <a:srgbClr val="000000"/>
                </a:solidFill>
                <a:latin typeface="Calibri"/>
                <a:ea typeface="Calibri"/>
                <a:cs typeface="Calibri"/>
                <a:sym typeface="Calibri"/>
              </a:rPr>
              <a:t> tests are not evidence based, </a:t>
            </a:r>
            <a:r>
              <a:rPr lang="en-GB">
                <a:solidFill>
                  <a:srgbClr val="000000"/>
                </a:solidFill>
                <a:latin typeface="Calibri"/>
                <a:ea typeface="Calibri"/>
                <a:cs typeface="Calibri"/>
                <a:sym typeface="Calibri"/>
              </a:rPr>
              <a:t>they are very expensive</a:t>
            </a:r>
            <a:r>
              <a:rPr lang="en-GB" sz="1200" b="0" i="0" u="none" strike="noStrike">
                <a:solidFill>
                  <a:srgbClr val="000000"/>
                </a:solidFill>
                <a:latin typeface="Calibri"/>
                <a:ea typeface="Calibri"/>
                <a:cs typeface="Calibri"/>
                <a:sym typeface="Calibri"/>
              </a:rPr>
              <a:t> and </a:t>
            </a:r>
            <a:r>
              <a:rPr lang="en-GB">
                <a:solidFill>
                  <a:srgbClr val="000000"/>
                </a:solidFill>
                <a:latin typeface="Calibri"/>
                <a:ea typeface="Calibri"/>
                <a:cs typeface="Calibri"/>
                <a:sym typeface="Calibri"/>
              </a:rPr>
              <a:t>they don't</a:t>
            </a:r>
            <a:r>
              <a:rPr lang="en-GB" sz="1200" b="0" i="0" u="none" strike="noStrike">
                <a:solidFill>
                  <a:srgbClr val="000000"/>
                </a:solidFill>
                <a:latin typeface="Calibri"/>
                <a:ea typeface="Calibri"/>
                <a:cs typeface="Calibri"/>
                <a:sym typeface="Calibri"/>
              </a:rPr>
              <a:t> confirm allergy.  Tests include </a:t>
            </a:r>
            <a:r>
              <a:rPr lang="en-GB" sz="1200" b="0" i="0" u="none" strike="noStrike" err="1">
                <a:solidFill>
                  <a:srgbClr val="000000"/>
                </a:solidFill>
                <a:latin typeface="Calibri"/>
                <a:ea typeface="Calibri"/>
                <a:cs typeface="Calibri"/>
                <a:sym typeface="Calibri"/>
              </a:rPr>
              <a:t>vega</a:t>
            </a:r>
            <a:r>
              <a:rPr lang="en-GB" sz="1200" b="0" i="0" u="none" strike="noStrike">
                <a:solidFill>
                  <a:srgbClr val="000000"/>
                </a:solidFill>
                <a:latin typeface="Calibri"/>
                <a:ea typeface="Calibri"/>
                <a:cs typeface="Calibri"/>
                <a:sym typeface="Calibri"/>
              </a:rPr>
              <a:t> testing, hair analysis, pulse testing, cytotoxic testing and IgG antibody tests to name a few. The British Dietetic Association have a fact sheet on food allergy and intolerance testing which you will find in the ‘information’ section, which you can hand out to parents.</a:t>
            </a:r>
            <a:endParaRPr lang="en-GB" sz="1200" b="0" i="0" u="none" strike="noStrike">
              <a:solidFill>
                <a:srgbClr val="000000"/>
              </a:solidFill>
              <a:latin typeface="Calibri"/>
              <a:ea typeface="Calibri"/>
              <a:cs typeface="Calibri"/>
            </a:endParaRPr>
          </a:p>
          <a:p>
            <a:pPr marL="158750" lvl="0" indent="0" algn="l" rtl="0">
              <a:lnSpc>
                <a:spcPct val="100000"/>
              </a:lnSpc>
              <a:spcBef>
                <a:spcPts val="0"/>
              </a:spcBef>
              <a:spcAft>
                <a:spcPts val="0"/>
              </a:spcAft>
              <a:buSzPts val="1100"/>
              <a:buNone/>
            </a:pPr>
            <a:endParaRPr lang="en-GB" sz="1200" b="0" i="0" u="none" strike="noStrike">
              <a:solidFill>
                <a:srgbClr val="000000"/>
              </a:solidFill>
              <a:latin typeface="Calibri"/>
              <a:ea typeface="Calibri"/>
              <a:cs typeface="Calibri"/>
              <a:sym typeface="Calibri"/>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14</a:t>
            </a:fld>
            <a:endParaRPr lang="en-GB"/>
          </a:p>
        </p:txBody>
      </p:sp>
    </p:spTree>
    <p:extLst>
      <p:ext uri="{BB962C8B-B14F-4D97-AF65-F5344CB8AC3E}">
        <p14:creationId xmlns:p14="http://schemas.microsoft.com/office/powerpoint/2010/main" val="3115683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GB" sz="1200">
                <a:solidFill>
                  <a:schemeClr val="dk1"/>
                </a:solidFill>
                <a:latin typeface="Calibri"/>
                <a:ea typeface="Calibri"/>
                <a:cs typeface="Calibri"/>
                <a:sym typeface="Calibri"/>
              </a:rPr>
              <a:t>Here are 2 case studies </a:t>
            </a:r>
            <a:r>
              <a:rPr lang="en-GB">
                <a:solidFill>
                  <a:schemeClr val="dk1"/>
                </a:solidFill>
                <a:latin typeface="Calibri"/>
                <a:ea typeface="Calibri"/>
                <a:cs typeface="Calibri"/>
                <a:sym typeface="Calibri"/>
              </a:rPr>
              <a:t>now</a:t>
            </a:r>
            <a:endParaRPr lang="en-GB"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a:buClr>
                <a:schemeClr val="dk1"/>
              </a:buClr>
              <a:buSzPts val="1100"/>
            </a:pPr>
            <a:r>
              <a:rPr lang="en-GB" sz="1200">
                <a:solidFill>
                  <a:schemeClr val="dk1"/>
                </a:solidFill>
                <a:latin typeface="Calibri"/>
                <a:ea typeface="Calibri"/>
                <a:cs typeface="Calibri"/>
                <a:sym typeface="Calibri"/>
              </a:rPr>
              <a:t>Eva</a:t>
            </a:r>
            <a:r>
              <a:rPr lang="en-GB">
                <a:solidFill>
                  <a:schemeClr val="dk1"/>
                </a:solidFill>
                <a:latin typeface="Calibri"/>
                <a:ea typeface="Calibri"/>
                <a:cs typeface="Calibri"/>
                <a:sym typeface="Calibri"/>
              </a:rPr>
              <a:t> </a:t>
            </a:r>
            <a:endParaRPr lang="en-GB" i="1">
              <a:solidFill>
                <a:schemeClr val="dk1"/>
              </a:solidFill>
              <a:latin typeface="Calibri"/>
              <a:ea typeface="Calibri"/>
              <a:cs typeface="Calibri"/>
              <a:sym typeface="Calibri"/>
            </a:endParaRPr>
          </a:p>
          <a:p>
            <a:pPr>
              <a:buClr>
                <a:schemeClr val="dk1"/>
              </a:buClr>
              <a:buSzPts val="1100"/>
            </a:pPr>
            <a:endParaRPr lang="en-GB">
              <a:solidFill>
                <a:schemeClr val="dk1"/>
              </a:solidFill>
              <a:latin typeface="Calibri"/>
              <a:ea typeface="Calibri"/>
              <a:cs typeface="Calibri"/>
            </a:endParaRPr>
          </a:p>
          <a:p>
            <a:pPr>
              <a:buClr>
                <a:schemeClr val="dk1"/>
              </a:buClr>
              <a:buSzPts val="1100"/>
            </a:pPr>
            <a:r>
              <a:rPr lang="en-GB" sz="1200">
                <a:solidFill>
                  <a:schemeClr val="dk1"/>
                </a:solidFill>
                <a:latin typeface="Calibri"/>
                <a:ea typeface="Calibri"/>
                <a:cs typeface="Calibri"/>
                <a:sym typeface="Calibri"/>
              </a:rPr>
              <a:t>Eva was born at 39 weeks</a:t>
            </a:r>
            <a:r>
              <a:rPr lang="en-GB">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and has been exclusively breast fed. She is now 8 weeks old and is presenting with moderate eczema, colic, loose </a:t>
            </a:r>
            <a:r>
              <a:rPr lang="en-GB" sz="1200" err="1">
                <a:solidFill>
                  <a:schemeClr val="dk1"/>
                </a:solidFill>
                <a:latin typeface="Calibri"/>
                <a:ea typeface="Calibri"/>
                <a:cs typeface="Calibri"/>
                <a:sym typeface="Calibri"/>
              </a:rPr>
              <a:t>mucousy</a:t>
            </a:r>
            <a:r>
              <a:rPr lang="en-GB" sz="1200">
                <a:solidFill>
                  <a:schemeClr val="dk1"/>
                </a:solidFill>
                <a:latin typeface="Calibri"/>
                <a:ea typeface="Calibri"/>
                <a:cs typeface="Calibri"/>
                <a:sym typeface="Calibri"/>
              </a:rPr>
              <a:t> green stools and reflux. Mum describes her as being very unsettled and has visited her health visitor a few times who reports no initial concerns as Eva is following her growth centile. Mum presents in your clinic very anxious and does not know what to do.</a:t>
            </a:r>
            <a:endParaRPr lang="en-GB" sz="1200">
              <a:solidFill>
                <a:schemeClr val="dk1"/>
              </a:solidFill>
              <a:latin typeface="Calibri"/>
              <a:ea typeface="Calibri"/>
              <a:cs typeface="Calibri"/>
            </a:endParaRP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a:buClr>
                <a:schemeClr val="dk1"/>
              </a:buClr>
              <a:buSzPts val="1100"/>
            </a:pPr>
            <a:r>
              <a:rPr lang="en-GB" sz="1200">
                <a:solidFill>
                  <a:schemeClr val="dk1"/>
                </a:solidFill>
                <a:latin typeface="Calibri"/>
                <a:ea typeface="Calibri"/>
                <a:cs typeface="Calibri"/>
                <a:sym typeface="Calibri"/>
              </a:rPr>
              <a:t>Mum then goes on to give us a family history and reports that she has </a:t>
            </a:r>
            <a:r>
              <a:rPr lang="en-GB" sz="1200" err="1">
                <a:solidFill>
                  <a:schemeClr val="dk1"/>
                </a:solidFill>
                <a:latin typeface="Calibri"/>
                <a:ea typeface="Calibri"/>
                <a:cs typeface="Calibri"/>
                <a:sym typeface="Calibri"/>
              </a:rPr>
              <a:t>hayfever</a:t>
            </a:r>
            <a:r>
              <a:rPr lang="en-GB" sz="1200">
                <a:solidFill>
                  <a:schemeClr val="dk1"/>
                </a:solidFill>
                <a:latin typeface="Calibri"/>
                <a:ea typeface="Calibri"/>
                <a:cs typeface="Calibri"/>
                <a:sym typeface="Calibri"/>
              </a:rPr>
              <a:t> and dad has no allergies. However, Eva’s older brother had CMA when he was younger but has since outgrown it.</a:t>
            </a:r>
            <a:r>
              <a:rPr lang="en-GB">
                <a:solidFill>
                  <a:schemeClr val="dk1"/>
                </a:solidFill>
                <a:latin typeface="Calibri"/>
                <a:ea typeface="Calibri"/>
                <a:cs typeface="Calibri"/>
                <a:sym typeface="Calibri"/>
              </a:rPr>
              <a:t> </a:t>
            </a:r>
            <a:endParaRPr lang="en-GB" sz="1200">
              <a:solidFill>
                <a:schemeClr val="dk1"/>
              </a:solidFill>
              <a:latin typeface="Calibri"/>
              <a:ea typeface="Calibri"/>
              <a:cs typeface="Calibri"/>
            </a:endParaRP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What do you suspect is the diagnosis?</a:t>
            </a:r>
            <a:endParaRPr lang="en-GB" sz="1200">
              <a:solidFill>
                <a:schemeClr val="dk1"/>
              </a:solidFill>
              <a:latin typeface="Calibri"/>
              <a:ea typeface="Calibri"/>
              <a:cs typeface="Calibri"/>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Calibri"/>
                <a:ea typeface="Calibri"/>
                <a:cs typeface="Calibri"/>
              </a:rPr>
              <a:t>ANSWER......</a:t>
            </a:r>
            <a:endParaRPr lang="en-GB" sz="1200">
              <a:solidFill>
                <a:schemeClr val="dk1"/>
              </a:solidFill>
              <a:latin typeface="Calibri"/>
              <a:ea typeface="Calibri"/>
              <a:cs typeface="Calibri"/>
              <a:sym typeface="Calibri"/>
            </a:endParaRPr>
          </a:p>
          <a:p>
            <a:pPr>
              <a:buClr>
                <a:schemeClr val="dk1"/>
              </a:buClr>
              <a:buSzPts val="1100"/>
            </a:pPr>
            <a:r>
              <a:rPr lang="en-GB">
                <a:solidFill>
                  <a:schemeClr val="dk1"/>
                </a:solidFill>
                <a:latin typeface="Calibri"/>
                <a:ea typeface="Calibri"/>
                <a:cs typeface="Calibri"/>
                <a:sym typeface="Calibri"/>
              </a:rPr>
              <a:t>ANSWER: 'C': non </a:t>
            </a:r>
            <a:r>
              <a:rPr lang="en-GB" err="1">
                <a:solidFill>
                  <a:schemeClr val="dk1"/>
                </a:solidFill>
                <a:latin typeface="Calibri"/>
                <a:ea typeface="Calibri"/>
                <a:cs typeface="Calibri"/>
                <a:sym typeface="Calibri"/>
              </a:rPr>
              <a:t>IgE</a:t>
            </a:r>
            <a:r>
              <a:rPr lang="en-GB">
                <a:solidFill>
                  <a:schemeClr val="dk1"/>
                </a:solidFill>
                <a:latin typeface="Calibri"/>
                <a:ea typeface="Calibri"/>
                <a:cs typeface="Calibri"/>
                <a:sym typeface="Calibri"/>
              </a:rPr>
              <a:t> CMA</a:t>
            </a:r>
            <a:endParaRPr lang="en-GB">
              <a:solidFill>
                <a:schemeClr val="dk1"/>
              </a:solidFill>
              <a:latin typeface="Calibri"/>
              <a:ea typeface="Calibri"/>
              <a:cs typeface="Calibri"/>
            </a:endParaRPr>
          </a:p>
          <a:p>
            <a:pPr>
              <a:buSzPts val="1100"/>
            </a:pPr>
            <a:r>
              <a:rPr lang="en-GB">
                <a:solidFill>
                  <a:schemeClr val="dk1"/>
                </a:solidFill>
                <a:latin typeface="Calibri"/>
                <a:ea typeface="Calibri"/>
                <a:cs typeface="Calibri"/>
                <a:sym typeface="Calibri"/>
              </a:rPr>
              <a:t>Here</a:t>
            </a:r>
            <a:r>
              <a:rPr lang="en-GB" sz="1200">
                <a:solidFill>
                  <a:schemeClr val="dk1"/>
                </a:solidFill>
                <a:latin typeface="Calibri"/>
                <a:ea typeface="Calibri"/>
                <a:cs typeface="Calibri"/>
                <a:sym typeface="Calibri"/>
              </a:rPr>
              <a:t> we can see Eva </a:t>
            </a:r>
            <a:r>
              <a:rPr lang="en-GB">
                <a:solidFill>
                  <a:schemeClr val="dk1"/>
                </a:solidFill>
                <a:latin typeface="Calibri"/>
                <a:ea typeface="Calibri"/>
                <a:cs typeface="Calibri"/>
                <a:sym typeface="Calibri"/>
              </a:rPr>
              <a:t>has</a:t>
            </a:r>
            <a:r>
              <a:rPr lang="en-GB" sz="1200">
                <a:solidFill>
                  <a:schemeClr val="dk1"/>
                </a:solidFill>
                <a:latin typeface="Calibri"/>
                <a:ea typeface="Calibri"/>
                <a:cs typeface="Calibri"/>
                <a:sym typeface="Calibri"/>
              </a:rPr>
              <a:t> gastro symptoms which are suggestive of a mild -moderate non </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mediated CMA. She has no symptoms to suspect </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mediated allergy such as hives, swelling or breathing difficulties. When going through an allergy focused history we can also see she presented with moderate eczema in the first few months of life, which can be an indicator of allergy.</a:t>
            </a:r>
            <a:r>
              <a:rPr lang="en-GB">
                <a:solidFill>
                  <a:schemeClr val="dk1"/>
                </a:solidFill>
                <a:latin typeface="Calibri"/>
                <a:ea typeface="Calibri"/>
                <a:cs typeface="Calibri"/>
                <a:sym typeface="Calibri"/>
              </a:rPr>
              <a:t> </a:t>
            </a:r>
            <a:endParaRPr lang="en-GB" sz="1200">
              <a:solidFill>
                <a:schemeClr val="dk1"/>
              </a:solidFill>
              <a:latin typeface="Calibri"/>
              <a:ea typeface="Calibri"/>
              <a:cs typeface="Calibri"/>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15</a:t>
            </a:fld>
            <a:endParaRPr lang="en-GB"/>
          </a:p>
        </p:txBody>
      </p:sp>
    </p:spTree>
    <p:extLst>
      <p:ext uri="{BB962C8B-B14F-4D97-AF65-F5344CB8AC3E}">
        <p14:creationId xmlns:p14="http://schemas.microsoft.com/office/powerpoint/2010/main" val="870053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Meet Tom</a:t>
            </a: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a:buClr>
                <a:schemeClr val="dk1"/>
              </a:buClr>
              <a:buSzPts val="1100"/>
            </a:pPr>
            <a:r>
              <a:rPr lang="en-GB" sz="1200">
                <a:solidFill>
                  <a:schemeClr val="dk1"/>
                </a:solidFill>
                <a:latin typeface="Calibri"/>
                <a:ea typeface="Calibri"/>
                <a:cs typeface="Calibri"/>
                <a:sym typeface="Calibri"/>
              </a:rPr>
              <a:t>Tom has had a recent admission to A&amp;E after having symptoms of eye swelling, hives and lethargy within 10 minutes of consuming porridge containing formula milk. Tom is 6 months old, exclusively breast fed and mum comes to your clinic wanting further advice as she has not had any follow up since his admission to A&amp;E.</a:t>
            </a:r>
            <a:r>
              <a:rPr lang="en-GB">
                <a:solidFill>
                  <a:schemeClr val="dk1"/>
                </a:solidFill>
                <a:latin typeface="Calibri"/>
                <a:ea typeface="Calibri"/>
                <a:cs typeface="Calibri"/>
                <a:sym typeface="Calibri"/>
              </a:rPr>
              <a:t> </a:t>
            </a:r>
            <a:endParaRPr lang="en-GB">
              <a:solidFill>
                <a:schemeClr val="dk1"/>
              </a:solidFill>
              <a:highlight>
                <a:srgbClr val="FFFF00"/>
              </a:highlight>
              <a:latin typeface="Calibri"/>
              <a:ea typeface="Calibri"/>
              <a:cs typeface="Calibri"/>
              <a:sym typeface="Calibri"/>
            </a:endParaRPr>
          </a:p>
          <a:p>
            <a:pPr>
              <a:buClr>
                <a:schemeClr val="dk1"/>
              </a:buClr>
              <a:buSzPts val="1100"/>
            </a:pPr>
            <a:endParaRPr lang="en-GB">
              <a:solidFill>
                <a:schemeClr val="dk1"/>
              </a:solidFill>
              <a:latin typeface="Calibri"/>
              <a:ea typeface="Calibri"/>
              <a:cs typeface="Calibri"/>
            </a:endParaRPr>
          </a:p>
          <a:p>
            <a:pPr marL="0" lvl="0" indent="0" algn="l" rtl="0">
              <a:lnSpc>
                <a:spcPct val="100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What do you suspect is the diagnosis?</a:t>
            </a:r>
            <a:endParaRPr lang="en-GB" sz="1200">
              <a:solidFill>
                <a:schemeClr val="dk1"/>
              </a:solidFill>
              <a:latin typeface="Calibri"/>
              <a:ea typeface="Calibri"/>
              <a:cs typeface="Calibri"/>
            </a:endParaRPr>
          </a:p>
          <a:p>
            <a:pPr>
              <a:buSzPts val="1100"/>
              <a:buFont typeface="Arial"/>
            </a:pPr>
            <a:r>
              <a:rPr lang="en-GB">
                <a:solidFill>
                  <a:schemeClr val="dk1"/>
                </a:solidFill>
                <a:latin typeface="Calibri"/>
                <a:ea typeface="Calibri"/>
                <a:cs typeface="Calibri"/>
              </a:rPr>
              <a:t>ANSWER...</a:t>
            </a:r>
          </a:p>
          <a:p>
            <a:pPr>
              <a:buClr>
                <a:schemeClr val="dk1"/>
              </a:buClr>
              <a:buSzPts val="1100"/>
            </a:pPr>
            <a:r>
              <a:rPr lang="en-GB">
                <a:solidFill>
                  <a:schemeClr val="dk1"/>
                </a:solidFill>
                <a:latin typeface="Calibri"/>
                <a:ea typeface="Calibri"/>
                <a:cs typeface="Calibri"/>
              </a:rPr>
              <a:t>ANSWER A: </a:t>
            </a:r>
            <a:r>
              <a:rPr lang="en-GB" err="1">
                <a:solidFill>
                  <a:schemeClr val="dk1"/>
                </a:solidFill>
                <a:latin typeface="Calibri"/>
                <a:ea typeface="Calibri"/>
                <a:cs typeface="Calibri"/>
              </a:rPr>
              <a:t>IgE</a:t>
            </a:r>
            <a:r>
              <a:rPr lang="en-GB">
                <a:solidFill>
                  <a:schemeClr val="dk1"/>
                </a:solidFill>
                <a:latin typeface="Calibri"/>
                <a:ea typeface="Calibri"/>
                <a:cs typeface="Calibri"/>
              </a:rPr>
              <a:t> CMA</a:t>
            </a:r>
            <a:endParaRPr lang="en-GB">
              <a:solidFill>
                <a:schemeClr val="dk1"/>
              </a:solidFill>
              <a:latin typeface="Calibri"/>
              <a:ea typeface="Calibri"/>
              <a:cs typeface="Calibri"/>
              <a:sym typeface="Calibri"/>
            </a:endParaRPr>
          </a:p>
          <a:p>
            <a:pPr>
              <a:buSzPts val="1100"/>
            </a:pPr>
            <a:endParaRPr lang="en-GB">
              <a:solidFill>
                <a:schemeClr val="dk1"/>
              </a:solidFill>
              <a:latin typeface="Calibri"/>
              <a:ea typeface="Calibri"/>
              <a:cs typeface="Calibri"/>
              <a:sym typeface="Calibri"/>
            </a:endParaRPr>
          </a:p>
          <a:p>
            <a:pPr>
              <a:buClr>
                <a:schemeClr val="dk1"/>
              </a:buClr>
              <a:buSzPts val="1100"/>
            </a:pPr>
            <a:r>
              <a:rPr lang="en-GB" sz="1200">
                <a:solidFill>
                  <a:schemeClr val="dk1"/>
                </a:solidFill>
                <a:latin typeface="Calibri"/>
                <a:ea typeface="Calibri"/>
                <a:cs typeface="Calibri"/>
                <a:sym typeface="Calibri"/>
              </a:rPr>
              <a:t>Here we can see that Tom has had an immediate reaction to the milk in porridge. What makes his reaction more severe is that he became lethargic after the ingestion of milk </a:t>
            </a:r>
            <a:r>
              <a:rPr lang="en-GB">
                <a:solidFill>
                  <a:schemeClr val="dk1"/>
                </a:solidFill>
                <a:latin typeface="Calibri"/>
                <a:ea typeface="Calibri"/>
                <a:cs typeface="Calibri"/>
                <a:sym typeface="Calibri"/>
              </a:rPr>
              <a:t>this can indicate</a:t>
            </a:r>
            <a:r>
              <a:rPr lang="en-GB" sz="1200">
                <a:solidFill>
                  <a:schemeClr val="dk1"/>
                </a:solidFill>
                <a:latin typeface="Calibri"/>
                <a:ea typeface="Calibri"/>
                <a:cs typeface="Calibri"/>
                <a:sym typeface="Calibri"/>
              </a:rPr>
              <a:t> low blood pressure affecting his circulation.</a:t>
            </a:r>
            <a:r>
              <a:rPr lang="en-GB">
                <a:solidFill>
                  <a:schemeClr val="dk1"/>
                </a:solidFill>
                <a:latin typeface="Calibri"/>
                <a:ea typeface="Calibri"/>
                <a:cs typeface="Calibri"/>
                <a:sym typeface="Calibri"/>
              </a:rPr>
              <a:t> </a:t>
            </a:r>
            <a:endParaRPr lang="en-GB" sz="1200">
              <a:solidFill>
                <a:schemeClr val="dk1"/>
              </a:solidFill>
              <a:latin typeface="Calibri"/>
              <a:ea typeface="Calibri"/>
              <a:cs typeface="Calibri"/>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16</a:t>
            </a:fld>
            <a:endParaRPr lang="en-GB"/>
          </a:p>
        </p:txBody>
      </p:sp>
    </p:spTree>
    <p:extLst>
      <p:ext uri="{BB962C8B-B14F-4D97-AF65-F5344CB8AC3E}">
        <p14:creationId xmlns:p14="http://schemas.microsoft.com/office/powerpoint/2010/main" val="1226902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Ok so this next section is about management of CMA, so we have spoken about symptoms and allergy history, now this is about the management.</a:t>
            </a:r>
          </a:p>
          <a:p>
            <a:endParaRPr lang="en-GB"/>
          </a:p>
          <a:p>
            <a:pPr>
              <a:buClr>
                <a:schemeClr val="dk1"/>
              </a:buClr>
              <a:buSzPts val="1100"/>
            </a:pPr>
            <a:r>
              <a:rPr lang="en-GB" sz="1200">
                <a:solidFill>
                  <a:schemeClr val="dk1"/>
                </a:solidFill>
                <a:latin typeface="Calibri"/>
                <a:ea typeface="Calibri"/>
                <a:cs typeface="Calibri"/>
                <a:sym typeface="Calibri"/>
              </a:rPr>
              <a:t>If an infant has a mild to moderate non </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mediated allergy they need to be managed in primary care</a:t>
            </a:r>
            <a:r>
              <a:rPr lang="en-GB">
                <a:solidFill>
                  <a:schemeClr val="dk1"/>
                </a:solidFill>
                <a:latin typeface="Calibri"/>
                <a:ea typeface="Calibri"/>
                <a:cs typeface="Calibri"/>
                <a:sym typeface="Calibri"/>
              </a:rPr>
              <a:t>.</a:t>
            </a:r>
            <a:r>
              <a:rPr lang="en-GB" sz="1200">
                <a:solidFill>
                  <a:schemeClr val="dk1"/>
                </a:solidFill>
                <a:latin typeface="Calibri"/>
                <a:ea typeface="Calibri"/>
                <a:cs typeface="Calibri"/>
                <a:sym typeface="Calibri"/>
              </a:rPr>
              <a:t> Complex cases (such as those with severe gastro symptoms, faltering in growth or multiple allergies) need to be referred to RLH gastroenterology team and RLH dietitians.</a:t>
            </a:r>
            <a:endParaRPr lang="en-GB" sz="1200">
              <a:solidFill>
                <a:schemeClr val="dk1"/>
              </a:solidFill>
              <a:latin typeface="Calibri"/>
              <a:ea typeface="Calibri"/>
              <a:cs typeface="Calibri"/>
            </a:endParaRP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a:buClr>
                <a:schemeClr val="dk1"/>
              </a:buClr>
              <a:buSzPts val="1100"/>
            </a:pPr>
            <a:r>
              <a:rPr lang="en-GB" sz="1200">
                <a:solidFill>
                  <a:schemeClr val="dk1"/>
                </a:solidFill>
                <a:latin typeface="Calibri"/>
                <a:ea typeface="Calibri"/>
                <a:cs typeface="Calibri"/>
                <a:sym typeface="Calibri"/>
              </a:rPr>
              <a:t>If you suspect an infant has an </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mediated allergy or has a more severe presentations of non-</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mediated allergy such as food induced protein enterocolitis (FPIES) or eosinophilic oesophagitis (EOE) should be referred into </a:t>
            </a:r>
            <a:r>
              <a:rPr lang="en-GB">
                <a:solidFill>
                  <a:schemeClr val="dk1"/>
                </a:solidFill>
                <a:latin typeface="Calibri"/>
                <a:ea typeface="Calibri"/>
                <a:cs typeface="Calibri"/>
                <a:sym typeface="Calibri"/>
              </a:rPr>
              <a:t>secondary care allergy</a:t>
            </a:r>
            <a:r>
              <a:rPr lang="en-GB" sz="1200">
                <a:solidFill>
                  <a:schemeClr val="dk1"/>
                </a:solidFill>
                <a:latin typeface="Calibri"/>
                <a:ea typeface="Calibri"/>
                <a:cs typeface="Calibri"/>
                <a:sym typeface="Calibri"/>
              </a:rPr>
              <a:t> team</a:t>
            </a:r>
            <a:r>
              <a:rPr lang="en-GB">
                <a:solidFill>
                  <a:schemeClr val="dk1"/>
                </a:solidFill>
                <a:latin typeface="Calibri"/>
                <a:ea typeface="Calibri"/>
                <a:cs typeface="Calibri"/>
                <a:sym typeface="Calibri"/>
              </a:rPr>
              <a:t>.</a:t>
            </a:r>
          </a:p>
          <a:p>
            <a:pPr>
              <a:buSzPts val="1100"/>
            </a:pPr>
            <a:endParaRPr lang="en-GB">
              <a:ea typeface="Calibri"/>
              <a:cs typeface="Calibri"/>
            </a:endParaRPr>
          </a:p>
          <a:p>
            <a:r>
              <a:rPr lang="en-GB"/>
              <a:t>(FPIES is a delayed (non </a:t>
            </a:r>
            <a:r>
              <a:rPr lang="en-GB" err="1"/>
              <a:t>IgE</a:t>
            </a:r>
            <a:r>
              <a:rPr lang="en-GB"/>
              <a:t> mediated) food allergy which leads to repeated vomiting and other gastro symptoms 1-6 hours after the food is congested – it is rare in breast fed babies. Vomiting multiple times, projectile that can lead to suspected FPIES diagnosis)</a:t>
            </a:r>
            <a:endParaRPr lang="en-GB">
              <a:ea typeface="Calibri"/>
              <a:cs typeface="Calibri"/>
            </a:endParaRPr>
          </a:p>
          <a:p>
            <a:endParaRPr lang="en-GB">
              <a:ea typeface="Calibri"/>
              <a:cs typeface="Calibri"/>
            </a:endParaRPr>
          </a:p>
          <a:p>
            <a:r>
              <a:rPr lang="en-GB">
                <a:ea typeface="Calibri"/>
                <a:cs typeface="Calibri"/>
              </a:rPr>
              <a:t>(EOE or eosinophilic </a:t>
            </a:r>
            <a:r>
              <a:rPr lang="en-GB" err="1">
                <a:ea typeface="Calibri"/>
                <a:cs typeface="Calibri"/>
              </a:rPr>
              <a:t>oesphagitis</a:t>
            </a:r>
            <a:r>
              <a:rPr lang="en-GB">
                <a:ea typeface="Calibri"/>
                <a:cs typeface="Calibri"/>
              </a:rPr>
              <a:t>, is an allergic condition of the oesophagus. Symptoms can be feed refusal, failure to thrive and vomiting).</a:t>
            </a: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17</a:t>
            </a:fld>
            <a:endParaRPr lang="en-GB"/>
          </a:p>
        </p:txBody>
      </p:sp>
    </p:spTree>
    <p:extLst>
      <p:ext uri="{BB962C8B-B14F-4D97-AF65-F5344CB8AC3E}">
        <p14:creationId xmlns:p14="http://schemas.microsoft.com/office/powerpoint/2010/main" val="3205748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Management of mild </a:t>
            </a:r>
            <a:r>
              <a:rPr lang="en-GB">
                <a:solidFill>
                  <a:schemeClr val="dk1"/>
                </a:solidFill>
                <a:latin typeface="Calibri"/>
                <a:ea typeface="Calibri"/>
                <a:cs typeface="Calibri"/>
                <a:sym typeface="Calibri"/>
              </a:rPr>
              <a:t>to</a:t>
            </a:r>
            <a:r>
              <a:rPr lang="en-GB" sz="1200">
                <a:solidFill>
                  <a:schemeClr val="dk1"/>
                </a:solidFill>
                <a:latin typeface="Calibri"/>
                <a:ea typeface="Calibri"/>
                <a:cs typeface="Calibri"/>
                <a:sym typeface="Calibri"/>
              </a:rPr>
              <a:t> moderate non-</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CMA is in primary care</a:t>
            </a:r>
            <a:r>
              <a:rPr lang="en-GB">
                <a:solidFill>
                  <a:schemeClr val="dk1"/>
                </a:solidFill>
                <a:latin typeface="Calibri"/>
                <a:ea typeface="Calibri"/>
                <a:cs typeface="Calibri"/>
                <a:sym typeface="Calibri"/>
              </a:rPr>
              <a:t>...</a:t>
            </a:r>
            <a:endParaRPr lang="en-GB" sz="1200">
              <a:solidFill>
                <a:schemeClr val="dk1"/>
              </a:solidFill>
              <a:latin typeface="Calibri"/>
              <a:ea typeface="Calibri"/>
              <a:cs typeface="Calibri"/>
              <a:sym typeface="Calibri"/>
            </a:endParaRPr>
          </a:p>
          <a:p>
            <a:pPr>
              <a:buClr>
                <a:schemeClr val="dk1"/>
              </a:buClr>
              <a:buSzPts val="1100"/>
            </a:pPr>
            <a:r>
              <a:rPr lang="en-GB" sz="1200">
                <a:solidFill>
                  <a:schemeClr val="dk1"/>
                </a:solidFill>
                <a:latin typeface="Calibri"/>
                <a:ea typeface="Calibri"/>
                <a:cs typeface="Calibri"/>
                <a:sym typeface="Calibri"/>
              </a:rPr>
              <a:t>If you suspect </a:t>
            </a:r>
            <a:r>
              <a:rPr lang="en-GB">
                <a:solidFill>
                  <a:schemeClr val="dk1"/>
                </a:solidFill>
                <a:latin typeface="Calibri"/>
                <a:ea typeface="Calibri"/>
                <a:cs typeface="Calibri"/>
                <a:sym typeface="Calibri"/>
              </a:rPr>
              <a:t>mild to </a:t>
            </a:r>
            <a:r>
              <a:rPr lang="en-GB" sz="1200">
                <a:solidFill>
                  <a:schemeClr val="dk1"/>
                </a:solidFill>
                <a:latin typeface="Calibri"/>
                <a:ea typeface="Calibri"/>
                <a:cs typeface="Calibri"/>
                <a:sym typeface="Calibri"/>
              </a:rPr>
              <a:t>moderate non </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mediated allergy, a cow's milk elimination diet for 2 to 4 weeks should be commenced with a planned home milk reintroduction challenge to confirm diagnosis, as per </a:t>
            </a:r>
            <a:r>
              <a:rPr lang="en-GB" sz="1200" err="1">
                <a:solidFill>
                  <a:schemeClr val="dk1"/>
                </a:solidFill>
                <a:latin typeface="Calibri"/>
                <a:ea typeface="Calibri"/>
                <a:cs typeface="Calibri"/>
                <a:sym typeface="Calibri"/>
              </a:rPr>
              <a:t>iMAP</a:t>
            </a:r>
            <a:r>
              <a:rPr lang="en-GB" sz="1200">
                <a:solidFill>
                  <a:schemeClr val="dk1"/>
                </a:solidFill>
                <a:latin typeface="Calibri"/>
                <a:ea typeface="Calibri"/>
                <a:cs typeface="Calibri"/>
                <a:sym typeface="Calibri"/>
              </a:rPr>
              <a:t> guidance.</a:t>
            </a:r>
            <a:r>
              <a:rPr lang="en-GB">
                <a:solidFill>
                  <a:schemeClr val="dk1"/>
                </a:solidFill>
                <a:latin typeface="Calibri"/>
                <a:ea typeface="Calibri"/>
                <a:cs typeface="Calibri"/>
                <a:sym typeface="Calibri"/>
              </a:rPr>
              <a:t> </a:t>
            </a:r>
            <a:endParaRPr lang="en-GB" sz="1200">
              <a:solidFill>
                <a:schemeClr val="dk1"/>
              </a:solidFill>
              <a:latin typeface="Calibri"/>
              <a:ea typeface="Calibri"/>
              <a:cs typeface="Calibri"/>
            </a:endParaRPr>
          </a:p>
          <a:p>
            <a:pPr marL="0" lvl="0" indent="0" algn="l" rtl="0">
              <a:lnSpc>
                <a:spcPct val="100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Currently, home challenges are not being advised, completed or reviewed properly… and so many infants continue on a milk free diet unnecessarily. </a:t>
            </a:r>
          </a:p>
          <a:p>
            <a:pPr marL="0" lvl="0" indent="0" algn="l" rtl="0">
              <a:lnSpc>
                <a:spcPct val="100000"/>
              </a:lnSpc>
              <a:spcBef>
                <a:spcPts val="0"/>
              </a:spcBef>
              <a:spcAft>
                <a:spcPts val="0"/>
              </a:spcAft>
              <a:buFontTx/>
              <a:buNone/>
            </a:pPr>
            <a:endParaRPr lang="en-GB" sz="1200">
              <a:solidFill>
                <a:schemeClr val="dk1"/>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18</a:t>
            </a:fld>
            <a:endParaRPr lang="en-GB"/>
          </a:p>
        </p:txBody>
      </p:sp>
    </p:spTree>
    <p:extLst>
      <p:ext uri="{BB962C8B-B14F-4D97-AF65-F5344CB8AC3E}">
        <p14:creationId xmlns:p14="http://schemas.microsoft.com/office/powerpoint/2010/main" val="545602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If you suspect an </a:t>
            </a:r>
            <a:r>
              <a:rPr lang="en-GB" err="1">
                <a:ea typeface="Calibri"/>
                <a:cs typeface="Calibri"/>
              </a:rPr>
              <a:t>IgE</a:t>
            </a:r>
            <a:r>
              <a:rPr lang="en-GB">
                <a:ea typeface="Calibri"/>
                <a:cs typeface="Calibri"/>
              </a:rPr>
              <a:t> CMA then ideally these needs to be managed by secondary care allergy team.</a:t>
            </a:r>
            <a:r>
              <a:rPr lang="en-GB">
                <a:cs typeface="Calibri"/>
              </a:rPr>
              <a:t> The royal </a:t>
            </a:r>
            <a:r>
              <a:rPr lang="en-GB" err="1">
                <a:cs typeface="Calibri"/>
              </a:rPr>
              <a:t>london</a:t>
            </a:r>
            <a:r>
              <a:rPr lang="en-GB">
                <a:cs typeface="Calibri"/>
              </a:rPr>
              <a:t> hospital Dietitians have fed back that they will see straight forward </a:t>
            </a:r>
            <a:r>
              <a:rPr lang="en-GB" err="1">
                <a:cs typeface="Calibri"/>
              </a:rPr>
              <a:t>IgE</a:t>
            </a:r>
            <a:r>
              <a:rPr lang="en-GB">
                <a:cs typeface="Calibri"/>
              </a:rPr>
              <a:t> CMA patients. And you can also signpost parents to Allergy UK </a:t>
            </a:r>
            <a:r>
              <a:rPr lang="en-GB" err="1">
                <a:cs typeface="Calibri"/>
              </a:rPr>
              <a:t>webiste</a:t>
            </a:r>
            <a:r>
              <a:rPr lang="en-GB">
                <a:cs typeface="Calibri"/>
              </a:rPr>
              <a:t> for support...the </a:t>
            </a:r>
            <a:r>
              <a:rPr lang="en-GB" err="1">
                <a:cs typeface="Calibri"/>
              </a:rPr>
              <a:t>allegry</a:t>
            </a:r>
            <a:r>
              <a:rPr lang="en-GB">
                <a:cs typeface="Calibri"/>
              </a:rPr>
              <a:t> UK website has a helpline which the parent can call and speak to a dietitian for general advice.</a:t>
            </a:r>
            <a:endParaRPr lang="en-GB">
              <a:ea typeface="Calibri"/>
              <a:cs typeface="Calibri"/>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19</a:t>
            </a:fld>
            <a:endParaRPr lang="en-GB"/>
          </a:p>
        </p:txBody>
      </p:sp>
    </p:spTree>
    <p:extLst>
      <p:ext uri="{BB962C8B-B14F-4D97-AF65-F5344CB8AC3E}">
        <p14:creationId xmlns:p14="http://schemas.microsoft.com/office/powerpoint/2010/main" val="3744166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GB">
                <a:solidFill>
                  <a:schemeClr val="dk1"/>
                </a:solidFill>
                <a:latin typeface="Calibri"/>
                <a:ea typeface="Calibri"/>
                <a:cs typeface="Calibri"/>
                <a:sym typeface="Calibri"/>
              </a:rPr>
              <a:t>So this is a brief overview of what we will be covering, and the session is about 45 minutes long and that leaves some time for questions and discussion at the end.</a:t>
            </a:r>
            <a:endParaRPr lang="en-US"/>
          </a:p>
          <a:p>
            <a:pPr>
              <a:buSzPts val="1100"/>
            </a:pPr>
            <a:endParaRPr lang="en-GB">
              <a:solidFill>
                <a:schemeClr val="dk1"/>
              </a:solidFill>
              <a:latin typeface="Calibri"/>
              <a:ea typeface="Calibri"/>
              <a:cs typeface="Calibri"/>
              <a:sym typeface="Calibri"/>
            </a:endParaRPr>
          </a:p>
          <a:p>
            <a:pPr>
              <a:buSzPts val="1100"/>
            </a:pPr>
            <a:r>
              <a:rPr lang="en-GB">
                <a:solidFill>
                  <a:schemeClr val="dk1"/>
                </a:solidFill>
                <a:latin typeface="Calibri"/>
                <a:ea typeface="Calibri"/>
                <a:cs typeface="Calibri"/>
                <a:sym typeface="Calibri"/>
              </a:rPr>
              <a:t> we</a:t>
            </a:r>
            <a:r>
              <a:rPr lang="en-GB" sz="1200">
                <a:solidFill>
                  <a:schemeClr val="dk1"/>
                </a:solidFill>
                <a:latin typeface="Calibri"/>
                <a:ea typeface="Calibri"/>
                <a:cs typeface="Calibri"/>
                <a:sym typeface="Calibri"/>
              </a:rPr>
              <a:t> will be going through each topic step by step </a:t>
            </a:r>
            <a:r>
              <a:rPr lang="en-GB">
                <a:solidFill>
                  <a:schemeClr val="dk1"/>
                </a:solidFill>
                <a:latin typeface="Calibri"/>
                <a:ea typeface="Calibri"/>
                <a:cs typeface="Calibri"/>
                <a:sym typeface="Calibri"/>
              </a:rPr>
              <a:t>and I've split it into  </a:t>
            </a:r>
            <a:r>
              <a:rPr lang="en-GB" sz="1200">
                <a:solidFill>
                  <a:schemeClr val="dk1"/>
                </a:solidFill>
                <a:latin typeface="Calibri"/>
                <a:ea typeface="Calibri"/>
                <a:cs typeface="Calibri"/>
                <a:sym typeface="Calibri"/>
              </a:rPr>
              <a:t>four sessions.</a:t>
            </a:r>
            <a:r>
              <a:rPr lang="en-GB">
                <a:solidFill>
                  <a:schemeClr val="dk1"/>
                </a:solidFill>
                <a:latin typeface="Calibri"/>
                <a:ea typeface="Calibri"/>
                <a:cs typeface="Calibri"/>
                <a:sym typeface="Calibri"/>
              </a:rPr>
              <a:t> </a:t>
            </a:r>
            <a:endParaRPr lang="en-GB"/>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highlight>
                <a:srgbClr val="FFFFFF"/>
              </a:highlight>
              <a:latin typeface="Calibri"/>
              <a:ea typeface="Calibri"/>
              <a:cs typeface="Calibri"/>
              <a:sym typeface="Calibri"/>
            </a:endParaRPr>
          </a:p>
          <a:p>
            <a:pPr>
              <a:buSzPts val="1100"/>
            </a:pPr>
            <a:r>
              <a:rPr lang="en-GB">
                <a:solidFill>
                  <a:schemeClr val="dk1"/>
                </a:solidFill>
                <a:latin typeface="Calibri"/>
                <a:ea typeface="Calibri"/>
                <a:cs typeface="Calibri"/>
                <a:sym typeface="Calibri"/>
              </a:rPr>
              <a:t>Firstly we will go through CMA background and the symptoms</a:t>
            </a:r>
            <a:endParaRPr lang="en-GB" sz="1200">
              <a:solidFill>
                <a:schemeClr val="dk1"/>
              </a:solidFill>
              <a:latin typeface="Calibri"/>
              <a:ea typeface="Calibri"/>
              <a:cs typeface="Calibri"/>
            </a:endParaRPr>
          </a:p>
          <a:p>
            <a:pPr>
              <a:buClr>
                <a:schemeClr val="dk1"/>
              </a:buClr>
              <a:buSzPts val="1100"/>
            </a:pPr>
            <a:r>
              <a:rPr lang="en-GB" sz="1200">
                <a:solidFill>
                  <a:schemeClr val="dk1"/>
                </a:solidFill>
                <a:latin typeface="Calibri"/>
                <a:ea typeface="Calibri"/>
                <a:cs typeface="Calibri"/>
                <a:sym typeface="Calibri"/>
              </a:rPr>
              <a:t>Section 2 will be</a:t>
            </a:r>
            <a:r>
              <a:rPr lang="en-GB">
                <a:solidFill>
                  <a:schemeClr val="dk1"/>
                </a:solidFill>
                <a:latin typeface="Calibri"/>
                <a:ea typeface="Calibri"/>
                <a:cs typeface="Calibri"/>
                <a:sym typeface="Calibri"/>
              </a:rPr>
              <a:t> around</a:t>
            </a:r>
            <a:r>
              <a:rPr lang="en-GB" sz="1200">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the management of CMA and looking</a:t>
            </a:r>
            <a:r>
              <a:rPr lang="en-GB" sz="1200">
                <a:solidFill>
                  <a:schemeClr val="dk1"/>
                </a:solidFill>
                <a:latin typeface="Calibri"/>
                <a:ea typeface="Calibri"/>
                <a:cs typeface="Calibri"/>
                <a:sym typeface="Calibri"/>
              </a:rPr>
              <a:t> into allergy tests.</a:t>
            </a:r>
            <a:r>
              <a:rPr lang="en-GB">
                <a:solidFill>
                  <a:schemeClr val="dk1"/>
                </a:solidFill>
                <a:latin typeface="Calibri"/>
                <a:ea typeface="Calibri"/>
                <a:cs typeface="Calibri"/>
                <a:sym typeface="Calibri"/>
              </a:rPr>
              <a:t> </a:t>
            </a:r>
            <a:endParaRPr lang="en-GB" sz="1200">
              <a:solidFill>
                <a:schemeClr val="dk1"/>
              </a:solidFill>
              <a:latin typeface="Calibri"/>
              <a:ea typeface="Calibri"/>
              <a:cs typeface="Calibri"/>
            </a:endParaRPr>
          </a:p>
          <a:p>
            <a:pPr>
              <a:buClr>
                <a:schemeClr val="dk1"/>
              </a:buClr>
              <a:buSzPts val="1100"/>
            </a:pPr>
            <a:r>
              <a:rPr lang="en-GB" sz="1200">
                <a:solidFill>
                  <a:schemeClr val="dk1"/>
                </a:solidFill>
                <a:latin typeface="Calibri"/>
                <a:ea typeface="Calibri"/>
                <a:cs typeface="Calibri"/>
                <a:sym typeface="Calibri"/>
              </a:rPr>
              <a:t>Section 3 will </a:t>
            </a:r>
            <a:r>
              <a:rPr lang="en-GB">
                <a:solidFill>
                  <a:schemeClr val="dk1"/>
                </a:solidFill>
                <a:latin typeface="Calibri"/>
                <a:ea typeface="Calibri"/>
                <a:cs typeface="Calibri"/>
                <a:sym typeface="Calibri"/>
              </a:rPr>
              <a:t>appropriate</a:t>
            </a:r>
            <a:r>
              <a:rPr lang="en-GB" sz="1200">
                <a:solidFill>
                  <a:schemeClr val="dk1"/>
                </a:solidFill>
                <a:latin typeface="Calibri"/>
                <a:ea typeface="Calibri"/>
                <a:cs typeface="Calibri"/>
                <a:sym typeface="Calibri"/>
              </a:rPr>
              <a:t> prescribing of hypoallergenic formulas.</a:t>
            </a:r>
            <a:r>
              <a:rPr lang="en-GB">
                <a:solidFill>
                  <a:schemeClr val="dk1"/>
                </a:solidFill>
                <a:latin typeface="Calibri"/>
                <a:ea typeface="Calibri"/>
                <a:cs typeface="Calibri"/>
                <a:sym typeface="Calibri"/>
              </a:rPr>
              <a:t> </a:t>
            </a:r>
            <a:endParaRPr lang="en-GB" sz="1200">
              <a:solidFill>
                <a:schemeClr val="dk1"/>
              </a:solidFill>
              <a:latin typeface="Calibri"/>
              <a:ea typeface="Calibri"/>
              <a:cs typeface="Calibri"/>
            </a:endParaRPr>
          </a:p>
          <a:p>
            <a:pPr>
              <a:buClr>
                <a:schemeClr val="dk1"/>
              </a:buClr>
              <a:buSzPts val="1100"/>
            </a:pPr>
            <a:r>
              <a:rPr lang="en-GB">
                <a:solidFill>
                  <a:schemeClr val="dk1"/>
                </a:solidFill>
                <a:latin typeface="Calibri"/>
                <a:ea typeface="Calibri"/>
                <a:cs typeface="Calibri"/>
                <a:sym typeface="Calibri"/>
              </a:rPr>
              <a:t>and lastly we</a:t>
            </a:r>
            <a:r>
              <a:rPr lang="en-GB" sz="1200">
                <a:solidFill>
                  <a:schemeClr val="dk1"/>
                </a:solidFill>
                <a:latin typeface="Calibri"/>
                <a:ea typeface="Calibri"/>
                <a:cs typeface="Calibri"/>
                <a:sym typeface="Calibri"/>
              </a:rPr>
              <a:t> will discuss moving on from</a:t>
            </a:r>
            <a:r>
              <a:rPr lang="en-GB">
                <a:solidFill>
                  <a:schemeClr val="dk1"/>
                </a:solidFill>
                <a:latin typeface="Calibri"/>
                <a:ea typeface="Calibri"/>
                <a:cs typeface="Calibri"/>
                <a:sym typeface="Calibri"/>
              </a:rPr>
              <a:t> infant </a:t>
            </a:r>
            <a:r>
              <a:rPr lang="en-GB" sz="1200">
                <a:solidFill>
                  <a:schemeClr val="dk1"/>
                </a:solidFill>
                <a:latin typeface="Calibri"/>
                <a:ea typeface="Calibri"/>
                <a:cs typeface="Calibri"/>
                <a:sym typeface="Calibri"/>
              </a:rPr>
              <a:t>formula</a:t>
            </a:r>
            <a:r>
              <a:rPr lang="en-GB">
                <a:solidFill>
                  <a:schemeClr val="dk1"/>
                </a:solidFill>
                <a:latin typeface="Calibri"/>
                <a:ea typeface="Calibri"/>
                <a:cs typeface="Calibri"/>
                <a:sym typeface="Calibri"/>
              </a:rPr>
              <a:t> and </a:t>
            </a:r>
            <a:r>
              <a:rPr lang="en-GB" sz="1200">
                <a:solidFill>
                  <a:schemeClr val="dk1"/>
                </a:solidFill>
                <a:latin typeface="Calibri"/>
                <a:ea typeface="Calibri"/>
                <a:cs typeface="Calibri"/>
                <a:sym typeface="Calibri"/>
              </a:rPr>
              <a:t>the </a:t>
            </a:r>
            <a:r>
              <a:rPr lang="en-GB" sz="1200" err="1">
                <a:solidFill>
                  <a:schemeClr val="dk1"/>
                </a:solidFill>
                <a:latin typeface="Calibri"/>
                <a:ea typeface="Calibri"/>
                <a:cs typeface="Calibri"/>
                <a:sym typeface="Calibri"/>
              </a:rPr>
              <a:t>iMAP</a:t>
            </a:r>
            <a:r>
              <a:rPr lang="en-GB" sz="1200">
                <a:solidFill>
                  <a:schemeClr val="dk1"/>
                </a:solidFill>
                <a:latin typeface="Calibri"/>
                <a:ea typeface="Calibri"/>
                <a:cs typeface="Calibri"/>
                <a:sym typeface="Calibri"/>
              </a:rPr>
              <a:t> milk ladder</a:t>
            </a:r>
            <a:r>
              <a:rPr lang="en-GB">
                <a:solidFill>
                  <a:schemeClr val="dk1"/>
                </a:solidFill>
                <a:latin typeface="Calibri"/>
                <a:ea typeface="Calibri"/>
                <a:cs typeface="Calibri"/>
                <a:sym typeface="Calibri"/>
              </a:rPr>
              <a:t> </a:t>
            </a: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ea typeface="Calibri"/>
              <a:cs typeface="Calibri"/>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2</a:t>
            </a:fld>
            <a:endParaRPr lang="en-GB"/>
          </a:p>
        </p:txBody>
      </p:sp>
    </p:spTree>
    <p:extLst>
      <p:ext uri="{BB962C8B-B14F-4D97-AF65-F5344CB8AC3E}">
        <p14:creationId xmlns:p14="http://schemas.microsoft.com/office/powerpoint/2010/main" val="1535384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a:solidFill>
                  <a:schemeClr val="dk1"/>
                </a:solidFill>
                <a:latin typeface="Calibri"/>
                <a:ea typeface="Calibri"/>
                <a:cs typeface="Calibri"/>
                <a:sym typeface="Calibri"/>
              </a:rPr>
              <a:t>Although a busy slide, </a:t>
            </a:r>
            <a:r>
              <a:rPr lang="en-GB">
                <a:solidFill>
                  <a:schemeClr val="dk1"/>
                </a:solidFill>
                <a:latin typeface="Calibri"/>
                <a:ea typeface="Calibri"/>
                <a:cs typeface="Calibri"/>
                <a:sym typeface="Calibri"/>
              </a:rPr>
              <a:t>I just wanted to show you what the </a:t>
            </a:r>
            <a:r>
              <a:rPr lang="en-GB" err="1">
                <a:solidFill>
                  <a:schemeClr val="dk1"/>
                </a:solidFill>
                <a:latin typeface="Calibri"/>
                <a:ea typeface="Calibri"/>
                <a:cs typeface="Calibri"/>
                <a:sym typeface="Calibri"/>
              </a:rPr>
              <a:t>iMAP</a:t>
            </a:r>
            <a:r>
              <a:rPr lang="en-GB">
                <a:solidFill>
                  <a:schemeClr val="dk1"/>
                </a:solidFill>
                <a:latin typeface="Calibri"/>
                <a:ea typeface="Calibri"/>
                <a:cs typeface="Calibri"/>
                <a:sym typeface="Calibri"/>
              </a:rPr>
              <a:t> guidelines look like. They have</a:t>
            </a:r>
            <a:r>
              <a:rPr lang="en-GB" sz="1200">
                <a:solidFill>
                  <a:schemeClr val="dk1"/>
                </a:solidFill>
                <a:latin typeface="Calibri"/>
                <a:ea typeface="Calibri"/>
                <a:cs typeface="Calibri"/>
                <a:sym typeface="Calibri"/>
              </a:rPr>
              <a:t> a very comprehensive algorithm on how to manage breast and formula fed infants with suspected CMA.</a:t>
            </a:r>
            <a:r>
              <a:rPr lang="en-GB">
                <a:solidFill>
                  <a:schemeClr val="dk1"/>
                </a:solidFill>
                <a:latin typeface="Calibri"/>
                <a:ea typeface="Calibri"/>
                <a:cs typeface="Calibri"/>
                <a:sym typeface="Calibri"/>
              </a:rPr>
              <a:t> </a:t>
            </a:r>
          </a:p>
          <a:p>
            <a:pPr>
              <a:defRPr/>
            </a:pPr>
            <a:r>
              <a:rPr lang="en-GB" sz="1200">
                <a:solidFill>
                  <a:schemeClr val="dk1"/>
                </a:solidFill>
                <a:latin typeface="Calibri"/>
                <a:ea typeface="Calibri"/>
                <a:cs typeface="Calibri"/>
                <a:sym typeface="Calibri"/>
              </a:rPr>
              <a:t>The algorithm highlights the difference between mild-moderate non </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cow's milk allergy and severe non </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mediated cow's milk allergy as well as highlighting mild-moderate </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mediated cows milk protein allergy.</a:t>
            </a:r>
            <a:r>
              <a:rPr lang="en-GB">
                <a:solidFill>
                  <a:schemeClr val="dk1"/>
                </a:solidFill>
                <a:latin typeface="Calibri"/>
                <a:ea typeface="Calibri"/>
                <a:cs typeface="Calibri"/>
                <a:sym typeface="Calibri"/>
              </a:rPr>
              <a:t> So it basically covers all the different allergies!</a:t>
            </a:r>
            <a:endParaRPr lang="en-GB">
              <a:solidFill>
                <a:schemeClr val="dk1"/>
              </a:solidFill>
              <a:cs typeface="Calibri"/>
            </a:endParaRPr>
          </a:p>
          <a:p>
            <a:endParaRPr lang="en-GB">
              <a:cs typeface="Calibri"/>
            </a:endParaRPr>
          </a:p>
          <a:p>
            <a:r>
              <a:rPr lang="en-GB">
                <a:cs typeface="Calibri"/>
              </a:rPr>
              <a:t>The box highlighted in red is to remind the clinician that over diagnosis is common, so clinical judgement is needed as well as a detailed </a:t>
            </a:r>
            <a:r>
              <a:rPr lang="en-GB" err="1">
                <a:cs typeface="Calibri" panose="020F0502020204030204"/>
              </a:rPr>
              <a:t>allergry</a:t>
            </a:r>
            <a:r>
              <a:rPr lang="en-GB">
                <a:cs typeface="Calibri" panose="020F0502020204030204"/>
              </a:rPr>
              <a:t> history and as mentioned this is particularly important for breast fed babies as CMA is very rare in </a:t>
            </a:r>
            <a:r>
              <a:rPr lang="en-GB" err="1">
                <a:cs typeface="Calibri" panose="020F0502020204030204"/>
              </a:rPr>
              <a:t>exclusievely</a:t>
            </a:r>
            <a:r>
              <a:rPr lang="en-GB">
                <a:cs typeface="Calibri" panose="020F0502020204030204"/>
              </a:rPr>
              <a:t> breast fed babies.  </a:t>
            </a:r>
            <a:endParaRPr lang="en-GB">
              <a:ea typeface="Calibri"/>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20</a:t>
            </a:fld>
            <a:endParaRPr lang="en-GB"/>
          </a:p>
        </p:txBody>
      </p:sp>
    </p:spTree>
    <p:extLst>
      <p:ext uri="{BB962C8B-B14F-4D97-AF65-F5344CB8AC3E}">
        <p14:creationId xmlns:p14="http://schemas.microsoft.com/office/powerpoint/2010/main" val="1294391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solidFill>
                  <a:schemeClr val="dk1"/>
                </a:solidFill>
                <a:latin typeface="Calibri"/>
                <a:ea typeface="Calibri"/>
                <a:cs typeface="Calibri"/>
                <a:sym typeface="Calibri"/>
              </a:rPr>
              <a:t>So looking at how we would start to manage a suspected non </a:t>
            </a:r>
            <a:r>
              <a:rPr lang="en-GB" err="1">
                <a:solidFill>
                  <a:schemeClr val="dk1"/>
                </a:solidFill>
                <a:latin typeface="Calibri"/>
                <a:ea typeface="Calibri"/>
                <a:cs typeface="Calibri"/>
                <a:sym typeface="Calibri"/>
              </a:rPr>
              <a:t>IgE</a:t>
            </a:r>
            <a:r>
              <a:rPr lang="en-GB">
                <a:solidFill>
                  <a:schemeClr val="dk1"/>
                </a:solidFill>
                <a:latin typeface="Calibri"/>
                <a:ea typeface="Calibri"/>
                <a:cs typeface="Calibri"/>
                <a:sym typeface="Calibri"/>
              </a:rPr>
              <a:t> CMA in breast fed infant. </a:t>
            </a:r>
          </a:p>
          <a:p>
            <a:pPr>
              <a:defRPr/>
            </a:pPr>
            <a:endParaRPr lang="en-GB">
              <a:ea typeface="Calibri"/>
              <a:cs typeface="Calibri"/>
            </a:endParaRPr>
          </a:p>
          <a:p>
            <a:pPr>
              <a:defRPr/>
            </a:pPr>
            <a:r>
              <a:rPr lang="en-GB">
                <a:solidFill>
                  <a:schemeClr val="dk1"/>
                </a:solidFill>
                <a:latin typeface="Calibri"/>
                <a:ea typeface="Calibri"/>
                <a:cs typeface="Calibri"/>
                <a:sym typeface="Calibri"/>
              </a:rPr>
              <a:t>If</a:t>
            </a:r>
            <a:r>
              <a:rPr lang="en-GB" sz="1200">
                <a:solidFill>
                  <a:schemeClr val="dk1"/>
                </a:solidFill>
                <a:latin typeface="Calibri"/>
                <a:ea typeface="Calibri"/>
                <a:cs typeface="Calibri"/>
                <a:sym typeface="Calibri"/>
              </a:rPr>
              <a:t> an infant is exclusively breast fed then the mother should commence a cow’s milk free diet (there is no </a:t>
            </a:r>
            <a:r>
              <a:rPr lang="en-GB">
                <a:solidFill>
                  <a:schemeClr val="dk1"/>
                </a:solidFill>
                <a:latin typeface="Calibri"/>
                <a:ea typeface="Calibri"/>
                <a:cs typeface="Calibri"/>
                <a:sym typeface="Calibri"/>
              </a:rPr>
              <a:t>absolutely need</a:t>
            </a:r>
            <a:r>
              <a:rPr lang="en-GB" sz="1200">
                <a:solidFill>
                  <a:schemeClr val="dk1"/>
                </a:solidFill>
                <a:latin typeface="Calibri"/>
                <a:ea typeface="Calibri"/>
                <a:cs typeface="Calibri"/>
                <a:sym typeface="Calibri"/>
              </a:rPr>
              <a:t> to start a formula</a:t>
            </a:r>
            <a:r>
              <a:rPr lang="en-GB">
                <a:solidFill>
                  <a:schemeClr val="dk1"/>
                </a:solidFill>
                <a:latin typeface="Calibri"/>
                <a:ea typeface="Calibri"/>
                <a:cs typeface="Calibri"/>
                <a:sym typeface="Calibri"/>
              </a:rPr>
              <a:t>, and continuing to breast feed is the best outcome for mother and baby).</a:t>
            </a:r>
            <a:r>
              <a:rPr lang="en-GB" sz="1200">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 mother</a:t>
            </a:r>
            <a:r>
              <a:rPr lang="en-GB" sz="1200">
                <a:solidFill>
                  <a:schemeClr val="dk1"/>
                </a:solidFill>
                <a:latin typeface="Calibri"/>
                <a:ea typeface="Calibri"/>
                <a:cs typeface="Calibri"/>
                <a:sym typeface="Calibri"/>
              </a:rPr>
              <a:t> should also start an over the counter calcium and vitamin D supplement.</a:t>
            </a:r>
            <a:r>
              <a:rPr lang="en-GB">
                <a:solidFill>
                  <a:schemeClr val="dk1"/>
                </a:solidFill>
                <a:latin typeface="Calibri"/>
                <a:ea typeface="Calibri"/>
                <a:cs typeface="Calibri"/>
                <a:sym typeface="Calibri"/>
              </a:rPr>
              <a:t> The healthy start vitamins contain vitamin D and are free for all breastfeeding mothers up until 1 year in tower hamlets. </a:t>
            </a:r>
            <a:endParaRPr lang="en-GB"/>
          </a:p>
          <a:p>
            <a:endParaRPr lang="en-GB">
              <a:ea typeface="Calibri"/>
              <a:cs typeface="Calibri"/>
            </a:endParaRPr>
          </a:p>
          <a:p>
            <a:r>
              <a:rPr lang="en-GB">
                <a:ea typeface="Calibri"/>
                <a:cs typeface="Calibri"/>
              </a:rPr>
              <a:t>Remember the dairy free diet is recommended for 2-4 weeks and then a home reintroduction challenge must be done to confirm the allergy, and this is for non </a:t>
            </a:r>
            <a:r>
              <a:rPr lang="en-GB" err="1">
                <a:ea typeface="Calibri"/>
                <a:cs typeface="Calibri"/>
              </a:rPr>
              <a:t>IgE</a:t>
            </a:r>
            <a:r>
              <a:rPr lang="en-GB">
                <a:ea typeface="Calibri"/>
                <a:cs typeface="Calibri"/>
              </a:rPr>
              <a:t> CMA.</a:t>
            </a:r>
          </a:p>
          <a:p>
            <a:endParaRPr lang="en-GB">
              <a:ea typeface="Calibri"/>
              <a:cs typeface="Calibri"/>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21</a:t>
            </a:fld>
            <a:endParaRPr lang="en-GB"/>
          </a:p>
        </p:txBody>
      </p:sp>
    </p:spTree>
    <p:extLst>
      <p:ext uri="{BB962C8B-B14F-4D97-AF65-F5344CB8AC3E}">
        <p14:creationId xmlns:p14="http://schemas.microsoft.com/office/powerpoint/2010/main" val="4025076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GB" sz="1200">
                <a:solidFill>
                  <a:schemeClr val="dk1"/>
                </a:solidFill>
                <a:latin typeface="Calibri"/>
                <a:ea typeface="Calibri"/>
                <a:cs typeface="Calibri"/>
                <a:sym typeface="Calibri"/>
              </a:rPr>
              <a:t>For</a:t>
            </a:r>
            <a:r>
              <a:rPr lang="en-GB">
                <a:solidFill>
                  <a:schemeClr val="dk1"/>
                </a:solidFill>
                <a:latin typeface="Calibri"/>
                <a:ea typeface="Calibri"/>
                <a:cs typeface="Calibri"/>
                <a:sym typeface="Calibri"/>
              </a:rPr>
              <a:t> managing </a:t>
            </a:r>
            <a:r>
              <a:rPr lang="en-GB" sz="1200">
                <a:solidFill>
                  <a:schemeClr val="dk1"/>
                </a:solidFill>
                <a:latin typeface="Calibri"/>
                <a:ea typeface="Calibri"/>
                <a:cs typeface="Calibri"/>
                <a:sym typeface="Calibri"/>
              </a:rPr>
              <a:t>those </a:t>
            </a:r>
            <a:r>
              <a:rPr lang="en-GB">
                <a:solidFill>
                  <a:schemeClr val="dk1"/>
                </a:solidFill>
                <a:latin typeface="Calibri"/>
                <a:ea typeface="Calibri"/>
                <a:cs typeface="Calibri"/>
                <a:sym typeface="Calibri"/>
              </a:rPr>
              <a:t>infants who are</a:t>
            </a:r>
            <a:r>
              <a:rPr lang="en-GB" sz="1200">
                <a:solidFill>
                  <a:schemeClr val="dk1"/>
                </a:solidFill>
                <a:latin typeface="Calibri"/>
                <a:ea typeface="Calibri"/>
                <a:cs typeface="Calibri"/>
                <a:sym typeface="Calibri"/>
              </a:rPr>
              <a:t> formula fed a trial of an extensively hydrolysed formula should be prescribed for 4 weeks.</a:t>
            </a:r>
            <a:r>
              <a:rPr lang="en-GB">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However, you only need to prescribe </a:t>
            </a:r>
            <a:r>
              <a:rPr lang="en-GB">
                <a:solidFill>
                  <a:schemeClr val="dk1"/>
                </a:solidFill>
                <a:latin typeface="Calibri"/>
                <a:ea typeface="Calibri"/>
                <a:cs typeface="Calibri"/>
                <a:sym typeface="Calibri"/>
              </a:rPr>
              <a:t>1-2</a:t>
            </a:r>
            <a:r>
              <a:rPr lang="en-GB" sz="1200">
                <a:solidFill>
                  <a:schemeClr val="dk1"/>
                </a:solidFill>
                <a:latin typeface="Calibri"/>
                <a:ea typeface="Calibri"/>
                <a:cs typeface="Calibri"/>
                <a:sym typeface="Calibri"/>
              </a:rPr>
              <a:t> tins to start with and then check whether </a:t>
            </a:r>
            <a:r>
              <a:rPr lang="en-GB">
                <a:solidFill>
                  <a:schemeClr val="dk1"/>
                </a:solidFill>
                <a:latin typeface="Calibri"/>
                <a:ea typeface="Calibri"/>
                <a:cs typeface="Calibri"/>
                <a:sym typeface="Calibri"/>
              </a:rPr>
              <a:t>the baby</a:t>
            </a:r>
            <a:r>
              <a:rPr lang="en-GB" sz="1200">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tolerates</a:t>
            </a:r>
            <a:r>
              <a:rPr lang="en-GB" sz="1200">
                <a:solidFill>
                  <a:schemeClr val="dk1"/>
                </a:solidFill>
                <a:latin typeface="Calibri"/>
                <a:ea typeface="Calibri"/>
                <a:cs typeface="Calibri"/>
                <a:sym typeface="Calibri"/>
              </a:rPr>
              <a:t> it before prescribing more, to ensure there is no wastage.</a:t>
            </a:r>
            <a:r>
              <a:rPr lang="en-GB">
                <a:solidFill>
                  <a:schemeClr val="dk1"/>
                </a:solidFill>
                <a:latin typeface="Calibri"/>
                <a:ea typeface="Calibri"/>
                <a:cs typeface="Calibri"/>
                <a:sym typeface="Calibri"/>
              </a:rPr>
              <a:t>  </a:t>
            </a:r>
            <a:endParaRPr lang="en-GB">
              <a:solidFill>
                <a:schemeClr val="dk1"/>
              </a:solidFill>
              <a:latin typeface="Calibri"/>
              <a:ea typeface="Calibri"/>
              <a:cs typeface="Calibri"/>
            </a:endParaRPr>
          </a:p>
          <a:p>
            <a:pPr>
              <a:buSzPts val="1100"/>
            </a:pPr>
            <a:endParaRPr lang="en-GB">
              <a:solidFill>
                <a:schemeClr val="dk1"/>
              </a:solidFill>
              <a:latin typeface="Calibri"/>
              <a:ea typeface="Calibri"/>
              <a:cs typeface="Calibri"/>
              <a:sym typeface="Calibri"/>
            </a:endParaRPr>
          </a:p>
          <a:p>
            <a:pPr>
              <a:buSzPts val="1100"/>
            </a:pPr>
            <a:r>
              <a:rPr lang="en-GB">
                <a:solidFill>
                  <a:schemeClr val="dk1"/>
                </a:solidFill>
                <a:latin typeface="Calibri"/>
                <a:ea typeface="Calibri"/>
                <a:cs typeface="Calibri"/>
                <a:sym typeface="Calibri"/>
              </a:rPr>
              <a:t>The hypoallergenic formulas are bitter in taste, so to</a:t>
            </a:r>
            <a:r>
              <a:rPr lang="en-GB" sz="1200">
                <a:solidFill>
                  <a:schemeClr val="dk1"/>
                </a:solidFill>
                <a:latin typeface="Calibri"/>
                <a:ea typeface="Calibri"/>
                <a:cs typeface="Calibri"/>
                <a:sym typeface="Calibri"/>
              </a:rPr>
              <a:t> help with tolerance</a:t>
            </a:r>
            <a:r>
              <a:rPr lang="en-GB">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parents</a:t>
            </a:r>
            <a:r>
              <a:rPr lang="en-GB">
                <a:solidFill>
                  <a:schemeClr val="dk1"/>
                </a:solidFill>
                <a:latin typeface="Calibri"/>
                <a:ea typeface="Calibri"/>
                <a:cs typeface="Calibri"/>
                <a:sym typeface="Calibri"/>
              </a:rPr>
              <a:t> can</a:t>
            </a:r>
            <a:r>
              <a:rPr lang="en-GB" sz="1200">
                <a:solidFill>
                  <a:schemeClr val="dk1"/>
                </a:solidFill>
                <a:latin typeface="Calibri"/>
                <a:ea typeface="Calibri"/>
                <a:cs typeface="Calibri"/>
                <a:sym typeface="Calibri"/>
              </a:rPr>
              <a:t> titrate the new formula into the established one over the course of a few days. For example on day 1: </a:t>
            </a:r>
            <a:r>
              <a:rPr lang="en-GB">
                <a:solidFill>
                  <a:schemeClr val="dk1"/>
                </a:solidFill>
                <a:latin typeface="Calibri"/>
                <a:ea typeface="Calibri"/>
                <a:cs typeface="Calibri"/>
                <a:sym typeface="Calibri"/>
              </a:rPr>
              <a:t>A quarter of the </a:t>
            </a:r>
            <a:r>
              <a:rPr lang="en-GB" sz="1200">
                <a:solidFill>
                  <a:schemeClr val="dk1"/>
                </a:solidFill>
                <a:latin typeface="Calibri"/>
                <a:ea typeface="Calibri"/>
                <a:cs typeface="Calibri"/>
                <a:sym typeface="Calibri"/>
              </a:rPr>
              <a:t>new</a:t>
            </a:r>
            <a:r>
              <a:rPr lang="en-GB">
                <a:solidFill>
                  <a:schemeClr val="dk1"/>
                </a:solidFill>
                <a:latin typeface="Calibri"/>
                <a:ea typeface="Calibri"/>
                <a:cs typeface="Calibri"/>
                <a:sym typeface="Calibri"/>
              </a:rPr>
              <a:t> prescribed </a:t>
            </a:r>
            <a:r>
              <a:rPr lang="en-GB" sz="1200">
                <a:solidFill>
                  <a:schemeClr val="dk1"/>
                </a:solidFill>
                <a:latin typeface="Calibri"/>
                <a:ea typeface="Calibri"/>
                <a:cs typeface="Calibri"/>
                <a:sym typeface="Calibri"/>
              </a:rPr>
              <a:t> formula mixed with </a:t>
            </a:r>
            <a:r>
              <a:rPr lang="en-GB">
                <a:solidFill>
                  <a:schemeClr val="dk1"/>
                </a:solidFill>
                <a:latin typeface="Calibri"/>
                <a:ea typeface="Calibri"/>
                <a:cs typeface="Calibri"/>
                <a:sym typeface="Calibri"/>
              </a:rPr>
              <a:t>3 quarters </a:t>
            </a:r>
            <a:r>
              <a:rPr lang="en-GB" sz="1200">
                <a:solidFill>
                  <a:schemeClr val="dk1"/>
                </a:solidFill>
                <a:latin typeface="Calibri"/>
                <a:ea typeface="Calibri"/>
                <a:cs typeface="Calibri"/>
                <a:sym typeface="Calibri"/>
              </a:rPr>
              <a:t>of </a:t>
            </a:r>
            <a:r>
              <a:rPr lang="en-GB">
                <a:solidFill>
                  <a:schemeClr val="dk1"/>
                </a:solidFill>
                <a:latin typeface="Calibri"/>
                <a:ea typeface="Calibri"/>
                <a:cs typeface="Calibri"/>
                <a:sym typeface="Calibri"/>
              </a:rPr>
              <a:t>the babies current</a:t>
            </a:r>
            <a:r>
              <a:rPr lang="en-GB" sz="1200">
                <a:solidFill>
                  <a:schemeClr val="dk1"/>
                </a:solidFill>
                <a:latin typeface="Calibri"/>
                <a:ea typeface="Calibri"/>
                <a:cs typeface="Calibri"/>
                <a:sym typeface="Calibri"/>
              </a:rPr>
              <a:t> formula, and on day 2: </a:t>
            </a:r>
            <a:r>
              <a:rPr lang="en-GB">
                <a:solidFill>
                  <a:schemeClr val="dk1"/>
                </a:solidFill>
                <a:latin typeface="Calibri"/>
                <a:ea typeface="Calibri"/>
                <a:cs typeface="Calibri"/>
                <a:sym typeface="Calibri"/>
              </a:rPr>
              <a:t>half the </a:t>
            </a:r>
            <a:r>
              <a:rPr lang="en-GB" sz="1200">
                <a:solidFill>
                  <a:schemeClr val="dk1"/>
                </a:solidFill>
                <a:latin typeface="Calibri"/>
                <a:ea typeface="Calibri"/>
                <a:cs typeface="Calibri"/>
                <a:sym typeface="Calibri"/>
              </a:rPr>
              <a:t>new</a:t>
            </a:r>
            <a:r>
              <a:rPr lang="en-GB">
                <a:solidFill>
                  <a:schemeClr val="dk1"/>
                </a:solidFill>
                <a:latin typeface="Calibri"/>
                <a:ea typeface="Calibri"/>
                <a:cs typeface="Calibri"/>
                <a:sym typeface="Calibri"/>
              </a:rPr>
              <a:t> prescribed</a:t>
            </a:r>
            <a:r>
              <a:rPr lang="en-GB" sz="1200">
                <a:solidFill>
                  <a:schemeClr val="dk1"/>
                </a:solidFill>
                <a:latin typeface="Calibri"/>
                <a:ea typeface="Calibri"/>
                <a:cs typeface="Calibri"/>
                <a:sym typeface="Calibri"/>
              </a:rPr>
              <a:t> formula mixed with </a:t>
            </a:r>
            <a:r>
              <a:rPr lang="en-GB">
                <a:solidFill>
                  <a:schemeClr val="dk1"/>
                </a:solidFill>
                <a:latin typeface="Calibri"/>
                <a:ea typeface="Calibri"/>
                <a:cs typeface="Calibri"/>
                <a:sym typeface="Calibri"/>
              </a:rPr>
              <a:t>half of the babies</a:t>
            </a:r>
            <a:r>
              <a:rPr lang="en-GB" sz="1200">
                <a:solidFill>
                  <a:schemeClr val="dk1"/>
                </a:solidFill>
                <a:latin typeface="Calibri"/>
                <a:ea typeface="Calibri"/>
                <a:cs typeface="Calibri"/>
                <a:sym typeface="Calibri"/>
              </a:rPr>
              <a:t> current formula and so on.</a:t>
            </a:r>
            <a:r>
              <a:rPr lang="en-GB">
                <a:solidFill>
                  <a:schemeClr val="dk1"/>
                </a:solidFill>
                <a:latin typeface="Calibri"/>
                <a:ea typeface="Calibri"/>
                <a:cs typeface="Calibri"/>
                <a:sym typeface="Calibri"/>
              </a:rPr>
              <a:t> </a:t>
            </a:r>
            <a:endParaRPr lang="en-GB">
              <a:solidFill>
                <a:schemeClr val="dk1"/>
              </a:solidFill>
              <a:latin typeface="Calibri"/>
              <a:ea typeface="Calibri"/>
              <a:cs typeface="Calibri"/>
            </a:endParaRPr>
          </a:p>
          <a:p>
            <a:pPr>
              <a:buSzPts val="1100"/>
            </a:pPr>
            <a:endParaRPr lang="en-GB">
              <a:solidFill>
                <a:schemeClr val="dk1"/>
              </a:solidFill>
              <a:latin typeface="Calibri"/>
              <a:ea typeface="Calibri"/>
              <a:cs typeface="Calibri"/>
              <a:sym typeface="Calibri"/>
            </a:endParaRPr>
          </a:p>
          <a:p>
            <a:pPr>
              <a:buSzPts val="1100"/>
            </a:pPr>
            <a:r>
              <a:rPr lang="en-GB" sz="1200">
                <a:solidFill>
                  <a:schemeClr val="dk1"/>
                </a:solidFill>
                <a:latin typeface="Calibri"/>
                <a:ea typeface="Calibri"/>
                <a:cs typeface="Calibri"/>
                <a:sym typeface="Calibri"/>
              </a:rPr>
              <a:t>It can take </a:t>
            </a:r>
            <a:r>
              <a:rPr lang="en-GB">
                <a:solidFill>
                  <a:schemeClr val="dk1"/>
                </a:solidFill>
                <a:latin typeface="Calibri"/>
                <a:ea typeface="Calibri"/>
                <a:cs typeface="Calibri"/>
                <a:sym typeface="Calibri"/>
              </a:rPr>
              <a:t>around 7-10</a:t>
            </a:r>
            <a:r>
              <a:rPr lang="en-GB" sz="1200">
                <a:solidFill>
                  <a:schemeClr val="dk1"/>
                </a:solidFill>
                <a:latin typeface="Calibri"/>
                <a:ea typeface="Calibri"/>
                <a:cs typeface="Calibri"/>
                <a:sym typeface="Calibri"/>
              </a:rPr>
              <a:t> days before any improvement is seen and up to 4 weeks for symptoms to resolve</a:t>
            </a:r>
            <a:r>
              <a:rPr lang="en-GB">
                <a:solidFill>
                  <a:schemeClr val="dk1"/>
                </a:solidFill>
                <a:latin typeface="Calibri"/>
                <a:ea typeface="Calibri"/>
                <a:cs typeface="Calibri"/>
                <a:sym typeface="Calibri"/>
              </a:rPr>
              <a:t>, again this is something that care givers need to be told to avoid them returning too soon and wanting to switch formulas.</a:t>
            </a:r>
            <a:endParaRPr lang="en-GB">
              <a:ea typeface="Calibri" panose="020F0502020204030204"/>
              <a:cs typeface="Calibri" panose="020F0502020204030204"/>
            </a:endParaRP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a:buClr>
                <a:schemeClr val="dk1"/>
              </a:buClr>
              <a:buSzPts val="1100"/>
            </a:pPr>
            <a:r>
              <a:rPr lang="en-GB" sz="1200">
                <a:solidFill>
                  <a:schemeClr val="dk1"/>
                </a:solidFill>
                <a:latin typeface="Calibri"/>
                <a:ea typeface="Calibri"/>
                <a:cs typeface="Calibri"/>
                <a:sym typeface="Calibri"/>
              </a:rPr>
              <a:t>For those that are mix feeding </a:t>
            </a:r>
            <a:r>
              <a:rPr lang="en-GB">
                <a:solidFill>
                  <a:schemeClr val="dk1"/>
                </a:solidFill>
                <a:latin typeface="Calibri"/>
                <a:ea typeface="Calibri"/>
                <a:cs typeface="Calibri"/>
                <a:sym typeface="Calibri"/>
              </a:rPr>
              <a:t>and wish</a:t>
            </a:r>
            <a:r>
              <a:rPr lang="en-GB" sz="1200">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to continue to do this, </a:t>
            </a:r>
            <a:r>
              <a:rPr lang="en-GB" sz="1200">
                <a:solidFill>
                  <a:schemeClr val="dk1"/>
                </a:solidFill>
                <a:latin typeface="Calibri"/>
                <a:ea typeface="Calibri"/>
                <a:cs typeface="Calibri"/>
                <a:sym typeface="Calibri"/>
              </a:rPr>
              <a:t>extensively hydrolysed formula is also recommended</a:t>
            </a:r>
            <a:r>
              <a:rPr lang="en-GB">
                <a:solidFill>
                  <a:schemeClr val="dk1"/>
                </a:solidFill>
                <a:latin typeface="Calibri"/>
                <a:ea typeface="Calibri"/>
                <a:cs typeface="Calibri"/>
                <a:sym typeface="Calibri"/>
              </a:rPr>
              <a:t> alongside the breast milk</a:t>
            </a:r>
            <a:r>
              <a:rPr lang="en-GB" sz="1200">
                <a:solidFill>
                  <a:schemeClr val="dk1"/>
                </a:solidFill>
                <a:latin typeface="Calibri"/>
                <a:ea typeface="Calibri"/>
                <a:cs typeface="Calibri"/>
                <a:sym typeface="Calibri"/>
              </a:rPr>
              <a:t>. We will discuss formulas later.</a:t>
            </a:r>
            <a:r>
              <a:rPr lang="en-GB">
                <a:solidFill>
                  <a:schemeClr val="dk1"/>
                </a:solidFill>
                <a:latin typeface="Calibri"/>
                <a:ea typeface="Calibri"/>
                <a:cs typeface="Calibri"/>
                <a:sym typeface="Calibri"/>
              </a:rPr>
              <a:t> </a:t>
            </a:r>
            <a:endParaRPr lang="en-GB" sz="1200">
              <a:solidFill>
                <a:schemeClr val="dk1"/>
              </a:solidFill>
              <a:latin typeface="Calibri"/>
              <a:ea typeface="Calibri"/>
              <a:cs typeface="Calibri"/>
            </a:endParaRPr>
          </a:p>
          <a:p>
            <a:pPr>
              <a:buSzPts val="1100"/>
            </a:pPr>
            <a:endParaRPr lang="en-GB">
              <a:ea typeface="Calibri"/>
              <a:cs typeface="Calibri"/>
            </a:endParaRPr>
          </a:p>
          <a:p>
            <a:pPr>
              <a:buSzPts val="1100"/>
            </a:pPr>
            <a:r>
              <a:rPr lang="en-GB">
                <a:ea typeface="Calibri"/>
                <a:cs typeface="Calibri"/>
              </a:rPr>
              <a:t>Again remember it’s the </a:t>
            </a:r>
            <a:r>
              <a:rPr lang="en-GB" err="1">
                <a:ea typeface="Calibri"/>
                <a:cs typeface="Calibri"/>
              </a:rPr>
              <a:t>ehf</a:t>
            </a:r>
            <a:r>
              <a:rPr lang="en-GB">
                <a:ea typeface="Calibri"/>
                <a:cs typeface="Calibri"/>
              </a:rPr>
              <a:t> for 2-4 weeks then reintroduction to confirm the allergy</a:t>
            </a:r>
          </a:p>
          <a:p>
            <a:pPr>
              <a:buSzPts val="1100"/>
            </a:pPr>
            <a:endParaRPr lang="en-GB">
              <a:ea typeface="Calibri"/>
              <a:cs typeface="Calibri"/>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22</a:t>
            </a:fld>
            <a:endParaRPr lang="en-GB"/>
          </a:p>
        </p:txBody>
      </p:sp>
    </p:spTree>
    <p:extLst>
      <p:ext uri="{BB962C8B-B14F-4D97-AF65-F5344CB8AC3E}">
        <p14:creationId xmlns:p14="http://schemas.microsoft.com/office/powerpoint/2010/main" val="1813464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GB">
                <a:solidFill>
                  <a:schemeClr val="dk1"/>
                </a:solidFill>
                <a:latin typeface="Calibri"/>
                <a:ea typeface="Calibri"/>
                <a:cs typeface="Calibri"/>
                <a:sym typeface="Calibri"/>
              </a:rPr>
              <a:t>So now we have been through the start of the management of CMA, let’s</a:t>
            </a:r>
            <a:r>
              <a:rPr lang="en-GB" sz="1200">
                <a:solidFill>
                  <a:schemeClr val="dk1"/>
                </a:solidFill>
                <a:latin typeface="Calibri"/>
                <a:ea typeface="Calibri"/>
                <a:cs typeface="Calibri"/>
                <a:sym typeface="Calibri"/>
              </a:rPr>
              <a:t> revisit our case studies, if you remember, we suspected that Eva may have non-</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CMA.</a:t>
            </a: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a:buClr>
                <a:schemeClr val="dk1"/>
              </a:buClr>
              <a:buSzPts val="1100"/>
            </a:pPr>
            <a:r>
              <a:rPr lang="en-GB" sz="1200">
                <a:solidFill>
                  <a:schemeClr val="dk1"/>
                </a:solidFill>
                <a:latin typeface="Calibri"/>
                <a:ea typeface="Calibri"/>
                <a:cs typeface="Calibri"/>
                <a:sym typeface="Calibri"/>
              </a:rPr>
              <a:t>What would be your next steps?</a:t>
            </a:r>
            <a:r>
              <a:rPr lang="en-GB">
                <a:solidFill>
                  <a:schemeClr val="dk1"/>
                </a:solidFill>
                <a:latin typeface="Calibri"/>
                <a:ea typeface="Calibri"/>
                <a:cs typeface="Calibri"/>
                <a:sym typeface="Calibri"/>
              </a:rPr>
              <a:t> </a:t>
            </a:r>
            <a:endParaRPr lang="en-GB" sz="1200">
              <a:solidFill>
                <a:schemeClr val="dk1"/>
              </a:solidFill>
              <a:latin typeface="Calibri"/>
              <a:ea typeface="Calibri"/>
              <a:cs typeface="Calibri"/>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Calibri"/>
                <a:ea typeface="Calibri"/>
                <a:cs typeface="Calibri"/>
              </a:rPr>
              <a:t>ANSWER...</a:t>
            </a:r>
            <a:endParaRPr lang="en-GB" sz="1200">
              <a:solidFill>
                <a:schemeClr val="dk1"/>
              </a:solidFill>
              <a:latin typeface="Calibri"/>
              <a:ea typeface="Calibri"/>
              <a:cs typeface="Calibri"/>
              <a:sym typeface="Calibri"/>
            </a:endParaRPr>
          </a:p>
          <a:p>
            <a:pPr>
              <a:buSzPts val="1100"/>
              <a:buFont typeface="Arial"/>
            </a:pPr>
            <a:r>
              <a:rPr lang="en-GB">
                <a:solidFill>
                  <a:schemeClr val="dk1"/>
                </a:solidFill>
                <a:latin typeface="Calibri"/>
                <a:ea typeface="Calibri"/>
                <a:cs typeface="Calibri"/>
              </a:rPr>
              <a:t>ANSWER B</a:t>
            </a:r>
          </a:p>
          <a:p>
            <a:pPr>
              <a:buClr>
                <a:schemeClr val="dk1"/>
              </a:buClr>
              <a:buSzPts val="1100"/>
            </a:pPr>
            <a:r>
              <a:rPr lang="en-GB" sz="1200">
                <a:solidFill>
                  <a:schemeClr val="dk1"/>
                </a:solidFill>
                <a:latin typeface="Calibri"/>
                <a:ea typeface="Calibri"/>
                <a:cs typeface="Calibri"/>
                <a:sym typeface="Calibri"/>
              </a:rPr>
              <a:t>We would recommend mum follows a milk exclusion diet for 2-4 weeks with a reintroduction challenge at 4 weeks to confirm diagnosis.</a:t>
            </a:r>
            <a:r>
              <a:rPr lang="en-GB">
                <a:solidFill>
                  <a:schemeClr val="dk1"/>
                </a:solidFill>
                <a:latin typeface="Calibri"/>
                <a:ea typeface="Calibri"/>
                <a:cs typeface="Calibri"/>
                <a:sym typeface="Calibri"/>
              </a:rPr>
              <a:t> </a:t>
            </a:r>
            <a:endParaRPr lang="en-GB">
              <a:solidFill>
                <a:schemeClr val="dk1"/>
              </a:solidFill>
              <a:latin typeface="Calibri"/>
              <a:ea typeface="Calibri"/>
              <a:cs typeface="Calibri"/>
            </a:endParaRPr>
          </a:p>
          <a:p>
            <a:pPr marL="0" lvl="0" indent="0" algn="l">
              <a:lnSpc>
                <a:spcPct val="100000"/>
              </a:lnSpc>
              <a:spcBef>
                <a:spcPts val="0"/>
              </a:spcBef>
              <a:spcAft>
                <a:spcPts val="0"/>
              </a:spcAft>
              <a:buSzPts val="1100"/>
              <a:buFontTx/>
              <a:buNone/>
            </a:pPr>
            <a:endParaRPr lang="en-GB" sz="1200">
              <a:solidFill>
                <a:schemeClr val="dk1"/>
              </a:solidFill>
              <a:latin typeface="Calibri"/>
              <a:ea typeface="Calibri"/>
              <a:cs typeface="Calibri"/>
            </a:endParaRPr>
          </a:p>
          <a:p>
            <a:pPr>
              <a:buSzPts val="1100"/>
            </a:pPr>
            <a:r>
              <a:rPr lang="en-GB">
                <a:solidFill>
                  <a:schemeClr val="dk1"/>
                </a:solidFill>
                <a:latin typeface="Calibri"/>
                <a:ea typeface="Calibri"/>
                <a:cs typeface="Calibri"/>
              </a:rPr>
              <a:t>Remember to advice mother to take calcium supplement as well as her </a:t>
            </a:r>
            <a:r>
              <a:rPr lang="en-GB" err="1">
                <a:solidFill>
                  <a:schemeClr val="dk1"/>
                </a:solidFill>
                <a:latin typeface="Calibri"/>
                <a:ea typeface="Calibri"/>
                <a:cs typeface="Calibri"/>
              </a:rPr>
              <a:t>usualy</a:t>
            </a:r>
            <a:r>
              <a:rPr lang="en-GB">
                <a:solidFill>
                  <a:schemeClr val="dk1"/>
                </a:solidFill>
                <a:latin typeface="Calibri"/>
                <a:ea typeface="Calibri"/>
                <a:cs typeface="Calibri"/>
              </a:rPr>
              <a:t> vitamin D supplement.</a:t>
            </a:r>
          </a:p>
          <a:p>
            <a:pPr>
              <a:buSzPts val="1100"/>
              <a:buFont typeface="Arial"/>
            </a:pPr>
            <a:endParaRPr lang="en-GB">
              <a:solidFill>
                <a:schemeClr val="dk1"/>
              </a:solidFill>
              <a:latin typeface="Calibri"/>
              <a:ea typeface="Calibri"/>
              <a:cs typeface="Calibri"/>
              <a:sym typeface="Calibri"/>
            </a:endParaRPr>
          </a:p>
          <a:p>
            <a:pPr>
              <a:buClr>
                <a:schemeClr val="dk1"/>
              </a:buClr>
              <a:buSzPts val="1100"/>
            </a:pPr>
            <a:r>
              <a:rPr lang="en-GB" sz="1200">
                <a:solidFill>
                  <a:schemeClr val="dk1"/>
                </a:solidFill>
                <a:latin typeface="Calibri"/>
                <a:ea typeface="Calibri"/>
                <a:cs typeface="Calibri"/>
                <a:sym typeface="Calibri"/>
              </a:rPr>
              <a:t>If Eva was formula fed or mixed fed then an extensively hydrolysed formula would need to be trialled</a:t>
            </a:r>
            <a:r>
              <a:rPr lang="en-GB">
                <a:solidFill>
                  <a:schemeClr val="dk1"/>
                </a:solidFill>
                <a:latin typeface="Calibri"/>
                <a:ea typeface="Calibri"/>
                <a:cs typeface="Calibri"/>
                <a:sym typeface="Calibri"/>
              </a:rPr>
              <a:t>.</a:t>
            </a:r>
            <a:endParaRPr lang="en-GB" sz="1200">
              <a:solidFill>
                <a:schemeClr val="dk1"/>
              </a:solidFill>
              <a:latin typeface="Calibri"/>
              <a:ea typeface="Calibri"/>
              <a:cs typeface="Calibri"/>
            </a:endParaRP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23</a:t>
            </a:fld>
            <a:endParaRPr lang="en-GB"/>
          </a:p>
        </p:txBody>
      </p:sp>
    </p:spTree>
    <p:extLst>
      <p:ext uri="{BB962C8B-B14F-4D97-AF65-F5344CB8AC3E}">
        <p14:creationId xmlns:p14="http://schemas.microsoft.com/office/powerpoint/2010/main" val="4196932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And now, back to Tom who is suspected to have an </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mediated CMA.</a:t>
            </a: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What would be your next steps? (choose 2)</a:t>
            </a:r>
            <a:endParaRPr lang="en-GB" sz="1200">
              <a:solidFill>
                <a:schemeClr val="dk1"/>
              </a:solidFill>
              <a:latin typeface="Calibri"/>
              <a:ea typeface="Calibri"/>
              <a:cs typeface="Calibri"/>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Calibri"/>
                <a:ea typeface="Calibri"/>
                <a:cs typeface="Calibri"/>
              </a:rPr>
              <a:t>ANSWER...</a:t>
            </a:r>
            <a:endParaRPr lang="en-GB" sz="1200">
              <a:solidFill>
                <a:schemeClr val="dk1"/>
              </a:solidFill>
              <a:latin typeface="Calibri"/>
              <a:ea typeface="Calibri"/>
              <a:cs typeface="Calibri"/>
              <a:sym typeface="Calibri"/>
            </a:endParaRPr>
          </a:p>
          <a:p>
            <a:pPr>
              <a:buSzPts val="1100"/>
            </a:pPr>
            <a:r>
              <a:rPr lang="en-GB">
                <a:solidFill>
                  <a:schemeClr val="dk1"/>
                </a:solidFill>
                <a:latin typeface="Calibri"/>
                <a:ea typeface="Calibri"/>
                <a:cs typeface="Calibri"/>
              </a:rPr>
              <a:t>ANSWER C and D</a:t>
            </a:r>
            <a:endParaRPr lang="en-GB">
              <a:solidFill>
                <a:schemeClr val="dk1"/>
              </a:solidFill>
              <a:latin typeface="Calibri"/>
              <a:ea typeface="Calibri"/>
              <a:cs typeface="Calibri"/>
              <a:sym typeface="Calibri"/>
            </a:endParaRPr>
          </a:p>
          <a:p>
            <a:pPr>
              <a:buSzPts val="1100"/>
            </a:pPr>
            <a:r>
              <a:rPr lang="en-GB">
                <a:solidFill>
                  <a:schemeClr val="dk1"/>
                </a:solidFill>
                <a:latin typeface="Calibri"/>
                <a:ea typeface="Calibri"/>
                <a:cs typeface="Calibri"/>
              </a:rPr>
              <a:t>Tom has had no reactions to breastmilk despite mum having dairy in her diet, so therefore there is not a need for mum to follow an exclusion diet. Tom does however need to exclude all dairy from his diet, as he reacted to milk in porridge,  until he received further advice from the allergy team. </a:t>
            </a:r>
          </a:p>
          <a:p>
            <a:r>
              <a:rPr lang="en-GB">
                <a:solidFill>
                  <a:schemeClr val="dk1"/>
                </a:solidFill>
              </a:rPr>
              <a:t>And as he had symptoms of </a:t>
            </a:r>
            <a:r>
              <a:rPr lang="en-GB" err="1">
                <a:solidFill>
                  <a:schemeClr val="dk1"/>
                </a:solidFill>
              </a:rPr>
              <a:t>lathargy</a:t>
            </a:r>
            <a:r>
              <a:rPr lang="en-GB">
                <a:solidFill>
                  <a:schemeClr val="dk1"/>
                </a:solidFill>
              </a:rPr>
              <a:t>, this is severe reaction and therefore he needs to be referred to secondary care allergy team for SPT – the allergy team has a dietitian also who will provide advice. </a:t>
            </a:r>
            <a:endParaRPr lang="en-GB"/>
          </a:p>
          <a:p>
            <a:pPr>
              <a:buSzPts val="1100"/>
            </a:pPr>
            <a:endParaRPr lang="en-GB">
              <a:solidFill>
                <a:schemeClr val="dk1"/>
              </a:solidFill>
              <a:latin typeface="Calibri"/>
              <a:ea typeface="Calibri"/>
              <a:cs typeface="Calibri"/>
              <a:sym typeface="Calibri"/>
            </a:endParaRPr>
          </a:p>
          <a:p>
            <a:pPr>
              <a:buClr>
                <a:schemeClr val="dk1"/>
              </a:buClr>
              <a:buSzPts val="1100"/>
            </a:pPr>
            <a:r>
              <a:rPr lang="en-GB" sz="1200">
                <a:solidFill>
                  <a:schemeClr val="dk1"/>
                </a:solidFill>
                <a:latin typeface="Calibri"/>
                <a:ea typeface="Calibri"/>
                <a:cs typeface="Calibri"/>
                <a:sym typeface="Calibri"/>
              </a:rPr>
              <a:t>While Tom is waiting to be seen by the allergy clinic, advice on milk free weaning is needed. If there is no access to a dietitian then there are many websites that Tom’s parents can be signposted to such as </a:t>
            </a:r>
            <a:r>
              <a:rPr lang="en-GB" sz="1200" err="1">
                <a:solidFill>
                  <a:schemeClr val="dk1"/>
                </a:solidFill>
                <a:latin typeface="Calibri"/>
                <a:ea typeface="Calibri"/>
                <a:cs typeface="Calibri"/>
                <a:sym typeface="Calibri"/>
              </a:rPr>
              <a:t>AllergyUK</a:t>
            </a:r>
            <a:r>
              <a:rPr lang="en-GB" sz="1200">
                <a:solidFill>
                  <a:schemeClr val="dk1"/>
                </a:solidFill>
                <a:latin typeface="Calibri"/>
                <a:ea typeface="Calibri"/>
                <a:cs typeface="Calibri"/>
                <a:sym typeface="Calibri"/>
              </a:rPr>
              <a:t> and the Anaphylaxis campaign where there are downloadable diet sheets.</a:t>
            </a:r>
            <a:r>
              <a:rPr lang="en-GB">
                <a:solidFill>
                  <a:schemeClr val="dk1"/>
                </a:solidFill>
                <a:latin typeface="Calibri"/>
                <a:ea typeface="Calibri"/>
                <a:cs typeface="Calibri"/>
                <a:sym typeface="Calibri"/>
              </a:rPr>
              <a:t> The Allergy UK also has a really useful helpline that parents can call, and access general information from a dietitian in the interim. </a:t>
            </a:r>
            <a:endParaRPr lang="en-GB" sz="1200">
              <a:solidFill>
                <a:schemeClr val="dk1"/>
              </a:solidFill>
              <a:latin typeface="Calibri"/>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24</a:t>
            </a:fld>
            <a:endParaRPr lang="en-GB"/>
          </a:p>
        </p:txBody>
      </p:sp>
    </p:spTree>
    <p:extLst>
      <p:ext uri="{BB962C8B-B14F-4D97-AF65-F5344CB8AC3E}">
        <p14:creationId xmlns:p14="http://schemas.microsoft.com/office/powerpoint/2010/main" val="1805271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GB">
                <a:solidFill>
                  <a:schemeClr val="dk1"/>
                </a:solidFill>
                <a:latin typeface="Calibri"/>
                <a:ea typeface="Calibri"/>
                <a:cs typeface="Calibri"/>
                <a:sym typeface="Calibri"/>
              </a:rPr>
              <a:t>So after the 4 week dairy exclusion diet, the</a:t>
            </a:r>
            <a:r>
              <a:rPr lang="en-GB" sz="1200">
                <a:solidFill>
                  <a:schemeClr val="dk1"/>
                </a:solidFill>
                <a:latin typeface="Calibri"/>
                <a:ea typeface="Calibri"/>
                <a:cs typeface="Calibri"/>
                <a:sym typeface="Calibri"/>
              </a:rPr>
              <a:t> home milk reintroduction challenge </a:t>
            </a:r>
            <a:r>
              <a:rPr lang="en-GB">
                <a:solidFill>
                  <a:schemeClr val="dk1"/>
                </a:solidFill>
                <a:latin typeface="Calibri"/>
                <a:ea typeface="Calibri"/>
                <a:cs typeface="Calibri"/>
                <a:sym typeface="Calibri"/>
              </a:rPr>
              <a:t>must be done, which consists</a:t>
            </a:r>
            <a:r>
              <a:rPr lang="en-GB" sz="1200">
                <a:solidFill>
                  <a:schemeClr val="dk1"/>
                </a:solidFill>
                <a:latin typeface="Calibri"/>
                <a:ea typeface="Calibri"/>
                <a:cs typeface="Calibri"/>
                <a:sym typeface="Calibri"/>
              </a:rPr>
              <a:t> of bringing</a:t>
            </a:r>
            <a:r>
              <a:rPr lang="en-GB">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cow’s milk protein</a:t>
            </a:r>
            <a:r>
              <a:rPr lang="en-GB">
                <a:solidFill>
                  <a:schemeClr val="dk1"/>
                </a:solidFill>
                <a:latin typeface="Calibri"/>
                <a:ea typeface="Calibri"/>
                <a:cs typeface="Calibri"/>
                <a:sym typeface="Calibri"/>
              </a:rPr>
              <a:t> back</a:t>
            </a:r>
            <a:r>
              <a:rPr lang="en-GB" sz="1200">
                <a:solidFill>
                  <a:schemeClr val="dk1"/>
                </a:solidFill>
                <a:latin typeface="Calibri"/>
                <a:ea typeface="Calibri"/>
                <a:cs typeface="Calibri"/>
                <a:sym typeface="Calibri"/>
              </a:rPr>
              <a:t> into the diet</a:t>
            </a:r>
            <a:r>
              <a:rPr lang="en-GB">
                <a:solidFill>
                  <a:schemeClr val="dk1"/>
                </a:solidFill>
                <a:latin typeface="Calibri"/>
                <a:ea typeface="Calibri"/>
                <a:cs typeface="Calibri"/>
                <a:sym typeface="Calibri"/>
              </a:rPr>
              <a:t> to see if the symptoms return.</a:t>
            </a:r>
            <a:r>
              <a:rPr lang="en-GB" sz="1200">
                <a:solidFill>
                  <a:schemeClr val="dk1"/>
                </a:solidFill>
                <a:latin typeface="Calibri"/>
                <a:ea typeface="Calibri"/>
                <a:cs typeface="Calibri"/>
                <a:sym typeface="Calibri"/>
              </a:rPr>
              <a:t> It is paramount in diagnosing non-</a:t>
            </a:r>
            <a:r>
              <a:rPr lang="en-GB" sz="1200" err="1">
                <a:solidFill>
                  <a:schemeClr val="dk1"/>
                </a:solidFill>
                <a:latin typeface="Calibri"/>
                <a:ea typeface="Calibri"/>
                <a:cs typeface="Calibri"/>
                <a:sym typeface="Calibri"/>
              </a:rPr>
              <a:t>IgE</a:t>
            </a:r>
            <a:r>
              <a:rPr lang="en-GB" sz="1200">
                <a:solidFill>
                  <a:schemeClr val="dk1"/>
                </a:solidFill>
                <a:latin typeface="Calibri"/>
                <a:ea typeface="Calibri"/>
                <a:cs typeface="Calibri"/>
                <a:sym typeface="Calibri"/>
              </a:rPr>
              <a:t> mediated CMA</a:t>
            </a:r>
            <a:r>
              <a:rPr lang="en-GB">
                <a:solidFill>
                  <a:schemeClr val="dk1"/>
                </a:solidFill>
                <a:latin typeface="Calibri"/>
                <a:ea typeface="Calibri"/>
                <a:cs typeface="Calibri"/>
                <a:sym typeface="Calibri"/>
              </a:rPr>
              <a:t>, but unfortunately it is also step which is commonly left out when CMA advice is given.</a:t>
            </a:r>
            <a:endParaRPr lang="en-US">
              <a:sym typeface="Calibri"/>
            </a:endParaRPr>
          </a:p>
          <a:p>
            <a:r>
              <a:rPr lang="en-GB">
                <a:solidFill>
                  <a:schemeClr val="dk1"/>
                </a:solidFill>
                <a:latin typeface="Calibri"/>
                <a:ea typeface="Calibri"/>
                <a:cs typeface="Calibri"/>
              </a:rPr>
              <a:t>The home</a:t>
            </a:r>
            <a:r>
              <a:rPr lang="en-GB">
                <a:solidFill>
                  <a:schemeClr val="dk1"/>
                </a:solidFill>
                <a:latin typeface="Calibri"/>
                <a:ea typeface="Calibri"/>
                <a:cs typeface="Calibri"/>
                <a:sym typeface="Calibri"/>
              </a:rPr>
              <a:t> reintroduction challenge is advised </a:t>
            </a:r>
            <a:r>
              <a:rPr lang="en-GB" sz="1200">
                <a:solidFill>
                  <a:schemeClr val="dk1"/>
                </a:solidFill>
                <a:latin typeface="Calibri"/>
                <a:ea typeface="Calibri"/>
                <a:cs typeface="Calibri"/>
                <a:sym typeface="Calibri"/>
              </a:rPr>
              <a:t>to do this at home for a period of one week unless symptoms return sooner.</a:t>
            </a:r>
            <a:r>
              <a:rPr lang="en-GB">
                <a:solidFill>
                  <a:schemeClr val="dk1"/>
                </a:solidFill>
                <a:latin typeface="Calibri"/>
                <a:ea typeface="Calibri"/>
                <a:cs typeface="Calibri"/>
                <a:sym typeface="Calibri"/>
              </a:rPr>
              <a:t>  </a:t>
            </a:r>
            <a:endParaRPr lang="en-GB"/>
          </a:p>
          <a:p>
            <a:pPr>
              <a:buSzPts val="1100"/>
            </a:pPr>
            <a:r>
              <a:rPr lang="en-GB" sz="1200">
                <a:solidFill>
                  <a:schemeClr val="dk1"/>
                </a:solidFill>
                <a:latin typeface="Calibri"/>
                <a:ea typeface="Calibri"/>
                <a:cs typeface="Calibri"/>
                <a:sym typeface="Calibri"/>
              </a:rPr>
              <a:t>It is also important for the parents to ensure their infant is well before commencing the reintroduction.</a:t>
            </a:r>
            <a:r>
              <a:rPr lang="en-GB">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This includes </a:t>
            </a:r>
            <a:r>
              <a:rPr lang="en-GB">
                <a:solidFill>
                  <a:schemeClr val="dk1"/>
                </a:solidFill>
                <a:latin typeface="Calibri"/>
                <a:ea typeface="Calibri"/>
                <a:cs typeface="Calibri"/>
                <a:sym typeface="Calibri"/>
              </a:rPr>
              <a:t>the baby not having common</a:t>
            </a:r>
            <a:r>
              <a:rPr lang="en-GB" sz="1200">
                <a:solidFill>
                  <a:schemeClr val="dk1"/>
                </a:solidFill>
                <a:latin typeface="Calibri"/>
                <a:ea typeface="Calibri"/>
                <a:cs typeface="Calibri"/>
                <a:sym typeface="Calibri"/>
              </a:rPr>
              <a:t> coughs and colds, teething, an eczema flare or any unexpected bowel symptoms. It’s always worth discussing this with parents BEFORE they start the exclusion so that they are aware this is part of the process of confirming or excluding a diagnosis</a:t>
            </a:r>
            <a:endParaRPr lang="en-GB">
              <a:cs typeface="Calibri" panose="020F0502020204030204"/>
            </a:endParaRP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a:buClr>
                <a:schemeClr val="dk1"/>
              </a:buClr>
              <a:buSzPts val="1100"/>
            </a:pPr>
            <a:r>
              <a:rPr lang="en-GB">
                <a:solidFill>
                  <a:schemeClr val="dk1"/>
                </a:solidFill>
                <a:latin typeface="Calibri"/>
                <a:ea typeface="Calibri"/>
                <a:cs typeface="Calibri"/>
                <a:sym typeface="Calibri"/>
              </a:rPr>
              <a:t>If a baby is breast feeding and a</a:t>
            </a:r>
            <a:r>
              <a:rPr lang="en-GB" sz="1200">
                <a:solidFill>
                  <a:schemeClr val="dk1"/>
                </a:solidFill>
                <a:latin typeface="Calibri"/>
                <a:ea typeface="Calibri"/>
                <a:cs typeface="Calibri"/>
                <a:sym typeface="Calibri"/>
              </a:rPr>
              <a:t> maternal milk free diet is being followed</a:t>
            </a:r>
            <a:r>
              <a:rPr lang="en-GB">
                <a:solidFill>
                  <a:schemeClr val="dk1"/>
                </a:solidFill>
                <a:latin typeface="Calibri"/>
                <a:ea typeface="Calibri"/>
                <a:cs typeface="Calibri"/>
                <a:sym typeface="Calibri"/>
              </a:rPr>
              <a:t>,</a:t>
            </a:r>
            <a:r>
              <a:rPr lang="en-GB" sz="1200">
                <a:solidFill>
                  <a:schemeClr val="dk1"/>
                </a:solidFill>
                <a:latin typeface="Calibri"/>
                <a:ea typeface="Calibri"/>
                <a:cs typeface="Calibri"/>
                <a:sym typeface="Calibri"/>
              </a:rPr>
              <a:t> all cow’s milk products</a:t>
            </a:r>
            <a:r>
              <a:rPr lang="en-GB">
                <a:solidFill>
                  <a:schemeClr val="dk1"/>
                </a:solidFill>
                <a:latin typeface="Calibri"/>
                <a:ea typeface="Calibri"/>
                <a:cs typeface="Calibri"/>
                <a:sym typeface="Calibri"/>
              </a:rPr>
              <a:t> must  e </a:t>
            </a:r>
            <a:r>
              <a:rPr lang="en-GB" sz="1200">
                <a:solidFill>
                  <a:schemeClr val="dk1"/>
                </a:solidFill>
                <a:latin typeface="Calibri"/>
                <a:ea typeface="Calibri"/>
                <a:cs typeface="Calibri"/>
                <a:sym typeface="Calibri"/>
              </a:rPr>
              <a:t>consumed by the mother over a period of one week. There is no need to gradually increase the amount of cow’s milk products</a:t>
            </a:r>
            <a:r>
              <a:rPr lang="en-GB">
                <a:solidFill>
                  <a:schemeClr val="dk1"/>
                </a:solidFill>
                <a:latin typeface="Calibri"/>
                <a:ea typeface="Calibri"/>
                <a:cs typeface="Calibri"/>
                <a:sym typeface="Calibri"/>
              </a:rPr>
              <a:t>, or to eat more than mother usually would.</a:t>
            </a:r>
            <a:r>
              <a:rPr lang="en-GB" sz="1200">
                <a:solidFill>
                  <a:schemeClr val="dk1"/>
                </a:solidFill>
                <a:latin typeface="Calibri"/>
                <a:ea typeface="Calibri"/>
                <a:cs typeface="Calibri"/>
                <a:sym typeface="Calibri"/>
              </a:rPr>
              <a:t> If symptoms appear then the challenge must be stopped</a:t>
            </a:r>
            <a:r>
              <a:rPr lang="en-GB">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as well as reverting back to a maternal milk-free diet.</a:t>
            </a:r>
            <a:endParaRPr lang="en-GB" sz="1200">
              <a:solidFill>
                <a:schemeClr val="dk1"/>
              </a:solidFill>
              <a:latin typeface="Calibri"/>
              <a:ea typeface="Calibri"/>
              <a:cs typeface="Calibri"/>
            </a:endParaRP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a:buClr>
                <a:schemeClr val="dk1"/>
              </a:buClr>
              <a:buSzPts val="1100"/>
            </a:pPr>
            <a:r>
              <a:rPr lang="en-GB" sz="1200">
                <a:solidFill>
                  <a:schemeClr val="dk1"/>
                </a:solidFill>
                <a:latin typeface="Calibri"/>
                <a:ea typeface="Calibri"/>
                <a:cs typeface="Calibri"/>
                <a:sym typeface="Calibri"/>
              </a:rPr>
              <a:t>If the infant is formula or mixed fed then gradual reintroduction is needed. This includes increasing the amount of cow’s milk formula each day to the first bottle of hypoallergenic formula. Starting with 30mls/1oz of regular cow’s milk formula on day 1 and building to 60mls/2oz on day 2 and so on until day 7. If at any stage the infant reacts, cow’s milk formula should be stopped.</a:t>
            </a:r>
            <a:r>
              <a:rPr lang="en-GB">
                <a:solidFill>
                  <a:schemeClr val="dk1"/>
                </a:solidFill>
                <a:latin typeface="Calibri"/>
                <a:ea typeface="Calibri"/>
                <a:cs typeface="Calibri"/>
                <a:sym typeface="Calibri"/>
              </a:rPr>
              <a:t> </a:t>
            </a:r>
            <a:endParaRPr lang="en-GB">
              <a:solidFill>
                <a:schemeClr val="dk1"/>
              </a:solidFill>
              <a:latin typeface="Calibri"/>
              <a:ea typeface="Calibri"/>
              <a:cs typeface="Calibri"/>
            </a:endParaRPr>
          </a:p>
          <a:p>
            <a:pPr>
              <a:buSzPts val="1100"/>
            </a:pPr>
            <a:endParaRPr lang="en-GB">
              <a:solidFill>
                <a:schemeClr val="dk1"/>
              </a:solidFill>
              <a:latin typeface="Calibri"/>
              <a:ea typeface="Calibri"/>
              <a:cs typeface="Calibri"/>
              <a:sym typeface="Calibri"/>
            </a:endParaRPr>
          </a:p>
          <a:p>
            <a:pPr>
              <a:buSzPts val="1100"/>
            </a:pPr>
            <a:r>
              <a:rPr lang="en-GB" sz="1200">
                <a:solidFill>
                  <a:schemeClr val="dk1"/>
                </a:solidFill>
                <a:latin typeface="Calibri"/>
                <a:ea typeface="Calibri"/>
                <a:cs typeface="Calibri"/>
                <a:sym typeface="Calibri"/>
              </a:rPr>
              <a:t>If there is no reaction in the re challenge period then regular cow’s milk formula can be continued</a:t>
            </a:r>
            <a:r>
              <a:rPr lang="en-GB">
                <a:solidFill>
                  <a:schemeClr val="dk1"/>
                </a:solidFill>
                <a:latin typeface="Calibri"/>
                <a:ea typeface="Calibri"/>
                <a:cs typeface="Calibri"/>
                <a:sym typeface="Calibri"/>
              </a:rPr>
              <a:t> and the baby does not have a CMA.</a:t>
            </a:r>
            <a:endParaRPr lang="en-GB">
              <a:solidFill>
                <a:schemeClr val="dk1"/>
              </a:solidFill>
              <a:latin typeface="Calibri"/>
              <a:ea typeface="Calibri"/>
              <a:cs typeface="Calibri"/>
            </a:endParaRPr>
          </a:p>
          <a:p>
            <a:pPr>
              <a:buSzPts val="1100"/>
            </a:pPr>
            <a:endParaRPr lang="en-GB">
              <a:solidFill>
                <a:schemeClr val="dk1"/>
              </a:solidFill>
              <a:latin typeface="Calibri"/>
              <a:ea typeface="Calibri"/>
              <a:cs typeface="Calibri"/>
              <a:sym typeface="Calibri"/>
            </a:endParaRPr>
          </a:p>
          <a:p>
            <a:pPr>
              <a:buSzPts val="1100"/>
            </a:pPr>
            <a:r>
              <a:rPr lang="en-GB">
                <a:solidFill>
                  <a:schemeClr val="dk1"/>
                </a:solidFill>
                <a:latin typeface="Calibri"/>
                <a:ea typeface="Calibri"/>
                <a:cs typeface="Calibri"/>
                <a:sym typeface="Calibri"/>
              </a:rPr>
              <a:t>So the key message to take away here is that ALL babies who are on a dairy free diet for non </a:t>
            </a:r>
            <a:r>
              <a:rPr lang="en-GB" err="1">
                <a:solidFill>
                  <a:schemeClr val="dk1"/>
                </a:solidFill>
                <a:latin typeface="Calibri"/>
                <a:ea typeface="Calibri"/>
                <a:cs typeface="Calibri"/>
                <a:sym typeface="Calibri"/>
              </a:rPr>
              <a:t>IgE</a:t>
            </a:r>
            <a:r>
              <a:rPr lang="en-GB">
                <a:solidFill>
                  <a:schemeClr val="dk1"/>
                </a:solidFill>
                <a:latin typeface="Calibri"/>
                <a:ea typeface="Calibri"/>
                <a:cs typeface="Calibri"/>
                <a:sym typeface="Calibri"/>
              </a:rPr>
              <a:t> CMA need to carry out a reintroduction challenge after 2-4 weeks to confirm the diagnosis. </a:t>
            </a:r>
            <a:endParaRPr lang="en-GB" sz="1200">
              <a:solidFill>
                <a:schemeClr val="dk1"/>
              </a:solidFill>
              <a:latin typeface="Calibri"/>
              <a:ea typeface="Calibri"/>
              <a:cs typeface="Calibri"/>
            </a:endParaRP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The </a:t>
            </a:r>
            <a:r>
              <a:rPr lang="en-GB" sz="1200" err="1">
                <a:solidFill>
                  <a:schemeClr val="dk1"/>
                </a:solidFill>
                <a:latin typeface="Calibri"/>
                <a:ea typeface="Calibri"/>
                <a:cs typeface="Calibri"/>
                <a:sym typeface="Calibri"/>
              </a:rPr>
              <a:t>iMAP</a:t>
            </a:r>
            <a:r>
              <a:rPr lang="en-GB" sz="1200">
                <a:solidFill>
                  <a:schemeClr val="dk1"/>
                </a:solidFill>
                <a:latin typeface="Calibri"/>
                <a:ea typeface="Calibri"/>
                <a:cs typeface="Calibri"/>
                <a:sym typeface="Calibri"/>
              </a:rPr>
              <a:t> guideline has an easy step by step reintroduction sheet which can be given to parents. You can access it in the further information section.</a:t>
            </a:r>
            <a:endParaRPr lang="en-GB" sz="1200">
              <a:solidFill>
                <a:schemeClr val="dk1"/>
              </a:solidFill>
              <a:highlight>
                <a:srgbClr val="FFFFFF"/>
              </a:highlight>
              <a:latin typeface="Calibri"/>
              <a:ea typeface="Calibri"/>
              <a:cs typeface="Calibri"/>
              <a:sym typeface="Calibri"/>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25</a:t>
            </a:fld>
            <a:endParaRPr lang="en-GB"/>
          </a:p>
        </p:txBody>
      </p:sp>
    </p:spTree>
    <p:extLst>
      <p:ext uri="{BB962C8B-B14F-4D97-AF65-F5344CB8AC3E}">
        <p14:creationId xmlns:p14="http://schemas.microsoft.com/office/powerpoint/2010/main" val="314089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if you have done the reintroduction challenge with the parent and baby, and the baby has a confirmed non </a:t>
            </a:r>
            <a:r>
              <a:rPr lang="en-US" err="1">
                <a:cs typeface="Calibri"/>
              </a:rPr>
              <a:t>IgE</a:t>
            </a:r>
            <a:r>
              <a:rPr lang="en-US">
                <a:cs typeface="Calibri"/>
              </a:rPr>
              <a:t> CMA diagnosis the next step would be milk free weaning advice, which can start around 6 months old.</a:t>
            </a:r>
          </a:p>
          <a:p>
            <a:r>
              <a:rPr lang="en-US">
                <a:cs typeface="Calibri"/>
              </a:rPr>
              <a:t>Ideally dietitian can go through this with the parent, but as there can be long waiting lists it is good to have some general advice that you give to parents.</a:t>
            </a:r>
            <a:endParaRPr lang="en-US">
              <a:ea typeface="Calibri"/>
              <a:cs typeface="Calibri"/>
            </a:endParaRPr>
          </a:p>
          <a:p>
            <a:endParaRPr lang="en-US">
              <a:cs typeface="Calibri"/>
            </a:endParaRPr>
          </a:p>
          <a:p>
            <a:pPr marL="171450" indent="-171450">
              <a:buFont typeface="Calibri"/>
              <a:buChar char="-"/>
            </a:pPr>
            <a:r>
              <a:rPr lang="en-US"/>
              <a:t>Obviously the main message is that w</a:t>
            </a:r>
            <a:r>
              <a:rPr lang="en-GB" err="1"/>
              <a:t>eaning</a:t>
            </a:r>
            <a:r>
              <a:rPr lang="en-GB"/>
              <a:t> a baby who has a cow’s milk allergy should be the same as weaning a non-allergic baby, except that you must not give any foods that contain cow’s milk protein. </a:t>
            </a:r>
            <a:endParaRPr lang="en-GB">
              <a:cs typeface="Calibri"/>
            </a:endParaRPr>
          </a:p>
          <a:p>
            <a:pPr marL="171450" indent="-171450">
              <a:buFont typeface="Calibri"/>
              <a:buChar char="-"/>
            </a:pPr>
            <a:r>
              <a:rPr lang="en-GB">
                <a:cs typeface="Calibri"/>
              </a:rPr>
              <a:t>Label reading is important and I have put ALWAYS in capitals because food products often change their ingredients and something which does not contain milk, may do so at another point in time. </a:t>
            </a:r>
            <a:endParaRPr lang="en-GB">
              <a:ea typeface="Calibri"/>
              <a:cs typeface="Calibri"/>
            </a:endParaRPr>
          </a:p>
          <a:p>
            <a:pPr marL="171450" indent="-171450">
              <a:buFont typeface="Calibri"/>
              <a:buChar char="-"/>
            </a:pPr>
            <a:r>
              <a:rPr lang="en-GB">
                <a:cs typeface="Calibri"/>
              </a:rPr>
              <a:t>'May contain' labels, this comes down to clinical judgement and is individual advice tailored to the patients. </a:t>
            </a:r>
            <a:r>
              <a:rPr lang="en-GB"/>
              <a:t>A child is more likely to tolerate low levels of contamination if they have delayed, non-</a:t>
            </a:r>
            <a:r>
              <a:rPr lang="en-GB" err="1"/>
              <a:t>IgE</a:t>
            </a:r>
            <a:r>
              <a:rPr lang="en-GB"/>
              <a:t> mediated allergy, unless they are extremely sensitive. </a:t>
            </a:r>
          </a:p>
          <a:p>
            <a:pPr marL="171450" indent="-171450">
              <a:buFont typeface="Calibri"/>
              <a:buChar char="-"/>
            </a:pPr>
            <a:endParaRPr lang="en-GB">
              <a:cs typeface="Calibri"/>
            </a:endParaRPr>
          </a:p>
          <a:p>
            <a:pPr marL="171450" indent="-171450">
              <a:buFont typeface="Calibri"/>
              <a:buChar char="-"/>
            </a:pPr>
            <a:r>
              <a:rPr lang="en-GB">
                <a:cs typeface="Calibri"/>
              </a:rPr>
              <a:t>The I have listed other key nutrients to consider when on a dairy free diet, but I wont go into them as ideally this will be covered by a dietitian. </a:t>
            </a:r>
          </a:p>
        </p:txBody>
      </p:sp>
      <p:sp>
        <p:nvSpPr>
          <p:cNvPr id="4" name="Slide Number Placeholder 3"/>
          <p:cNvSpPr>
            <a:spLocks noGrp="1"/>
          </p:cNvSpPr>
          <p:nvPr>
            <p:ph type="sldNum" sz="quarter" idx="5"/>
          </p:nvPr>
        </p:nvSpPr>
        <p:spPr/>
        <p:txBody>
          <a:bodyPr/>
          <a:lstStyle/>
          <a:p>
            <a:fld id="{A3D20DDF-3C80-4BF9-B575-23D991CE3B59}" type="slidenum">
              <a:rPr lang="en-GB" smtClean="0"/>
              <a:t>26</a:t>
            </a:fld>
            <a:endParaRPr lang="en-GB"/>
          </a:p>
        </p:txBody>
      </p:sp>
    </p:spTree>
    <p:extLst>
      <p:ext uri="{BB962C8B-B14F-4D97-AF65-F5344CB8AC3E}">
        <p14:creationId xmlns:p14="http://schemas.microsoft.com/office/powerpoint/2010/main" val="1433381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cs typeface="Calibri"/>
              </a:rPr>
              <a:t>When is comes to introducing other allergenic foods, it is important for the parent to know that deliberate exclusion or delayed introduction can increase the risk of a food allergy. </a:t>
            </a:r>
            <a:endParaRPr lang="en-GB"/>
          </a:p>
          <a:p>
            <a:pPr>
              <a:defRPr/>
            </a:pPr>
            <a:r>
              <a:rPr lang="en-GB">
                <a:cs typeface="Calibri"/>
              </a:rPr>
              <a:t>General advice is: </a:t>
            </a:r>
            <a:endParaRPr lang="en-GB"/>
          </a:p>
          <a:p>
            <a:pPr marL="171450" indent="-171450">
              <a:buFont typeface="Calibri"/>
              <a:buChar char="-"/>
              <a:defRPr/>
            </a:pPr>
            <a:r>
              <a:rPr lang="en-GB">
                <a:cs typeface="Calibri"/>
              </a:rPr>
              <a:t>Make sure baby is fully well (no cough, symptoms or teething) for allergenic foods to be introduced</a:t>
            </a:r>
            <a:endParaRPr lang="en-GB">
              <a:ea typeface="Calibri"/>
              <a:cs typeface="Calibri"/>
            </a:endParaRPr>
          </a:p>
          <a:p>
            <a:pPr marL="171450" indent="-171450">
              <a:buFont typeface="Calibri"/>
              <a:buChar char="-"/>
              <a:defRPr/>
            </a:pPr>
            <a:r>
              <a:rPr lang="en-GB"/>
              <a:t>There are 14 major allergenic foods - On the slide we have outlined majority, but this list also includes: Celery, Mustard, Lupin (found in flour) and also Sulphur Dioxide (which is often used in preparation of fried fruits).</a:t>
            </a:r>
            <a:endParaRPr lang="en-GB">
              <a:cs typeface="Calibri"/>
            </a:endParaRPr>
          </a:p>
          <a:p>
            <a:pPr marL="171450" indent="-171450">
              <a:buFont typeface="Calibri"/>
              <a:buChar char="-"/>
              <a:defRPr/>
            </a:pPr>
            <a:r>
              <a:rPr lang="en-GB">
                <a:ea typeface="Calibri"/>
                <a:cs typeface="Calibri"/>
              </a:rPr>
              <a:t>Introduce allergens one at a time, early on in the day, so any symptoms can be noted.</a:t>
            </a:r>
          </a:p>
          <a:p>
            <a:pPr marL="171450" indent="-171450">
              <a:buFont typeface="Calibri"/>
              <a:buChar char="-"/>
            </a:pPr>
            <a:r>
              <a:rPr lang="en-GB">
                <a:ea typeface="Calibri"/>
                <a:cs typeface="Calibri"/>
              </a:rPr>
              <a:t>Start small and build up over a period of 3 days. </a:t>
            </a:r>
          </a:p>
          <a:p>
            <a:pPr marL="171450" indent="-171450">
              <a:buFont typeface="Calibri"/>
              <a:buChar char="-"/>
            </a:pPr>
            <a:r>
              <a:rPr lang="en-GB">
                <a:ea typeface="Calibri"/>
                <a:cs typeface="Calibri"/>
              </a:rPr>
              <a:t>Lastly once an allergenic food is tolerated it should be kept in the diet 1-2 times per week</a:t>
            </a: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27</a:t>
            </a:fld>
            <a:endParaRPr lang="en-GB"/>
          </a:p>
        </p:txBody>
      </p:sp>
    </p:spTree>
    <p:extLst>
      <p:ext uri="{BB962C8B-B14F-4D97-AF65-F5344CB8AC3E}">
        <p14:creationId xmlns:p14="http://schemas.microsoft.com/office/powerpoint/2010/main" val="154346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solidFill>
                  <a:schemeClr val="dk1"/>
                </a:solidFill>
                <a:latin typeface="Calibri"/>
                <a:ea typeface="Calibri"/>
                <a:cs typeface="Calibri"/>
                <a:sym typeface="Calibri"/>
              </a:rPr>
              <a:t>This next section is about prescribed infant formulas. We know that breast feeding is the best outcome for babies with or without CMA, but formula fed babies with suspected or diagnosed CMA will need to be prescribed an allergenic formula milk.</a:t>
            </a:r>
            <a:endParaRPr lang="en-GB">
              <a:solidFill>
                <a:schemeClr val="dk1"/>
              </a:solidFill>
              <a:latin typeface="Calibri"/>
              <a:ea typeface="Calibri"/>
              <a:cs typeface="Calibri"/>
            </a:endParaRPr>
          </a:p>
          <a:p>
            <a:pPr>
              <a:defRPr/>
            </a:pPr>
            <a:endParaRPr lang="en-GB">
              <a:solidFill>
                <a:schemeClr val="dk1"/>
              </a:solidFill>
              <a:latin typeface="Calibri"/>
              <a:ea typeface="Calibri"/>
              <a:cs typeface="Calibri"/>
              <a:sym typeface="Calibri"/>
            </a:endParaRPr>
          </a:p>
          <a:p>
            <a:pPr>
              <a:defRPr/>
            </a:pPr>
            <a:r>
              <a:rPr lang="en-GB">
                <a:solidFill>
                  <a:schemeClr val="dk1"/>
                </a:solidFill>
                <a:latin typeface="Calibri"/>
                <a:ea typeface="Calibri"/>
                <a:cs typeface="Calibri"/>
                <a:sym typeface="Calibri"/>
              </a:rPr>
              <a:t>There</a:t>
            </a:r>
            <a:r>
              <a:rPr lang="en-GB" sz="1200">
                <a:solidFill>
                  <a:schemeClr val="dk1"/>
                </a:solidFill>
                <a:latin typeface="Calibri"/>
                <a:ea typeface="Calibri"/>
                <a:cs typeface="Calibri"/>
                <a:sym typeface="Calibri"/>
              </a:rPr>
              <a:t> are many formulas that are used in the management of CMA and so it can get confusing knowing which one to choose. There are specific local guidelines on certain formula choice so please </a:t>
            </a:r>
            <a:r>
              <a:rPr lang="en-GB">
                <a:solidFill>
                  <a:schemeClr val="dk1"/>
                </a:solidFill>
                <a:latin typeface="Calibri"/>
                <a:ea typeface="Calibri"/>
                <a:cs typeface="Calibri"/>
                <a:sym typeface="Calibri"/>
              </a:rPr>
              <a:t>do refer</a:t>
            </a:r>
            <a:r>
              <a:rPr lang="en-GB" sz="1200">
                <a:solidFill>
                  <a:schemeClr val="dk1"/>
                </a:solidFill>
                <a:latin typeface="Calibri"/>
                <a:ea typeface="Calibri"/>
                <a:cs typeface="Calibri"/>
                <a:sym typeface="Calibri"/>
              </a:rPr>
              <a:t> to these as well.</a:t>
            </a:r>
            <a:endParaRPr lang="en-GB">
              <a:cs typeface="Calibri"/>
            </a:endParaRPr>
          </a:p>
          <a:p>
            <a:endParaRPr lang="en-GB">
              <a:cs typeface="Calibri"/>
            </a:endParaRPr>
          </a:p>
          <a:p>
            <a:r>
              <a:rPr lang="en-GB">
                <a:cs typeface="Calibri"/>
              </a:rPr>
              <a:t>You can see on the slide there are 4 different 'types' of formula. We have formulas with whole intact protein chains – these are your standard infant formula that parents purchase from the supermarkets. Then you have 'partially hydrolysed' formulas, which is your 'comfort, anti colic' ones – there's no evidence for these and these are not suitable for CMA babies.</a:t>
            </a:r>
            <a:endParaRPr lang="en-GB">
              <a:ea typeface="Calibri"/>
              <a:cs typeface="Calibri"/>
            </a:endParaRPr>
          </a:p>
          <a:p>
            <a:endParaRPr lang="en-GB">
              <a:cs typeface="Calibri"/>
            </a:endParaRPr>
          </a:p>
          <a:p>
            <a:r>
              <a:rPr lang="en-GB">
                <a:cs typeface="Calibri"/>
              </a:rPr>
              <a:t>Moving on we have extensively hydrolysed formula...these formulas are suitable for 90% of babies with a CMA. You can see the protein chain is broken down so small, that the majority of babies with non </a:t>
            </a:r>
            <a:r>
              <a:rPr lang="en-GB" err="1">
                <a:cs typeface="Calibri"/>
              </a:rPr>
              <a:t>IgE</a:t>
            </a:r>
            <a:r>
              <a:rPr lang="en-GB">
                <a:cs typeface="Calibri"/>
              </a:rPr>
              <a:t> CMA can tolerate it. </a:t>
            </a:r>
            <a:endParaRPr lang="en-GB">
              <a:ea typeface="Calibri"/>
              <a:cs typeface="Calibri"/>
            </a:endParaRPr>
          </a:p>
          <a:p>
            <a:r>
              <a:rPr lang="en-GB">
                <a:cs typeface="Calibri"/>
              </a:rPr>
              <a:t>Lastly we have the Amino Acid formulas, where there are no protein chains. This is usually only prescribed in secondary care and is only for babies with severe </a:t>
            </a:r>
            <a:r>
              <a:rPr lang="en-GB" err="1">
                <a:cs typeface="Calibri" panose="020F0502020204030204"/>
              </a:rPr>
              <a:t>IgE</a:t>
            </a:r>
            <a:r>
              <a:rPr lang="en-GB">
                <a:cs typeface="Calibri" panose="020F0502020204030204"/>
              </a:rPr>
              <a:t> CMA and who are faltering in growth.</a:t>
            </a:r>
            <a:endParaRPr lang="en-GB">
              <a:ea typeface="Calibri"/>
              <a:cs typeface="Calibri" panose="020F0502020204030204"/>
            </a:endParaRPr>
          </a:p>
          <a:p>
            <a:endParaRPr lang="en-GB">
              <a:cs typeface="Calibri" panose="020F0502020204030204"/>
            </a:endParaRPr>
          </a:p>
          <a:p>
            <a:r>
              <a:rPr lang="en-GB">
                <a:cs typeface="Calibri" panose="020F0502020204030204"/>
              </a:rPr>
              <a:t>There are many side effects of these milks, </a:t>
            </a:r>
          </a:p>
          <a:p>
            <a:r>
              <a:rPr lang="en-GB">
                <a:cs typeface="Calibri" panose="020F0502020204030204"/>
              </a:rPr>
              <a:t>they are bitter in taste</a:t>
            </a:r>
            <a:endParaRPr lang="en-GB">
              <a:ea typeface="Calibri"/>
              <a:cs typeface="Calibri" panose="020F0502020204030204"/>
            </a:endParaRPr>
          </a:p>
          <a:p>
            <a:r>
              <a:rPr lang="en-GB">
                <a:cs typeface="Calibri" panose="020F0502020204030204"/>
              </a:rPr>
              <a:t>Can cause green, loose stools</a:t>
            </a:r>
            <a:endParaRPr lang="en-GB">
              <a:ea typeface="Calibri"/>
              <a:cs typeface="Calibri" panose="020F0502020204030204"/>
            </a:endParaRPr>
          </a:p>
          <a:p>
            <a:r>
              <a:rPr lang="en-GB">
                <a:cs typeface="Calibri" panose="020F0502020204030204"/>
              </a:rPr>
              <a:t>They can worsen reflux as they are quite thin. </a:t>
            </a:r>
            <a:endParaRPr lang="en-GB">
              <a:ea typeface="Calibri"/>
              <a:cs typeface="Calibri" panose="020F0502020204030204"/>
            </a:endParaRPr>
          </a:p>
          <a:p>
            <a:r>
              <a:rPr lang="en-GB">
                <a:cs typeface="Calibri" panose="020F0502020204030204"/>
              </a:rPr>
              <a:t>Important to let the parent know what to expected and also that  intake of milk is usually reduced in the baby when started on these formulas. </a:t>
            </a:r>
            <a:endParaRPr lang="en-GB">
              <a:ea typeface="Calibri"/>
              <a:cs typeface="Calibri"/>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28</a:t>
            </a:fld>
            <a:endParaRPr lang="en-GB"/>
          </a:p>
        </p:txBody>
      </p:sp>
    </p:spTree>
    <p:extLst>
      <p:ext uri="{BB962C8B-B14F-4D97-AF65-F5344CB8AC3E}">
        <p14:creationId xmlns:p14="http://schemas.microsoft.com/office/powerpoint/2010/main" val="1263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buFont typeface="Arial"/>
            </a:pPr>
            <a:r>
              <a:rPr lang="en-GB">
                <a:solidFill>
                  <a:schemeClr val="dk1"/>
                </a:solidFill>
                <a:latin typeface="Calibri"/>
                <a:ea typeface="Calibri"/>
                <a:cs typeface="Calibri"/>
              </a:rPr>
              <a:t>I know </a:t>
            </a:r>
            <a:r>
              <a:rPr lang="en-GB" err="1">
                <a:solidFill>
                  <a:schemeClr val="dk1"/>
                </a:solidFill>
                <a:latin typeface="Calibri"/>
                <a:ea typeface="Calibri"/>
                <a:cs typeface="Calibri"/>
              </a:rPr>
              <a:t>im</a:t>
            </a:r>
            <a:r>
              <a:rPr lang="en-GB">
                <a:solidFill>
                  <a:schemeClr val="dk1"/>
                </a:solidFill>
                <a:latin typeface="Calibri"/>
                <a:ea typeface="Calibri"/>
                <a:cs typeface="Calibri"/>
              </a:rPr>
              <a:t> talking about formula a lot, but please remember that breast feeding is best – this is only for babies who are formula fed.</a:t>
            </a:r>
          </a:p>
          <a:p>
            <a:pPr>
              <a:buSzPts val="1100"/>
              <a:buFont typeface="Arial"/>
            </a:pPr>
            <a:endParaRPr lang="en-GB">
              <a:solidFill>
                <a:schemeClr val="dk1"/>
              </a:solidFill>
              <a:latin typeface="Calibri"/>
              <a:ea typeface="Calibri"/>
              <a:cs typeface="Calibri"/>
              <a:sym typeface="Calibri"/>
            </a:endParaRPr>
          </a:p>
          <a:p>
            <a:pPr>
              <a:buSzPts val="1100"/>
              <a:buFont typeface="Arial"/>
            </a:pPr>
            <a:r>
              <a:rPr lang="en-GB">
                <a:solidFill>
                  <a:schemeClr val="dk1"/>
                </a:solidFill>
                <a:latin typeface="Calibri"/>
                <a:ea typeface="Calibri"/>
                <a:cs typeface="Calibri"/>
                <a:sym typeface="Calibri"/>
              </a:rPr>
              <a:t>In</a:t>
            </a:r>
            <a:r>
              <a:rPr lang="en-GB" sz="1200">
                <a:solidFill>
                  <a:schemeClr val="dk1"/>
                </a:solidFill>
                <a:latin typeface="Calibri"/>
                <a:ea typeface="Calibri"/>
                <a:cs typeface="Calibri"/>
                <a:sym typeface="Calibri"/>
              </a:rPr>
              <a:t> mild -moderate </a:t>
            </a:r>
            <a:r>
              <a:rPr lang="en-GB">
                <a:solidFill>
                  <a:schemeClr val="dk1"/>
                </a:solidFill>
                <a:latin typeface="Calibri"/>
                <a:ea typeface="Calibri"/>
                <a:cs typeface="Calibri"/>
                <a:sym typeface="Calibri"/>
              </a:rPr>
              <a:t>non </a:t>
            </a:r>
            <a:r>
              <a:rPr lang="en-GB" err="1">
                <a:solidFill>
                  <a:schemeClr val="dk1"/>
                </a:solidFill>
                <a:latin typeface="Calibri"/>
                <a:ea typeface="Calibri"/>
                <a:cs typeface="Calibri"/>
                <a:sym typeface="Calibri"/>
              </a:rPr>
              <a:t>IgE</a:t>
            </a:r>
            <a:r>
              <a:rPr lang="en-GB">
                <a:solidFill>
                  <a:schemeClr val="dk1"/>
                </a:solidFill>
                <a:latin typeface="Calibri"/>
                <a:ea typeface="Calibri"/>
                <a:cs typeface="Calibri"/>
                <a:sym typeface="Calibri"/>
              </a:rPr>
              <a:t> CMA </a:t>
            </a:r>
            <a:r>
              <a:rPr lang="en-GB" sz="1200">
                <a:solidFill>
                  <a:schemeClr val="dk1"/>
                </a:solidFill>
                <a:latin typeface="Calibri"/>
                <a:ea typeface="Calibri"/>
                <a:cs typeface="Calibri"/>
                <a:sym typeface="Calibri"/>
              </a:rPr>
              <a:t>an extensively hydrolysed formula should be trialled first.</a:t>
            </a:r>
            <a:r>
              <a:rPr lang="en-GB">
                <a:solidFill>
                  <a:schemeClr val="dk1"/>
                </a:solidFill>
                <a:latin typeface="Calibri"/>
                <a:ea typeface="Calibri"/>
                <a:cs typeface="Calibri"/>
                <a:sym typeface="Calibri"/>
              </a:rPr>
              <a:t> </a:t>
            </a:r>
            <a:endParaRPr lang="en-US">
              <a:solidFill>
                <a:schemeClr val="dk1"/>
              </a:solidFill>
              <a:latin typeface="Calibri"/>
              <a:ea typeface="Calibri"/>
              <a:cs typeface="Calibri"/>
            </a:endParaRPr>
          </a:p>
          <a:p>
            <a:pPr>
              <a:buSzPts val="1100"/>
              <a:buFont typeface="Arial"/>
            </a:pPr>
            <a:r>
              <a:rPr lang="en-GB" sz="1200">
                <a:solidFill>
                  <a:schemeClr val="dk1"/>
                </a:solidFill>
                <a:latin typeface="Calibri"/>
                <a:ea typeface="Calibri"/>
                <a:cs typeface="Calibri"/>
                <a:sym typeface="Calibri"/>
              </a:rPr>
              <a:t>It may take up to 4 weeks on an extensively hydrolysed formula for symptoms to </a:t>
            </a:r>
            <a:r>
              <a:rPr lang="en-GB">
                <a:solidFill>
                  <a:schemeClr val="dk1"/>
                </a:solidFill>
                <a:latin typeface="Calibri"/>
                <a:ea typeface="Calibri"/>
                <a:cs typeface="Calibri"/>
                <a:sym typeface="Calibri"/>
              </a:rPr>
              <a:t>resolve and as I said they</a:t>
            </a:r>
            <a:r>
              <a:rPr lang="en-GB" sz="1200">
                <a:solidFill>
                  <a:schemeClr val="dk1"/>
                </a:solidFill>
                <a:latin typeface="Calibri"/>
                <a:ea typeface="Calibri"/>
                <a:cs typeface="Calibri"/>
                <a:sym typeface="Calibri"/>
              </a:rPr>
              <a:t> are tolerated in around 90% of cow’s milk protein allergic infants.</a:t>
            </a:r>
            <a:r>
              <a:rPr lang="en-GB">
                <a:solidFill>
                  <a:schemeClr val="dk1"/>
                </a:solidFill>
                <a:latin typeface="Calibri"/>
                <a:ea typeface="Calibri"/>
                <a:cs typeface="Calibri"/>
                <a:sym typeface="Calibri"/>
              </a:rPr>
              <a:t> </a:t>
            </a:r>
            <a:endParaRPr lang="en-US">
              <a:solidFill>
                <a:schemeClr val="dk1"/>
              </a:solidFill>
              <a:latin typeface="Calibri"/>
              <a:ea typeface="Calibri"/>
              <a:cs typeface="Calibri"/>
              <a:sym typeface="Calibri"/>
            </a:endParaRPr>
          </a:p>
          <a:p>
            <a:pPr>
              <a:buSzPts val="1100"/>
              <a:buFont typeface="Arial"/>
            </a:pPr>
            <a:endParaRPr lang="en-GB">
              <a:solidFill>
                <a:schemeClr val="dk1"/>
              </a:solidFill>
              <a:latin typeface="Calibri"/>
              <a:ea typeface="Calibri"/>
              <a:cs typeface="Calibri"/>
              <a:sym typeface="Calibri"/>
            </a:endParaRPr>
          </a:p>
          <a:p>
            <a:pPr>
              <a:buSzPts val="1100"/>
              <a:buFont typeface="Arial"/>
            </a:pPr>
            <a:r>
              <a:rPr lang="en-GB" sz="1200">
                <a:solidFill>
                  <a:schemeClr val="dk1"/>
                </a:solidFill>
                <a:latin typeface="Calibri"/>
                <a:ea typeface="Calibri"/>
                <a:cs typeface="Calibri"/>
                <a:sym typeface="Calibri"/>
              </a:rPr>
              <a:t>There are a number of extensively hydrolysed formulas on the market varying from the protein used (such as casein or whey) to either containing probiotics,</a:t>
            </a:r>
            <a:r>
              <a:rPr lang="en-GB">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prebiotics or lactose. The evidence shows that no one formula is better than another and so it is based on your local </a:t>
            </a:r>
            <a:r>
              <a:rPr lang="en-GB">
                <a:solidFill>
                  <a:schemeClr val="dk1"/>
                </a:solidFill>
                <a:latin typeface="Calibri"/>
                <a:ea typeface="Calibri"/>
                <a:cs typeface="Calibri"/>
                <a:sym typeface="Calibri"/>
              </a:rPr>
              <a:t>infant formula </a:t>
            </a:r>
            <a:r>
              <a:rPr lang="en-GB" sz="1200">
                <a:solidFill>
                  <a:schemeClr val="dk1"/>
                </a:solidFill>
                <a:latin typeface="Calibri"/>
                <a:ea typeface="Calibri"/>
                <a:cs typeface="Calibri"/>
                <a:sym typeface="Calibri"/>
              </a:rPr>
              <a:t>guidelines</a:t>
            </a:r>
            <a:r>
              <a:rPr lang="en-GB">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and clinical judgement </a:t>
            </a:r>
            <a:r>
              <a:rPr lang="en-GB">
                <a:solidFill>
                  <a:schemeClr val="dk1"/>
                </a:solidFill>
                <a:latin typeface="Calibri"/>
                <a:ea typeface="Calibri"/>
                <a:cs typeface="Calibri"/>
                <a:sym typeface="Calibri"/>
              </a:rPr>
              <a:t>– I had a look at the guidelines being used in Tower Hamlets and the first line is breast milk, and then if a formula needs to be used it is SMA Althera which needs to be prescribed.</a:t>
            </a:r>
            <a:endParaRPr lang="en-GB" err="1">
              <a:ea typeface="Calibri"/>
              <a:cs typeface="Calibri"/>
            </a:endParaRPr>
          </a:p>
          <a:p>
            <a:pPr marL="0" lvl="0" indent="0" algn="l" rtl="0">
              <a:lnSpc>
                <a:spcPct val="100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a:buClr>
                <a:schemeClr val="dk1"/>
              </a:buClr>
              <a:buSzPts val="1100"/>
            </a:pPr>
            <a:r>
              <a:rPr lang="en-GB" sz="1200">
                <a:solidFill>
                  <a:schemeClr val="dk1"/>
                </a:solidFill>
                <a:latin typeface="Calibri"/>
                <a:ea typeface="Calibri"/>
                <a:cs typeface="Calibri"/>
                <a:sym typeface="Calibri"/>
              </a:rPr>
              <a:t>Amino acid formulas are often inappropriately prescribed and are not first line </a:t>
            </a:r>
            <a:r>
              <a:rPr lang="en-GB">
                <a:solidFill>
                  <a:schemeClr val="dk1"/>
                </a:solidFill>
                <a:latin typeface="Calibri"/>
                <a:ea typeface="Calibri"/>
                <a:cs typeface="Calibri"/>
                <a:sym typeface="Calibri"/>
              </a:rPr>
              <a:t>formula in</a:t>
            </a:r>
            <a:r>
              <a:rPr lang="en-GB" sz="1200">
                <a:solidFill>
                  <a:schemeClr val="dk1"/>
                </a:solidFill>
                <a:latin typeface="Calibri"/>
                <a:ea typeface="Calibri"/>
                <a:cs typeface="Calibri"/>
                <a:sym typeface="Calibri"/>
              </a:rPr>
              <a:t> mild-moderate </a:t>
            </a:r>
            <a:r>
              <a:rPr lang="en-GB">
                <a:solidFill>
                  <a:schemeClr val="dk1"/>
                </a:solidFill>
                <a:latin typeface="Calibri"/>
                <a:ea typeface="Calibri"/>
                <a:cs typeface="Calibri"/>
                <a:sym typeface="Calibri"/>
              </a:rPr>
              <a:t>non </a:t>
            </a:r>
            <a:r>
              <a:rPr lang="en-GB" err="1">
                <a:solidFill>
                  <a:schemeClr val="dk1"/>
                </a:solidFill>
                <a:latin typeface="Calibri"/>
                <a:ea typeface="Calibri"/>
                <a:cs typeface="Calibri"/>
                <a:sym typeface="Calibri"/>
              </a:rPr>
              <a:t>IgE</a:t>
            </a:r>
            <a:r>
              <a:rPr lang="en-GB">
                <a:solidFill>
                  <a:schemeClr val="dk1"/>
                </a:solidFill>
                <a:latin typeface="Calibri"/>
                <a:ea typeface="Calibri"/>
                <a:cs typeface="Calibri"/>
                <a:sym typeface="Calibri"/>
              </a:rPr>
              <a:t> CMA</a:t>
            </a:r>
            <a:r>
              <a:rPr lang="en-GB" sz="1200">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As discussed they</a:t>
            </a:r>
            <a:r>
              <a:rPr lang="en-GB" sz="1200">
                <a:solidFill>
                  <a:schemeClr val="dk1"/>
                </a:solidFill>
                <a:latin typeface="Calibri"/>
                <a:ea typeface="Calibri"/>
                <a:cs typeface="Calibri"/>
                <a:sym typeface="Calibri"/>
              </a:rPr>
              <a:t> are only indicated if there is faltering </a:t>
            </a:r>
            <a:r>
              <a:rPr lang="en-GB">
                <a:solidFill>
                  <a:schemeClr val="dk1"/>
                </a:solidFill>
                <a:latin typeface="Calibri"/>
                <a:ea typeface="Calibri"/>
                <a:cs typeface="Calibri"/>
                <a:sym typeface="Calibri"/>
              </a:rPr>
              <a:t>growth or anaphylaxis. Amino</a:t>
            </a:r>
            <a:r>
              <a:rPr lang="en-GB" sz="1200">
                <a:solidFill>
                  <a:schemeClr val="dk1"/>
                </a:solidFill>
                <a:latin typeface="Calibri"/>
                <a:ea typeface="Calibri"/>
                <a:cs typeface="Calibri"/>
                <a:sym typeface="Calibri"/>
              </a:rPr>
              <a:t> acid formulas are 2.5 times more expensive than extensively hydrolysed formula and so prescriptions should be monitored carefully</a:t>
            </a:r>
            <a:r>
              <a:rPr lang="en-GB">
                <a:solidFill>
                  <a:schemeClr val="dk1"/>
                </a:solidFill>
                <a:latin typeface="Calibri"/>
                <a:ea typeface="Calibri"/>
                <a:cs typeface="Calibri"/>
                <a:sym typeface="Calibri"/>
              </a:rPr>
              <a:t> and regularly reviewed</a:t>
            </a:r>
            <a:r>
              <a:rPr lang="en-GB" sz="1200">
                <a:solidFill>
                  <a:schemeClr val="dk1"/>
                </a:solidFill>
                <a:latin typeface="Calibri"/>
                <a:ea typeface="Calibri"/>
                <a:cs typeface="Calibri"/>
                <a:sym typeface="Calibri"/>
              </a:rPr>
              <a:t>.</a:t>
            </a:r>
            <a:r>
              <a:rPr lang="en-GB">
                <a:solidFill>
                  <a:schemeClr val="dk1"/>
                </a:solidFill>
                <a:latin typeface="Calibri"/>
                <a:ea typeface="Calibri"/>
                <a:cs typeface="Calibri"/>
                <a:sym typeface="Calibri"/>
              </a:rPr>
              <a:t> </a:t>
            </a:r>
            <a:endParaRPr lang="en-GB" sz="1200">
              <a:solidFill>
                <a:schemeClr val="dk1"/>
              </a:solidFill>
              <a:latin typeface="Calibri"/>
              <a:ea typeface="Calibri"/>
              <a:cs typeface="Calibri"/>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29</a:t>
            </a:fld>
            <a:endParaRPr lang="en-GB"/>
          </a:p>
        </p:txBody>
      </p:sp>
    </p:spTree>
    <p:extLst>
      <p:ext uri="{BB962C8B-B14F-4D97-AF65-F5344CB8AC3E}">
        <p14:creationId xmlns:p14="http://schemas.microsoft.com/office/powerpoint/2010/main" val="3132338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2100">
              <a:buClr>
                <a:srgbClr val="012D41"/>
              </a:buClr>
              <a:buSzPts val="1000"/>
              <a:buFont typeface="Inter"/>
              <a:buChar char="●"/>
            </a:pPr>
            <a:r>
              <a:rPr lang="en-GB" sz="1000">
                <a:solidFill>
                  <a:srgbClr val="012D41"/>
                </a:solidFill>
                <a:latin typeface="Inter"/>
                <a:ea typeface="Inter"/>
                <a:cs typeface="Inter"/>
                <a:sym typeface="Inter"/>
              </a:rPr>
              <a:t>So just a little bit of background:</a:t>
            </a:r>
            <a:r>
              <a:rPr lang="en-GB" sz="1000">
                <a:solidFill>
                  <a:srgbClr val="012D41"/>
                </a:solidFill>
                <a:latin typeface="Inter"/>
                <a:ea typeface="Inter"/>
                <a:cs typeface="Inter"/>
              </a:rPr>
              <a:t> CMA is an immune response to the proteins found in cows milk and it can sometimes become confused with lactose intolerance – especially for the parent, so important to get the terminology right and not label it as an intolerance. </a:t>
            </a:r>
          </a:p>
          <a:p>
            <a:pPr marL="457200" indent="-292100">
              <a:buClr>
                <a:srgbClr val="012D41"/>
              </a:buClr>
              <a:buSzPts val="1000"/>
              <a:buFont typeface="Inter"/>
              <a:buChar char="●"/>
            </a:pPr>
            <a:r>
              <a:rPr lang="en-GB" sz="1000">
                <a:solidFill>
                  <a:srgbClr val="012D41"/>
                </a:solidFill>
                <a:latin typeface="Inter"/>
                <a:ea typeface="Inter"/>
                <a:cs typeface="Inter"/>
                <a:sym typeface="Inter"/>
              </a:rPr>
              <a:t>Lactose intolerance is the inability to digest lactose and it is quite rare.  It is not often seen in infants under 5 years old. Symptoms would include:  diarrhoea,  abdominal bloating and wind. It is managed very differently to CMA, as lactose would be excluded from the diet... not the milk protein. </a:t>
            </a:r>
            <a:endParaRPr lang="en-GB" sz="1000">
              <a:latin typeface="Inter"/>
              <a:ea typeface="Inter"/>
              <a:cs typeface="Inter"/>
            </a:endParaRPr>
          </a:p>
          <a:p>
            <a:pPr marL="457200" indent="-292100">
              <a:buClr>
                <a:srgbClr val="012D41"/>
              </a:buClr>
              <a:buSzPts val="1000"/>
              <a:buFont typeface="Inter"/>
              <a:buChar char="●"/>
            </a:pPr>
            <a:r>
              <a:rPr lang="en-GB" sz="1000">
                <a:solidFill>
                  <a:srgbClr val="012D41"/>
                </a:solidFill>
                <a:latin typeface="Inter"/>
                <a:ea typeface="Inter"/>
                <a:cs typeface="Inter"/>
              </a:rPr>
              <a:t>It is estimated around 2-5% of children in the UK have a CMA, and only 0.5% of exclusively breast fed babies have CMA. So you can see that exclusively  breast fed babies are very unlikely to have CMA.</a:t>
            </a:r>
          </a:p>
          <a:p>
            <a:pPr marL="457200" indent="-292100">
              <a:buClr>
                <a:schemeClr val="dk1"/>
              </a:buClr>
              <a:buSzPts val="1000"/>
              <a:buFont typeface="Inter"/>
              <a:buChar char="●"/>
            </a:pPr>
            <a:r>
              <a:rPr lang="en-GB" sz="1000">
                <a:solidFill>
                  <a:schemeClr val="dk1"/>
                </a:solidFill>
                <a:latin typeface="Inter"/>
                <a:ea typeface="Inter"/>
                <a:cs typeface="Inter"/>
                <a:sym typeface="Inter"/>
              </a:rPr>
              <a:t> Prognosis is good</a:t>
            </a:r>
            <a:endParaRPr lang="en-GB" sz="1000">
              <a:solidFill>
                <a:schemeClr val="dk1"/>
              </a:solidFill>
              <a:latin typeface="Inter"/>
              <a:ea typeface="Inter"/>
              <a:cs typeface="Inter"/>
            </a:endParaRPr>
          </a:p>
          <a:p>
            <a:pPr marL="914400" lvl="1" indent="-292100" algn="l" rtl="0">
              <a:lnSpc>
                <a:spcPct val="100000"/>
              </a:lnSpc>
              <a:spcBef>
                <a:spcPts val="0"/>
              </a:spcBef>
              <a:spcAft>
                <a:spcPts val="0"/>
              </a:spcAft>
              <a:buClr>
                <a:schemeClr val="dk1"/>
              </a:buClr>
              <a:buSzPts val="1000"/>
              <a:buFont typeface="Inter"/>
              <a:buChar char="○"/>
            </a:pPr>
            <a:r>
              <a:rPr lang="en-GB" sz="1000">
                <a:solidFill>
                  <a:schemeClr val="dk1"/>
                </a:solidFill>
                <a:latin typeface="Inter"/>
                <a:ea typeface="Inter"/>
                <a:cs typeface="Inter"/>
                <a:sym typeface="Inter"/>
              </a:rPr>
              <a:t>45-50% by 1 year</a:t>
            </a:r>
            <a:endParaRPr lang="en-GB" sz="1000">
              <a:solidFill>
                <a:schemeClr val="dk1"/>
              </a:solidFill>
              <a:latin typeface="Inter"/>
              <a:ea typeface="Inter"/>
              <a:cs typeface="Inter"/>
            </a:endParaRPr>
          </a:p>
          <a:p>
            <a:pPr marL="914400" lvl="1" indent="-292100" algn="l" rtl="0">
              <a:lnSpc>
                <a:spcPct val="100000"/>
              </a:lnSpc>
              <a:spcBef>
                <a:spcPts val="0"/>
              </a:spcBef>
              <a:spcAft>
                <a:spcPts val="0"/>
              </a:spcAft>
              <a:buClr>
                <a:schemeClr val="dk1"/>
              </a:buClr>
              <a:buSzPts val="1000"/>
              <a:buFont typeface="Inter"/>
              <a:buChar char="○"/>
            </a:pPr>
            <a:r>
              <a:rPr lang="en-GB" sz="1000">
                <a:solidFill>
                  <a:schemeClr val="dk1"/>
                </a:solidFill>
                <a:latin typeface="Inter"/>
                <a:ea typeface="Inter"/>
                <a:cs typeface="Inter"/>
                <a:sym typeface="Inter"/>
              </a:rPr>
              <a:t>60-75% at 2 years</a:t>
            </a:r>
            <a:endParaRPr lang="en-GB" sz="1000">
              <a:solidFill>
                <a:schemeClr val="dk1"/>
              </a:solidFill>
              <a:latin typeface="Inter"/>
              <a:ea typeface="Inter"/>
              <a:cs typeface="Inter"/>
            </a:endParaRPr>
          </a:p>
          <a:p>
            <a:pPr marL="914400" lvl="1" indent="-292100" algn="l" rtl="0">
              <a:lnSpc>
                <a:spcPct val="100000"/>
              </a:lnSpc>
              <a:spcBef>
                <a:spcPts val="0"/>
              </a:spcBef>
              <a:spcAft>
                <a:spcPts val="0"/>
              </a:spcAft>
              <a:buClr>
                <a:schemeClr val="dk1"/>
              </a:buClr>
              <a:buSzPts val="1000"/>
              <a:buFont typeface="Inter"/>
              <a:buChar char="○"/>
            </a:pPr>
            <a:r>
              <a:rPr lang="en-GB" sz="1000">
                <a:solidFill>
                  <a:schemeClr val="dk1"/>
                </a:solidFill>
                <a:latin typeface="Inter"/>
                <a:ea typeface="Inter"/>
                <a:cs typeface="Inter"/>
                <a:sym typeface="Inter"/>
              </a:rPr>
              <a:t>85-95% at 3 years</a:t>
            </a:r>
            <a:endParaRPr lang="en-GB" sz="1000">
              <a:latin typeface="Inter"/>
              <a:ea typeface="Inter"/>
              <a:cs typeface="Inter"/>
            </a:endParaRPr>
          </a:p>
          <a:p>
            <a:pPr marL="914400" lvl="1" indent="-292100">
              <a:buClr>
                <a:srgbClr val="000000"/>
              </a:buClr>
              <a:buSzPts val="1000"/>
              <a:buFont typeface="Inter"/>
              <a:buChar char="○"/>
            </a:pPr>
            <a:r>
              <a:rPr lang="en-GB" sz="1000">
                <a:latin typeface="Inter"/>
                <a:ea typeface="Inter"/>
                <a:cs typeface="Inter"/>
              </a:rPr>
              <a:t>Important to relay this to the parent to manage anxiety </a:t>
            </a:r>
          </a:p>
          <a:p>
            <a:pPr marL="457200" indent="-292100">
              <a:buSzPts val="1000"/>
              <a:buFont typeface="Inter"/>
              <a:buChar char="●"/>
            </a:pPr>
            <a:r>
              <a:rPr lang="en-GB" sz="1000">
                <a:latin typeface="Inter"/>
                <a:ea typeface="Inter"/>
                <a:cs typeface="Inter"/>
                <a:sym typeface="Inter"/>
              </a:rPr>
              <a:t>Over diagnosis is common, and this can have a negative impact on parents and the child, in particular breastfeeding mothers and babies. </a:t>
            </a:r>
            <a:endParaRPr lang="en-GB" sz="1000">
              <a:latin typeface="Inter"/>
              <a:ea typeface="Inter"/>
              <a:cs typeface="Inter"/>
            </a:endParaRPr>
          </a:p>
          <a:p>
            <a:pPr marL="457200" indent="-292100">
              <a:buSzPts val="1000"/>
              <a:buFont typeface="Inter"/>
              <a:buChar char="●"/>
            </a:pPr>
            <a:r>
              <a:rPr lang="en-GB" sz="1000">
                <a:latin typeface="Inter"/>
                <a:ea typeface="Inter"/>
                <a:cs typeface="Inter"/>
                <a:sym typeface="Inter"/>
              </a:rPr>
              <a:t>We also know that fewer that 1 in 5 families receive support from a dietitian</a:t>
            </a:r>
            <a:endParaRPr lang="en-GB" sz="1000">
              <a:latin typeface="Inter"/>
              <a:ea typeface="Inter"/>
              <a:cs typeface="Inter"/>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3</a:t>
            </a:fld>
            <a:endParaRPr lang="en-GB"/>
          </a:p>
        </p:txBody>
      </p:sp>
    </p:spTree>
    <p:extLst>
      <p:ext uri="{BB962C8B-B14F-4D97-AF65-F5344CB8AC3E}">
        <p14:creationId xmlns:p14="http://schemas.microsoft.com/office/powerpoint/2010/main" val="222584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Just taking a look at the other formulas.</a:t>
            </a:r>
            <a:endParaRPr lang="en-GB">
              <a:solidFill>
                <a:srgbClr val="202124"/>
              </a:solidFill>
            </a:endParaRPr>
          </a:p>
          <a:p>
            <a:r>
              <a:rPr lang="en-GB"/>
              <a:t>We get many questions regarding the use of soya formula, which can be bought in supermarkets and chemists. However, it should not be used in infants under 6 months old because of the phytoestrogen content. </a:t>
            </a:r>
            <a:endParaRPr lang="en-GB">
              <a:solidFill>
                <a:srgbClr val="202124"/>
              </a:solidFill>
              <a:ea typeface="Calibri"/>
              <a:cs typeface="Calibri"/>
            </a:endParaRPr>
          </a:p>
          <a:p>
            <a:r>
              <a:rPr lang="en-GB"/>
              <a:t>It is also not recommended as a first line formula over 6 months for those with CMA, as between 2-14% of children with </a:t>
            </a:r>
            <a:r>
              <a:rPr lang="en-GB" err="1"/>
              <a:t>IgE</a:t>
            </a:r>
            <a:r>
              <a:rPr lang="en-GB"/>
              <a:t> mediated allergy and up to 50% of non-</a:t>
            </a:r>
            <a:r>
              <a:rPr lang="en-GB" err="1"/>
              <a:t>IgE</a:t>
            </a:r>
            <a:r>
              <a:rPr lang="en-GB"/>
              <a:t> mediated allergy may react to soya as well. </a:t>
            </a:r>
            <a:endParaRPr lang="en-GB">
              <a:solidFill>
                <a:srgbClr val="202124"/>
              </a:solidFill>
            </a:endParaRPr>
          </a:p>
          <a:p>
            <a:r>
              <a:rPr lang="en-GB"/>
              <a:t>It can be considered in those over 6 months where hypoallergenic formula is not tolerated and there is no soya cross reactivity. For example: Tried many different hypoallergenic formula, but the baby is not liking the taste and starting to refuse to </a:t>
            </a:r>
            <a:r>
              <a:rPr lang="en-GB" err="1"/>
              <a:t>dirnk</a:t>
            </a:r>
            <a:r>
              <a:rPr lang="en-GB"/>
              <a:t> it, and they are fine with soya in their diet i.e. there is no reaction, then this is when you could recommend a soya formula. </a:t>
            </a:r>
            <a:endParaRPr lang="en-GB">
              <a:solidFill>
                <a:srgbClr val="202124"/>
              </a:solidFill>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30</a:t>
            </a:fld>
            <a:endParaRPr lang="en-GB"/>
          </a:p>
        </p:txBody>
      </p:sp>
    </p:spTree>
    <p:extLst>
      <p:ext uri="{BB962C8B-B14F-4D97-AF65-F5344CB8AC3E}">
        <p14:creationId xmlns:p14="http://schemas.microsoft.com/office/powerpoint/2010/main" val="3974768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Other infant formulas that are commonly seen on prescriptions, that should not be include lactose-free formula, comfort formula also known as partially hydrolysed formula, as well as anti-reflux formulas. Dietitians do not routinely recommend follow-on formulas, e.g. </a:t>
            </a:r>
            <a:r>
              <a:rPr lang="en-GB" err="1"/>
              <a:t>Aptamil</a:t>
            </a:r>
            <a:r>
              <a:rPr lang="en-GB"/>
              <a:t> </a:t>
            </a:r>
            <a:r>
              <a:rPr lang="en-GB" err="1"/>
              <a:t>Pepti</a:t>
            </a:r>
            <a:r>
              <a:rPr lang="en-GB"/>
              <a:t> 2 (which is recommended from 6 months old) as the difference in nutrition is minimal. </a:t>
            </a:r>
            <a:endParaRPr lang="en-US"/>
          </a:p>
          <a:p>
            <a:pPr>
              <a:defRPr/>
            </a:pPr>
            <a:r>
              <a:rPr lang="en-GB"/>
              <a:t>Other milks such as Goat’s milk formula are also not recommended for patient with CMA, as the proteins are very similar to those in cows milk formula. </a:t>
            </a:r>
            <a:endParaRPr lang="en-US"/>
          </a:p>
          <a:p>
            <a:pPr>
              <a:defRPr/>
            </a:pPr>
            <a:r>
              <a:rPr lang="en-GB"/>
              <a:t>Hungrier baby formula is not usually recommended either as there is limited evidence to support the claims made.</a:t>
            </a:r>
            <a:endParaRPr lang="en-GB">
              <a:ea typeface="Calibri"/>
              <a:cs typeface="Calibri"/>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31</a:t>
            </a:fld>
            <a:endParaRPr lang="en-GB"/>
          </a:p>
        </p:txBody>
      </p:sp>
    </p:spTree>
    <p:extLst>
      <p:ext uri="{BB962C8B-B14F-4D97-AF65-F5344CB8AC3E}">
        <p14:creationId xmlns:p14="http://schemas.microsoft.com/office/powerpoint/2010/main" val="2272081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a few nutritional companies that advertise formulas after one years of age. </a:t>
            </a:r>
            <a:endParaRPr lang="en-US"/>
          </a:p>
          <a:p>
            <a:r>
              <a:rPr lang="en-GB"/>
              <a:t>Often these are not required unless nutritional status is compromised and there is faltering growth. </a:t>
            </a:r>
            <a:endParaRPr lang="en-US"/>
          </a:p>
          <a:p>
            <a:endParaRPr lang="en-GB"/>
          </a:p>
          <a:p>
            <a:r>
              <a:rPr lang="en-GB"/>
              <a:t>Many infants that are not tolerating cow’s milk by 12 months are moved onto a shop bought calcium fortified alternative milk such as soya or oat milk. This is usually done under the supervision of a dietitian to ensure nutritional requirements are met. </a:t>
            </a:r>
            <a:endParaRPr lang="en-US">
              <a:ea typeface="Calibri"/>
              <a:cs typeface="Calibri"/>
            </a:endParaRPr>
          </a:p>
          <a:p>
            <a:pPr>
              <a:buSzPts val="1100"/>
              <a:buFont typeface="Arial"/>
            </a:pPr>
            <a:endParaRPr lang="en-GB">
              <a:ea typeface="Calibri"/>
              <a:cs typeface="Calibri"/>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32</a:t>
            </a:fld>
            <a:endParaRPr lang="en-GB"/>
          </a:p>
        </p:txBody>
      </p:sp>
    </p:spTree>
    <p:extLst>
      <p:ext uri="{BB962C8B-B14F-4D97-AF65-F5344CB8AC3E}">
        <p14:creationId xmlns:p14="http://schemas.microsoft.com/office/powerpoint/2010/main" val="3123314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buFont typeface="Arial"/>
            </a:pPr>
            <a:r>
              <a:rPr lang="en-GB" sz="1200">
                <a:solidFill>
                  <a:schemeClr val="dk1"/>
                </a:solidFill>
                <a:latin typeface="Calibri"/>
                <a:ea typeface="Calibri"/>
                <a:cs typeface="Calibri"/>
                <a:sym typeface="Calibri"/>
              </a:rPr>
              <a:t>Here are </a:t>
            </a:r>
            <a:r>
              <a:rPr lang="en-GB">
                <a:solidFill>
                  <a:schemeClr val="dk1"/>
                </a:solidFill>
                <a:latin typeface="Calibri"/>
                <a:ea typeface="Calibri"/>
                <a:cs typeface="Calibri"/>
                <a:sym typeface="Calibri"/>
              </a:rPr>
              <a:t>estimated</a:t>
            </a:r>
            <a:r>
              <a:rPr lang="en-GB" sz="1200">
                <a:solidFill>
                  <a:schemeClr val="dk1"/>
                </a:solidFill>
                <a:latin typeface="Calibri"/>
                <a:ea typeface="Calibri"/>
                <a:cs typeface="Calibri"/>
                <a:sym typeface="Calibri"/>
              </a:rPr>
              <a:t> volumes</a:t>
            </a:r>
            <a:r>
              <a:rPr lang="en-GB">
                <a:solidFill>
                  <a:schemeClr val="dk1"/>
                </a:solidFill>
                <a:latin typeface="Calibri"/>
                <a:ea typeface="Calibri"/>
                <a:cs typeface="Calibri"/>
                <a:sym typeface="Calibri"/>
              </a:rPr>
              <a:t> of formula milk </a:t>
            </a:r>
            <a:r>
              <a:rPr lang="en-GB" sz="1200">
                <a:solidFill>
                  <a:schemeClr val="dk1"/>
                </a:solidFill>
                <a:latin typeface="Calibri"/>
                <a:ea typeface="Calibri"/>
                <a:cs typeface="Calibri"/>
                <a:sym typeface="Calibri"/>
              </a:rPr>
              <a:t>that are needed according to age which should help with prescribing amounts.</a:t>
            </a:r>
            <a:r>
              <a:rPr lang="en-GB">
                <a:solidFill>
                  <a:schemeClr val="dk1"/>
                </a:solidFill>
                <a:latin typeface="Calibri"/>
                <a:ea typeface="Calibri"/>
                <a:cs typeface="Calibri"/>
                <a:sym typeface="Calibri"/>
              </a:rPr>
              <a:t> </a:t>
            </a:r>
            <a:endParaRPr lang="en-GB" b="1">
              <a:solidFill>
                <a:schemeClr val="dk1"/>
              </a:solidFill>
              <a:latin typeface="Calibri"/>
              <a:ea typeface="Calibri"/>
              <a:cs typeface="Calibri"/>
            </a:endParaRPr>
          </a:p>
          <a:p>
            <a:pPr>
              <a:buSzPts val="1100"/>
            </a:pPr>
            <a:r>
              <a:rPr lang="en-GB">
                <a:solidFill>
                  <a:schemeClr val="dk1"/>
                </a:solidFill>
                <a:latin typeface="Calibri"/>
                <a:ea typeface="Calibri"/>
                <a:cs typeface="Calibri"/>
              </a:rPr>
              <a:t>Typically, no more than 13 tins should be prescribed per month, unless directed by a dietitian. </a:t>
            </a:r>
          </a:p>
          <a:p>
            <a:pPr>
              <a:buSzPts val="1100"/>
            </a:pPr>
            <a:r>
              <a:rPr lang="en-GB">
                <a:solidFill>
                  <a:schemeClr val="dk1"/>
                </a:solidFill>
                <a:latin typeface="Calibri"/>
                <a:ea typeface="Calibri"/>
                <a:cs typeface="Calibri"/>
              </a:rPr>
              <a:t>Volumes of milk intake decrease as the baby gets older, so it is important to review the prescription and then stop it at 1 years old unless indicated otherwise. </a:t>
            </a:r>
            <a:endParaRPr lang="en-GB" sz="1200">
              <a:solidFill>
                <a:schemeClr val="dk1"/>
              </a:solidFill>
              <a:latin typeface="Calibri"/>
              <a:ea typeface="Calibri"/>
              <a:cs typeface="Calibri"/>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33</a:t>
            </a:fld>
            <a:endParaRPr lang="en-GB"/>
          </a:p>
        </p:txBody>
      </p:sp>
    </p:spTree>
    <p:extLst>
      <p:ext uri="{BB962C8B-B14F-4D97-AF65-F5344CB8AC3E}">
        <p14:creationId xmlns:p14="http://schemas.microsoft.com/office/powerpoint/2010/main" val="521773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defRPr/>
            </a:pPr>
            <a:r>
              <a:rPr lang="en-GB" sz="1200">
                <a:solidFill>
                  <a:schemeClr val="dk1"/>
                </a:solidFill>
                <a:latin typeface="Calibri"/>
                <a:ea typeface="Calibri"/>
                <a:cs typeface="Calibri"/>
                <a:sym typeface="Calibri"/>
              </a:rPr>
              <a:t>In these next few slides we will discuss moving on from </a:t>
            </a:r>
            <a:r>
              <a:rPr lang="en-GB">
                <a:solidFill>
                  <a:schemeClr val="dk1"/>
                </a:solidFill>
                <a:latin typeface="Calibri"/>
                <a:ea typeface="Calibri"/>
                <a:cs typeface="Calibri"/>
                <a:sym typeface="Calibri"/>
              </a:rPr>
              <a:t>infant formula</a:t>
            </a:r>
            <a:r>
              <a:rPr lang="en-GB" sz="1200">
                <a:solidFill>
                  <a:schemeClr val="dk1"/>
                </a:solidFill>
                <a:latin typeface="Calibri"/>
                <a:ea typeface="Calibri"/>
                <a:cs typeface="Calibri"/>
                <a:sym typeface="Calibri"/>
              </a:rPr>
              <a:t> and the </a:t>
            </a:r>
            <a:r>
              <a:rPr lang="en-GB" sz="1200" err="1">
                <a:solidFill>
                  <a:schemeClr val="dk1"/>
                </a:solidFill>
                <a:latin typeface="Calibri"/>
                <a:ea typeface="Calibri"/>
                <a:cs typeface="Calibri"/>
                <a:sym typeface="Calibri"/>
              </a:rPr>
              <a:t>iMAP</a:t>
            </a:r>
            <a:r>
              <a:rPr lang="en-GB" sz="1200">
                <a:solidFill>
                  <a:schemeClr val="dk1"/>
                </a:solidFill>
                <a:latin typeface="Calibri"/>
                <a:ea typeface="Calibri"/>
                <a:cs typeface="Calibri"/>
                <a:sym typeface="Calibri"/>
              </a:rPr>
              <a:t> milk ladder</a:t>
            </a:r>
            <a:r>
              <a:rPr lang="en-GB">
                <a:solidFill>
                  <a:schemeClr val="dk1"/>
                </a:solidFill>
                <a:latin typeface="Calibri"/>
                <a:ea typeface="Calibri"/>
                <a:cs typeface="Calibri"/>
                <a:sym typeface="Calibri"/>
              </a:rPr>
              <a:t> </a:t>
            </a:r>
            <a:endParaRPr lang="en-GB" sz="1200">
              <a:solidFill>
                <a:srgbClr val="000E30"/>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lang="en-GB" sz="1200">
              <a:solidFill>
                <a:srgbClr val="000E30"/>
              </a:solidFill>
              <a:latin typeface="Calibri"/>
              <a:ea typeface="Calibri"/>
              <a:cs typeface="Calibri"/>
              <a:sym typeface="Calibri"/>
            </a:endParaRPr>
          </a:p>
          <a:p>
            <a:pPr>
              <a:buSzPts val="1100"/>
            </a:pPr>
            <a:r>
              <a:rPr lang="en-GB">
                <a:solidFill>
                  <a:srgbClr val="000E30"/>
                </a:solidFill>
                <a:latin typeface="Calibri"/>
                <a:ea typeface="Calibri"/>
                <a:cs typeface="Calibri"/>
                <a:sym typeface="Calibri"/>
              </a:rPr>
              <a:t>So as mentioned a infant who is on a prescribed formula with no growth concerns can move onto a dairy free alternative milk, purchased from over the counter. These dairy free milks include </a:t>
            </a:r>
            <a:r>
              <a:rPr lang="en-GB" sz="1200">
                <a:solidFill>
                  <a:srgbClr val="000E30"/>
                </a:solidFill>
                <a:latin typeface="Calibri"/>
                <a:ea typeface="Calibri"/>
                <a:cs typeface="Calibri"/>
                <a:sym typeface="Calibri"/>
              </a:rPr>
              <a:t>Soya, Oat, Pea and Coconut. </a:t>
            </a:r>
            <a:r>
              <a:rPr lang="en-GB">
                <a:solidFill>
                  <a:srgbClr val="000E30"/>
                </a:solidFill>
                <a:latin typeface="Calibri"/>
                <a:ea typeface="Calibri"/>
                <a:cs typeface="Calibri"/>
                <a:sym typeface="Calibri"/>
              </a:rPr>
              <a:t>And correct me if </a:t>
            </a:r>
            <a:r>
              <a:rPr lang="en-GB" err="1">
                <a:solidFill>
                  <a:srgbClr val="000E30"/>
                </a:solidFill>
                <a:latin typeface="Calibri"/>
                <a:ea typeface="Calibri"/>
                <a:cs typeface="Calibri"/>
                <a:sym typeface="Calibri"/>
              </a:rPr>
              <a:t>im</a:t>
            </a:r>
            <a:r>
              <a:rPr lang="en-GB">
                <a:solidFill>
                  <a:srgbClr val="000E30"/>
                </a:solidFill>
                <a:latin typeface="Calibri"/>
                <a:ea typeface="Calibri"/>
                <a:cs typeface="Calibri"/>
                <a:sym typeface="Calibri"/>
              </a:rPr>
              <a:t> wrong but I believe the healthy start vouchers can be used to purchase these milks.  As</a:t>
            </a:r>
            <a:r>
              <a:rPr lang="en-GB" sz="1200">
                <a:solidFill>
                  <a:srgbClr val="000E30"/>
                </a:solidFill>
                <a:latin typeface="Calibri"/>
                <a:ea typeface="Calibri"/>
                <a:cs typeface="Calibri"/>
                <a:sym typeface="Calibri"/>
              </a:rPr>
              <a:t> you can see from the slide, there are a wide variety of plant based milks that are suitable for use in cooking from 6 months and as a drink from 12 months.</a:t>
            </a:r>
            <a:endParaRPr lang="en-GB" sz="1200">
              <a:solidFill>
                <a:srgbClr val="000E30"/>
              </a:solidFill>
              <a:latin typeface="Calibri"/>
              <a:ea typeface="Calibri"/>
              <a:cs typeface="Calibri"/>
            </a:endParaRPr>
          </a:p>
          <a:p>
            <a:pPr marL="0" lvl="0" indent="0" algn="l" rtl="0">
              <a:lnSpc>
                <a:spcPct val="100000"/>
              </a:lnSpc>
              <a:spcBef>
                <a:spcPts val="0"/>
              </a:spcBef>
              <a:spcAft>
                <a:spcPts val="0"/>
              </a:spcAft>
              <a:buSzPts val="1100"/>
              <a:buNone/>
            </a:pPr>
            <a:endParaRPr lang="en-GB" sz="1200">
              <a:solidFill>
                <a:srgbClr val="000E30"/>
              </a:solidFill>
              <a:latin typeface="Calibri"/>
              <a:ea typeface="Calibri"/>
              <a:cs typeface="Calibri"/>
              <a:sym typeface="Calibri"/>
            </a:endParaRPr>
          </a:p>
          <a:p>
            <a:pPr>
              <a:buSzPts val="1100"/>
            </a:pPr>
            <a:r>
              <a:rPr lang="en-GB">
                <a:solidFill>
                  <a:srgbClr val="000E30"/>
                </a:solidFill>
                <a:latin typeface="Calibri"/>
                <a:ea typeface="Calibri"/>
                <a:cs typeface="Calibri"/>
                <a:sym typeface="Calibri"/>
              </a:rPr>
              <a:t> </a:t>
            </a:r>
            <a:r>
              <a:rPr lang="en-GB" sz="1200">
                <a:solidFill>
                  <a:srgbClr val="000E30"/>
                </a:solidFill>
                <a:latin typeface="Calibri"/>
                <a:ea typeface="Calibri"/>
                <a:cs typeface="Calibri"/>
                <a:sym typeface="Calibri"/>
              </a:rPr>
              <a:t>If possible it is best for a dietitian to assess the child’s diet before suggesting a suitable plant based milk alternative</a:t>
            </a:r>
            <a:r>
              <a:rPr lang="en-GB">
                <a:solidFill>
                  <a:srgbClr val="000E30"/>
                </a:solidFill>
                <a:latin typeface="Calibri"/>
                <a:ea typeface="Calibri"/>
                <a:cs typeface="Calibri"/>
                <a:sym typeface="Calibri"/>
              </a:rPr>
              <a:t>, so they can ensure it is meeting their nutritional requirements.</a:t>
            </a:r>
            <a:endParaRPr lang="en-GB" sz="1200">
              <a:solidFill>
                <a:srgbClr val="000E30"/>
              </a:solidFill>
              <a:latin typeface="Calibri"/>
              <a:ea typeface="Calibri"/>
              <a:cs typeface="Calibri"/>
            </a:endParaRPr>
          </a:p>
          <a:p>
            <a:pPr marL="0" lvl="0" indent="0" algn="l" rtl="0">
              <a:lnSpc>
                <a:spcPct val="100000"/>
              </a:lnSpc>
              <a:spcBef>
                <a:spcPts val="0"/>
              </a:spcBef>
              <a:spcAft>
                <a:spcPts val="0"/>
              </a:spcAft>
              <a:buSzPts val="1100"/>
              <a:buNone/>
            </a:pPr>
            <a:endParaRPr lang="en-GB" sz="1200">
              <a:solidFill>
                <a:srgbClr val="000E30"/>
              </a:solidFill>
              <a:latin typeface="Calibri"/>
              <a:ea typeface="Calibri"/>
              <a:cs typeface="Calibri"/>
              <a:sym typeface="Calibri"/>
            </a:endParaRPr>
          </a:p>
          <a:p>
            <a:pPr>
              <a:buSzPts val="1100"/>
            </a:pPr>
            <a:r>
              <a:rPr lang="en-GB" sz="1200">
                <a:solidFill>
                  <a:srgbClr val="000E30"/>
                </a:solidFill>
                <a:latin typeface="Calibri"/>
                <a:ea typeface="Calibri"/>
                <a:cs typeface="Calibri"/>
                <a:sym typeface="Calibri"/>
              </a:rPr>
              <a:t>Be aware that</a:t>
            </a:r>
            <a:r>
              <a:rPr lang="en-GB" sz="1200">
                <a:solidFill>
                  <a:schemeClr val="dk1"/>
                </a:solidFill>
                <a:latin typeface="Calibri"/>
                <a:ea typeface="Calibri"/>
                <a:cs typeface="Calibri"/>
                <a:sym typeface="Calibri"/>
              </a:rPr>
              <a:t> milk alternatives is a fast moving market, there are lots of alternatives that are always changing. </a:t>
            </a:r>
            <a:r>
              <a:rPr lang="en-GB">
                <a:solidFill>
                  <a:schemeClr val="dk1"/>
                </a:solidFill>
                <a:latin typeface="Calibri"/>
                <a:ea typeface="Calibri"/>
                <a:cs typeface="Calibri"/>
                <a:sym typeface="Calibri"/>
              </a:rPr>
              <a:t>The</a:t>
            </a:r>
            <a:r>
              <a:rPr lang="en-GB" sz="1200">
                <a:solidFill>
                  <a:schemeClr val="dk1"/>
                </a:solidFill>
                <a:latin typeface="Calibri"/>
                <a:ea typeface="Calibri"/>
                <a:cs typeface="Calibri"/>
                <a:sym typeface="Calibri"/>
              </a:rPr>
              <a:t> milk-alternative </a:t>
            </a:r>
            <a:r>
              <a:rPr lang="en-GB">
                <a:solidFill>
                  <a:schemeClr val="dk1"/>
                </a:solidFill>
                <a:latin typeface="Calibri"/>
                <a:ea typeface="Calibri"/>
                <a:cs typeface="Calibri"/>
                <a:sym typeface="Calibri"/>
              </a:rPr>
              <a:t>needs to be fortified</a:t>
            </a:r>
            <a:r>
              <a:rPr lang="en-GB" sz="1200">
                <a:solidFill>
                  <a:schemeClr val="dk1"/>
                </a:solidFill>
                <a:latin typeface="Calibri"/>
                <a:ea typeface="Calibri"/>
                <a:cs typeface="Calibri"/>
                <a:sym typeface="Calibri"/>
              </a:rPr>
              <a:t> with</a:t>
            </a:r>
            <a:r>
              <a:rPr lang="en-GB">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calcium and </a:t>
            </a:r>
            <a:r>
              <a:rPr lang="en-GB">
                <a:solidFill>
                  <a:schemeClr val="dk1"/>
                </a:solidFill>
                <a:latin typeface="Calibri"/>
                <a:ea typeface="Calibri"/>
                <a:cs typeface="Calibri"/>
                <a:sym typeface="Calibri"/>
              </a:rPr>
              <a:t>ideally iodine</a:t>
            </a:r>
            <a:r>
              <a:rPr lang="en-GB" sz="1200">
                <a:solidFill>
                  <a:schemeClr val="dk1"/>
                </a:solidFill>
                <a:latin typeface="Calibri"/>
                <a:ea typeface="Calibri"/>
                <a:cs typeface="Calibri"/>
                <a:sym typeface="Calibri"/>
              </a:rPr>
              <a:t>. Organic milk alternatives are often not fortified and therefore </a:t>
            </a:r>
            <a:r>
              <a:rPr lang="en-GB">
                <a:solidFill>
                  <a:schemeClr val="dk1"/>
                </a:solidFill>
                <a:latin typeface="Calibri"/>
                <a:ea typeface="Calibri"/>
                <a:cs typeface="Calibri"/>
                <a:sym typeface="Calibri"/>
              </a:rPr>
              <a:t>need </a:t>
            </a:r>
            <a:r>
              <a:rPr lang="en-GB" sz="1200">
                <a:solidFill>
                  <a:schemeClr val="dk1"/>
                </a:solidFill>
                <a:latin typeface="Calibri"/>
                <a:ea typeface="Calibri"/>
                <a:cs typeface="Calibri"/>
                <a:sym typeface="Calibri"/>
              </a:rPr>
              <a:t>to be avoided.</a:t>
            </a:r>
            <a:r>
              <a:rPr lang="en-GB">
                <a:solidFill>
                  <a:schemeClr val="dk1"/>
                </a:solidFill>
                <a:latin typeface="Calibri"/>
                <a:ea typeface="Calibri"/>
                <a:cs typeface="Calibri"/>
                <a:sym typeface="Calibri"/>
              </a:rPr>
              <a:t> </a:t>
            </a:r>
            <a:endParaRPr lang="en-GB" sz="1200">
              <a:solidFill>
                <a:schemeClr val="dk1"/>
              </a:solidFill>
              <a:latin typeface="Calibri"/>
              <a:ea typeface="Calibri"/>
              <a:cs typeface="Calibri"/>
            </a:endParaRPr>
          </a:p>
          <a:p>
            <a:pPr marL="0" lvl="0" indent="0" algn="l" rtl="0">
              <a:lnSpc>
                <a:spcPct val="100000"/>
              </a:lnSpc>
              <a:spcBef>
                <a:spcPts val="0"/>
              </a:spcBef>
              <a:spcAft>
                <a:spcPts val="0"/>
              </a:spcAft>
              <a:buSzPts val="1100"/>
              <a:buNone/>
            </a:pPr>
            <a:endParaRPr lang="en-GB" sz="1200">
              <a:solidFill>
                <a:schemeClr val="dk1"/>
              </a:solidFill>
              <a:latin typeface="Calibri"/>
              <a:ea typeface="Calibri"/>
              <a:cs typeface="Calibri"/>
              <a:sym typeface="Calibri"/>
            </a:endParaRPr>
          </a:p>
          <a:p>
            <a:pPr>
              <a:buSzPts val="1100"/>
            </a:pPr>
            <a:r>
              <a:rPr lang="en-GB">
                <a:solidFill>
                  <a:schemeClr val="dk1"/>
                </a:solidFill>
                <a:latin typeface="Calibri"/>
                <a:ea typeface="Calibri"/>
                <a:cs typeface="Calibri"/>
                <a:sym typeface="Calibri"/>
              </a:rPr>
              <a:t>As mentioned, lactose-free</a:t>
            </a:r>
            <a:r>
              <a:rPr lang="en-GB" sz="1200">
                <a:solidFill>
                  <a:schemeClr val="dk1"/>
                </a:solidFill>
                <a:latin typeface="Calibri"/>
                <a:ea typeface="Calibri"/>
                <a:cs typeface="Calibri"/>
                <a:sym typeface="Calibri"/>
              </a:rPr>
              <a:t> milk</a:t>
            </a:r>
            <a:r>
              <a:rPr lang="en-GB">
                <a:solidFill>
                  <a:schemeClr val="dk1"/>
                </a:solidFill>
                <a:latin typeface="Calibri"/>
                <a:ea typeface="Calibri"/>
                <a:cs typeface="Calibri"/>
                <a:sym typeface="Calibri"/>
              </a:rPr>
              <a:t> and</a:t>
            </a:r>
            <a:r>
              <a:rPr lang="en-GB" sz="1200">
                <a:solidFill>
                  <a:schemeClr val="dk1"/>
                </a:solidFill>
                <a:latin typeface="Calibri"/>
                <a:ea typeface="Calibri"/>
                <a:cs typeface="Calibri"/>
                <a:sym typeface="Calibri"/>
              </a:rPr>
              <a:t> goats milk</a:t>
            </a:r>
            <a:r>
              <a:rPr lang="en-GB">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are not suitable</a:t>
            </a:r>
            <a:r>
              <a:rPr lang="en-GB">
                <a:solidFill>
                  <a:schemeClr val="dk1"/>
                </a:solidFill>
                <a:latin typeface="Calibri"/>
                <a:ea typeface="Calibri"/>
                <a:cs typeface="Calibri"/>
                <a:sym typeface="Calibri"/>
              </a:rPr>
              <a:t>. </a:t>
            </a:r>
            <a:endParaRPr lang="en-GB" sz="1200">
              <a:solidFill>
                <a:srgbClr val="000E30"/>
              </a:solidFill>
              <a:latin typeface="Calibri"/>
              <a:ea typeface="Calibri"/>
              <a:cs typeface="Calibri"/>
              <a:sym typeface="Calibri"/>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34</a:t>
            </a:fld>
            <a:endParaRPr lang="en-GB"/>
          </a:p>
        </p:txBody>
      </p:sp>
    </p:spTree>
    <p:extLst>
      <p:ext uri="{BB962C8B-B14F-4D97-AF65-F5344CB8AC3E}">
        <p14:creationId xmlns:p14="http://schemas.microsoft.com/office/powerpoint/2010/main" val="19695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solidFill>
                  <a:schemeClr val="dk1"/>
                </a:solidFill>
                <a:latin typeface="Calibri"/>
                <a:ea typeface="Calibri"/>
                <a:cs typeface="Calibri"/>
                <a:sym typeface="Calibri"/>
              </a:rPr>
              <a:t>So this is the milk ladder.</a:t>
            </a:r>
            <a:endParaRPr lang="en-US">
              <a:sym typeface="Calibri"/>
            </a:endParaRPr>
          </a:p>
          <a:p>
            <a:pPr>
              <a:defRPr/>
            </a:pPr>
            <a:r>
              <a:rPr lang="en-GB">
                <a:solidFill>
                  <a:schemeClr val="dk1"/>
                </a:solidFill>
                <a:latin typeface="Calibri"/>
                <a:ea typeface="Calibri"/>
                <a:cs typeface="Calibri"/>
                <a:sym typeface="Calibri"/>
              </a:rPr>
              <a:t>The</a:t>
            </a:r>
            <a:r>
              <a:rPr lang="en-GB" sz="1200">
                <a:solidFill>
                  <a:schemeClr val="dk1"/>
                </a:solidFill>
                <a:latin typeface="Calibri"/>
                <a:ea typeface="Calibri"/>
                <a:cs typeface="Calibri"/>
                <a:sym typeface="Calibri"/>
              </a:rPr>
              <a:t> milk ladder is an evidence based approach guideline for </a:t>
            </a:r>
            <a:r>
              <a:rPr lang="en-GB">
                <a:solidFill>
                  <a:schemeClr val="dk1"/>
                </a:solidFill>
                <a:latin typeface="Calibri"/>
                <a:ea typeface="Calibri"/>
                <a:cs typeface="Calibri"/>
                <a:sym typeface="Calibri"/>
              </a:rPr>
              <a:t>reintroducing milk at a time when a child may</a:t>
            </a:r>
            <a:r>
              <a:rPr lang="en-GB" sz="1200">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have started to outgrow the allergy.  </a:t>
            </a:r>
            <a:endParaRPr lang="en-GB">
              <a:solidFill>
                <a:schemeClr val="dk1"/>
              </a:solidFill>
              <a:latin typeface="Calibri"/>
              <a:ea typeface="Calibri"/>
              <a:cs typeface="Calibri"/>
            </a:endParaRPr>
          </a:p>
          <a:p>
            <a:pPr>
              <a:defRPr/>
            </a:pPr>
            <a:endParaRPr lang="en-GB">
              <a:solidFill>
                <a:schemeClr val="dk1"/>
              </a:solidFill>
              <a:latin typeface="Calibri"/>
              <a:ea typeface="Calibri"/>
              <a:cs typeface="Calibri"/>
              <a:sym typeface="Calibri"/>
            </a:endParaRPr>
          </a:p>
          <a:p>
            <a:pPr>
              <a:defRPr/>
            </a:pPr>
            <a:r>
              <a:rPr lang="en-GB" sz="1200">
                <a:solidFill>
                  <a:schemeClr val="dk1"/>
                </a:solidFill>
                <a:latin typeface="Calibri"/>
                <a:ea typeface="Calibri"/>
                <a:cs typeface="Calibri"/>
                <a:sym typeface="Calibri"/>
              </a:rPr>
              <a:t>It is only suitable for mild-moderate non-Ige symptoms.</a:t>
            </a:r>
            <a:r>
              <a:rPr lang="en-GB">
                <a:solidFill>
                  <a:schemeClr val="dk1"/>
                </a:solidFill>
                <a:latin typeface="Calibri"/>
                <a:ea typeface="Calibri"/>
                <a:cs typeface="Calibri"/>
                <a:sym typeface="Calibri"/>
              </a:rPr>
              <a:t> </a:t>
            </a:r>
            <a:endParaRPr lang="en-GB">
              <a:solidFill>
                <a:schemeClr val="dk1"/>
              </a:solidFill>
              <a:latin typeface="Calibri"/>
              <a:ea typeface="Calibri"/>
              <a:cs typeface="Calibri"/>
            </a:endParaRPr>
          </a:p>
          <a:p>
            <a:pPr>
              <a:defRPr/>
            </a:pPr>
            <a:r>
              <a:rPr lang="en-GB" sz="1200">
                <a:solidFill>
                  <a:schemeClr val="dk1"/>
                </a:solidFill>
                <a:latin typeface="Calibri"/>
                <a:ea typeface="Calibri"/>
                <a:cs typeface="Calibri"/>
                <a:sym typeface="Calibri"/>
              </a:rPr>
              <a:t>It is a gradual progression through different stages of milk protein</a:t>
            </a:r>
            <a:r>
              <a:rPr lang="en-GB">
                <a:solidFill>
                  <a:schemeClr val="dk1"/>
                </a:solidFill>
                <a:latin typeface="Calibri"/>
                <a:ea typeface="Calibri"/>
                <a:cs typeface="Calibri"/>
                <a:sym typeface="Calibri"/>
              </a:rPr>
              <a:t> – it starts with</a:t>
            </a:r>
            <a:r>
              <a:rPr lang="en-GB" sz="1200">
                <a:solidFill>
                  <a:schemeClr val="dk1"/>
                </a:solidFill>
                <a:latin typeface="Calibri"/>
                <a:ea typeface="Calibri"/>
                <a:cs typeface="Calibri"/>
                <a:sym typeface="Calibri"/>
              </a:rPr>
              <a:t> </a:t>
            </a:r>
            <a:r>
              <a:rPr lang="en-GB" sz="1200" err="1">
                <a:solidFill>
                  <a:schemeClr val="dk1"/>
                </a:solidFill>
                <a:latin typeface="Calibri"/>
                <a:ea typeface="Calibri"/>
                <a:cs typeface="Calibri"/>
                <a:sym typeface="Calibri"/>
              </a:rPr>
              <a:t>with</a:t>
            </a:r>
            <a:r>
              <a:rPr lang="en-GB" sz="1200">
                <a:solidFill>
                  <a:schemeClr val="dk1"/>
                </a:solidFill>
                <a:latin typeface="Calibri"/>
                <a:ea typeface="Calibri"/>
                <a:cs typeface="Calibri"/>
                <a:sym typeface="Calibri"/>
              </a:rPr>
              <a:t> baked milk (less allergenic</a:t>
            </a:r>
            <a:r>
              <a:rPr lang="en-GB">
                <a:solidFill>
                  <a:schemeClr val="dk1"/>
                </a:solidFill>
                <a:latin typeface="Calibri"/>
                <a:ea typeface="Calibri"/>
                <a:cs typeface="Calibri"/>
                <a:sym typeface="Calibri"/>
              </a:rPr>
              <a:t>) and builds up to milk itself.</a:t>
            </a:r>
            <a:endParaRPr lang="en-GB">
              <a:solidFill>
                <a:schemeClr val="dk1"/>
              </a:solidFill>
              <a:latin typeface="Calibri"/>
              <a:ea typeface="Calibri"/>
              <a:cs typeface="Calibri"/>
            </a:endParaRPr>
          </a:p>
          <a:p>
            <a:pPr>
              <a:defRPr/>
            </a:pPr>
            <a:endParaRPr lang="en-GB">
              <a:solidFill>
                <a:schemeClr val="dk1"/>
              </a:solidFill>
              <a:latin typeface="Calibri"/>
              <a:ea typeface="Calibri"/>
              <a:cs typeface="Calibri"/>
              <a:sym typeface="Calibri"/>
            </a:endParaRPr>
          </a:p>
          <a:p>
            <a:pPr>
              <a:defRPr/>
            </a:pPr>
            <a:r>
              <a:rPr lang="en-GB" sz="1200">
                <a:solidFill>
                  <a:schemeClr val="dk1"/>
                </a:solidFill>
                <a:latin typeface="Calibri"/>
                <a:ea typeface="Calibri"/>
                <a:cs typeface="Calibri"/>
                <a:sym typeface="Calibri"/>
              </a:rPr>
              <a:t>The </a:t>
            </a:r>
            <a:r>
              <a:rPr lang="en-GB" sz="1200" err="1">
                <a:solidFill>
                  <a:schemeClr val="dk1"/>
                </a:solidFill>
                <a:latin typeface="Calibri"/>
                <a:ea typeface="Calibri"/>
                <a:cs typeface="Calibri"/>
                <a:sym typeface="Calibri"/>
              </a:rPr>
              <a:t>iMAP</a:t>
            </a:r>
            <a:r>
              <a:rPr lang="en-GB" sz="1200">
                <a:solidFill>
                  <a:schemeClr val="dk1"/>
                </a:solidFill>
                <a:latin typeface="Calibri"/>
                <a:ea typeface="Calibri"/>
                <a:cs typeface="Calibri"/>
                <a:sym typeface="Calibri"/>
              </a:rPr>
              <a:t> milk ladder usually started around 12 months of age and/or when the infant has been symptom free and following a milk-free diet for 6 months.</a:t>
            </a:r>
            <a:r>
              <a:rPr lang="en-GB">
                <a:solidFill>
                  <a:schemeClr val="dk1"/>
                </a:solidFill>
                <a:latin typeface="Calibri"/>
                <a:ea typeface="Calibri"/>
                <a:cs typeface="Calibri"/>
                <a:sym typeface="Calibri"/>
              </a:rPr>
              <a:t> </a:t>
            </a:r>
            <a:endParaRPr lang="en-GB">
              <a:ea typeface="Calibri"/>
              <a:cs typeface="Calibri"/>
            </a:endParaRPr>
          </a:p>
          <a:p>
            <a:pPr>
              <a:defRPr/>
            </a:pPr>
            <a:endParaRPr lang="en-GB">
              <a:ea typeface="Calibri"/>
              <a:cs typeface="Calibri"/>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35</a:t>
            </a:fld>
            <a:endParaRPr lang="en-GB"/>
          </a:p>
        </p:txBody>
      </p:sp>
    </p:spTree>
    <p:extLst>
      <p:ext uri="{BB962C8B-B14F-4D97-AF65-F5344CB8AC3E}">
        <p14:creationId xmlns:p14="http://schemas.microsoft.com/office/powerpoint/2010/main" val="2325990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GB">
                <a:solidFill>
                  <a:schemeClr val="dk1"/>
                </a:solidFill>
                <a:latin typeface="Calibri"/>
                <a:ea typeface="Calibri"/>
                <a:cs typeface="Calibri"/>
                <a:sym typeface="Calibri"/>
              </a:rPr>
              <a:t>So discontinuing formula...from </a:t>
            </a:r>
            <a:r>
              <a:rPr lang="en-GB" sz="1200">
                <a:solidFill>
                  <a:schemeClr val="dk1"/>
                </a:solidFill>
                <a:latin typeface="Calibri"/>
                <a:ea typeface="Calibri"/>
                <a:cs typeface="Calibri"/>
                <a:sym typeface="Calibri"/>
              </a:rPr>
              <a:t>the age of one year most babies with cow's milk allergy can move off prescribed formula and switch to an alternative </a:t>
            </a:r>
            <a:r>
              <a:rPr lang="en-GB">
                <a:solidFill>
                  <a:schemeClr val="dk1"/>
                </a:solidFill>
                <a:latin typeface="Calibri"/>
                <a:ea typeface="Calibri"/>
                <a:cs typeface="Calibri"/>
                <a:sym typeface="Calibri"/>
              </a:rPr>
              <a:t>dairy free milk</a:t>
            </a:r>
            <a:r>
              <a:rPr lang="en-GB" sz="1200">
                <a:solidFill>
                  <a:schemeClr val="dk1"/>
                </a:solidFill>
                <a:latin typeface="Calibri"/>
                <a:ea typeface="Calibri"/>
                <a:cs typeface="Calibri"/>
                <a:sym typeface="Calibri"/>
              </a:rPr>
              <a:t>.</a:t>
            </a:r>
            <a:r>
              <a:rPr lang="en-GB">
                <a:solidFill>
                  <a:schemeClr val="dk1"/>
                </a:solidFill>
                <a:latin typeface="Calibri"/>
                <a:ea typeface="Calibri"/>
                <a:cs typeface="Calibri"/>
                <a:sym typeface="Calibri"/>
              </a:rPr>
              <a:t> </a:t>
            </a:r>
            <a:endParaRPr lang="en-US">
              <a:sym typeface="Calibri"/>
            </a:endParaRPr>
          </a:p>
          <a:p>
            <a:pPr>
              <a:buSzPts val="1100"/>
            </a:pPr>
            <a:endParaRPr lang="en-GB">
              <a:solidFill>
                <a:schemeClr val="dk1"/>
              </a:solidFill>
              <a:latin typeface="Calibri"/>
              <a:ea typeface="Calibri"/>
              <a:cs typeface="Calibri"/>
              <a:sym typeface="Calibri"/>
            </a:endParaRPr>
          </a:p>
          <a:p>
            <a:pPr>
              <a:buSzPts val="1100"/>
            </a:pPr>
            <a:r>
              <a:rPr lang="en-GB" sz="1200">
                <a:solidFill>
                  <a:schemeClr val="dk1"/>
                </a:solidFill>
                <a:latin typeface="Calibri"/>
                <a:ea typeface="Calibri"/>
                <a:cs typeface="Calibri"/>
                <a:sym typeface="Calibri"/>
              </a:rPr>
              <a:t>After 12 months</a:t>
            </a:r>
            <a:r>
              <a:rPr lang="en-GB">
                <a:solidFill>
                  <a:schemeClr val="dk1"/>
                </a:solidFill>
                <a:latin typeface="Calibri"/>
                <a:ea typeface="Calibri"/>
                <a:cs typeface="Calibri"/>
                <a:sym typeface="Calibri"/>
              </a:rPr>
              <a:t> old</a:t>
            </a:r>
            <a:r>
              <a:rPr lang="en-GB" sz="1200">
                <a:solidFill>
                  <a:schemeClr val="dk1"/>
                </a:solidFill>
                <a:latin typeface="Calibri"/>
                <a:ea typeface="Calibri"/>
                <a:cs typeface="Calibri"/>
                <a:sym typeface="Calibri"/>
              </a:rPr>
              <a:t>, milk becomes less important due to food intake. Calcium requirements are also lower </a:t>
            </a:r>
            <a:r>
              <a:rPr lang="en-GB">
                <a:solidFill>
                  <a:schemeClr val="dk1"/>
                </a:solidFill>
                <a:latin typeface="Calibri"/>
                <a:ea typeface="Calibri"/>
                <a:cs typeface="Calibri"/>
                <a:sym typeface="Calibri"/>
              </a:rPr>
              <a:t>after 1 years old, and</a:t>
            </a:r>
            <a:r>
              <a:rPr lang="en-GB" sz="1200">
                <a:solidFill>
                  <a:schemeClr val="dk1"/>
                </a:solidFill>
                <a:latin typeface="Calibri"/>
                <a:ea typeface="Calibri"/>
                <a:cs typeface="Calibri"/>
                <a:sym typeface="Calibri"/>
              </a:rPr>
              <a:t> easily achieved</a:t>
            </a:r>
            <a:r>
              <a:rPr lang="en-GB">
                <a:solidFill>
                  <a:schemeClr val="dk1"/>
                </a:solidFill>
                <a:latin typeface="Calibri"/>
                <a:ea typeface="Calibri"/>
                <a:cs typeface="Calibri"/>
                <a:sym typeface="Calibri"/>
              </a:rPr>
              <a:t> through diet.</a:t>
            </a:r>
            <a:endParaRPr lang="en-GB">
              <a:solidFill>
                <a:schemeClr val="dk1"/>
              </a:solidFill>
              <a:latin typeface="Calibri"/>
              <a:ea typeface="Calibri"/>
              <a:cs typeface="Calibri"/>
            </a:endParaRPr>
          </a:p>
          <a:p>
            <a:pPr>
              <a:buSzPts val="1100"/>
            </a:pPr>
            <a:endParaRPr lang="en-GB">
              <a:solidFill>
                <a:schemeClr val="dk1"/>
              </a:solidFill>
              <a:latin typeface="Calibri"/>
              <a:ea typeface="Calibri"/>
              <a:cs typeface="Calibri"/>
            </a:endParaRPr>
          </a:p>
          <a:p>
            <a:r>
              <a:rPr lang="en-GB">
                <a:solidFill>
                  <a:schemeClr val="dk1"/>
                </a:solidFill>
                <a:latin typeface="Calibri"/>
                <a:ea typeface="Calibri"/>
                <a:cs typeface="Calibri"/>
              </a:rPr>
              <a:t>If the</a:t>
            </a:r>
            <a:r>
              <a:rPr lang="en-GB">
                <a:solidFill>
                  <a:schemeClr val="dk1"/>
                </a:solidFill>
                <a:latin typeface="Calibri"/>
                <a:ea typeface="Calibri"/>
                <a:cs typeface="Calibri"/>
                <a:sym typeface="Calibri"/>
              </a:rPr>
              <a:t> child is growing well and</a:t>
            </a:r>
            <a:r>
              <a:rPr lang="en-GB" sz="1200">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food intake is good then formula can be discontinued and replaced with the over the counter dairy free fortified milk. </a:t>
            </a:r>
            <a:endParaRPr lang="en-GB">
              <a:solidFill>
                <a:schemeClr val="dk1"/>
              </a:solidFill>
              <a:latin typeface="Calibri"/>
              <a:ea typeface="Calibri"/>
              <a:cs typeface="Calibri"/>
            </a:endParaRPr>
          </a:p>
          <a:p>
            <a:r>
              <a:rPr lang="en-GB" sz="1200">
                <a:solidFill>
                  <a:schemeClr val="dk1"/>
                </a:solidFill>
                <a:latin typeface="Calibri"/>
                <a:ea typeface="Calibri"/>
                <a:cs typeface="Calibri"/>
                <a:sym typeface="Calibri"/>
              </a:rPr>
              <a:t>Multivitamin containing vits A,C &amp; D </a:t>
            </a:r>
            <a:r>
              <a:rPr lang="en-GB">
                <a:solidFill>
                  <a:schemeClr val="dk1"/>
                </a:solidFill>
                <a:latin typeface="Calibri"/>
                <a:ea typeface="Calibri"/>
                <a:cs typeface="Calibri"/>
                <a:sym typeface="Calibri"/>
              </a:rPr>
              <a:t>such as the healthy start vitamins are</a:t>
            </a:r>
            <a:r>
              <a:rPr lang="en-GB" sz="1200">
                <a:solidFill>
                  <a:schemeClr val="dk1"/>
                </a:solidFill>
                <a:latin typeface="Calibri"/>
                <a:ea typeface="Calibri"/>
                <a:cs typeface="Calibri"/>
                <a:sym typeface="Calibri"/>
              </a:rPr>
              <a:t> still advised until 5 years of age</a:t>
            </a:r>
            <a:r>
              <a:rPr lang="en-GB">
                <a:solidFill>
                  <a:schemeClr val="dk1"/>
                </a:solidFill>
                <a:latin typeface="Calibri"/>
                <a:ea typeface="Calibri"/>
                <a:cs typeface="Calibri"/>
                <a:sym typeface="Calibri"/>
              </a:rPr>
              <a:t>, these are free for all children up to the age of 4 years old</a:t>
            </a:r>
            <a:endParaRPr lang="en-GB">
              <a:ea typeface="Calibri"/>
              <a:cs typeface="Calibri"/>
            </a:endParaRPr>
          </a:p>
          <a:p>
            <a:pPr>
              <a:buClr>
                <a:schemeClr val="dk1"/>
              </a:buClr>
              <a:buSzPts val="1100"/>
            </a:pPr>
            <a:r>
              <a:rPr lang="en-GB" sz="1200">
                <a:solidFill>
                  <a:schemeClr val="dk1"/>
                </a:solidFill>
                <a:latin typeface="Calibri"/>
                <a:ea typeface="Calibri"/>
                <a:cs typeface="Calibri"/>
                <a:sym typeface="Calibri"/>
              </a:rPr>
              <a:t>If cow’s milk is still not tolerated</a:t>
            </a:r>
            <a:r>
              <a:rPr lang="en-GB">
                <a:solidFill>
                  <a:schemeClr val="dk1"/>
                </a:solidFill>
                <a:latin typeface="Calibri"/>
                <a:ea typeface="Calibri"/>
                <a:cs typeface="Calibri"/>
                <a:sym typeface="Calibri"/>
              </a:rPr>
              <a:t> when formula is stopped, then  </a:t>
            </a:r>
            <a:r>
              <a:rPr lang="en-GB" sz="1200">
                <a:solidFill>
                  <a:schemeClr val="dk1"/>
                </a:solidFill>
                <a:latin typeface="Calibri"/>
                <a:ea typeface="Calibri"/>
                <a:cs typeface="Calibri"/>
                <a:sym typeface="Calibri"/>
              </a:rPr>
              <a:t>~300mls of fortified milk-alternative is needed per day.</a:t>
            </a:r>
            <a:endParaRPr lang="en-GB" sz="1200"/>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36</a:t>
            </a:fld>
            <a:endParaRPr lang="en-GB"/>
          </a:p>
        </p:txBody>
      </p:sp>
    </p:spTree>
    <p:extLst>
      <p:ext uri="{BB962C8B-B14F-4D97-AF65-F5344CB8AC3E}">
        <p14:creationId xmlns:p14="http://schemas.microsoft.com/office/powerpoint/2010/main" val="3341121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GB">
                <a:solidFill>
                  <a:schemeClr val="dk1"/>
                </a:solidFill>
                <a:latin typeface="Calibri"/>
                <a:ea typeface="Calibri"/>
                <a:cs typeface="Calibri"/>
                <a:sym typeface="Calibri"/>
              </a:rPr>
              <a:t>So here</a:t>
            </a:r>
            <a:r>
              <a:rPr lang="en-GB" sz="1200">
                <a:solidFill>
                  <a:schemeClr val="dk1"/>
                </a:solidFill>
                <a:latin typeface="Calibri"/>
                <a:ea typeface="Calibri"/>
                <a:cs typeface="Calibri"/>
                <a:sym typeface="Calibri"/>
              </a:rPr>
              <a:t> are </a:t>
            </a:r>
            <a:r>
              <a:rPr lang="en-GB">
                <a:solidFill>
                  <a:schemeClr val="dk1"/>
                </a:solidFill>
                <a:latin typeface="Calibri"/>
                <a:ea typeface="Calibri"/>
                <a:cs typeface="Calibri"/>
                <a:sym typeface="Calibri"/>
              </a:rPr>
              <a:t>some </a:t>
            </a:r>
            <a:r>
              <a:rPr lang="en-GB" sz="1200">
                <a:solidFill>
                  <a:schemeClr val="dk1"/>
                </a:solidFill>
                <a:latin typeface="Calibri"/>
                <a:ea typeface="Calibri"/>
                <a:cs typeface="Calibri"/>
                <a:sym typeface="Calibri"/>
              </a:rPr>
              <a:t>useful links for you to refer to and signpost patients to</a:t>
            </a:r>
            <a:r>
              <a:rPr lang="en-GB">
                <a:solidFill>
                  <a:schemeClr val="dk1"/>
                </a:solidFill>
                <a:latin typeface="Calibri"/>
                <a:ea typeface="Calibri"/>
                <a:cs typeface="Calibri"/>
                <a:sym typeface="Calibri"/>
              </a:rPr>
              <a:t>.</a:t>
            </a:r>
          </a:p>
          <a:p>
            <a:pPr>
              <a:buSzPts val="1100"/>
            </a:pPr>
            <a:r>
              <a:rPr lang="en-GB">
                <a:ea typeface="Calibri"/>
                <a:cs typeface="Calibri"/>
              </a:rPr>
              <a:t>The list includes the </a:t>
            </a:r>
            <a:r>
              <a:rPr lang="en-GB" err="1">
                <a:ea typeface="Calibri"/>
                <a:cs typeface="Calibri"/>
              </a:rPr>
              <a:t>iMAP</a:t>
            </a:r>
            <a:r>
              <a:rPr lang="en-GB">
                <a:ea typeface="Calibri"/>
                <a:cs typeface="Calibri"/>
              </a:rPr>
              <a:t> guidelines and the fact sheets we spoke about. </a:t>
            </a:r>
          </a:p>
          <a:p>
            <a:pPr>
              <a:buSzPts val="1100"/>
            </a:pPr>
            <a:r>
              <a:rPr lang="en-GB">
                <a:ea typeface="Calibri"/>
                <a:cs typeface="Calibri"/>
              </a:rPr>
              <a:t>Then there are other useful links, such a those relating to managing common symptoms. </a:t>
            </a:r>
          </a:p>
        </p:txBody>
      </p:sp>
      <p:sp>
        <p:nvSpPr>
          <p:cNvPr id="4" name="Slide Number Placeholder 3"/>
          <p:cNvSpPr>
            <a:spLocks noGrp="1"/>
          </p:cNvSpPr>
          <p:nvPr>
            <p:ph type="sldNum" sz="quarter" idx="5"/>
          </p:nvPr>
        </p:nvSpPr>
        <p:spPr/>
        <p:txBody>
          <a:bodyPr/>
          <a:lstStyle/>
          <a:p>
            <a:fld id="{A3D20DDF-3C80-4BF9-B575-23D991CE3B59}" type="slidenum">
              <a:rPr lang="en-GB" smtClean="0"/>
              <a:t>37</a:t>
            </a:fld>
            <a:endParaRPr lang="en-GB"/>
          </a:p>
        </p:txBody>
      </p:sp>
    </p:spTree>
    <p:extLst>
      <p:ext uri="{BB962C8B-B14F-4D97-AF65-F5344CB8AC3E}">
        <p14:creationId xmlns:p14="http://schemas.microsoft.com/office/powerpoint/2010/main" val="535306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Thank you for listening, I really hope you found this helpful. </a:t>
            </a:r>
            <a:endParaRPr lang="en-US"/>
          </a:p>
          <a:p>
            <a:r>
              <a:rPr lang="en-US">
                <a:ea typeface="Calibri"/>
                <a:cs typeface="Calibri"/>
              </a:rPr>
              <a:t>I think the main take home message here is: </a:t>
            </a:r>
          </a:p>
          <a:p>
            <a:pPr marL="171450" indent="-171450">
              <a:buFont typeface="Calibri"/>
              <a:buChar char="-"/>
            </a:pPr>
            <a:r>
              <a:rPr lang="en-US">
                <a:ea typeface="Calibri"/>
                <a:cs typeface="Calibri"/>
              </a:rPr>
              <a:t>allergy focused history and first line treatment of symptoms is crucial to avoid over diagnosis</a:t>
            </a:r>
          </a:p>
          <a:p>
            <a:pPr marL="171450" indent="-171450">
              <a:buFont typeface="Calibri"/>
              <a:buChar char="-"/>
            </a:pPr>
            <a:r>
              <a:rPr lang="en-US">
                <a:ea typeface="Calibri"/>
                <a:cs typeface="Calibri"/>
              </a:rPr>
              <a:t>If advising a dairy diet for suspected mild to moderate non </a:t>
            </a:r>
            <a:r>
              <a:rPr lang="en-US" err="1">
                <a:ea typeface="Calibri"/>
                <a:cs typeface="Calibri"/>
              </a:rPr>
              <a:t>IgE</a:t>
            </a:r>
            <a:r>
              <a:rPr lang="en-US">
                <a:ea typeface="Calibri"/>
                <a:cs typeface="Calibri"/>
              </a:rPr>
              <a:t> CMA then recommend it for 4 weeks only followed by the home reintroduction challenge</a:t>
            </a:r>
          </a:p>
          <a:p>
            <a:pPr marL="171450" indent="-171450">
              <a:buFont typeface="Calibri"/>
              <a:buChar char="-"/>
            </a:pPr>
            <a:r>
              <a:rPr lang="en-US">
                <a:ea typeface="Calibri"/>
                <a:cs typeface="Calibri"/>
              </a:rPr>
              <a:t>And finally, allergy in breast fed babies is very uncommon, if is a confirmed food allergy, then breast feeding should continue with maternal exclusion diet.</a:t>
            </a:r>
          </a:p>
          <a:p>
            <a:pPr marL="171450" indent="-171450">
              <a:buFont typeface="Calibri"/>
              <a:buChar char="-"/>
            </a:pPr>
            <a:endParaRPr lang="en-US">
              <a:ea typeface="Calibri"/>
              <a:cs typeface="Calibri"/>
            </a:endParaRPr>
          </a:p>
          <a:p>
            <a:r>
              <a:rPr lang="en-US">
                <a:ea typeface="Calibri"/>
                <a:cs typeface="Calibri"/>
              </a:rPr>
              <a:t>Ok lets see if there are any questions to go through.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38</a:t>
            </a:fld>
            <a:endParaRPr lang="en-GB"/>
          </a:p>
        </p:txBody>
      </p:sp>
    </p:spTree>
    <p:extLst>
      <p:ext uri="{BB962C8B-B14F-4D97-AF65-F5344CB8AC3E}">
        <p14:creationId xmlns:p14="http://schemas.microsoft.com/office/powerpoint/2010/main" val="2807061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defRPr/>
            </a:pPr>
            <a:r>
              <a:rPr lang="en-GB">
                <a:solidFill>
                  <a:srgbClr val="000000"/>
                </a:solidFill>
                <a:latin typeface="Calibri"/>
                <a:ea typeface="Calibri"/>
                <a:cs typeface="Calibri"/>
                <a:sym typeface="Calibri"/>
              </a:rPr>
              <a:t>So looking at the classification of food allergies....immune</a:t>
            </a:r>
            <a:r>
              <a:rPr lang="en-GB" sz="1200" b="0" i="0" u="none" strike="noStrike">
                <a:solidFill>
                  <a:srgbClr val="000000"/>
                </a:solidFill>
                <a:latin typeface="Calibri"/>
                <a:ea typeface="Calibri"/>
                <a:cs typeface="Calibri"/>
                <a:sym typeface="Calibri"/>
              </a:rPr>
              <a:t> related food allergy can be split into </a:t>
            </a:r>
            <a:r>
              <a:rPr lang="en-GB" sz="1200" b="0" i="0" u="none" strike="noStrike" err="1">
                <a:solidFill>
                  <a:srgbClr val="000000"/>
                </a:solidFill>
                <a:latin typeface="Calibri"/>
                <a:ea typeface="Calibri"/>
                <a:cs typeface="Calibri"/>
                <a:sym typeface="Calibri"/>
              </a:rPr>
              <a:t>IgE</a:t>
            </a:r>
            <a:r>
              <a:rPr lang="en-GB" sz="1200" b="0" i="0" u="none" strike="noStrike">
                <a:solidFill>
                  <a:srgbClr val="000000"/>
                </a:solidFill>
                <a:latin typeface="Calibri"/>
                <a:ea typeface="Calibri"/>
                <a:cs typeface="Calibri"/>
                <a:sym typeface="Calibri"/>
              </a:rPr>
              <a:t> mediated or non </a:t>
            </a:r>
            <a:r>
              <a:rPr lang="en-GB" sz="1200" b="0" i="0" u="none" strike="noStrike" err="1">
                <a:solidFill>
                  <a:srgbClr val="000000"/>
                </a:solidFill>
                <a:latin typeface="Calibri"/>
                <a:ea typeface="Calibri"/>
                <a:cs typeface="Calibri"/>
                <a:sym typeface="Calibri"/>
              </a:rPr>
              <a:t>IgE</a:t>
            </a:r>
            <a:r>
              <a:rPr lang="en-GB" sz="1200" b="0" i="0" u="none" strike="noStrike">
                <a:solidFill>
                  <a:srgbClr val="000000"/>
                </a:solidFill>
                <a:latin typeface="Calibri"/>
                <a:ea typeface="Calibri"/>
                <a:cs typeface="Calibri"/>
                <a:sym typeface="Calibri"/>
              </a:rPr>
              <a:t> mediated.</a:t>
            </a:r>
            <a:r>
              <a:rPr lang="en-GB">
                <a:solidFill>
                  <a:srgbClr val="000000"/>
                </a:solidFill>
                <a:latin typeface="Calibri"/>
                <a:ea typeface="Calibri"/>
                <a:cs typeface="Calibri"/>
                <a:sym typeface="Calibri"/>
              </a:rPr>
              <a:t> </a:t>
            </a:r>
            <a:endParaRPr lang="en-US"/>
          </a:p>
          <a:p>
            <a:pPr marL="285750" indent="-285750">
              <a:buFont typeface="Calibri"/>
              <a:buChar char="-"/>
              <a:defRPr/>
            </a:pPr>
            <a:r>
              <a:rPr lang="en-GB" sz="1200" b="0" i="0" u="none" strike="noStrike" err="1">
                <a:solidFill>
                  <a:srgbClr val="000000"/>
                </a:solidFill>
                <a:latin typeface="Calibri"/>
                <a:ea typeface="Calibri"/>
                <a:cs typeface="Calibri"/>
                <a:sym typeface="Calibri"/>
              </a:rPr>
              <a:t>IgE</a:t>
            </a:r>
            <a:r>
              <a:rPr lang="en-GB" sz="1200" b="0" i="0" u="none" strike="noStrike">
                <a:solidFill>
                  <a:srgbClr val="000000"/>
                </a:solidFill>
                <a:latin typeface="Calibri"/>
                <a:ea typeface="Calibri"/>
                <a:cs typeface="Calibri"/>
                <a:sym typeface="Calibri"/>
              </a:rPr>
              <a:t> mediated is an immediate reaction with symptoms presenting within seconds </a:t>
            </a:r>
            <a:r>
              <a:rPr lang="en-GB">
                <a:solidFill>
                  <a:srgbClr val="000000"/>
                </a:solidFill>
                <a:latin typeface="Calibri"/>
                <a:ea typeface="Calibri"/>
                <a:cs typeface="Calibri"/>
                <a:sym typeface="Calibri"/>
              </a:rPr>
              <a:t>up to 2</a:t>
            </a:r>
            <a:r>
              <a:rPr lang="en-GB" sz="1200" b="0" i="0" u="none" strike="noStrike">
                <a:solidFill>
                  <a:srgbClr val="000000"/>
                </a:solidFill>
                <a:latin typeface="Calibri"/>
                <a:ea typeface="Calibri"/>
                <a:cs typeface="Calibri"/>
                <a:sym typeface="Calibri"/>
              </a:rPr>
              <a:t> hours after the ingestion of an allergenic food, whereas non </a:t>
            </a:r>
            <a:r>
              <a:rPr lang="en-GB" sz="1200" b="0" i="0" u="none" strike="noStrike" err="1">
                <a:solidFill>
                  <a:srgbClr val="000000"/>
                </a:solidFill>
                <a:latin typeface="Calibri"/>
                <a:ea typeface="Calibri"/>
                <a:cs typeface="Calibri"/>
                <a:sym typeface="Calibri"/>
              </a:rPr>
              <a:t>IgE</a:t>
            </a:r>
            <a:r>
              <a:rPr lang="en-GB" sz="1200" b="0" i="0" u="none" strike="noStrike">
                <a:solidFill>
                  <a:srgbClr val="000000"/>
                </a:solidFill>
                <a:latin typeface="Calibri"/>
                <a:ea typeface="Calibri"/>
                <a:cs typeface="Calibri"/>
                <a:sym typeface="Calibri"/>
              </a:rPr>
              <a:t> mediated allergy is a delayed response with symptoms typically presenting from 2 hours to 3 days after consumption.</a:t>
            </a:r>
            <a:r>
              <a:rPr lang="en-GB">
                <a:solidFill>
                  <a:srgbClr val="000000"/>
                </a:solidFill>
                <a:latin typeface="Calibri"/>
                <a:ea typeface="Calibri"/>
                <a:cs typeface="Calibri"/>
                <a:sym typeface="Calibri"/>
              </a:rPr>
              <a:t> </a:t>
            </a:r>
            <a:endParaRPr lang="en-GB">
              <a:solidFill>
                <a:srgbClr val="000000"/>
              </a:solidFill>
              <a:latin typeface="Calibri"/>
              <a:ea typeface="Calibri"/>
              <a:cs typeface="Calibri"/>
            </a:endParaRPr>
          </a:p>
          <a:p>
            <a:pPr marL="285750" indent="-285750">
              <a:buFont typeface="Calibri"/>
              <a:buChar char="-"/>
              <a:defRPr/>
            </a:pPr>
            <a:r>
              <a:rPr lang="en-GB" sz="1200" b="0" i="0" u="none" strike="noStrike">
                <a:solidFill>
                  <a:srgbClr val="000000"/>
                </a:solidFill>
                <a:latin typeface="Calibri"/>
                <a:ea typeface="Calibri"/>
                <a:cs typeface="Calibri"/>
                <a:sym typeface="Calibri"/>
              </a:rPr>
              <a:t>We will mostly be focusing on non </a:t>
            </a:r>
            <a:r>
              <a:rPr lang="en-GB" sz="1200" b="0" i="0" u="none" strike="noStrike" err="1">
                <a:solidFill>
                  <a:srgbClr val="000000"/>
                </a:solidFill>
                <a:latin typeface="Calibri"/>
                <a:ea typeface="Calibri"/>
                <a:cs typeface="Calibri"/>
                <a:sym typeface="Calibri"/>
              </a:rPr>
              <a:t>IgE</a:t>
            </a:r>
            <a:r>
              <a:rPr lang="en-GB" sz="1200" b="0" i="0" u="none" strike="noStrike">
                <a:solidFill>
                  <a:srgbClr val="000000"/>
                </a:solidFill>
                <a:latin typeface="Calibri"/>
                <a:ea typeface="Calibri"/>
                <a:cs typeface="Calibri"/>
                <a:sym typeface="Calibri"/>
              </a:rPr>
              <a:t> mediated cows milk allergy throughout </a:t>
            </a:r>
            <a:r>
              <a:rPr lang="en-GB">
                <a:solidFill>
                  <a:srgbClr val="000000"/>
                </a:solidFill>
                <a:latin typeface="Calibri"/>
                <a:ea typeface="Calibri"/>
                <a:cs typeface="Calibri"/>
                <a:sym typeface="Calibri"/>
              </a:rPr>
              <a:t>this </a:t>
            </a:r>
            <a:r>
              <a:rPr lang="en-GB" sz="1200" b="0" i="0" u="none" strike="noStrike">
                <a:solidFill>
                  <a:srgbClr val="000000"/>
                </a:solidFill>
                <a:latin typeface="Calibri"/>
                <a:ea typeface="Calibri"/>
                <a:cs typeface="Calibri"/>
                <a:sym typeface="Calibri"/>
              </a:rPr>
              <a:t>session</a:t>
            </a:r>
            <a:r>
              <a:rPr lang="en-GB">
                <a:solidFill>
                  <a:srgbClr val="000000"/>
                </a:solidFill>
                <a:latin typeface="Calibri"/>
                <a:ea typeface="Calibri"/>
                <a:cs typeface="Calibri"/>
                <a:sym typeface="Calibri"/>
              </a:rPr>
              <a:t> as this is the allergy that is managed in primary care. </a:t>
            </a:r>
            <a:endParaRPr lang="en-GB" b="0">
              <a:ea typeface="Calibri"/>
              <a:cs typeface="Calibri"/>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4</a:t>
            </a:fld>
            <a:endParaRPr lang="en-GB"/>
          </a:p>
        </p:txBody>
      </p:sp>
    </p:spTree>
    <p:extLst>
      <p:ext uri="{BB962C8B-B14F-4D97-AF65-F5344CB8AC3E}">
        <p14:creationId xmlns:p14="http://schemas.microsoft.com/office/powerpoint/2010/main" val="2038872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0850" indent="-285750">
              <a:buClr>
                <a:srgbClr val="012D41"/>
              </a:buClr>
              <a:buSzPts val="1000"/>
              <a:buFont typeface="Calibri"/>
              <a:buChar char="-"/>
            </a:pPr>
            <a:r>
              <a:rPr lang="en-GB">
                <a:solidFill>
                  <a:srgbClr val="012D41"/>
                </a:solidFill>
                <a:latin typeface="Inter"/>
                <a:ea typeface="Inter"/>
                <a:cs typeface="Inter"/>
                <a:sym typeface="Inter"/>
              </a:rPr>
              <a:t>This slide shows the symptoms of </a:t>
            </a:r>
            <a:r>
              <a:rPr lang="en-GB" err="1">
                <a:solidFill>
                  <a:srgbClr val="012D41"/>
                </a:solidFill>
                <a:latin typeface="Inter"/>
                <a:ea typeface="Inter"/>
                <a:cs typeface="Inter"/>
                <a:sym typeface="Inter"/>
              </a:rPr>
              <a:t>IgE</a:t>
            </a:r>
            <a:r>
              <a:rPr lang="en-GB">
                <a:solidFill>
                  <a:srgbClr val="012D41"/>
                </a:solidFill>
                <a:latin typeface="Inter"/>
                <a:ea typeface="Inter"/>
                <a:cs typeface="Inter"/>
                <a:sym typeface="Inter"/>
              </a:rPr>
              <a:t> and non </a:t>
            </a:r>
            <a:r>
              <a:rPr lang="en-GB" err="1">
                <a:solidFill>
                  <a:srgbClr val="012D41"/>
                </a:solidFill>
                <a:latin typeface="Inter"/>
                <a:ea typeface="Inter"/>
                <a:cs typeface="Inter"/>
                <a:sym typeface="Inter"/>
              </a:rPr>
              <a:t>IgE</a:t>
            </a:r>
            <a:r>
              <a:rPr lang="en-GB">
                <a:solidFill>
                  <a:srgbClr val="012D41"/>
                </a:solidFill>
                <a:latin typeface="Inter"/>
                <a:ea typeface="Inter"/>
                <a:cs typeface="Inter"/>
                <a:sym typeface="Inter"/>
              </a:rPr>
              <a:t> CMA. In</a:t>
            </a:r>
            <a:r>
              <a:rPr lang="en-GB" sz="1200">
                <a:solidFill>
                  <a:srgbClr val="012D41"/>
                </a:solidFill>
                <a:latin typeface="Inter"/>
                <a:ea typeface="Inter"/>
                <a:cs typeface="Inter"/>
                <a:sym typeface="Inter"/>
              </a:rPr>
              <a:t> most cases of cow’s milk allergy, the infant will show</a:t>
            </a:r>
            <a:r>
              <a:rPr lang="en-GB" sz="1200" b="1" u="sng">
                <a:solidFill>
                  <a:srgbClr val="012D41"/>
                </a:solidFill>
                <a:latin typeface="Inter"/>
                <a:ea typeface="Inter"/>
                <a:cs typeface="Inter"/>
                <a:sym typeface="Inter"/>
              </a:rPr>
              <a:t> several symptoms</a:t>
            </a:r>
            <a:r>
              <a:rPr lang="en-GB">
                <a:solidFill>
                  <a:srgbClr val="012D41"/>
                </a:solidFill>
                <a:latin typeface="Inter"/>
                <a:ea typeface="Inter"/>
                <a:cs typeface="Inter"/>
                <a:sym typeface="Inter"/>
              </a:rPr>
              <a:t> </a:t>
            </a:r>
            <a:r>
              <a:rPr lang="en-GB" sz="1200">
                <a:solidFill>
                  <a:srgbClr val="012D41"/>
                </a:solidFill>
                <a:latin typeface="Inter"/>
                <a:ea typeface="Inter"/>
                <a:cs typeface="Inter"/>
                <a:sym typeface="Inter"/>
              </a:rPr>
              <a:t>that </a:t>
            </a:r>
            <a:r>
              <a:rPr lang="en-GB">
                <a:solidFill>
                  <a:srgbClr val="012D41"/>
                </a:solidFill>
                <a:latin typeface="Inter"/>
                <a:ea typeface="Inter"/>
                <a:cs typeface="Inter"/>
                <a:sym typeface="Inter"/>
              </a:rPr>
              <a:t>suggest</a:t>
            </a:r>
            <a:r>
              <a:rPr lang="en-GB" sz="1200">
                <a:solidFill>
                  <a:srgbClr val="012D41"/>
                </a:solidFill>
                <a:latin typeface="Inter"/>
                <a:ea typeface="Inter"/>
                <a:cs typeface="Inter"/>
                <a:sym typeface="Inter"/>
              </a:rPr>
              <a:t> either the delayed or immediate type of food allergy.</a:t>
            </a:r>
            <a:r>
              <a:rPr lang="en-GB">
                <a:solidFill>
                  <a:srgbClr val="012D41"/>
                </a:solidFill>
                <a:latin typeface="Inter"/>
                <a:ea typeface="Inter"/>
                <a:cs typeface="Inter"/>
                <a:sym typeface="Inter"/>
              </a:rPr>
              <a:t> </a:t>
            </a:r>
            <a:endParaRPr lang="en-US">
              <a:solidFill>
                <a:srgbClr val="000000"/>
              </a:solidFill>
              <a:latin typeface="Calibri" panose="020F0502020204030204"/>
              <a:ea typeface="Calibri" panose="020F0502020204030204"/>
              <a:cs typeface="Calibri" panose="020F0502020204030204"/>
              <a:sym typeface="Inter"/>
            </a:endParaRPr>
          </a:p>
          <a:p>
            <a:pPr marL="450850" indent="-285750">
              <a:buClr>
                <a:srgbClr val="012D41"/>
              </a:buClr>
              <a:buSzPts val="1000"/>
              <a:buFont typeface="Calibri"/>
              <a:buChar char="-"/>
            </a:pPr>
            <a:r>
              <a:rPr lang="en-GB" sz="1200">
                <a:solidFill>
                  <a:srgbClr val="012D41"/>
                </a:solidFill>
                <a:latin typeface="Inter"/>
                <a:ea typeface="Inter"/>
                <a:cs typeface="Inter"/>
                <a:sym typeface="Inter"/>
              </a:rPr>
              <a:t>Some of the symptoms</a:t>
            </a:r>
            <a:r>
              <a:rPr lang="en-GB">
                <a:solidFill>
                  <a:srgbClr val="012D41"/>
                </a:solidFill>
                <a:latin typeface="Inter"/>
                <a:ea typeface="Inter"/>
                <a:cs typeface="Inter"/>
                <a:sym typeface="Inter"/>
              </a:rPr>
              <a:t> </a:t>
            </a:r>
            <a:r>
              <a:rPr lang="en-GB" sz="1200">
                <a:solidFill>
                  <a:srgbClr val="012D41"/>
                </a:solidFill>
                <a:latin typeface="Inter"/>
                <a:ea typeface="Inter"/>
                <a:cs typeface="Inter"/>
                <a:sym typeface="Inter"/>
              </a:rPr>
              <a:t>can appear in both immediate and delayed allergic reactions</a:t>
            </a:r>
            <a:r>
              <a:rPr lang="en-GB">
                <a:solidFill>
                  <a:srgbClr val="012D41"/>
                </a:solidFill>
                <a:latin typeface="Inter"/>
                <a:ea typeface="Inter"/>
                <a:cs typeface="Inter"/>
                <a:sym typeface="Inter"/>
              </a:rPr>
              <a:t>, so for example you can see eczema and itchy skin in both columns...</a:t>
            </a:r>
            <a:r>
              <a:rPr lang="en-GB" sz="1200">
                <a:solidFill>
                  <a:srgbClr val="012D41"/>
                </a:solidFill>
                <a:latin typeface="Inter"/>
                <a:ea typeface="Inter"/>
                <a:cs typeface="Inter"/>
                <a:sym typeface="Inter"/>
              </a:rPr>
              <a:t> However, how quickly</a:t>
            </a:r>
            <a:r>
              <a:rPr lang="en-GB">
                <a:solidFill>
                  <a:srgbClr val="012D41"/>
                </a:solidFill>
                <a:latin typeface="Inter"/>
                <a:ea typeface="Inter"/>
                <a:cs typeface="Inter"/>
                <a:sym typeface="Inter"/>
              </a:rPr>
              <a:t> those</a:t>
            </a:r>
            <a:r>
              <a:rPr lang="en-GB" sz="1200">
                <a:solidFill>
                  <a:srgbClr val="012D41"/>
                </a:solidFill>
                <a:latin typeface="Inter"/>
                <a:ea typeface="Inter"/>
                <a:cs typeface="Inter"/>
                <a:sym typeface="Inter"/>
              </a:rPr>
              <a:t> symptoms</a:t>
            </a:r>
            <a:r>
              <a:rPr lang="en-GB">
                <a:solidFill>
                  <a:srgbClr val="012D41"/>
                </a:solidFill>
                <a:latin typeface="Inter"/>
                <a:ea typeface="Inter"/>
                <a:cs typeface="Inter"/>
                <a:sym typeface="Inter"/>
              </a:rPr>
              <a:t> present,</a:t>
            </a:r>
            <a:r>
              <a:rPr lang="en-GB" sz="1200">
                <a:solidFill>
                  <a:srgbClr val="012D41"/>
                </a:solidFill>
                <a:latin typeface="Inter"/>
                <a:ea typeface="Inter"/>
                <a:cs typeface="Inter"/>
                <a:sym typeface="Inter"/>
              </a:rPr>
              <a:t> usually gives the indication for </a:t>
            </a:r>
            <a:r>
              <a:rPr lang="en-GB">
                <a:solidFill>
                  <a:srgbClr val="012D41"/>
                </a:solidFill>
                <a:latin typeface="Inter"/>
                <a:ea typeface="Inter"/>
                <a:cs typeface="Inter"/>
                <a:sym typeface="Inter"/>
              </a:rPr>
              <a:t>which</a:t>
            </a:r>
            <a:r>
              <a:rPr lang="en-GB" sz="1200">
                <a:solidFill>
                  <a:srgbClr val="012D41"/>
                </a:solidFill>
                <a:latin typeface="Inter"/>
                <a:ea typeface="Inter"/>
                <a:cs typeface="Inter"/>
                <a:sym typeface="Inter"/>
              </a:rPr>
              <a:t> type of reaction</a:t>
            </a:r>
            <a:r>
              <a:rPr lang="en-GB">
                <a:solidFill>
                  <a:srgbClr val="012D41"/>
                </a:solidFill>
                <a:latin typeface="Inter"/>
                <a:ea typeface="Inter"/>
                <a:cs typeface="Inter"/>
                <a:sym typeface="Inter"/>
              </a:rPr>
              <a:t> it is</a:t>
            </a:r>
            <a:r>
              <a:rPr lang="en-GB" sz="1200">
                <a:solidFill>
                  <a:srgbClr val="012D41"/>
                </a:solidFill>
                <a:latin typeface="Inter"/>
                <a:ea typeface="Inter"/>
                <a:cs typeface="Inter"/>
                <a:sym typeface="Inter"/>
              </a:rPr>
              <a:t>.</a:t>
            </a:r>
            <a:r>
              <a:rPr lang="en-GB">
                <a:solidFill>
                  <a:srgbClr val="012D41"/>
                </a:solidFill>
                <a:latin typeface="Inter"/>
                <a:ea typeface="Inter"/>
                <a:cs typeface="Inter"/>
                <a:sym typeface="Inter"/>
              </a:rPr>
              <a:t> </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5</a:t>
            </a:fld>
            <a:endParaRPr lang="en-GB"/>
          </a:p>
        </p:txBody>
      </p:sp>
    </p:spTree>
    <p:extLst>
      <p:ext uri="{BB962C8B-B14F-4D97-AF65-F5344CB8AC3E}">
        <p14:creationId xmlns:p14="http://schemas.microsoft.com/office/powerpoint/2010/main" val="1560658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GB" sz="1200" b="0">
                <a:solidFill>
                  <a:srgbClr val="012D41"/>
                </a:solidFill>
                <a:latin typeface="Inter"/>
                <a:ea typeface="Inter"/>
                <a:cs typeface="Inter"/>
                <a:sym typeface="Inter"/>
              </a:rPr>
              <a:t>Many of the symptoms of delayed allergies, such as these</a:t>
            </a:r>
            <a:r>
              <a:rPr lang="en-GB">
                <a:solidFill>
                  <a:srgbClr val="012D41"/>
                </a:solidFill>
                <a:latin typeface="Inter"/>
                <a:ea typeface="Inter"/>
                <a:cs typeface="Inter"/>
                <a:sym typeface="Inter"/>
              </a:rPr>
              <a:t> listed on the slide,</a:t>
            </a:r>
            <a:r>
              <a:rPr lang="en-GB" sz="1200" b="0">
                <a:solidFill>
                  <a:srgbClr val="012D41"/>
                </a:solidFill>
                <a:latin typeface="Inter"/>
                <a:ea typeface="Inter"/>
                <a:cs typeface="Inter"/>
                <a:sym typeface="Inter"/>
              </a:rPr>
              <a:t> are common in </a:t>
            </a:r>
            <a:r>
              <a:rPr lang="en-GB">
                <a:solidFill>
                  <a:srgbClr val="012D41"/>
                </a:solidFill>
                <a:latin typeface="Inter"/>
                <a:ea typeface="Inter"/>
                <a:cs typeface="Inter"/>
                <a:sym typeface="Inter"/>
              </a:rPr>
              <a:t>infants</a:t>
            </a:r>
            <a:r>
              <a:rPr lang="en-GB" sz="1200" b="0">
                <a:solidFill>
                  <a:srgbClr val="012D41"/>
                </a:solidFill>
                <a:latin typeface="Inter"/>
                <a:ea typeface="Inter"/>
                <a:cs typeface="Inter"/>
                <a:sym typeface="Inter"/>
              </a:rPr>
              <a:t> </a:t>
            </a:r>
            <a:r>
              <a:rPr lang="en-GB">
                <a:solidFill>
                  <a:srgbClr val="012D41"/>
                </a:solidFill>
                <a:latin typeface="Inter"/>
                <a:ea typeface="Inter"/>
                <a:cs typeface="Inter"/>
                <a:sym typeface="Inter"/>
              </a:rPr>
              <a:t>anyway and</a:t>
            </a:r>
            <a:r>
              <a:rPr lang="en-GB" sz="1200" b="0">
                <a:solidFill>
                  <a:srgbClr val="012D41"/>
                </a:solidFill>
                <a:latin typeface="Inter"/>
                <a:ea typeface="Inter"/>
                <a:cs typeface="Inter"/>
                <a:sym typeface="Inter"/>
              </a:rPr>
              <a:t> milk allergy is only one of a number of possible causes</a:t>
            </a:r>
            <a:r>
              <a:rPr lang="en-GB">
                <a:solidFill>
                  <a:srgbClr val="012D41"/>
                </a:solidFill>
                <a:latin typeface="Inter"/>
                <a:ea typeface="Inter"/>
                <a:cs typeface="Inter"/>
                <a:sym typeface="Inter"/>
              </a:rPr>
              <a:t>, and this is why it is over diagnosed</a:t>
            </a:r>
            <a:endParaRPr lang="en-GB">
              <a:solidFill>
                <a:srgbClr val="000000"/>
              </a:solidFill>
              <a:latin typeface="Calibri" panose="020F0502020204030204"/>
              <a:ea typeface="Calibri" panose="020F0502020204030204"/>
              <a:cs typeface="Calibri" panose="020F0502020204030204"/>
              <a:sym typeface="Inter"/>
            </a:endParaRPr>
          </a:p>
          <a:p>
            <a:pPr>
              <a:buSzPts val="1100"/>
            </a:pPr>
            <a:endParaRPr lang="en-GB">
              <a:solidFill>
                <a:srgbClr val="012D41"/>
              </a:solidFill>
              <a:latin typeface="Inter"/>
              <a:ea typeface="Inter"/>
              <a:cs typeface="Inter"/>
              <a:sym typeface="Inter"/>
            </a:endParaRPr>
          </a:p>
          <a:p>
            <a:pPr>
              <a:buSzPts val="1100"/>
            </a:pPr>
            <a:r>
              <a:rPr lang="en-GB" sz="1200" b="0">
                <a:solidFill>
                  <a:srgbClr val="012D41"/>
                </a:solidFill>
                <a:latin typeface="Inter"/>
                <a:ea typeface="Inter"/>
                <a:cs typeface="Inter"/>
                <a:sym typeface="Inter"/>
              </a:rPr>
              <a:t>If individual symptoms are persistent and </a:t>
            </a:r>
            <a:r>
              <a:rPr lang="en-GB">
                <a:solidFill>
                  <a:srgbClr val="012D41"/>
                </a:solidFill>
                <a:latin typeface="Inter"/>
                <a:ea typeface="Inter"/>
                <a:cs typeface="Inter"/>
                <a:sym typeface="Inter"/>
              </a:rPr>
              <a:t>are worsening,</a:t>
            </a:r>
            <a:r>
              <a:rPr lang="en-GB" sz="1200" b="0">
                <a:solidFill>
                  <a:srgbClr val="012D41"/>
                </a:solidFill>
                <a:latin typeface="Inter"/>
                <a:ea typeface="Inter"/>
                <a:cs typeface="Inter"/>
                <a:sym typeface="Inter"/>
              </a:rPr>
              <a:t> despite first line management, </a:t>
            </a:r>
            <a:r>
              <a:rPr lang="en-GB">
                <a:solidFill>
                  <a:srgbClr val="012D41"/>
                </a:solidFill>
                <a:latin typeface="Inter"/>
                <a:ea typeface="Inter"/>
                <a:cs typeface="Inter"/>
                <a:sym typeface="Inter"/>
              </a:rPr>
              <a:t>then it</a:t>
            </a:r>
            <a:r>
              <a:rPr lang="en-GB" sz="1200" b="0">
                <a:solidFill>
                  <a:srgbClr val="012D41"/>
                </a:solidFill>
                <a:latin typeface="Inter"/>
                <a:ea typeface="Inter"/>
                <a:cs typeface="Inter"/>
                <a:sym typeface="Inter"/>
              </a:rPr>
              <a:t> could indicate non-</a:t>
            </a:r>
            <a:r>
              <a:rPr lang="en-GB" sz="1200" b="0" err="1">
                <a:solidFill>
                  <a:srgbClr val="012D41"/>
                </a:solidFill>
                <a:latin typeface="Inter"/>
                <a:ea typeface="Inter"/>
                <a:cs typeface="Inter"/>
                <a:sym typeface="Inter"/>
              </a:rPr>
              <a:t>IgE</a:t>
            </a:r>
            <a:r>
              <a:rPr lang="en-GB" sz="1200" b="0">
                <a:solidFill>
                  <a:srgbClr val="012D41"/>
                </a:solidFill>
                <a:latin typeface="Inter"/>
                <a:ea typeface="Inter"/>
                <a:cs typeface="Inter"/>
                <a:sym typeface="Inter"/>
              </a:rPr>
              <a:t> </a:t>
            </a:r>
            <a:r>
              <a:rPr lang="en-GB" sz="1200">
                <a:solidFill>
                  <a:srgbClr val="012D41"/>
                </a:solidFill>
                <a:latin typeface="Inter"/>
                <a:ea typeface="Inter"/>
                <a:cs typeface="Inter"/>
                <a:sym typeface="Inter"/>
              </a:rPr>
              <a:t>CMA</a:t>
            </a:r>
            <a:r>
              <a:rPr lang="en-GB" sz="1200" b="0">
                <a:solidFill>
                  <a:srgbClr val="012D41"/>
                </a:solidFill>
                <a:latin typeface="Inter"/>
                <a:ea typeface="Inter"/>
                <a:cs typeface="Inter"/>
                <a:sym typeface="Inter"/>
              </a:rPr>
              <a:t>.</a:t>
            </a:r>
            <a:endParaRPr lang="en-GB">
              <a:ea typeface="Calibri"/>
              <a:cs typeface="Calibri"/>
            </a:endParaRPr>
          </a:p>
          <a:p>
            <a:pPr>
              <a:buSzPts val="1100"/>
            </a:pPr>
            <a:r>
              <a:rPr lang="en-GB">
                <a:solidFill>
                  <a:srgbClr val="012D41"/>
                </a:solidFill>
                <a:latin typeface="Inter"/>
                <a:ea typeface="Calibri" panose="020F0502020204030204"/>
                <a:cs typeface="Calibri" panose="020F0502020204030204"/>
              </a:rPr>
              <a:t>We will go through some of them, I know many of you know this already, but it is good to re cap and what we want to do is to try and treat the symptoms before jumping to a suspected cows milk allergy diagnosis, unless the allergy history strongly suggests otherwise. </a:t>
            </a:r>
          </a:p>
          <a:p>
            <a:endParaRPr lang="en-GB">
              <a:solidFill>
                <a:srgbClr val="000000"/>
              </a:solidFill>
              <a:latin typeface="Calibri" panose="020F0502020204030204"/>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6</a:t>
            </a:fld>
            <a:endParaRPr lang="en-GB"/>
          </a:p>
        </p:txBody>
      </p:sp>
    </p:spTree>
    <p:extLst>
      <p:ext uri="{BB962C8B-B14F-4D97-AF65-F5344CB8AC3E}">
        <p14:creationId xmlns:p14="http://schemas.microsoft.com/office/powerpoint/2010/main" val="2352887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GB">
                <a:solidFill>
                  <a:srgbClr val="000000"/>
                </a:solidFill>
                <a:latin typeface="Calibri"/>
                <a:ea typeface="Calibri"/>
                <a:cs typeface="Calibri"/>
                <a:sym typeface="Calibri"/>
              </a:rPr>
              <a:t>Reflux! Nearly </a:t>
            </a:r>
            <a:r>
              <a:rPr lang="en-GB" sz="1200" b="0" i="0" u="none" strike="noStrike">
                <a:solidFill>
                  <a:srgbClr val="000000"/>
                </a:solidFill>
                <a:latin typeface="Calibri"/>
                <a:ea typeface="Calibri"/>
                <a:cs typeface="Calibri"/>
                <a:sym typeface="Calibri"/>
              </a:rPr>
              <a:t>50% of </a:t>
            </a:r>
            <a:r>
              <a:rPr lang="en-GB">
                <a:solidFill>
                  <a:srgbClr val="000000"/>
                </a:solidFill>
                <a:latin typeface="Calibri"/>
                <a:ea typeface="Calibri"/>
                <a:cs typeface="Calibri"/>
                <a:sym typeface="Calibri"/>
              </a:rPr>
              <a:t>all babies</a:t>
            </a:r>
            <a:r>
              <a:rPr lang="en-GB" sz="1200" b="0" i="0" u="none" strike="noStrike">
                <a:solidFill>
                  <a:srgbClr val="000000"/>
                </a:solidFill>
                <a:latin typeface="Calibri"/>
                <a:ea typeface="Calibri"/>
                <a:cs typeface="Calibri"/>
                <a:sym typeface="Calibri"/>
              </a:rPr>
              <a:t> develop reflux and </a:t>
            </a:r>
            <a:r>
              <a:rPr lang="en-GB">
                <a:solidFill>
                  <a:srgbClr val="000000"/>
                </a:solidFill>
                <a:latin typeface="Calibri"/>
                <a:ea typeface="Calibri"/>
                <a:cs typeface="Calibri"/>
                <a:sym typeface="Calibri"/>
              </a:rPr>
              <a:t>it is</a:t>
            </a:r>
            <a:r>
              <a:rPr lang="en-GB" sz="1200" b="0" i="0" u="none" strike="noStrike">
                <a:solidFill>
                  <a:srgbClr val="000000"/>
                </a:solidFill>
                <a:latin typeface="Calibri"/>
                <a:ea typeface="Calibri"/>
                <a:cs typeface="Calibri"/>
                <a:sym typeface="Calibri"/>
              </a:rPr>
              <a:t> usually not a cause for concern. Only a small number of babies will have reflux as a result of </a:t>
            </a:r>
            <a:r>
              <a:rPr lang="en-GB" sz="1200">
                <a:latin typeface="Calibri"/>
                <a:ea typeface="Calibri"/>
                <a:cs typeface="Calibri"/>
                <a:sym typeface="Calibri"/>
              </a:rPr>
              <a:t>CMA</a:t>
            </a:r>
            <a:r>
              <a:rPr lang="en-GB" sz="1200" b="0" i="0" u="none" strike="noStrike">
                <a:solidFill>
                  <a:srgbClr val="000000"/>
                </a:solidFill>
                <a:latin typeface="Calibri"/>
                <a:ea typeface="Calibri"/>
                <a:cs typeface="Calibri"/>
                <a:sym typeface="Calibri"/>
              </a:rPr>
              <a:t>.</a:t>
            </a:r>
            <a:r>
              <a:rPr lang="en-GB">
                <a:solidFill>
                  <a:srgbClr val="000000"/>
                </a:solidFill>
                <a:latin typeface="Calibri"/>
                <a:ea typeface="Calibri"/>
                <a:cs typeface="Calibri"/>
                <a:sym typeface="Calibri"/>
              </a:rPr>
              <a:t> </a:t>
            </a:r>
            <a:endParaRPr lang="en-US">
              <a:sym typeface="Calibri"/>
            </a:endParaRPr>
          </a:p>
          <a:p>
            <a:pPr marL="285750" indent="-285750">
              <a:buSzPts val="1100"/>
              <a:buFont typeface="Calibri"/>
              <a:buChar char="-"/>
            </a:pPr>
            <a:r>
              <a:rPr lang="en-GB" sz="1200" b="0" i="0" u="none" strike="noStrike">
                <a:solidFill>
                  <a:srgbClr val="000000"/>
                </a:solidFill>
                <a:latin typeface="Calibri"/>
                <a:ea typeface="Calibri"/>
                <a:cs typeface="Calibri"/>
                <a:sym typeface="Calibri"/>
              </a:rPr>
              <a:t>First line advice</a:t>
            </a:r>
            <a:r>
              <a:rPr lang="en-GB">
                <a:solidFill>
                  <a:srgbClr val="000000"/>
                </a:solidFill>
                <a:latin typeface="Calibri"/>
                <a:ea typeface="Calibri"/>
                <a:cs typeface="Calibri"/>
                <a:sym typeface="Calibri"/>
              </a:rPr>
              <a:t> for bottle fed babies</a:t>
            </a:r>
            <a:r>
              <a:rPr lang="en-GB" sz="1200" b="0" i="0" u="none" strike="noStrike">
                <a:solidFill>
                  <a:srgbClr val="000000"/>
                </a:solidFill>
                <a:latin typeface="Calibri"/>
                <a:ea typeface="Calibri"/>
                <a:cs typeface="Calibri"/>
                <a:sym typeface="Calibri"/>
              </a:rPr>
              <a:t> includes smaller, more frequent feeds; avoiding over feeding; </a:t>
            </a:r>
            <a:r>
              <a:rPr lang="en-GB">
                <a:solidFill>
                  <a:srgbClr val="000000"/>
                </a:solidFill>
                <a:latin typeface="Calibri"/>
                <a:ea typeface="Calibri"/>
                <a:cs typeface="Calibri"/>
                <a:sym typeface="Calibri"/>
              </a:rPr>
              <a:t>winding and</a:t>
            </a:r>
            <a:r>
              <a:rPr lang="en-GB" sz="1200" b="0" i="0" u="none" strike="noStrike">
                <a:solidFill>
                  <a:srgbClr val="000000"/>
                </a:solidFill>
                <a:latin typeface="Calibri"/>
                <a:ea typeface="Calibri"/>
                <a:cs typeface="Calibri"/>
                <a:sym typeface="Calibri"/>
              </a:rPr>
              <a:t> positional management. It is recommended that infants are kept upright for at least 45 minutes after feeding.</a:t>
            </a:r>
            <a:r>
              <a:rPr lang="en-GB">
                <a:solidFill>
                  <a:srgbClr val="000000"/>
                </a:solidFill>
                <a:latin typeface="Calibri"/>
                <a:ea typeface="Calibri"/>
                <a:cs typeface="Calibri"/>
                <a:sym typeface="Calibri"/>
              </a:rPr>
              <a:t> </a:t>
            </a:r>
            <a:endParaRPr lang="en-GB">
              <a:ea typeface="Calibri"/>
              <a:cs typeface="Calibri"/>
            </a:endParaRPr>
          </a:p>
          <a:p>
            <a:pPr marL="285750" indent="-285750">
              <a:buClr>
                <a:schemeClr val="dk1"/>
              </a:buClr>
              <a:buSzPts val="1100"/>
              <a:buFont typeface="Calibri"/>
              <a:buChar char="-"/>
            </a:pPr>
            <a:r>
              <a:rPr lang="en-GB" sz="1200" b="0" i="0" u="none" strike="noStrike">
                <a:solidFill>
                  <a:srgbClr val="000000"/>
                </a:solidFill>
                <a:latin typeface="Calibri"/>
                <a:ea typeface="Calibri"/>
                <a:cs typeface="Calibri"/>
                <a:sym typeface="Calibri"/>
              </a:rPr>
              <a:t>Constipation can worsen reflux symptoms and should therefore be ruled out or treated if needed.</a:t>
            </a:r>
            <a:endParaRPr lang="en-GB" sz="1400" b="0" i="0" u="none" strike="noStrike">
              <a:solidFill>
                <a:srgbClr val="000000"/>
              </a:solidFill>
              <a:latin typeface="Arial"/>
              <a:ea typeface="Arial"/>
              <a:cs typeface="Arial"/>
            </a:endParaRPr>
          </a:p>
          <a:p>
            <a:pPr marL="285750" indent="-285750">
              <a:buClr>
                <a:schemeClr val="dk1"/>
              </a:buClr>
              <a:buSzPts val="1100"/>
              <a:buFont typeface="Calibri"/>
              <a:buChar char="-"/>
            </a:pPr>
            <a:r>
              <a:rPr lang="en-GB" sz="1200" b="0" i="0" u="none" strike="noStrike">
                <a:solidFill>
                  <a:srgbClr val="000000"/>
                </a:solidFill>
                <a:latin typeface="Calibri"/>
                <a:ea typeface="Calibri"/>
                <a:cs typeface="Calibri"/>
                <a:sym typeface="Calibri"/>
              </a:rPr>
              <a:t>Breastfed babies ideally should be seen by </a:t>
            </a:r>
            <a:r>
              <a:rPr lang="en-GB">
                <a:solidFill>
                  <a:srgbClr val="000000"/>
                </a:solidFill>
                <a:latin typeface="Calibri"/>
                <a:ea typeface="Calibri"/>
                <a:cs typeface="Calibri"/>
                <a:sym typeface="Calibri"/>
              </a:rPr>
              <a:t>the baby feeding and wellbeing service to</a:t>
            </a:r>
            <a:r>
              <a:rPr lang="en-GB" sz="1200" b="0" i="0" u="none" strike="noStrike">
                <a:solidFill>
                  <a:srgbClr val="000000"/>
                </a:solidFill>
                <a:latin typeface="Calibri"/>
                <a:ea typeface="Calibri"/>
                <a:cs typeface="Calibri"/>
                <a:sym typeface="Calibri"/>
              </a:rPr>
              <a:t> check their positioning and attachment</a:t>
            </a:r>
            <a:r>
              <a:rPr lang="en-GB">
                <a:solidFill>
                  <a:srgbClr val="000000"/>
                </a:solidFill>
                <a:latin typeface="Calibri"/>
                <a:ea typeface="Calibri"/>
                <a:cs typeface="Calibri"/>
                <a:sym typeface="Calibri"/>
              </a:rPr>
              <a:t> and you can signpost them to this service running at the children centres.</a:t>
            </a:r>
            <a:endParaRPr lang="en-GB" sz="1400" b="0" i="0" u="none" strike="noStrike">
              <a:solidFill>
                <a:srgbClr val="000000"/>
              </a:solidFill>
              <a:latin typeface="Arial"/>
              <a:ea typeface="Arial"/>
              <a:cs typeface="Arial"/>
            </a:endParaRPr>
          </a:p>
          <a:p>
            <a:pPr marL="285750" indent="-285750">
              <a:buClr>
                <a:schemeClr val="dk1"/>
              </a:buClr>
              <a:buSzPts val="1100"/>
              <a:buFont typeface="Calibri"/>
              <a:buChar char="-"/>
            </a:pPr>
            <a:r>
              <a:rPr lang="en-GB" sz="1200" b="0" i="0" u="none" strike="noStrike">
                <a:solidFill>
                  <a:srgbClr val="000000"/>
                </a:solidFill>
                <a:latin typeface="Calibri"/>
                <a:ea typeface="Calibri"/>
                <a:cs typeface="Calibri"/>
                <a:sym typeface="Calibri"/>
              </a:rPr>
              <a:t>Thickening agents, thickened formulas</a:t>
            </a:r>
            <a:r>
              <a:rPr lang="en-GB">
                <a:solidFill>
                  <a:srgbClr val="000000"/>
                </a:solidFill>
                <a:latin typeface="Calibri"/>
                <a:ea typeface="Calibri"/>
                <a:cs typeface="Calibri"/>
                <a:sym typeface="Calibri"/>
              </a:rPr>
              <a:t>, alginates</a:t>
            </a:r>
            <a:r>
              <a:rPr lang="en-GB" sz="1200" b="0" i="0" u="none" strike="noStrike">
                <a:solidFill>
                  <a:srgbClr val="000000"/>
                </a:solidFill>
                <a:latin typeface="Calibri"/>
                <a:ea typeface="Calibri"/>
                <a:cs typeface="Calibri"/>
                <a:sym typeface="Calibri"/>
              </a:rPr>
              <a:t> </a:t>
            </a:r>
            <a:r>
              <a:rPr lang="en-GB">
                <a:solidFill>
                  <a:srgbClr val="000000"/>
                </a:solidFill>
                <a:latin typeface="Calibri"/>
                <a:ea typeface="Calibri"/>
                <a:cs typeface="Calibri"/>
                <a:sym typeface="Calibri"/>
              </a:rPr>
              <a:t>and </a:t>
            </a:r>
            <a:r>
              <a:rPr lang="en-GB" sz="1200" b="0" i="0" u="none" strike="noStrike">
                <a:solidFill>
                  <a:srgbClr val="000000"/>
                </a:solidFill>
                <a:latin typeface="Calibri"/>
                <a:ea typeface="Calibri"/>
                <a:cs typeface="Calibri"/>
                <a:sym typeface="Calibri"/>
              </a:rPr>
              <a:t>proton pump inhibitors can be trialled if there is no improvement</a:t>
            </a:r>
            <a:r>
              <a:rPr lang="en-GB">
                <a:solidFill>
                  <a:srgbClr val="000000"/>
                </a:solidFill>
                <a:latin typeface="Calibri"/>
                <a:ea typeface="Calibri"/>
                <a:cs typeface="Calibri"/>
                <a:sym typeface="Calibri"/>
              </a:rPr>
              <a:t> following first line management.</a:t>
            </a:r>
            <a:endParaRPr lang="en-GB" sz="1050" b="1">
              <a:solidFill>
                <a:srgbClr val="012D41"/>
              </a:solidFill>
              <a:latin typeface="Trebuchet MS"/>
              <a:ea typeface="Calibri"/>
              <a:cs typeface="Calibri"/>
              <a:sym typeface="Calibri"/>
            </a:endParaRPr>
          </a:p>
          <a:p>
            <a:pPr marL="285750" indent="-285750">
              <a:buClr>
                <a:srgbClr val="000000"/>
              </a:buClr>
              <a:buSzPts val="1100"/>
              <a:buFont typeface="Calibri"/>
              <a:buChar char="-"/>
            </a:pPr>
            <a:r>
              <a:rPr lang="en-GB">
                <a:solidFill>
                  <a:srgbClr val="000000"/>
                </a:solidFill>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Please refer to NICE guidance for managing reflux. </a:t>
            </a:r>
            <a:r>
              <a:rPr lang="en-GB" sz="1200" b="0" i="0" u="sng" strike="noStrike">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Overview | Gastro-oesophageal reflux disease in children and young people: diagnosis and management | Guidance | NICE</a:t>
            </a:r>
            <a:endParaRPr lang="en-GB" sz="1050" b="1">
              <a:solidFill>
                <a:srgbClr val="012D41"/>
              </a:solidFill>
              <a:latin typeface="Trebuchet MS"/>
              <a:ea typeface="Trebuchet MS"/>
              <a:cs typeface="Trebuchet MS"/>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7</a:t>
            </a:fld>
            <a:endParaRPr lang="en-GB"/>
          </a:p>
        </p:txBody>
      </p:sp>
    </p:spTree>
    <p:extLst>
      <p:ext uri="{BB962C8B-B14F-4D97-AF65-F5344CB8AC3E}">
        <p14:creationId xmlns:p14="http://schemas.microsoft.com/office/powerpoint/2010/main" val="1165564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a:solidFill>
                  <a:srgbClr val="012D41"/>
                </a:solidFill>
                <a:latin typeface="Calibri"/>
                <a:ea typeface="Calibri"/>
                <a:cs typeface="Calibri"/>
                <a:sym typeface="Calibri"/>
              </a:rPr>
              <a:t>Colic is</a:t>
            </a:r>
            <a:r>
              <a:rPr lang="en-GB" b="1">
                <a:solidFill>
                  <a:srgbClr val="012D41"/>
                </a:solidFill>
                <a:latin typeface="Calibri"/>
                <a:ea typeface="Calibri"/>
                <a:cs typeface="Calibri"/>
                <a:sym typeface="Calibri"/>
              </a:rPr>
              <a:t> </a:t>
            </a:r>
            <a:r>
              <a:rPr lang="en-GB">
                <a:solidFill>
                  <a:srgbClr val="012D41"/>
                </a:solidFill>
                <a:latin typeface="Calibri"/>
                <a:ea typeface="Calibri"/>
                <a:cs typeface="Calibri"/>
                <a:sym typeface="Calibri"/>
              </a:rPr>
              <a:t>defined </a:t>
            </a:r>
            <a:r>
              <a:rPr lang="en-GB" sz="1200">
                <a:solidFill>
                  <a:srgbClr val="012D41"/>
                </a:solidFill>
                <a:latin typeface="Calibri"/>
                <a:ea typeface="Calibri"/>
                <a:cs typeface="Calibri"/>
                <a:sym typeface="Calibri"/>
              </a:rPr>
              <a:t>as crying more than 3 hours per day, 3 days per week for at least 1 week.</a:t>
            </a:r>
            <a:r>
              <a:rPr lang="en-GB">
                <a:solidFill>
                  <a:srgbClr val="012D41"/>
                </a:solidFill>
                <a:latin typeface="Calibri"/>
                <a:ea typeface="Calibri"/>
                <a:cs typeface="Calibri"/>
                <a:sym typeface="Calibri"/>
              </a:rPr>
              <a:t> </a:t>
            </a:r>
            <a:endParaRPr lang="en-GB" sz="1300" b="1">
              <a:solidFill>
                <a:srgbClr val="012D41"/>
              </a:solidFill>
              <a:latin typeface="Trebuchet MS"/>
              <a:ea typeface="Calibri"/>
              <a:cs typeface="Calibri"/>
              <a:sym typeface="Calibri"/>
            </a:endParaRPr>
          </a:p>
          <a:p>
            <a:pPr>
              <a:defRPr/>
            </a:pPr>
            <a:r>
              <a:rPr lang="en-GB">
                <a:solidFill>
                  <a:srgbClr val="012D41"/>
                </a:solidFill>
                <a:latin typeface="Calibri"/>
                <a:ea typeface="Calibri"/>
                <a:cs typeface="Calibri"/>
                <a:sym typeface="Calibri"/>
              </a:rPr>
              <a:t>It is a common self limiting condition with no clear pathology </a:t>
            </a:r>
            <a:endParaRPr lang="en-GB" sz="1300" b="1">
              <a:solidFill>
                <a:srgbClr val="012D41"/>
              </a:solidFill>
              <a:latin typeface="Trebuchet MS"/>
              <a:ea typeface="Calibri"/>
              <a:cs typeface="Calibri"/>
              <a:sym typeface="Calibri"/>
            </a:endParaRPr>
          </a:p>
          <a:p>
            <a:pPr>
              <a:defRPr/>
            </a:pPr>
            <a:r>
              <a:rPr lang="en-GB">
                <a:solidFill>
                  <a:srgbClr val="012D41"/>
                </a:solidFill>
                <a:latin typeface="Calibri"/>
                <a:ea typeface="Calibri"/>
                <a:cs typeface="Calibri"/>
                <a:sym typeface="Calibri"/>
              </a:rPr>
              <a:t>It</a:t>
            </a:r>
            <a:r>
              <a:rPr lang="en-GB" sz="1200">
                <a:solidFill>
                  <a:srgbClr val="012D41"/>
                </a:solidFill>
                <a:latin typeface="Calibri"/>
                <a:ea typeface="Calibri"/>
                <a:cs typeface="Calibri"/>
                <a:sym typeface="Calibri"/>
              </a:rPr>
              <a:t> usually improves by </a:t>
            </a:r>
            <a:r>
              <a:rPr lang="en-GB">
                <a:solidFill>
                  <a:srgbClr val="012D41"/>
                </a:solidFill>
                <a:latin typeface="Calibri"/>
                <a:ea typeface="Calibri"/>
                <a:cs typeface="Calibri"/>
                <a:sym typeface="Calibri"/>
              </a:rPr>
              <a:t>itself around 3-4 </a:t>
            </a:r>
            <a:r>
              <a:rPr lang="en-GB" sz="1200">
                <a:solidFill>
                  <a:srgbClr val="012D41"/>
                </a:solidFill>
                <a:latin typeface="Calibri"/>
                <a:ea typeface="Calibri"/>
                <a:cs typeface="Calibri"/>
                <a:sym typeface="Calibri"/>
              </a:rPr>
              <a:t>months of age.</a:t>
            </a:r>
            <a:r>
              <a:rPr lang="en-GB">
                <a:solidFill>
                  <a:srgbClr val="012D41"/>
                </a:solidFill>
                <a:latin typeface="Calibri"/>
                <a:ea typeface="Calibri"/>
                <a:cs typeface="Calibri"/>
                <a:sym typeface="Calibri"/>
              </a:rPr>
              <a:t> </a:t>
            </a:r>
            <a:endParaRPr lang="en-GB" sz="1300" b="1">
              <a:solidFill>
                <a:srgbClr val="012D41"/>
              </a:solidFill>
              <a:latin typeface="Trebuchet MS"/>
              <a:ea typeface="Calibri"/>
              <a:cs typeface="Calibri"/>
              <a:sym typeface="Calibri"/>
            </a:endParaRPr>
          </a:p>
          <a:p>
            <a:pPr>
              <a:defRPr/>
            </a:pPr>
            <a:r>
              <a:rPr lang="en-GB">
                <a:solidFill>
                  <a:srgbClr val="012D41"/>
                </a:solidFill>
                <a:latin typeface="Calibri"/>
                <a:ea typeface="Calibri"/>
                <a:cs typeface="Calibri"/>
              </a:rPr>
              <a:t>In terms of advice, breastfed babies need their attachment and positioning checked, but most of the advice is around encouraging parents to get support, especially with regard to their wellbeing. </a:t>
            </a:r>
          </a:p>
          <a:p>
            <a:pPr>
              <a:defRPr/>
            </a:pPr>
            <a:r>
              <a:rPr lang="en-GB">
                <a:solidFill>
                  <a:srgbClr val="012D41"/>
                </a:solidFill>
                <a:latin typeface="Calibri"/>
                <a:ea typeface="Calibri"/>
                <a:cs typeface="Calibri"/>
              </a:rPr>
              <a:t>If bottle fed avoid over shaking, taking regular breaks for winding, ensure PACE feeding (which Hannah has already explained) and again making sure parents are supported in terms of their wellbeing. </a:t>
            </a:r>
          </a:p>
          <a:p>
            <a:pPr>
              <a:defRPr/>
            </a:pPr>
            <a:r>
              <a:rPr lang="en-GB">
                <a:solidFill>
                  <a:srgbClr val="012D41"/>
                </a:solidFill>
                <a:latin typeface="Calibri"/>
                <a:ea typeface="Calibri"/>
                <a:cs typeface="Calibri"/>
              </a:rPr>
              <a:t>There is no strong evidence for colic drops, maternal herbal supplements or anti colic formulas.</a:t>
            </a:r>
          </a:p>
          <a:p>
            <a:pPr>
              <a:defRPr/>
            </a:pPr>
            <a:r>
              <a:rPr lang="en-GB" sz="1200">
                <a:solidFill>
                  <a:srgbClr val="012D41"/>
                </a:solidFill>
                <a:latin typeface="Calibri"/>
                <a:ea typeface="Calibri"/>
                <a:cs typeface="Calibri"/>
                <a:sym typeface="Calibri"/>
              </a:rPr>
              <a:t>More guidance on management can be found here: </a:t>
            </a:r>
            <a:r>
              <a:rPr lang="en-GB" sz="12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https://cks.nice.org.uk/topics/colic-infantile/</a:t>
            </a:r>
            <a:endParaRPr lang="en-GB" sz="1300" b="1">
              <a:solidFill>
                <a:srgbClr val="012D41"/>
              </a:solidFill>
              <a:latin typeface="Trebuchet MS"/>
              <a:ea typeface="Trebuchet MS"/>
              <a:cs typeface="Trebuchet MS"/>
            </a:endParaRPr>
          </a:p>
          <a:p>
            <a:r>
              <a:rPr lang="en-GB" u="sng">
                <a:solidFill>
                  <a:srgbClr val="1155CC"/>
                </a:solidFill>
                <a:cs typeface="Calibri"/>
              </a:rPr>
              <a:t>No evidence for treating colic</a:t>
            </a:r>
            <a:endParaRPr lang="en-GB" u="sng">
              <a:solidFill>
                <a:srgbClr val="1155CC"/>
              </a:solidFill>
              <a:ea typeface="Calibri"/>
              <a:cs typeface="Calibri"/>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A3D20DDF-3C80-4BF9-B575-23D991CE3B59}" type="slidenum">
              <a:rPr lang="en-GB" smtClean="0"/>
              <a:t>8</a:t>
            </a:fld>
            <a:endParaRPr lang="en-GB"/>
          </a:p>
        </p:txBody>
      </p:sp>
    </p:spTree>
    <p:extLst>
      <p:ext uri="{BB962C8B-B14F-4D97-AF65-F5344CB8AC3E}">
        <p14:creationId xmlns:p14="http://schemas.microsoft.com/office/powerpoint/2010/main" val="329635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GB" sz="1200">
                <a:solidFill>
                  <a:srgbClr val="012D41"/>
                </a:solidFill>
                <a:latin typeface="Calibri"/>
                <a:ea typeface="Calibri"/>
                <a:cs typeface="Calibri"/>
                <a:sym typeface="Calibri"/>
              </a:rPr>
              <a:t>Constipation can be managed with bicycle legs, gentle tummy massage and water to drink in between meals if over 6 months.</a:t>
            </a:r>
            <a:r>
              <a:rPr lang="en-GB">
                <a:solidFill>
                  <a:srgbClr val="012D41"/>
                </a:solidFill>
                <a:latin typeface="Calibri"/>
                <a:ea typeface="Calibri"/>
                <a:cs typeface="Calibri"/>
                <a:sym typeface="Calibri"/>
              </a:rPr>
              <a:t> </a:t>
            </a:r>
            <a:endParaRPr lang="en-GB">
              <a:solidFill>
                <a:srgbClr val="000000"/>
              </a:solidFill>
              <a:latin typeface="Calibri"/>
              <a:ea typeface="Calibri"/>
              <a:cs typeface="Calibri"/>
              <a:sym typeface="Calibri"/>
            </a:endParaRPr>
          </a:p>
          <a:p>
            <a:pPr>
              <a:buSzPts val="1100"/>
            </a:pPr>
            <a:r>
              <a:rPr lang="en-GB">
                <a:solidFill>
                  <a:srgbClr val="012D41"/>
                </a:solidFill>
                <a:latin typeface="Calibri"/>
                <a:ea typeface="Calibri"/>
                <a:cs typeface="Calibri"/>
                <a:sym typeface="Calibri"/>
              </a:rPr>
              <a:t>If formula feeding, it</a:t>
            </a:r>
            <a:r>
              <a:rPr lang="en-GB" sz="1200">
                <a:solidFill>
                  <a:srgbClr val="012D41"/>
                </a:solidFill>
                <a:latin typeface="Calibri"/>
                <a:ea typeface="Calibri"/>
                <a:cs typeface="Calibri"/>
                <a:sym typeface="Calibri"/>
              </a:rPr>
              <a:t> is useful to check feed volumes and investigate if there have been any recent changes to amounts, preparation or type of feed.</a:t>
            </a:r>
            <a:r>
              <a:rPr lang="en-GB">
                <a:solidFill>
                  <a:srgbClr val="012D41"/>
                </a:solidFill>
                <a:latin typeface="Calibri"/>
                <a:ea typeface="Calibri"/>
                <a:cs typeface="Calibri"/>
                <a:sym typeface="Calibri"/>
              </a:rPr>
              <a:t> </a:t>
            </a:r>
            <a:endParaRPr lang="en-GB">
              <a:cs typeface="Calibri"/>
            </a:endParaRPr>
          </a:p>
          <a:p>
            <a:pPr marL="0" lvl="0" indent="0" algn="l" rtl="0">
              <a:lnSpc>
                <a:spcPct val="100000"/>
              </a:lnSpc>
              <a:spcBef>
                <a:spcPts val="0"/>
              </a:spcBef>
              <a:spcAft>
                <a:spcPts val="0"/>
              </a:spcAft>
              <a:buClr>
                <a:schemeClr val="dk1"/>
              </a:buClr>
              <a:buSzPts val="1100"/>
              <a:buFont typeface="Arial"/>
              <a:buNone/>
            </a:pPr>
            <a:endParaRPr lang="en-GB" sz="1200">
              <a:solidFill>
                <a:srgbClr val="012D41"/>
              </a:solidFill>
              <a:latin typeface="Calibri"/>
              <a:ea typeface="Calibri"/>
              <a:cs typeface="Calibri"/>
              <a:sym typeface="Calibri"/>
            </a:endParaRPr>
          </a:p>
          <a:p>
            <a:pPr>
              <a:buClr>
                <a:schemeClr val="dk1"/>
              </a:buClr>
              <a:buSzPts val="1100"/>
            </a:pPr>
            <a:r>
              <a:rPr lang="en-GB">
                <a:solidFill>
                  <a:srgbClr val="012D41"/>
                </a:solidFill>
                <a:latin typeface="Calibri"/>
                <a:ea typeface="Calibri"/>
                <a:cs typeface="Calibri"/>
                <a:sym typeface="Calibri"/>
              </a:rPr>
              <a:t>As you all know</a:t>
            </a:r>
            <a:r>
              <a:rPr lang="en-GB" sz="1200">
                <a:solidFill>
                  <a:srgbClr val="012D41"/>
                </a:solidFill>
                <a:latin typeface="Calibri"/>
                <a:ea typeface="Calibri"/>
                <a:cs typeface="Calibri"/>
                <a:sym typeface="Calibri"/>
              </a:rPr>
              <a:t> </a:t>
            </a:r>
            <a:r>
              <a:rPr lang="en-GB">
                <a:solidFill>
                  <a:srgbClr val="012D41"/>
                </a:solidFill>
                <a:latin typeface="Calibri"/>
                <a:ea typeface="Calibri"/>
                <a:cs typeface="Calibri"/>
                <a:sym typeface="Calibri"/>
              </a:rPr>
              <a:t>a </a:t>
            </a:r>
            <a:r>
              <a:rPr lang="en-GB" sz="1200">
                <a:solidFill>
                  <a:srgbClr val="012D41"/>
                </a:solidFill>
                <a:latin typeface="Calibri"/>
                <a:ea typeface="Calibri"/>
                <a:cs typeface="Calibri"/>
                <a:sym typeface="Calibri"/>
              </a:rPr>
              <a:t>trial of laxatives can be prescribed if indicated.</a:t>
            </a:r>
            <a:r>
              <a:rPr lang="en-GB">
                <a:solidFill>
                  <a:srgbClr val="012D41"/>
                </a:solidFill>
                <a:latin typeface="Calibri"/>
                <a:ea typeface="Calibri"/>
                <a:cs typeface="Calibri"/>
                <a:sym typeface="Calibri"/>
              </a:rPr>
              <a:t> </a:t>
            </a:r>
            <a:endParaRPr lang="en-GB" b="1">
              <a:solidFill>
                <a:srgbClr val="012D41"/>
              </a:solidFill>
              <a:latin typeface="Calibri"/>
              <a:ea typeface="Calibri"/>
              <a:cs typeface="Calibri"/>
              <a:sym typeface="Calibri"/>
            </a:endParaRPr>
          </a:p>
          <a:p>
            <a:pPr>
              <a:buClr>
                <a:schemeClr val="dk1"/>
              </a:buClr>
              <a:buSzPts val="1100"/>
            </a:pPr>
            <a:endParaRPr lang="en-GB">
              <a:solidFill>
                <a:srgbClr val="012D41"/>
              </a:solidFill>
              <a:latin typeface="Calibri"/>
              <a:ea typeface="Calibri"/>
              <a:cs typeface="Calibri"/>
            </a:endParaRPr>
          </a:p>
          <a:p>
            <a:pPr>
              <a:buClr>
                <a:schemeClr val="dk1"/>
              </a:buClr>
              <a:buSzPts val="1100"/>
            </a:pPr>
            <a:r>
              <a:rPr lang="en-GB" sz="1200">
                <a:solidFill>
                  <a:srgbClr val="012D41"/>
                </a:solidFill>
                <a:latin typeface="Calibri"/>
                <a:ea typeface="Calibri"/>
                <a:cs typeface="Calibri"/>
                <a:sym typeface="Calibri"/>
              </a:rPr>
              <a:t>It is important to remember that there are often changes in stool frequency and texture </a:t>
            </a:r>
            <a:r>
              <a:rPr lang="en-GB">
                <a:solidFill>
                  <a:srgbClr val="012D41"/>
                </a:solidFill>
                <a:latin typeface="Calibri"/>
                <a:ea typeface="Calibri"/>
                <a:cs typeface="Calibri"/>
                <a:sym typeface="Calibri"/>
              </a:rPr>
              <a:t>if a baby is </a:t>
            </a:r>
            <a:r>
              <a:rPr lang="en-GB" sz="1200">
                <a:solidFill>
                  <a:srgbClr val="012D41"/>
                </a:solidFill>
                <a:latin typeface="Calibri"/>
                <a:ea typeface="Calibri"/>
                <a:cs typeface="Calibri"/>
                <a:sym typeface="Calibri"/>
              </a:rPr>
              <a:t>moving from breastfeeding to formula or with changing formulas</a:t>
            </a:r>
            <a:r>
              <a:rPr lang="en-GB">
                <a:solidFill>
                  <a:srgbClr val="012D41"/>
                </a:solidFill>
                <a:latin typeface="Calibri"/>
                <a:ea typeface="Calibri"/>
                <a:cs typeface="Calibri"/>
                <a:sym typeface="Calibri"/>
              </a:rPr>
              <a:t>, so reassurance is also important for the parent to manage expectations. </a:t>
            </a:r>
            <a:endParaRPr lang="en-GB" sz="1300" b="1">
              <a:solidFill>
                <a:srgbClr val="012D41"/>
              </a:solidFill>
              <a:latin typeface="Trebuchet MS"/>
              <a:ea typeface="Trebuchet MS"/>
              <a:cs typeface="Calibri"/>
            </a:endParaRPr>
          </a:p>
          <a:p>
            <a:endParaRPr lang="en-GB"/>
          </a:p>
        </p:txBody>
      </p:sp>
      <p:sp>
        <p:nvSpPr>
          <p:cNvPr id="4" name="Slide Number Placeholder 3"/>
          <p:cNvSpPr>
            <a:spLocks noGrp="1"/>
          </p:cNvSpPr>
          <p:nvPr>
            <p:ph type="sldNum" sz="quarter" idx="5"/>
          </p:nvPr>
        </p:nvSpPr>
        <p:spPr/>
        <p:txBody>
          <a:bodyPr/>
          <a:lstStyle/>
          <a:p>
            <a:fld id="{A3D20DDF-3C80-4BF9-B575-23D991CE3B59}" type="slidenum">
              <a:rPr lang="en-GB" smtClean="0"/>
              <a:t>9</a:t>
            </a:fld>
            <a:endParaRPr lang="en-GB"/>
          </a:p>
        </p:txBody>
      </p:sp>
    </p:spTree>
    <p:extLst>
      <p:ext uri="{BB962C8B-B14F-4D97-AF65-F5344CB8AC3E}">
        <p14:creationId xmlns:p14="http://schemas.microsoft.com/office/powerpoint/2010/main" val="3734891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E64F5-2727-2220-D0B1-CFF63CC70D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B699FAC-E5F1-0D1E-D031-28C3AA26B0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6A7925A-F2EE-8205-C5E4-023CA8A0F9EE}"/>
              </a:ext>
            </a:extLst>
          </p:cNvPr>
          <p:cNvSpPr>
            <a:spLocks noGrp="1"/>
          </p:cNvSpPr>
          <p:nvPr>
            <p:ph type="dt" sz="half" idx="10"/>
          </p:nvPr>
        </p:nvSpPr>
        <p:spPr/>
        <p:txBody>
          <a:bodyPr/>
          <a:lstStyle/>
          <a:p>
            <a:fld id="{678F2912-40D0-47D8-8F76-C3D5B9248F69}" type="datetimeFigureOut">
              <a:rPr lang="en-GB" smtClean="0"/>
              <a:t>13/06/2024</a:t>
            </a:fld>
            <a:endParaRPr lang="en-GB"/>
          </a:p>
        </p:txBody>
      </p:sp>
      <p:sp>
        <p:nvSpPr>
          <p:cNvPr id="5" name="Footer Placeholder 4">
            <a:extLst>
              <a:ext uri="{FF2B5EF4-FFF2-40B4-BE49-F238E27FC236}">
                <a16:creationId xmlns:a16="http://schemas.microsoft.com/office/drawing/2014/main" id="{F48E1E5C-4B9A-310E-5840-78FCB949B6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874841-99E5-485D-E1AF-834D0886F03A}"/>
              </a:ext>
            </a:extLst>
          </p:cNvPr>
          <p:cNvSpPr>
            <a:spLocks noGrp="1"/>
          </p:cNvSpPr>
          <p:nvPr>
            <p:ph type="sldNum" sz="quarter" idx="12"/>
          </p:nvPr>
        </p:nvSpPr>
        <p:spPr/>
        <p:txBody>
          <a:bodyPr/>
          <a:lstStyle/>
          <a:p>
            <a:fld id="{2D591438-956C-4944-B99C-31F7F915FD98}" type="slidenum">
              <a:rPr lang="en-GB" smtClean="0"/>
              <a:t>‹#›</a:t>
            </a:fld>
            <a:endParaRPr lang="en-GB"/>
          </a:p>
        </p:txBody>
      </p:sp>
    </p:spTree>
    <p:extLst>
      <p:ext uri="{BB962C8B-B14F-4D97-AF65-F5344CB8AC3E}">
        <p14:creationId xmlns:p14="http://schemas.microsoft.com/office/powerpoint/2010/main" val="201236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9B0A5-9C4D-DB72-CDAF-9A6D732F7D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195C3A-8094-5A31-2E16-CC0A84186E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574B74-8657-97DF-2EA5-A7043F0AA203}"/>
              </a:ext>
            </a:extLst>
          </p:cNvPr>
          <p:cNvSpPr>
            <a:spLocks noGrp="1"/>
          </p:cNvSpPr>
          <p:nvPr>
            <p:ph type="dt" sz="half" idx="10"/>
          </p:nvPr>
        </p:nvSpPr>
        <p:spPr/>
        <p:txBody>
          <a:bodyPr/>
          <a:lstStyle/>
          <a:p>
            <a:fld id="{678F2912-40D0-47D8-8F76-C3D5B9248F69}" type="datetimeFigureOut">
              <a:rPr lang="en-GB" smtClean="0"/>
              <a:t>13/06/2024</a:t>
            </a:fld>
            <a:endParaRPr lang="en-GB"/>
          </a:p>
        </p:txBody>
      </p:sp>
      <p:sp>
        <p:nvSpPr>
          <p:cNvPr id="5" name="Footer Placeholder 4">
            <a:extLst>
              <a:ext uri="{FF2B5EF4-FFF2-40B4-BE49-F238E27FC236}">
                <a16:creationId xmlns:a16="http://schemas.microsoft.com/office/drawing/2014/main" id="{62AB8942-D4C3-7DD0-4AC8-7332089509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1D880B-9488-48E2-73BA-9353045F72A7}"/>
              </a:ext>
            </a:extLst>
          </p:cNvPr>
          <p:cNvSpPr>
            <a:spLocks noGrp="1"/>
          </p:cNvSpPr>
          <p:nvPr>
            <p:ph type="sldNum" sz="quarter" idx="12"/>
          </p:nvPr>
        </p:nvSpPr>
        <p:spPr/>
        <p:txBody>
          <a:bodyPr/>
          <a:lstStyle/>
          <a:p>
            <a:fld id="{2D591438-956C-4944-B99C-31F7F915FD98}" type="slidenum">
              <a:rPr lang="en-GB" smtClean="0"/>
              <a:t>‹#›</a:t>
            </a:fld>
            <a:endParaRPr lang="en-GB"/>
          </a:p>
        </p:txBody>
      </p:sp>
    </p:spTree>
    <p:extLst>
      <p:ext uri="{BB962C8B-B14F-4D97-AF65-F5344CB8AC3E}">
        <p14:creationId xmlns:p14="http://schemas.microsoft.com/office/powerpoint/2010/main" val="635763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001D77-396B-BA9B-6263-98A3E189D3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E7F438-C099-DFF3-F01F-E8453CBABC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A35885-8A5E-84CC-6B78-F98E3C6D0827}"/>
              </a:ext>
            </a:extLst>
          </p:cNvPr>
          <p:cNvSpPr>
            <a:spLocks noGrp="1"/>
          </p:cNvSpPr>
          <p:nvPr>
            <p:ph type="dt" sz="half" idx="10"/>
          </p:nvPr>
        </p:nvSpPr>
        <p:spPr/>
        <p:txBody>
          <a:bodyPr/>
          <a:lstStyle/>
          <a:p>
            <a:fld id="{678F2912-40D0-47D8-8F76-C3D5B9248F69}" type="datetimeFigureOut">
              <a:rPr lang="en-GB" smtClean="0"/>
              <a:t>13/06/2024</a:t>
            </a:fld>
            <a:endParaRPr lang="en-GB"/>
          </a:p>
        </p:txBody>
      </p:sp>
      <p:sp>
        <p:nvSpPr>
          <p:cNvPr id="5" name="Footer Placeholder 4">
            <a:extLst>
              <a:ext uri="{FF2B5EF4-FFF2-40B4-BE49-F238E27FC236}">
                <a16:creationId xmlns:a16="http://schemas.microsoft.com/office/drawing/2014/main" id="{D834E7D6-BFDD-A1F6-078F-3DF092BEBB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AF4CC8-F5E4-9DA2-B8DA-8483028E29ED}"/>
              </a:ext>
            </a:extLst>
          </p:cNvPr>
          <p:cNvSpPr>
            <a:spLocks noGrp="1"/>
          </p:cNvSpPr>
          <p:nvPr>
            <p:ph type="sldNum" sz="quarter" idx="12"/>
          </p:nvPr>
        </p:nvSpPr>
        <p:spPr/>
        <p:txBody>
          <a:bodyPr/>
          <a:lstStyle/>
          <a:p>
            <a:fld id="{2D591438-956C-4944-B99C-31F7F915FD98}" type="slidenum">
              <a:rPr lang="en-GB" smtClean="0"/>
              <a:t>‹#›</a:t>
            </a:fld>
            <a:endParaRPr lang="en-GB"/>
          </a:p>
        </p:txBody>
      </p:sp>
    </p:spTree>
    <p:extLst>
      <p:ext uri="{BB962C8B-B14F-4D97-AF65-F5344CB8AC3E}">
        <p14:creationId xmlns:p14="http://schemas.microsoft.com/office/powerpoint/2010/main" val="1640979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9D6E-2EE8-C0C9-C5E4-B513838223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341790-7B1F-24B0-D108-9A36AC857A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A71344-8257-504A-7F9E-526BAAA6E001}"/>
              </a:ext>
            </a:extLst>
          </p:cNvPr>
          <p:cNvSpPr>
            <a:spLocks noGrp="1"/>
          </p:cNvSpPr>
          <p:nvPr>
            <p:ph type="dt" sz="half" idx="10"/>
          </p:nvPr>
        </p:nvSpPr>
        <p:spPr/>
        <p:txBody>
          <a:bodyPr/>
          <a:lstStyle/>
          <a:p>
            <a:fld id="{678F2912-40D0-47D8-8F76-C3D5B9248F69}" type="datetimeFigureOut">
              <a:rPr lang="en-GB" smtClean="0"/>
              <a:t>13/06/2024</a:t>
            </a:fld>
            <a:endParaRPr lang="en-GB"/>
          </a:p>
        </p:txBody>
      </p:sp>
      <p:sp>
        <p:nvSpPr>
          <p:cNvPr id="5" name="Footer Placeholder 4">
            <a:extLst>
              <a:ext uri="{FF2B5EF4-FFF2-40B4-BE49-F238E27FC236}">
                <a16:creationId xmlns:a16="http://schemas.microsoft.com/office/drawing/2014/main" id="{AC541063-E688-0A41-A5AC-CC37AB224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15CA48-A847-9ED2-0869-E9A0B5272080}"/>
              </a:ext>
            </a:extLst>
          </p:cNvPr>
          <p:cNvSpPr>
            <a:spLocks noGrp="1"/>
          </p:cNvSpPr>
          <p:nvPr>
            <p:ph type="sldNum" sz="quarter" idx="12"/>
          </p:nvPr>
        </p:nvSpPr>
        <p:spPr/>
        <p:txBody>
          <a:bodyPr/>
          <a:lstStyle/>
          <a:p>
            <a:fld id="{2D591438-956C-4944-B99C-31F7F915FD98}" type="slidenum">
              <a:rPr lang="en-GB" smtClean="0"/>
              <a:t>‹#›</a:t>
            </a:fld>
            <a:endParaRPr lang="en-GB"/>
          </a:p>
        </p:txBody>
      </p:sp>
    </p:spTree>
    <p:extLst>
      <p:ext uri="{BB962C8B-B14F-4D97-AF65-F5344CB8AC3E}">
        <p14:creationId xmlns:p14="http://schemas.microsoft.com/office/powerpoint/2010/main" val="3190433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4FE19-D5BF-37F8-2C37-D8EF170619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C36F83-E360-7BD0-0268-7FE7E64FB5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AB72D6-EF59-4861-BEDF-386A20F6719C}"/>
              </a:ext>
            </a:extLst>
          </p:cNvPr>
          <p:cNvSpPr>
            <a:spLocks noGrp="1"/>
          </p:cNvSpPr>
          <p:nvPr>
            <p:ph type="dt" sz="half" idx="10"/>
          </p:nvPr>
        </p:nvSpPr>
        <p:spPr/>
        <p:txBody>
          <a:bodyPr/>
          <a:lstStyle/>
          <a:p>
            <a:fld id="{678F2912-40D0-47D8-8F76-C3D5B9248F69}" type="datetimeFigureOut">
              <a:rPr lang="en-GB" smtClean="0"/>
              <a:t>13/06/2024</a:t>
            </a:fld>
            <a:endParaRPr lang="en-GB"/>
          </a:p>
        </p:txBody>
      </p:sp>
      <p:sp>
        <p:nvSpPr>
          <p:cNvPr id="5" name="Footer Placeholder 4">
            <a:extLst>
              <a:ext uri="{FF2B5EF4-FFF2-40B4-BE49-F238E27FC236}">
                <a16:creationId xmlns:a16="http://schemas.microsoft.com/office/drawing/2014/main" id="{69FF6616-54C3-830F-4450-0E3304A263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051E7-FD34-3723-2C67-7DDA26D39C71}"/>
              </a:ext>
            </a:extLst>
          </p:cNvPr>
          <p:cNvSpPr>
            <a:spLocks noGrp="1"/>
          </p:cNvSpPr>
          <p:nvPr>
            <p:ph type="sldNum" sz="quarter" idx="12"/>
          </p:nvPr>
        </p:nvSpPr>
        <p:spPr/>
        <p:txBody>
          <a:bodyPr/>
          <a:lstStyle/>
          <a:p>
            <a:fld id="{2D591438-956C-4944-B99C-31F7F915FD98}" type="slidenum">
              <a:rPr lang="en-GB" smtClean="0"/>
              <a:t>‹#›</a:t>
            </a:fld>
            <a:endParaRPr lang="en-GB"/>
          </a:p>
        </p:txBody>
      </p:sp>
    </p:spTree>
    <p:extLst>
      <p:ext uri="{BB962C8B-B14F-4D97-AF65-F5344CB8AC3E}">
        <p14:creationId xmlns:p14="http://schemas.microsoft.com/office/powerpoint/2010/main" val="2834319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BA4AD-6961-E1D1-1D85-B6D312CB4B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3AD742-F50C-DF43-6CD7-5C19EEA79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EB6434-B875-9732-58C4-251A65850B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19A7772-E5A9-BCCC-1810-608605081DF1}"/>
              </a:ext>
            </a:extLst>
          </p:cNvPr>
          <p:cNvSpPr>
            <a:spLocks noGrp="1"/>
          </p:cNvSpPr>
          <p:nvPr>
            <p:ph type="dt" sz="half" idx="10"/>
          </p:nvPr>
        </p:nvSpPr>
        <p:spPr/>
        <p:txBody>
          <a:bodyPr/>
          <a:lstStyle/>
          <a:p>
            <a:fld id="{678F2912-40D0-47D8-8F76-C3D5B9248F69}" type="datetimeFigureOut">
              <a:rPr lang="en-GB" smtClean="0"/>
              <a:t>13/06/2024</a:t>
            </a:fld>
            <a:endParaRPr lang="en-GB"/>
          </a:p>
        </p:txBody>
      </p:sp>
      <p:sp>
        <p:nvSpPr>
          <p:cNvPr id="6" name="Footer Placeholder 5">
            <a:extLst>
              <a:ext uri="{FF2B5EF4-FFF2-40B4-BE49-F238E27FC236}">
                <a16:creationId xmlns:a16="http://schemas.microsoft.com/office/drawing/2014/main" id="{5A188D43-7EB5-F2E1-DDC3-41A5019F0A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913D6E-BE9A-9F78-D822-A84BE0C04C4E}"/>
              </a:ext>
            </a:extLst>
          </p:cNvPr>
          <p:cNvSpPr>
            <a:spLocks noGrp="1"/>
          </p:cNvSpPr>
          <p:nvPr>
            <p:ph type="sldNum" sz="quarter" idx="12"/>
          </p:nvPr>
        </p:nvSpPr>
        <p:spPr/>
        <p:txBody>
          <a:bodyPr/>
          <a:lstStyle/>
          <a:p>
            <a:fld id="{2D591438-956C-4944-B99C-31F7F915FD98}" type="slidenum">
              <a:rPr lang="en-GB" smtClean="0"/>
              <a:t>‹#›</a:t>
            </a:fld>
            <a:endParaRPr lang="en-GB"/>
          </a:p>
        </p:txBody>
      </p:sp>
    </p:spTree>
    <p:extLst>
      <p:ext uri="{BB962C8B-B14F-4D97-AF65-F5344CB8AC3E}">
        <p14:creationId xmlns:p14="http://schemas.microsoft.com/office/powerpoint/2010/main" val="1521347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B3F0-21D1-B611-168B-BCE3215DBD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A0125E-A298-1F82-F1CC-7E3E328D1F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B2DABE-5997-6B10-8571-1B41146AEF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B01ED5-5A8A-EA7A-F0FD-EE22C06E2C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592188-B16E-E9D7-3ABD-F2150DC3DA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6BF24E7-21B1-895E-08DD-964AA6B01D5C}"/>
              </a:ext>
            </a:extLst>
          </p:cNvPr>
          <p:cNvSpPr>
            <a:spLocks noGrp="1"/>
          </p:cNvSpPr>
          <p:nvPr>
            <p:ph type="dt" sz="half" idx="10"/>
          </p:nvPr>
        </p:nvSpPr>
        <p:spPr/>
        <p:txBody>
          <a:bodyPr/>
          <a:lstStyle/>
          <a:p>
            <a:fld id="{678F2912-40D0-47D8-8F76-C3D5B9248F69}" type="datetimeFigureOut">
              <a:rPr lang="en-GB" smtClean="0"/>
              <a:t>13/06/2024</a:t>
            </a:fld>
            <a:endParaRPr lang="en-GB"/>
          </a:p>
        </p:txBody>
      </p:sp>
      <p:sp>
        <p:nvSpPr>
          <p:cNvPr id="8" name="Footer Placeholder 7">
            <a:extLst>
              <a:ext uri="{FF2B5EF4-FFF2-40B4-BE49-F238E27FC236}">
                <a16:creationId xmlns:a16="http://schemas.microsoft.com/office/drawing/2014/main" id="{30DA8F1E-E3B1-AB3E-2415-1713D3B4D82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D9C8927-CCC1-D797-20F3-39C4B9016452}"/>
              </a:ext>
            </a:extLst>
          </p:cNvPr>
          <p:cNvSpPr>
            <a:spLocks noGrp="1"/>
          </p:cNvSpPr>
          <p:nvPr>
            <p:ph type="sldNum" sz="quarter" idx="12"/>
          </p:nvPr>
        </p:nvSpPr>
        <p:spPr/>
        <p:txBody>
          <a:bodyPr/>
          <a:lstStyle/>
          <a:p>
            <a:fld id="{2D591438-956C-4944-B99C-31F7F915FD98}" type="slidenum">
              <a:rPr lang="en-GB" smtClean="0"/>
              <a:t>‹#›</a:t>
            </a:fld>
            <a:endParaRPr lang="en-GB"/>
          </a:p>
        </p:txBody>
      </p:sp>
    </p:spTree>
    <p:extLst>
      <p:ext uri="{BB962C8B-B14F-4D97-AF65-F5344CB8AC3E}">
        <p14:creationId xmlns:p14="http://schemas.microsoft.com/office/powerpoint/2010/main" val="1077483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FE478-9042-32D6-D0A6-112CFF04E6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B039C4-D8B5-3FC4-7D58-B156EEFA76B4}"/>
              </a:ext>
            </a:extLst>
          </p:cNvPr>
          <p:cNvSpPr>
            <a:spLocks noGrp="1"/>
          </p:cNvSpPr>
          <p:nvPr>
            <p:ph type="dt" sz="half" idx="10"/>
          </p:nvPr>
        </p:nvSpPr>
        <p:spPr/>
        <p:txBody>
          <a:bodyPr/>
          <a:lstStyle/>
          <a:p>
            <a:fld id="{678F2912-40D0-47D8-8F76-C3D5B9248F69}" type="datetimeFigureOut">
              <a:rPr lang="en-GB" smtClean="0"/>
              <a:t>13/06/2024</a:t>
            </a:fld>
            <a:endParaRPr lang="en-GB"/>
          </a:p>
        </p:txBody>
      </p:sp>
      <p:sp>
        <p:nvSpPr>
          <p:cNvPr id="4" name="Footer Placeholder 3">
            <a:extLst>
              <a:ext uri="{FF2B5EF4-FFF2-40B4-BE49-F238E27FC236}">
                <a16:creationId xmlns:a16="http://schemas.microsoft.com/office/drawing/2014/main" id="{729FEC20-9150-C3CC-3F66-7CAECF9CF48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F02E12-D40D-B442-706C-4DAB8FAA028C}"/>
              </a:ext>
            </a:extLst>
          </p:cNvPr>
          <p:cNvSpPr>
            <a:spLocks noGrp="1"/>
          </p:cNvSpPr>
          <p:nvPr>
            <p:ph type="sldNum" sz="quarter" idx="12"/>
          </p:nvPr>
        </p:nvSpPr>
        <p:spPr/>
        <p:txBody>
          <a:bodyPr/>
          <a:lstStyle/>
          <a:p>
            <a:fld id="{2D591438-956C-4944-B99C-31F7F915FD98}" type="slidenum">
              <a:rPr lang="en-GB" smtClean="0"/>
              <a:t>‹#›</a:t>
            </a:fld>
            <a:endParaRPr lang="en-GB"/>
          </a:p>
        </p:txBody>
      </p:sp>
    </p:spTree>
    <p:extLst>
      <p:ext uri="{BB962C8B-B14F-4D97-AF65-F5344CB8AC3E}">
        <p14:creationId xmlns:p14="http://schemas.microsoft.com/office/powerpoint/2010/main" val="1243558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B9CD7B-D388-AB48-571E-BD4E3F502243}"/>
              </a:ext>
            </a:extLst>
          </p:cNvPr>
          <p:cNvSpPr>
            <a:spLocks noGrp="1"/>
          </p:cNvSpPr>
          <p:nvPr>
            <p:ph type="dt" sz="half" idx="10"/>
          </p:nvPr>
        </p:nvSpPr>
        <p:spPr/>
        <p:txBody>
          <a:bodyPr/>
          <a:lstStyle/>
          <a:p>
            <a:fld id="{678F2912-40D0-47D8-8F76-C3D5B9248F69}" type="datetimeFigureOut">
              <a:rPr lang="en-GB" smtClean="0"/>
              <a:t>13/06/2024</a:t>
            </a:fld>
            <a:endParaRPr lang="en-GB"/>
          </a:p>
        </p:txBody>
      </p:sp>
      <p:sp>
        <p:nvSpPr>
          <p:cNvPr id="3" name="Footer Placeholder 2">
            <a:extLst>
              <a:ext uri="{FF2B5EF4-FFF2-40B4-BE49-F238E27FC236}">
                <a16:creationId xmlns:a16="http://schemas.microsoft.com/office/drawing/2014/main" id="{356D4D7E-3CAE-A55E-5EC8-EF22663B51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C168D1-01F0-4127-BB60-03E9CEB6BB71}"/>
              </a:ext>
            </a:extLst>
          </p:cNvPr>
          <p:cNvSpPr>
            <a:spLocks noGrp="1"/>
          </p:cNvSpPr>
          <p:nvPr>
            <p:ph type="sldNum" sz="quarter" idx="12"/>
          </p:nvPr>
        </p:nvSpPr>
        <p:spPr/>
        <p:txBody>
          <a:bodyPr/>
          <a:lstStyle/>
          <a:p>
            <a:fld id="{2D591438-956C-4944-B99C-31F7F915FD98}" type="slidenum">
              <a:rPr lang="en-GB" smtClean="0"/>
              <a:t>‹#›</a:t>
            </a:fld>
            <a:endParaRPr lang="en-GB"/>
          </a:p>
        </p:txBody>
      </p:sp>
    </p:spTree>
    <p:extLst>
      <p:ext uri="{BB962C8B-B14F-4D97-AF65-F5344CB8AC3E}">
        <p14:creationId xmlns:p14="http://schemas.microsoft.com/office/powerpoint/2010/main" val="1013462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9E560-E776-6354-21A0-7A2A91573E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5DAA8D-AAE2-8757-4FD0-2582D88DEF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D98AA1B-2B14-8587-AF9C-D6944E0FA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06A507-8204-FCF4-3FD5-E9ABEF239209}"/>
              </a:ext>
            </a:extLst>
          </p:cNvPr>
          <p:cNvSpPr>
            <a:spLocks noGrp="1"/>
          </p:cNvSpPr>
          <p:nvPr>
            <p:ph type="dt" sz="half" idx="10"/>
          </p:nvPr>
        </p:nvSpPr>
        <p:spPr/>
        <p:txBody>
          <a:bodyPr/>
          <a:lstStyle/>
          <a:p>
            <a:fld id="{678F2912-40D0-47D8-8F76-C3D5B9248F69}" type="datetimeFigureOut">
              <a:rPr lang="en-GB" smtClean="0"/>
              <a:t>13/06/2024</a:t>
            </a:fld>
            <a:endParaRPr lang="en-GB"/>
          </a:p>
        </p:txBody>
      </p:sp>
      <p:sp>
        <p:nvSpPr>
          <p:cNvPr id="6" name="Footer Placeholder 5">
            <a:extLst>
              <a:ext uri="{FF2B5EF4-FFF2-40B4-BE49-F238E27FC236}">
                <a16:creationId xmlns:a16="http://schemas.microsoft.com/office/drawing/2014/main" id="{E1705825-C69F-D364-1636-F127688A49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DC114E-67F9-C125-59F5-F94BEABE613B}"/>
              </a:ext>
            </a:extLst>
          </p:cNvPr>
          <p:cNvSpPr>
            <a:spLocks noGrp="1"/>
          </p:cNvSpPr>
          <p:nvPr>
            <p:ph type="sldNum" sz="quarter" idx="12"/>
          </p:nvPr>
        </p:nvSpPr>
        <p:spPr/>
        <p:txBody>
          <a:bodyPr/>
          <a:lstStyle/>
          <a:p>
            <a:fld id="{2D591438-956C-4944-B99C-31F7F915FD98}" type="slidenum">
              <a:rPr lang="en-GB" smtClean="0"/>
              <a:t>‹#›</a:t>
            </a:fld>
            <a:endParaRPr lang="en-GB"/>
          </a:p>
        </p:txBody>
      </p:sp>
    </p:spTree>
    <p:extLst>
      <p:ext uri="{BB962C8B-B14F-4D97-AF65-F5344CB8AC3E}">
        <p14:creationId xmlns:p14="http://schemas.microsoft.com/office/powerpoint/2010/main" val="3068365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A6D49-CFFA-386E-7019-63E9355E9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21D871-195E-2C1C-A00C-DF977371D8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387EEBE-A6FE-4F47-D897-684E2493B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0F650A-6147-8725-430A-ED277A3A2B32}"/>
              </a:ext>
            </a:extLst>
          </p:cNvPr>
          <p:cNvSpPr>
            <a:spLocks noGrp="1"/>
          </p:cNvSpPr>
          <p:nvPr>
            <p:ph type="dt" sz="half" idx="10"/>
          </p:nvPr>
        </p:nvSpPr>
        <p:spPr/>
        <p:txBody>
          <a:bodyPr/>
          <a:lstStyle/>
          <a:p>
            <a:fld id="{678F2912-40D0-47D8-8F76-C3D5B9248F69}" type="datetimeFigureOut">
              <a:rPr lang="en-GB" smtClean="0"/>
              <a:t>13/06/2024</a:t>
            </a:fld>
            <a:endParaRPr lang="en-GB"/>
          </a:p>
        </p:txBody>
      </p:sp>
      <p:sp>
        <p:nvSpPr>
          <p:cNvPr id="6" name="Footer Placeholder 5">
            <a:extLst>
              <a:ext uri="{FF2B5EF4-FFF2-40B4-BE49-F238E27FC236}">
                <a16:creationId xmlns:a16="http://schemas.microsoft.com/office/drawing/2014/main" id="{ADDE8419-150A-1419-E7B9-DE8685D514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C7C655-24C0-BE05-8552-55DE962FBC02}"/>
              </a:ext>
            </a:extLst>
          </p:cNvPr>
          <p:cNvSpPr>
            <a:spLocks noGrp="1"/>
          </p:cNvSpPr>
          <p:nvPr>
            <p:ph type="sldNum" sz="quarter" idx="12"/>
          </p:nvPr>
        </p:nvSpPr>
        <p:spPr/>
        <p:txBody>
          <a:bodyPr/>
          <a:lstStyle/>
          <a:p>
            <a:fld id="{2D591438-956C-4944-B99C-31F7F915FD98}" type="slidenum">
              <a:rPr lang="en-GB" smtClean="0"/>
              <a:t>‹#›</a:t>
            </a:fld>
            <a:endParaRPr lang="en-GB"/>
          </a:p>
        </p:txBody>
      </p:sp>
    </p:spTree>
    <p:extLst>
      <p:ext uri="{BB962C8B-B14F-4D97-AF65-F5344CB8AC3E}">
        <p14:creationId xmlns:p14="http://schemas.microsoft.com/office/powerpoint/2010/main" val="2133327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B621D0-C447-5A05-D32C-DD51849352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1D8D58-64AB-20D1-ACFE-338239BF24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256024-2E4B-546A-157D-3922E60EB4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8F2912-40D0-47D8-8F76-C3D5B9248F69}" type="datetimeFigureOut">
              <a:rPr lang="en-GB" smtClean="0"/>
              <a:t>13/06/2024</a:t>
            </a:fld>
            <a:endParaRPr lang="en-GB"/>
          </a:p>
        </p:txBody>
      </p:sp>
      <p:sp>
        <p:nvSpPr>
          <p:cNvPr id="5" name="Footer Placeholder 4">
            <a:extLst>
              <a:ext uri="{FF2B5EF4-FFF2-40B4-BE49-F238E27FC236}">
                <a16:creationId xmlns:a16="http://schemas.microsoft.com/office/drawing/2014/main" id="{F050B7A2-F7B0-982D-B148-9FACBB0829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CDC69C-2618-20C5-A5DC-64A8F61BA3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91438-956C-4944-B99C-31F7F915FD98}" type="slidenum">
              <a:rPr lang="en-GB" smtClean="0"/>
              <a:t>‹#›</a:t>
            </a:fld>
            <a:endParaRPr lang="en-GB"/>
          </a:p>
        </p:txBody>
      </p:sp>
    </p:spTree>
    <p:extLst>
      <p:ext uri="{BB962C8B-B14F-4D97-AF65-F5344CB8AC3E}">
        <p14:creationId xmlns:p14="http://schemas.microsoft.com/office/powerpoint/2010/main" val="1059173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9F9D8434.xm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onlinelibrary.wiley.com/doi/10.1111/all.1394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gpifn.files.wordpress.com/2019/10/imap-treatment-algorithm.pdf" TargetMode="External"/><Relationship Id="rId4" Type="http://schemas.openxmlformats.org/officeDocument/2006/relationships/hyperlink" Target="https://gpifn.files.wordpress.com/2019/10/imap-presentation-algorithm-1.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bda.uk.com/resourceLibrary/printPdf/?resource=food-allergy-intolerance-testing" TargetMode="External"/><Relationship Id="rId5" Type="http://schemas.openxmlformats.org/officeDocument/2006/relationships/image" Target="../media/image1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www.allergyuk.org/" TargetMode="Externa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gpifn.files.wordpress.com/2019/10/home_reintroduction_protocol_to_confirm_or_exclude_diagnosis_original.pdf" TargetMode="External"/><Relationship Id="rId5" Type="http://schemas.openxmlformats.org/officeDocument/2006/relationships/hyperlink" Target="https://gpifn.files.wordpress.com/2019/10/imap-supporting-breastfeeding-factsheet.pdf" TargetMode="External"/><Relationship Id="rId4" Type="http://schemas.openxmlformats.org/officeDocument/2006/relationships/hyperlink" Target="https://gpifn.files.wordpress.com/2019/10/imap_patient_factsheet_original.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1.png"/><Relationship Id="rId9" Type="http://schemas.openxmlformats.org/officeDocument/2006/relationships/image" Target="../media/image32.pn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120_3AA5E53B.xm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hyperlink" Target="https://gpifn.files.wordpress.com/2019/10/imap_final_ladder-may_2017_original.pdf" TargetMode="External"/><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www.nhs.uk/conditions/baby/weaning-and-feeding/vitamins-for-children/"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hyperlink" Target="https://laleche.org.uk/" TargetMode="External"/><Relationship Id="rId13" Type="http://schemas.openxmlformats.org/officeDocument/2006/relationships/hyperlink" Target="http://www.itchysneezywheezy.co.uk/" TargetMode="External"/><Relationship Id="rId3" Type="http://schemas.openxmlformats.org/officeDocument/2006/relationships/image" Target="../media/image1.png"/><Relationship Id="rId7" Type="http://schemas.openxmlformats.org/officeDocument/2006/relationships/hyperlink" Target="https://www.bda.uk.com/resourceDetail/printPdf/?resource=milk-allergy" TargetMode="External"/><Relationship Id="rId12" Type="http://schemas.openxmlformats.org/officeDocument/2006/relationships/hyperlink" Target="http://www.eczema.org/"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www.allergyuk.org/resources/does-my-child-have-a-cows-milk-allergy/" TargetMode="External"/><Relationship Id="rId11" Type="http://schemas.openxmlformats.org/officeDocument/2006/relationships/hyperlink" Target="https://www.nhs.uk/conditions/pregnancy-and-baby/eczema-in-children/" TargetMode="External"/><Relationship Id="rId5" Type="http://schemas.openxmlformats.org/officeDocument/2006/relationships/hyperlink" Target="https://www.nice.org.uk/guidance/cg116" TargetMode="External"/><Relationship Id="rId15" Type="http://schemas.openxmlformats.org/officeDocument/2006/relationships/hyperlink" Target="http://www.anaphylaxis.org.uk/" TargetMode="External"/><Relationship Id="rId10" Type="http://schemas.openxmlformats.org/officeDocument/2006/relationships/hyperlink" Target="https://cks.nice.org.uk/topics/colic-infantile/" TargetMode="External"/><Relationship Id="rId4" Type="http://schemas.openxmlformats.org/officeDocument/2006/relationships/hyperlink" Target="https://gpifn.org.uk/imap/" TargetMode="External"/><Relationship Id="rId9" Type="http://schemas.openxmlformats.org/officeDocument/2006/relationships/hyperlink" Target="https://www.nice.org.uk/guidance/ng1" TargetMode="External"/><Relationship Id="rId14" Type="http://schemas.openxmlformats.org/officeDocument/2006/relationships/hyperlink" Target="https://www.allergyuk.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gpifn.org.uk/imap/"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ww.nice.org.uk/guidance/ng1" TargetMode="External"/></Relationships>
</file>

<file path=ppt/slides/_rels/slide8.xml.rels><?xml version="1.0" encoding="UTF-8" standalone="yes"?>
<Relationships xmlns="http://schemas.openxmlformats.org/package/2006/relationships"><Relationship Id="rId3" Type="http://schemas.microsoft.com/office/2018/10/relationships/comments" Target="../comments/modernComment_10A_850ADB9E.xm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cks.nice.org.uk/topics/colic-infantile/"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56015" y="350282"/>
            <a:ext cx="8111066" cy="1384995"/>
          </a:xfrm>
          <a:prstGeom prst="rect">
            <a:avLst/>
          </a:prstGeom>
          <a:noFill/>
        </p:spPr>
        <p:txBody>
          <a:bodyPr wrap="square" lIns="91440" tIns="45720" rIns="91440" bIns="45720" rtlCol="0" anchor="t">
            <a:spAutoFit/>
          </a:bodyPr>
          <a:lstStyle/>
          <a:p>
            <a:r>
              <a:rPr lang="en-GB" sz="3600" b="1">
                <a:solidFill>
                  <a:srgbClr val="7CCBE0"/>
                </a:solidFill>
                <a:latin typeface="+mj-lt"/>
                <a:ea typeface="Calibri Light"/>
                <a:cs typeface="Calibri Light"/>
              </a:rPr>
              <a:t>Cow’s Milk Allergy</a:t>
            </a:r>
          </a:p>
          <a:p>
            <a:r>
              <a:rPr lang="en-GB" sz="1600" b="1">
                <a:solidFill>
                  <a:srgbClr val="7CCBE0"/>
                </a:solidFill>
                <a:latin typeface="Calibri"/>
                <a:ea typeface="Calibri Light"/>
                <a:cs typeface="Calibri Light"/>
              </a:rPr>
              <a:t>Toni Russell , Child Healthy Weight Advisor</a:t>
            </a:r>
          </a:p>
          <a:p>
            <a:r>
              <a:rPr lang="en-GB" sz="1600">
                <a:solidFill>
                  <a:srgbClr val="7CCBE0"/>
                </a:solidFill>
                <a:latin typeface="Calibri"/>
                <a:ea typeface="Calibri Light"/>
                <a:cs typeface="Calibri Light"/>
              </a:rPr>
              <a:t>Tower Hamlet GP Care Group</a:t>
            </a:r>
          </a:p>
          <a:p>
            <a:r>
              <a:rPr lang="en-GB" sz="1600">
                <a:solidFill>
                  <a:srgbClr val="7CCBE0"/>
                </a:solidFill>
                <a:latin typeface="Calibri"/>
                <a:ea typeface="Calibri Light"/>
                <a:cs typeface="Calibri Light"/>
              </a:rPr>
              <a:t>Child Healthy Weight and Infant Feeding Team</a:t>
            </a:r>
          </a:p>
        </p:txBody>
      </p:sp>
      <p:sp>
        <p:nvSpPr>
          <p:cNvPr id="23" name="TextBox 22">
            <a:extLst>
              <a:ext uri="{FF2B5EF4-FFF2-40B4-BE49-F238E27FC236}">
                <a16:creationId xmlns:a16="http://schemas.microsoft.com/office/drawing/2014/main" id="{BC559DDC-3927-2F70-708E-F49132B84F85}"/>
              </a:ext>
            </a:extLst>
          </p:cNvPr>
          <p:cNvSpPr txBox="1"/>
          <p:nvPr/>
        </p:nvSpPr>
        <p:spPr>
          <a:xfrm>
            <a:off x="4913496" y="6379122"/>
            <a:ext cx="10527463" cy="400110"/>
          </a:xfrm>
          <a:prstGeom prst="rect">
            <a:avLst/>
          </a:prstGeom>
          <a:noFill/>
        </p:spPr>
        <p:txBody>
          <a:bodyPr wrap="square" lIns="91440" tIns="45720" rIns="91440" bIns="45720" rtlCol="0" anchor="t">
            <a:spAutoFit/>
          </a:bodyPr>
          <a:lstStyle/>
          <a:p>
            <a:r>
              <a:rPr lang="en-US" sz="2000" b="1" u="none" strike="noStrike" baseline="0">
                <a:solidFill>
                  <a:srgbClr val="002060"/>
                </a:solidFill>
              </a:rPr>
              <a:t>Tower Hamlets GP Care Group, </a:t>
            </a:r>
            <a:r>
              <a:rPr lang="en-GB" sz="2000" b="1" u="none" strike="noStrike" baseline="0">
                <a:solidFill>
                  <a:srgbClr val="002060"/>
                </a:solidFill>
              </a:rPr>
              <a:t>School Health &amp; Wellbeing Team</a:t>
            </a:r>
            <a:endParaRPr lang="en-GB" sz="2000" b="1">
              <a:solidFill>
                <a:srgbClr val="002060"/>
              </a:solidFill>
            </a:endParaRPr>
          </a:p>
        </p:txBody>
      </p:sp>
      <p:pic>
        <p:nvPicPr>
          <p:cNvPr id="2" name="Picture 1" descr="Feeding a baby">
            <a:extLst>
              <a:ext uri="{FF2B5EF4-FFF2-40B4-BE49-F238E27FC236}">
                <a16:creationId xmlns:a16="http://schemas.microsoft.com/office/drawing/2014/main" id="{89CE5FDB-72DB-62CE-0FA5-C5FCE1ECD1B7}"/>
              </a:ext>
            </a:extLst>
          </p:cNvPr>
          <p:cNvPicPr>
            <a:picLocks noChangeAspect="1"/>
          </p:cNvPicPr>
          <p:nvPr/>
        </p:nvPicPr>
        <p:blipFill>
          <a:blip r:embed="rId5"/>
          <a:stretch>
            <a:fillRect/>
          </a:stretch>
        </p:blipFill>
        <p:spPr>
          <a:xfrm>
            <a:off x="6269790" y="3054684"/>
            <a:ext cx="4344737" cy="3007894"/>
          </a:xfrm>
          <a:prstGeom prst="rect">
            <a:avLst/>
          </a:prstGeom>
        </p:spPr>
      </p:pic>
      <p:pic>
        <p:nvPicPr>
          <p:cNvPr id="3" name="Picture 2" descr="A close-up of a child eating&#10;&#10;Description automatically generated">
            <a:extLst>
              <a:ext uri="{FF2B5EF4-FFF2-40B4-BE49-F238E27FC236}">
                <a16:creationId xmlns:a16="http://schemas.microsoft.com/office/drawing/2014/main" id="{03679850-B22B-6056-FB8A-D2949A09C435}"/>
              </a:ext>
            </a:extLst>
          </p:cNvPr>
          <p:cNvPicPr>
            <a:picLocks noChangeAspect="1"/>
          </p:cNvPicPr>
          <p:nvPr/>
        </p:nvPicPr>
        <p:blipFill>
          <a:blip r:embed="rId6"/>
          <a:stretch>
            <a:fillRect/>
          </a:stretch>
        </p:blipFill>
        <p:spPr>
          <a:xfrm>
            <a:off x="1326315" y="2292768"/>
            <a:ext cx="3577055" cy="3649411"/>
          </a:xfrm>
          <a:prstGeom prst="rect">
            <a:avLst/>
          </a:prstGeom>
        </p:spPr>
      </p:pic>
      <p:pic>
        <p:nvPicPr>
          <p:cNvPr id="5" name="Picture 4" descr="Splash of thick white liquid on off white background">
            <a:extLst>
              <a:ext uri="{FF2B5EF4-FFF2-40B4-BE49-F238E27FC236}">
                <a16:creationId xmlns:a16="http://schemas.microsoft.com/office/drawing/2014/main" id="{FA3143E6-3A05-6C6B-2C0D-D91E710EBED7}"/>
              </a:ext>
            </a:extLst>
          </p:cNvPr>
          <p:cNvPicPr>
            <a:picLocks noChangeAspect="1"/>
          </p:cNvPicPr>
          <p:nvPr/>
        </p:nvPicPr>
        <p:blipFill>
          <a:blip r:embed="rId7"/>
          <a:stretch>
            <a:fillRect/>
          </a:stretch>
        </p:blipFill>
        <p:spPr>
          <a:xfrm>
            <a:off x="6446443" y="503321"/>
            <a:ext cx="2788272" cy="2001253"/>
          </a:xfrm>
          <a:prstGeom prst="rect">
            <a:avLst/>
          </a:prstGeom>
        </p:spPr>
      </p:pic>
    </p:spTree>
    <p:extLst>
      <p:ext uri="{BB962C8B-B14F-4D97-AF65-F5344CB8AC3E}">
        <p14:creationId xmlns:p14="http://schemas.microsoft.com/office/powerpoint/2010/main" val="2677900340"/>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3" name="TextBox 2">
            <a:extLst>
              <a:ext uri="{FF2B5EF4-FFF2-40B4-BE49-F238E27FC236}">
                <a16:creationId xmlns:a16="http://schemas.microsoft.com/office/drawing/2014/main" id="{98CFF6DD-F5A0-900E-B873-D99FF5A4E86C}"/>
              </a:ext>
            </a:extLst>
          </p:cNvPr>
          <p:cNvSpPr txBox="1"/>
          <p:nvPr/>
        </p:nvSpPr>
        <p:spPr>
          <a:xfrm>
            <a:off x="1206299" y="500359"/>
            <a:ext cx="8111066" cy="646331"/>
          </a:xfrm>
          <a:prstGeom prst="rect">
            <a:avLst/>
          </a:prstGeom>
          <a:noFill/>
        </p:spPr>
        <p:txBody>
          <a:bodyPr wrap="square" rtlCol="0">
            <a:spAutoFit/>
          </a:bodyPr>
          <a:lstStyle/>
          <a:p>
            <a:r>
              <a:rPr lang="en-GB" sz="3600" b="1">
                <a:solidFill>
                  <a:srgbClr val="7CCBE0"/>
                </a:solidFill>
                <a:latin typeface="+mj-lt"/>
                <a:ea typeface="+mj-ea"/>
                <a:cs typeface="+mj-cs"/>
              </a:rPr>
              <a:t>First line management of Symptoms</a:t>
            </a:r>
          </a:p>
        </p:txBody>
      </p:sp>
      <p:sp>
        <p:nvSpPr>
          <p:cNvPr id="4" name="Flowchart: Terminator 3">
            <a:extLst>
              <a:ext uri="{FF2B5EF4-FFF2-40B4-BE49-F238E27FC236}">
                <a16:creationId xmlns:a16="http://schemas.microsoft.com/office/drawing/2014/main" id="{949F05C9-F92F-6159-D27C-E924908E5588}"/>
              </a:ext>
            </a:extLst>
          </p:cNvPr>
          <p:cNvSpPr/>
          <p:nvPr/>
        </p:nvSpPr>
        <p:spPr>
          <a:xfrm>
            <a:off x="1817914" y="2329543"/>
            <a:ext cx="4278086" cy="1654628"/>
          </a:xfrm>
          <a:prstGeom prst="flowChartTerminator">
            <a:avLst/>
          </a:prstGeom>
          <a:solidFill>
            <a:srgbClr val="7CCB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a:t>Eczema</a:t>
            </a:r>
          </a:p>
        </p:txBody>
      </p:sp>
      <p:sp>
        <p:nvSpPr>
          <p:cNvPr id="6" name="TextBox 5">
            <a:extLst>
              <a:ext uri="{FF2B5EF4-FFF2-40B4-BE49-F238E27FC236}">
                <a16:creationId xmlns:a16="http://schemas.microsoft.com/office/drawing/2014/main" id="{9390FFBB-CC26-B04E-9C72-68FD0581FD2A}"/>
              </a:ext>
            </a:extLst>
          </p:cNvPr>
          <p:cNvSpPr txBox="1"/>
          <p:nvPr/>
        </p:nvSpPr>
        <p:spPr>
          <a:xfrm>
            <a:off x="7032171" y="2375405"/>
            <a:ext cx="3766458" cy="120032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GB" sz="1800" b="1" i="0" u="none" strike="noStrike" cap="none">
                <a:solidFill>
                  <a:schemeClr val="dk1"/>
                </a:solidFill>
                <a:latin typeface="Inter"/>
                <a:ea typeface="Inter"/>
                <a:cs typeface="Inter"/>
                <a:sym typeface="Inter"/>
              </a:rPr>
              <a:t>Tips: </a:t>
            </a:r>
            <a:r>
              <a:rPr lang="en-GB" sz="1800" b="0" i="0" u="none" strike="noStrike" cap="none">
                <a:solidFill>
                  <a:schemeClr val="dk1"/>
                </a:solidFill>
                <a:latin typeface="Inter"/>
                <a:ea typeface="Inter"/>
                <a:cs typeface="Inter"/>
                <a:sym typeface="Inter"/>
              </a:rPr>
              <a:t>Ensure good ‘eczema management’ - using frequent creams and emollients to keep the skin in good condition </a:t>
            </a:r>
          </a:p>
        </p:txBody>
      </p:sp>
    </p:spTree>
    <p:extLst>
      <p:ext uri="{BB962C8B-B14F-4D97-AF65-F5344CB8AC3E}">
        <p14:creationId xmlns:p14="http://schemas.microsoft.com/office/powerpoint/2010/main" val="3816709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079938" y="398961"/>
            <a:ext cx="8111066" cy="646331"/>
          </a:xfrm>
          <a:prstGeom prst="rect">
            <a:avLst/>
          </a:prstGeom>
          <a:noFill/>
        </p:spPr>
        <p:txBody>
          <a:bodyPr wrap="square" rtlCol="0">
            <a:spAutoFit/>
          </a:bodyPr>
          <a:lstStyle/>
          <a:p>
            <a:r>
              <a:rPr lang="en-US" sz="3600" b="1">
                <a:solidFill>
                  <a:srgbClr val="7CCBE0"/>
                </a:solidFill>
                <a:latin typeface="+mj-lt"/>
                <a:ea typeface="+mj-ea"/>
                <a:cs typeface="+mj-cs"/>
              </a:rPr>
              <a:t>Breast Feeding and Allergies</a:t>
            </a:r>
            <a:endParaRPr lang="en-GB" sz="3600" b="1">
              <a:solidFill>
                <a:srgbClr val="7CCBE0"/>
              </a:solidFill>
              <a:latin typeface="+mj-lt"/>
              <a:ea typeface="+mj-ea"/>
              <a:cs typeface="+mj-cs"/>
            </a:endParaRPr>
          </a:p>
        </p:txBody>
      </p:sp>
      <p:sp>
        <p:nvSpPr>
          <p:cNvPr id="2" name="Google Shape;516;p62">
            <a:extLst>
              <a:ext uri="{FF2B5EF4-FFF2-40B4-BE49-F238E27FC236}">
                <a16:creationId xmlns:a16="http://schemas.microsoft.com/office/drawing/2014/main" id="{58EB4F79-6346-C59D-ED1A-D7D8E3C4EC00}"/>
              </a:ext>
            </a:extLst>
          </p:cNvPr>
          <p:cNvSpPr txBox="1">
            <a:spLocks/>
          </p:cNvSpPr>
          <p:nvPr/>
        </p:nvSpPr>
        <p:spPr>
          <a:xfrm>
            <a:off x="1079938" y="1411090"/>
            <a:ext cx="10034375" cy="3759624"/>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17500">
              <a:lnSpc>
                <a:spcPct val="100000"/>
              </a:lnSpc>
              <a:spcBef>
                <a:spcPts val="0"/>
              </a:spcBef>
              <a:buSzPts val="1400"/>
              <a:buFont typeface="Arial"/>
              <a:buChar char="•"/>
            </a:pPr>
            <a:r>
              <a:rPr lang="en-GB" sz="2000">
                <a:solidFill>
                  <a:srgbClr val="000E30"/>
                </a:solidFill>
                <a:ea typeface="Inter"/>
                <a:cs typeface="Inter"/>
                <a:sym typeface="Inter"/>
              </a:rPr>
              <a:t>Continuing to breastfeed is the best outcome</a:t>
            </a:r>
          </a:p>
          <a:p>
            <a:pPr marL="457200" indent="0">
              <a:lnSpc>
                <a:spcPct val="100000"/>
              </a:lnSpc>
              <a:spcBef>
                <a:spcPts val="0"/>
              </a:spcBef>
              <a:buFont typeface="Arial" panose="020B0604020202020204" pitchFamily="34" charset="0"/>
              <a:buNone/>
            </a:pPr>
            <a:endParaRPr lang="en-GB" sz="2000">
              <a:solidFill>
                <a:srgbClr val="000E30"/>
              </a:solidFill>
            </a:endParaRPr>
          </a:p>
          <a:p>
            <a:pPr marL="457200" indent="-317500">
              <a:lnSpc>
                <a:spcPct val="100000"/>
              </a:lnSpc>
              <a:spcBef>
                <a:spcPts val="0"/>
              </a:spcBef>
              <a:buSzPts val="1400"/>
              <a:buFont typeface="Arial"/>
              <a:buChar char="•"/>
            </a:pPr>
            <a:r>
              <a:rPr lang="en-GB" sz="2000">
                <a:solidFill>
                  <a:srgbClr val="000E30"/>
                </a:solidFill>
                <a:ea typeface="Inter"/>
                <a:cs typeface="Inter"/>
                <a:sym typeface="Inter"/>
              </a:rPr>
              <a:t>Many of the symptoms seen in breastfed infants can be addressed by reassurance around feeding techniques and managing expectations of what is normal for a breastfed baby</a:t>
            </a:r>
            <a:r>
              <a:rPr lang="en-GB" sz="2000">
                <a:solidFill>
                  <a:srgbClr val="000E30"/>
                </a:solidFill>
              </a:rPr>
              <a:t>.</a:t>
            </a:r>
          </a:p>
          <a:p>
            <a:pPr marL="0" indent="0">
              <a:lnSpc>
                <a:spcPct val="100000"/>
              </a:lnSpc>
              <a:spcBef>
                <a:spcPts val="0"/>
              </a:spcBef>
              <a:buFont typeface="Arial" panose="020B0604020202020204" pitchFamily="34" charset="0"/>
              <a:buNone/>
            </a:pPr>
            <a:endParaRPr lang="en-GB" sz="2000">
              <a:solidFill>
                <a:srgbClr val="000E30"/>
              </a:solidFill>
            </a:endParaRPr>
          </a:p>
          <a:p>
            <a:pPr marL="457200" indent="-317500">
              <a:lnSpc>
                <a:spcPct val="100000"/>
              </a:lnSpc>
              <a:spcBef>
                <a:spcPts val="0"/>
              </a:spcBef>
              <a:buSzPts val="1400"/>
              <a:buFont typeface="Arial"/>
              <a:buChar char="•"/>
            </a:pPr>
            <a:r>
              <a:rPr lang="en-GB" sz="2000">
                <a:solidFill>
                  <a:srgbClr val="000E30"/>
                </a:solidFill>
                <a:ea typeface="Inter"/>
                <a:cs typeface="Inter"/>
                <a:sym typeface="Inter"/>
              </a:rPr>
              <a:t>It is rare to need to stop breastfeeding.</a:t>
            </a:r>
          </a:p>
          <a:p>
            <a:pPr marL="457200" indent="0">
              <a:lnSpc>
                <a:spcPct val="100000"/>
              </a:lnSpc>
              <a:spcBef>
                <a:spcPts val="0"/>
              </a:spcBef>
              <a:buFont typeface="Arial" panose="020B0604020202020204" pitchFamily="34" charset="0"/>
              <a:buNone/>
            </a:pPr>
            <a:endParaRPr lang="en-GB" sz="2000">
              <a:solidFill>
                <a:srgbClr val="000E30"/>
              </a:solidFill>
            </a:endParaRPr>
          </a:p>
          <a:p>
            <a:pPr marL="457200" indent="-317500">
              <a:lnSpc>
                <a:spcPct val="100000"/>
              </a:lnSpc>
              <a:spcBef>
                <a:spcPts val="0"/>
              </a:spcBef>
              <a:buClr>
                <a:srgbClr val="000E30"/>
              </a:buClr>
              <a:buSzPts val="1400"/>
            </a:pPr>
            <a:r>
              <a:rPr lang="en-GB" sz="2000">
                <a:solidFill>
                  <a:srgbClr val="000E30"/>
                </a:solidFill>
              </a:rPr>
              <a:t>Unnecessary elimination of food allergens may adversely impact the nutritional status of the breastfeeding mother </a:t>
            </a:r>
            <a:r>
              <a:rPr lang="en-GB" sz="2000" u="sng">
                <a:solidFill>
                  <a:schemeClr val="hlink"/>
                </a:solidFill>
                <a:hlinkClick r:id="rId4"/>
              </a:rPr>
              <a:t>EAACI position paper</a:t>
            </a:r>
            <a:endParaRPr lang="en-GB" sz="2000">
              <a:solidFill>
                <a:srgbClr val="000E30"/>
              </a:solidFill>
            </a:endParaRPr>
          </a:p>
          <a:p>
            <a:pPr marL="457200" indent="0">
              <a:lnSpc>
                <a:spcPct val="100000"/>
              </a:lnSpc>
              <a:spcBef>
                <a:spcPts val="0"/>
              </a:spcBef>
              <a:buFont typeface="Arial" panose="020B0604020202020204" pitchFamily="34" charset="0"/>
              <a:buNone/>
            </a:pPr>
            <a:endParaRPr lang="en-GB" sz="2000">
              <a:solidFill>
                <a:srgbClr val="000E30"/>
              </a:solidFill>
            </a:endParaRPr>
          </a:p>
          <a:p>
            <a:pPr marL="457200" indent="-317500">
              <a:lnSpc>
                <a:spcPct val="100000"/>
              </a:lnSpc>
              <a:spcBef>
                <a:spcPts val="0"/>
              </a:spcBef>
              <a:buSzPts val="1400"/>
              <a:buFont typeface="Arial"/>
              <a:buChar char="•"/>
            </a:pPr>
            <a:r>
              <a:rPr lang="en-GB" sz="2000"/>
              <a:t>Be aware on the added burden and impact of quality of life that elimination diets bring for breastfeeding parents </a:t>
            </a:r>
            <a:r>
              <a:rPr lang="en-GB" sz="2000" u="sng">
                <a:solidFill>
                  <a:schemeClr val="dk2"/>
                </a:solidFill>
                <a:hlinkClick r:id="rId4">
                  <a:extLst>
                    <a:ext uri="{A12FA001-AC4F-418D-AE19-62706E023703}">
                      <ahyp:hlinkClr xmlns:ahyp="http://schemas.microsoft.com/office/drawing/2018/hyperlinkcolor" val="tx"/>
                    </a:ext>
                  </a:extLst>
                </a:hlinkClick>
              </a:rPr>
              <a:t>EAACI position paper</a:t>
            </a:r>
            <a:endParaRPr lang="en-GB" sz="2000" u="sng">
              <a:solidFill>
                <a:schemeClr val="dk2"/>
              </a:solidFill>
            </a:endParaRPr>
          </a:p>
          <a:p>
            <a:pPr marL="457200" indent="-317500">
              <a:lnSpc>
                <a:spcPct val="100000"/>
              </a:lnSpc>
              <a:spcBef>
                <a:spcPts val="0"/>
              </a:spcBef>
              <a:buSzPts val="1400"/>
              <a:buFont typeface="Arial"/>
              <a:buChar char="•"/>
            </a:pPr>
            <a:endParaRPr lang="en-GB" sz="2000" u="sng">
              <a:solidFill>
                <a:schemeClr val="dk2"/>
              </a:solidFill>
            </a:endParaRPr>
          </a:p>
          <a:p>
            <a:pPr marL="139700" indent="0">
              <a:lnSpc>
                <a:spcPct val="100000"/>
              </a:lnSpc>
              <a:spcBef>
                <a:spcPts val="0"/>
              </a:spcBef>
              <a:buSzPts val="1400"/>
              <a:buNone/>
            </a:pPr>
            <a:endParaRPr lang="en-GB" sz="2000"/>
          </a:p>
          <a:p>
            <a:pPr marL="457200" indent="-317500">
              <a:lnSpc>
                <a:spcPct val="100000"/>
              </a:lnSpc>
              <a:spcBef>
                <a:spcPts val="0"/>
              </a:spcBef>
              <a:buSzPts val="1400"/>
              <a:buFont typeface="Arial"/>
              <a:buChar char="•"/>
            </a:pPr>
            <a:endParaRPr lang="en-GB" sz="1600"/>
          </a:p>
          <a:p>
            <a:pPr marL="152400" indent="0">
              <a:lnSpc>
                <a:spcPct val="100000"/>
              </a:lnSpc>
              <a:spcBef>
                <a:spcPts val="0"/>
              </a:spcBef>
              <a:buSzPts val="1200"/>
              <a:buFont typeface="Arial" panose="020B0604020202020204" pitchFamily="34" charset="0"/>
              <a:buNone/>
            </a:pPr>
            <a:br>
              <a:rPr lang="en-GB"/>
            </a:br>
            <a:endParaRPr lang="en-GB"/>
          </a:p>
        </p:txBody>
      </p:sp>
    </p:spTree>
    <p:extLst>
      <p:ext uri="{BB962C8B-B14F-4D97-AF65-F5344CB8AC3E}">
        <p14:creationId xmlns:p14="http://schemas.microsoft.com/office/powerpoint/2010/main" val="80656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You Suspect CMA….What next?</a:t>
            </a:r>
            <a:endParaRPr lang="en-GB" sz="3600" b="1">
              <a:solidFill>
                <a:srgbClr val="7CCBE0"/>
              </a:solidFill>
              <a:latin typeface="+mj-lt"/>
              <a:ea typeface="+mj-ea"/>
              <a:cs typeface="+mj-cs"/>
            </a:endParaRPr>
          </a:p>
        </p:txBody>
      </p:sp>
      <p:sp>
        <p:nvSpPr>
          <p:cNvPr id="2" name="Google Shape;522;p63">
            <a:extLst>
              <a:ext uri="{FF2B5EF4-FFF2-40B4-BE49-F238E27FC236}">
                <a16:creationId xmlns:a16="http://schemas.microsoft.com/office/drawing/2014/main" id="{62B29EA7-95B6-F1CB-A5AC-E8945E4ACF0B}"/>
              </a:ext>
            </a:extLst>
          </p:cNvPr>
          <p:cNvSpPr txBox="1">
            <a:spLocks noGrp="1"/>
          </p:cNvSpPr>
          <p:nvPr>
            <p:ph type="subTitle" idx="1"/>
          </p:nvPr>
        </p:nvSpPr>
        <p:spPr>
          <a:xfrm>
            <a:off x="1041988" y="1118007"/>
            <a:ext cx="10681925" cy="46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700"/>
              <a:buNone/>
            </a:pPr>
            <a:r>
              <a:rPr lang="en-GB"/>
              <a:t>There are 2 </a:t>
            </a:r>
            <a:r>
              <a:rPr lang="en-GB" err="1"/>
              <a:t>iMAP</a:t>
            </a:r>
            <a:r>
              <a:rPr lang="en-GB"/>
              <a:t> algorithms to follow for presentation and treatment respectively  </a:t>
            </a:r>
            <a:endParaRPr/>
          </a:p>
        </p:txBody>
      </p:sp>
      <p:sp>
        <p:nvSpPr>
          <p:cNvPr id="3" name="Google Shape;523;p63">
            <a:extLst>
              <a:ext uri="{FF2B5EF4-FFF2-40B4-BE49-F238E27FC236}">
                <a16:creationId xmlns:a16="http://schemas.microsoft.com/office/drawing/2014/main" id="{06DCCAB5-28A6-9A14-323B-C4B1B46CBFF2}"/>
              </a:ext>
            </a:extLst>
          </p:cNvPr>
          <p:cNvSpPr/>
          <p:nvPr/>
        </p:nvSpPr>
        <p:spPr>
          <a:xfrm>
            <a:off x="1238956" y="2003259"/>
            <a:ext cx="1896600" cy="1002000"/>
          </a:xfrm>
          <a:prstGeom prst="rect">
            <a:avLst/>
          </a:prstGeom>
          <a:solidFill>
            <a:srgbClr val="7CCBE0"/>
          </a:solidFill>
          <a:ln w="9525" cap="flat" cmpd="sng">
            <a:solidFill>
              <a:srgbClr val="00645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GB" b="1" i="0" u="none" strike="noStrike" kern="0" cap="none" spc="0" normalizeH="0" baseline="0" noProof="0" err="1">
                <a:ln>
                  <a:noFill/>
                </a:ln>
                <a:solidFill>
                  <a:schemeClr val="bg1"/>
                </a:solidFill>
                <a:effectLst/>
                <a:uLnTx/>
                <a:uFillTx/>
                <a:latin typeface="Inter"/>
                <a:ea typeface="Inter"/>
                <a:cs typeface="Inter"/>
                <a:sym typeface="Inter"/>
              </a:rPr>
              <a:t>iMAP</a:t>
            </a:r>
            <a:r>
              <a:rPr kumimoji="0" lang="en-GB" b="1" i="0" u="none" strike="noStrike" kern="0" cap="none" spc="0" normalizeH="0" baseline="0" noProof="0">
                <a:ln>
                  <a:noFill/>
                </a:ln>
                <a:solidFill>
                  <a:schemeClr val="bg1"/>
                </a:solidFill>
                <a:effectLst/>
                <a:uLnTx/>
                <a:uFillTx/>
                <a:latin typeface="Inter"/>
                <a:ea typeface="Inter"/>
                <a:cs typeface="Inter"/>
                <a:sym typeface="Inter"/>
              </a:rPr>
              <a:t> Presentation Algorithm</a:t>
            </a:r>
            <a:endParaRPr kumimoji="0" b="1" i="0" u="none" strike="noStrike" kern="0" cap="none" spc="0" normalizeH="0" baseline="0" noProof="0">
              <a:ln>
                <a:noFill/>
              </a:ln>
              <a:solidFill>
                <a:schemeClr val="bg1"/>
              </a:solidFill>
              <a:effectLst/>
              <a:uLnTx/>
              <a:uFillTx/>
              <a:latin typeface="Inter"/>
              <a:ea typeface="Inter"/>
              <a:cs typeface="Inter"/>
              <a:sym typeface="Inter"/>
            </a:endParaRPr>
          </a:p>
        </p:txBody>
      </p:sp>
      <p:sp>
        <p:nvSpPr>
          <p:cNvPr id="4" name="Google Shape;524;p63">
            <a:extLst>
              <a:ext uri="{FF2B5EF4-FFF2-40B4-BE49-F238E27FC236}">
                <a16:creationId xmlns:a16="http://schemas.microsoft.com/office/drawing/2014/main" id="{87181E0F-107B-068C-ABF9-6465EB972CB5}"/>
              </a:ext>
            </a:extLst>
          </p:cNvPr>
          <p:cNvSpPr/>
          <p:nvPr/>
        </p:nvSpPr>
        <p:spPr>
          <a:xfrm>
            <a:off x="1238956" y="4112458"/>
            <a:ext cx="1896600" cy="1002000"/>
          </a:xfrm>
          <a:prstGeom prst="rect">
            <a:avLst/>
          </a:prstGeom>
          <a:solidFill>
            <a:srgbClr val="7CCB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b="1" i="0" u="none" strike="noStrike" cap="none" err="1">
                <a:solidFill>
                  <a:schemeClr val="bg1"/>
                </a:solidFill>
                <a:latin typeface="Inter"/>
                <a:ea typeface="Inter"/>
                <a:cs typeface="Inter"/>
                <a:sym typeface="Inter"/>
              </a:rPr>
              <a:t>iMAP</a:t>
            </a:r>
            <a:r>
              <a:rPr lang="en-GB" b="1" i="0" u="none" strike="noStrike" cap="none">
                <a:solidFill>
                  <a:schemeClr val="bg1"/>
                </a:solidFill>
                <a:latin typeface="Inter"/>
                <a:ea typeface="Inter"/>
                <a:cs typeface="Inter"/>
                <a:sym typeface="Inter"/>
              </a:rPr>
              <a:t> Treatment Algorithm*</a:t>
            </a:r>
            <a:endParaRPr b="1" i="0" u="none" strike="noStrike" cap="none">
              <a:solidFill>
                <a:schemeClr val="bg1"/>
              </a:solidFill>
              <a:latin typeface="Inter"/>
              <a:ea typeface="Inter"/>
              <a:cs typeface="Inter"/>
              <a:sym typeface="Inter"/>
            </a:endParaRPr>
          </a:p>
        </p:txBody>
      </p:sp>
      <p:sp>
        <p:nvSpPr>
          <p:cNvPr id="5" name="Google Shape;528;p63">
            <a:extLst>
              <a:ext uri="{FF2B5EF4-FFF2-40B4-BE49-F238E27FC236}">
                <a16:creationId xmlns:a16="http://schemas.microsoft.com/office/drawing/2014/main" id="{6A2A325F-6423-A249-C1E1-9D192BA12824}"/>
              </a:ext>
            </a:extLst>
          </p:cNvPr>
          <p:cNvSpPr/>
          <p:nvPr/>
        </p:nvSpPr>
        <p:spPr>
          <a:xfrm rot="-8100000">
            <a:off x="4005717" y="2324372"/>
            <a:ext cx="359776" cy="359776"/>
          </a:xfrm>
          <a:prstGeom prst="rtTriangl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529;p63">
            <a:extLst>
              <a:ext uri="{FF2B5EF4-FFF2-40B4-BE49-F238E27FC236}">
                <a16:creationId xmlns:a16="http://schemas.microsoft.com/office/drawing/2014/main" id="{68ED94D0-3617-3118-3577-0A7F5AA65251}"/>
              </a:ext>
            </a:extLst>
          </p:cNvPr>
          <p:cNvSpPr/>
          <p:nvPr/>
        </p:nvSpPr>
        <p:spPr>
          <a:xfrm rot="-8100000">
            <a:off x="4005718" y="4346484"/>
            <a:ext cx="359776" cy="359776"/>
          </a:xfrm>
          <a:prstGeom prst="rtTriangl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526;p63">
            <a:extLst>
              <a:ext uri="{FF2B5EF4-FFF2-40B4-BE49-F238E27FC236}">
                <a16:creationId xmlns:a16="http://schemas.microsoft.com/office/drawing/2014/main" id="{BF26297E-FE45-31F2-0B9F-01C0159553E8}"/>
              </a:ext>
            </a:extLst>
          </p:cNvPr>
          <p:cNvSpPr/>
          <p:nvPr/>
        </p:nvSpPr>
        <p:spPr>
          <a:xfrm>
            <a:off x="5949389" y="2011737"/>
            <a:ext cx="5202300" cy="1002000"/>
          </a:xfrm>
          <a:prstGeom prst="rect">
            <a:avLst/>
          </a:prstGeom>
          <a:solidFill>
            <a:schemeClr val="lt1"/>
          </a:solidFill>
          <a:ln w="9525" cap="flat" cmpd="sng">
            <a:solidFill>
              <a:srgbClr val="F7ECE7"/>
            </a:solidFill>
            <a:prstDash val="solid"/>
            <a:round/>
            <a:headEnd type="none" w="sm" len="sm"/>
            <a:tailEnd type="none" w="sm" len="sm"/>
          </a:ln>
        </p:spPr>
        <p:txBody>
          <a:bodyPr spcFirstLastPara="1" wrap="square" lIns="91425" tIns="91425" rIns="91425" bIns="91425" anchor="ctr" anchorCtr="0">
            <a:noAutofit/>
          </a:bodyPr>
          <a:lstStyle/>
          <a:p>
            <a:pPr marL="457200" marR="0" lvl="0" indent="-292100" algn="l" rtl="0">
              <a:lnSpc>
                <a:spcPct val="115000"/>
              </a:lnSpc>
              <a:spcBef>
                <a:spcPts val="0"/>
              </a:spcBef>
              <a:spcAft>
                <a:spcPts val="0"/>
              </a:spcAft>
              <a:buClr>
                <a:schemeClr val="dk1"/>
              </a:buClr>
              <a:buSzPts val="1000"/>
              <a:buFont typeface="Inter"/>
              <a:buChar char="●"/>
            </a:pPr>
            <a:r>
              <a:rPr lang="en-GB" sz="1400" b="0" i="0" u="none" strike="noStrike" cap="none">
                <a:solidFill>
                  <a:schemeClr val="dk1"/>
                </a:solidFill>
                <a:latin typeface="Inter"/>
                <a:ea typeface="Inter"/>
                <a:cs typeface="Inter"/>
                <a:sym typeface="Inter"/>
              </a:rPr>
              <a:t>Setting out all the possible clinical presentations</a:t>
            </a:r>
            <a:endParaRPr sz="1400" b="0" i="0" u="none" strike="noStrike" cap="none">
              <a:solidFill>
                <a:schemeClr val="dk1"/>
              </a:solidFill>
              <a:latin typeface="Inter"/>
              <a:ea typeface="Inter"/>
              <a:cs typeface="Inter"/>
              <a:sym typeface="Inter"/>
            </a:endParaRPr>
          </a:p>
          <a:p>
            <a:pPr marL="457200" marR="0" lvl="0" indent="-292100" algn="l" rtl="0">
              <a:lnSpc>
                <a:spcPct val="115000"/>
              </a:lnSpc>
              <a:spcBef>
                <a:spcPts val="0"/>
              </a:spcBef>
              <a:spcAft>
                <a:spcPts val="0"/>
              </a:spcAft>
              <a:buClr>
                <a:schemeClr val="dk1"/>
              </a:buClr>
              <a:buSzPts val="1000"/>
              <a:buFont typeface="Inter"/>
              <a:buChar char="●"/>
            </a:pPr>
            <a:r>
              <a:rPr lang="en-GB" sz="1400" b="0" i="0" u="none" strike="noStrike" cap="none">
                <a:solidFill>
                  <a:schemeClr val="dk1"/>
                </a:solidFill>
                <a:latin typeface="Inter"/>
                <a:ea typeface="Inter"/>
                <a:cs typeface="Inter"/>
                <a:sym typeface="Inter"/>
              </a:rPr>
              <a:t>Guidance on which presentations should be referred on</a:t>
            </a:r>
            <a:endParaRPr sz="1400" b="0" i="0" u="none" strike="noStrike" cap="none">
              <a:solidFill>
                <a:schemeClr val="dk1"/>
              </a:solidFill>
              <a:latin typeface="Inter"/>
              <a:ea typeface="Inter"/>
              <a:cs typeface="Inter"/>
              <a:sym typeface="Inter"/>
            </a:endParaRPr>
          </a:p>
          <a:p>
            <a:pPr marL="457200" marR="0" lvl="0" indent="-292100" algn="l" rtl="0">
              <a:lnSpc>
                <a:spcPct val="115000"/>
              </a:lnSpc>
              <a:spcBef>
                <a:spcPts val="0"/>
              </a:spcBef>
              <a:spcAft>
                <a:spcPts val="0"/>
              </a:spcAft>
              <a:buClr>
                <a:schemeClr val="dk1"/>
              </a:buClr>
              <a:buSzPts val="1000"/>
              <a:buFont typeface="Inter"/>
              <a:buChar char="●"/>
            </a:pPr>
            <a:r>
              <a:rPr lang="en-GB" sz="1400" b="0" i="0" u="none" strike="noStrike" cap="none">
                <a:solidFill>
                  <a:schemeClr val="dk1"/>
                </a:solidFill>
                <a:latin typeface="Inter"/>
                <a:ea typeface="Inter"/>
                <a:cs typeface="Inter"/>
                <a:sym typeface="Inter"/>
              </a:rPr>
              <a:t>Guidance on which form of diet all suspected infants need to be started on</a:t>
            </a:r>
            <a:endParaRPr sz="1400" b="0" i="0" u="none" strike="noStrike" cap="none">
              <a:solidFill>
                <a:schemeClr val="dk1"/>
              </a:solidFill>
              <a:latin typeface="Inter"/>
              <a:ea typeface="Inter"/>
              <a:cs typeface="Inter"/>
              <a:sym typeface="Inter"/>
            </a:endParaRPr>
          </a:p>
        </p:txBody>
      </p:sp>
      <p:sp>
        <p:nvSpPr>
          <p:cNvPr id="11" name="Google Shape;527;p63">
            <a:extLst>
              <a:ext uri="{FF2B5EF4-FFF2-40B4-BE49-F238E27FC236}">
                <a16:creationId xmlns:a16="http://schemas.microsoft.com/office/drawing/2014/main" id="{68C31379-E236-3513-2170-4F56358C0107}"/>
              </a:ext>
            </a:extLst>
          </p:cNvPr>
          <p:cNvSpPr/>
          <p:nvPr/>
        </p:nvSpPr>
        <p:spPr>
          <a:xfrm>
            <a:off x="5949388" y="3887120"/>
            <a:ext cx="5458841" cy="1936737"/>
          </a:xfrm>
          <a:prstGeom prst="rect">
            <a:avLst/>
          </a:prstGeom>
          <a:solidFill>
            <a:schemeClr val="lt1"/>
          </a:solidFill>
          <a:ln w="9525" cap="flat" cmpd="sng">
            <a:solidFill>
              <a:srgbClr val="F7ECE7"/>
            </a:solidFill>
            <a:prstDash val="solid"/>
            <a:round/>
            <a:headEnd type="none" w="sm" len="sm"/>
            <a:tailEnd type="none" w="sm" len="sm"/>
          </a:ln>
        </p:spPr>
        <p:txBody>
          <a:bodyPr spcFirstLastPara="1" wrap="square" lIns="91425" tIns="91425" rIns="91425" bIns="91425" anchor="ctr" anchorCtr="0">
            <a:noAutofit/>
          </a:bodyPr>
          <a:lstStyle/>
          <a:p>
            <a:pPr marL="457200" marR="0" lvl="0" indent="-292100" algn="l" rtl="0">
              <a:lnSpc>
                <a:spcPct val="115000"/>
              </a:lnSpc>
              <a:spcBef>
                <a:spcPts val="0"/>
              </a:spcBef>
              <a:spcAft>
                <a:spcPts val="0"/>
              </a:spcAft>
              <a:buClr>
                <a:schemeClr val="dk1"/>
              </a:buClr>
              <a:buSzPts val="1000"/>
              <a:buFont typeface="Inter"/>
              <a:buChar char="●"/>
            </a:pPr>
            <a:r>
              <a:rPr lang="en-GB" sz="1400" b="0" i="0" u="none" strike="noStrike" cap="none">
                <a:solidFill>
                  <a:schemeClr val="dk1"/>
                </a:solidFill>
                <a:latin typeface="Inter"/>
                <a:ea typeface="Inter"/>
                <a:cs typeface="Inter"/>
                <a:sym typeface="Inter"/>
              </a:rPr>
              <a:t>Clinically distinguish between exclusively breast fed and mixed/ formula fed</a:t>
            </a:r>
            <a:endParaRPr sz="1400" b="0" i="0" u="none" strike="noStrike" cap="none">
              <a:solidFill>
                <a:schemeClr val="dk1"/>
              </a:solidFill>
              <a:latin typeface="Inter"/>
              <a:ea typeface="Inter"/>
              <a:cs typeface="Inter"/>
              <a:sym typeface="Inter"/>
            </a:endParaRPr>
          </a:p>
          <a:p>
            <a:pPr marL="457200" marR="0" lvl="0" indent="-292100" algn="l" rtl="0">
              <a:lnSpc>
                <a:spcPct val="115000"/>
              </a:lnSpc>
              <a:spcBef>
                <a:spcPts val="0"/>
              </a:spcBef>
              <a:spcAft>
                <a:spcPts val="0"/>
              </a:spcAft>
              <a:buClr>
                <a:schemeClr val="dk1"/>
              </a:buClr>
              <a:buSzPts val="1000"/>
              <a:buFont typeface="Inter"/>
              <a:buChar char="●"/>
            </a:pPr>
            <a:r>
              <a:rPr lang="en-GB" sz="1400" b="0" i="0" u="none" strike="noStrike" cap="none">
                <a:solidFill>
                  <a:schemeClr val="dk1"/>
                </a:solidFill>
                <a:latin typeface="Inter"/>
                <a:ea typeface="Inter"/>
                <a:cs typeface="Inter"/>
                <a:sym typeface="Inter"/>
              </a:rPr>
              <a:t>The initial diagnostic Elimination-Reintroduction dietary exclusion trial to confirm or exclude the diagnosis</a:t>
            </a:r>
            <a:endParaRPr sz="1400" b="0" i="0" u="none" strike="noStrike" cap="none">
              <a:solidFill>
                <a:schemeClr val="dk1"/>
              </a:solidFill>
              <a:latin typeface="Inter"/>
              <a:ea typeface="Inter"/>
              <a:cs typeface="Inter"/>
              <a:sym typeface="Inter"/>
            </a:endParaRPr>
          </a:p>
          <a:p>
            <a:pPr marL="457200" marR="0" lvl="0" indent="-292100" algn="l" rtl="0">
              <a:lnSpc>
                <a:spcPct val="115000"/>
              </a:lnSpc>
              <a:spcBef>
                <a:spcPts val="0"/>
              </a:spcBef>
              <a:spcAft>
                <a:spcPts val="0"/>
              </a:spcAft>
              <a:buClr>
                <a:schemeClr val="dk1"/>
              </a:buClr>
              <a:buSzPts val="1000"/>
              <a:buFont typeface="Inter"/>
              <a:buChar char="●"/>
            </a:pPr>
            <a:r>
              <a:rPr lang="en-GB" sz="1400" b="0" i="0" u="none" strike="noStrike" cap="none">
                <a:solidFill>
                  <a:schemeClr val="dk1"/>
                </a:solidFill>
                <a:latin typeface="Inter"/>
                <a:ea typeface="Inter"/>
                <a:cs typeface="Inter"/>
                <a:sym typeface="Inter"/>
              </a:rPr>
              <a:t>When referral for dietetic support is advised</a:t>
            </a:r>
            <a:endParaRPr sz="1400" b="0" i="0" u="none" strike="noStrike" cap="none">
              <a:solidFill>
                <a:schemeClr val="dk1"/>
              </a:solidFill>
              <a:latin typeface="Inter"/>
              <a:ea typeface="Inter"/>
              <a:cs typeface="Inter"/>
              <a:sym typeface="Inter"/>
            </a:endParaRPr>
          </a:p>
          <a:p>
            <a:pPr marL="457200" marR="0" lvl="0" indent="-292100" algn="l" rtl="0">
              <a:lnSpc>
                <a:spcPct val="115000"/>
              </a:lnSpc>
              <a:spcBef>
                <a:spcPts val="0"/>
              </a:spcBef>
              <a:spcAft>
                <a:spcPts val="0"/>
              </a:spcAft>
              <a:buClr>
                <a:schemeClr val="dk1"/>
              </a:buClr>
              <a:buSzPts val="1000"/>
              <a:buFont typeface="Inter"/>
              <a:buChar char="●"/>
            </a:pPr>
            <a:r>
              <a:rPr lang="en-GB" sz="1400" b="0" i="0" u="none" strike="noStrike" cap="none">
                <a:solidFill>
                  <a:schemeClr val="dk1"/>
                </a:solidFill>
                <a:latin typeface="Inter"/>
                <a:ea typeface="Inter"/>
                <a:cs typeface="Inter"/>
                <a:sym typeface="Inter"/>
              </a:rPr>
              <a:t>When and how to test for naturally re-acquired tolerance to milk protein</a:t>
            </a:r>
            <a:endParaRPr sz="1400" b="0" i="0" u="none" strike="noStrike" cap="none">
              <a:solidFill>
                <a:schemeClr val="dk1"/>
              </a:solidFill>
              <a:latin typeface="Inter"/>
              <a:ea typeface="Inter"/>
              <a:cs typeface="Inter"/>
              <a:sym typeface="Inter"/>
            </a:endParaRPr>
          </a:p>
        </p:txBody>
      </p:sp>
      <p:cxnSp>
        <p:nvCxnSpPr>
          <p:cNvPr id="12" name="Google Shape;525;p63">
            <a:extLst>
              <a:ext uri="{FF2B5EF4-FFF2-40B4-BE49-F238E27FC236}">
                <a16:creationId xmlns:a16="http://schemas.microsoft.com/office/drawing/2014/main" id="{9FA59C6F-CA1C-A58B-2136-25EC36107DBF}"/>
              </a:ext>
            </a:extLst>
          </p:cNvPr>
          <p:cNvCxnSpPr>
            <a:cxnSpLocks/>
          </p:cNvCxnSpPr>
          <p:nvPr/>
        </p:nvCxnSpPr>
        <p:spPr>
          <a:xfrm flipV="1">
            <a:off x="1238956" y="3421611"/>
            <a:ext cx="9912733" cy="49157"/>
          </a:xfrm>
          <a:prstGeom prst="straightConnector1">
            <a:avLst/>
          </a:prstGeom>
          <a:noFill/>
          <a:ln w="9525" cap="flat" cmpd="sng">
            <a:solidFill>
              <a:schemeClr val="dk2"/>
            </a:solidFill>
            <a:prstDash val="solid"/>
            <a:round/>
            <a:headEnd type="none" w="sm" len="sm"/>
            <a:tailEnd type="none" w="sm" len="sm"/>
          </a:ln>
        </p:spPr>
      </p:cxnSp>
      <p:sp>
        <p:nvSpPr>
          <p:cNvPr id="15" name="Google Shape;531;p63">
            <a:extLst>
              <a:ext uri="{FF2B5EF4-FFF2-40B4-BE49-F238E27FC236}">
                <a16:creationId xmlns:a16="http://schemas.microsoft.com/office/drawing/2014/main" id="{F78BB551-78C8-AC0D-9D0C-9F381B5A2510}"/>
              </a:ext>
            </a:extLst>
          </p:cNvPr>
          <p:cNvSpPr txBox="1">
            <a:spLocks/>
          </p:cNvSpPr>
          <p:nvPr/>
        </p:nvSpPr>
        <p:spPr>
          <a:xfrm>
            <a:off x="1041988" y="6060865"/>
            <a:ext cx="4868400" cy="291000"/>
          </a:xfrm>
          <a:prstGeom prst="rect">
            <a:avLst/>
          </a:prstGeom>
          <a:noFill/>
          <a:ln>
            <a:noFill/>
          </a:ln>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buSzPts val="1700"/>
            </a:pPr>
            <a:r>
              <a:rPr lang="en-GB" sz="1400">
                <a:latin typeface="Inter"/>
                <a:ea typeface="Inter"/>
                <a:cs typeface="Inter"/>
                <a:sym typeface="Inter"/>
              </a:rPr>
              <a:t>Refer to </a:t>
            </a:r>
            <a:r>
              <a:rPr lang="en-GB" sz="1400" err="1">
                <a:latin typeface="Inter"/>
                <a:ea typeface="Inter"/>
                <a:cs typeface="Inter"/>
                <a:sym typeface="Inter"/>
              </a:rPr>
              <a:t>iMAP</a:t>
            </a:r>
            <a:r>
              <a:rPr lang="en-GB" sz="1400">
                <a:latin typeface="Inter"/>
                <a:ea typeface="Inter"/>
                <a:cs typeface="Inter"/>
                <a:sym typeface="Inter"/>
              </a:rPr>
              <a:t> guidelines (2019) for </a:t>
            </a:r>
            <a:r>
              <a:rPr lang="en-GB" sz="1400" u="sng">
                <a:solidFill>
                  <a:schemeClr val="hlink"/>
                </a:solidFill>
                <a:latin typeface="Inter"/>
                <a:ea typeface="Inter"/>
                <a:cs typeface="Inter"/>
                <a:sym typeface="Inter"/>
                <a:hlinkClick r:id="rId4"/>
              </a:rPr>
              <a:t>Presentation Algorithm</a:t>
            </a:r>
            <a:r>
              <a:rPr lang="en-GB" sz="1400">
                <a:latin typeface="Inter"/>
                <a:ea typeface="Inter"/>
                <a:cs typeface="Inter"/>
                <a:sym typeface="Inter"/>
              </a:rPr>
              <a:t> and </a:t>
            </a:r>
            <a:r>
              <a:rPr lang="en-GB" sz="1400" u="sng">
                <a:solidFill>
                  <a:schemeClr val="hlink"/>
                </a:solidFill>
                <a:latin typeface="Inter"/>
                <a:ea typeface="Inter"/>
                <a:cs typeface="Inter"/>
                <a:sym typeface="Inter"/>
                <a:hlinkClick r:id="rId5"/>
              </a:rPr>
              <a:t>Treatment Algorithm </a:t>
            </a:r>
            <a:endParaRPr lang="en-GB" sz="1400">
              <a:latin typeface="Inter"/>
              <a:ea typeface="Inter"/>
              <a:cs typeface="Inter"/>
              <a:sym typeface="Inter"/>
            </a:endParaRPr>
          </a:p>
        </p:txBody>
      </p:sp>
      <p:sp>
        <p:nvSpPr>
          <p:cNvPr id="17" name="TextBox 16">
            <a:extLst>
              <a:ext uri="{FF2B5EF4-FFF2-40B4-BE49-F238E27FC236}">
                <a16:creationId xmlns:a16="http://schemas.microsoft.com/office/drawing/2014/main" id="{BDD5D852-98F8-CB6A-0445-D4547A0AF6CE}"/>
              </a:ext>
            </a:extLst>
          </p:cNvPr>
          <p:cNvSpPr txBox="1"/>
          <p:nvPr/>
        </p:nvSpPr>
        <p:spPr>
          <a:xfrm>
            <a:off x="6281614" y="5931846"/>
            <a:ext cx="6096000" cy="254300"/>
          </a:xfrm>
          <a:prstGeom prst="rect">
            <a:avLst/>
          </a:prstGeom>
          <a:noFill/>
        </p:spPr>
        <p:txBody>
          <a:bodyPr wrap="square">
            <a:spAutoFit/>
          </a:bodyPr>
          <a:lstStyle/>
          <a:p>
            <a:pPr marL="0" marR="0" lvl="0" indent="0" algn="l" rtl="0">
              <a:lnSpc>
                <a:spcPct val="115000"/>
              </a:lnSpc>
              <a:spcBef>
                <a:spcPts val="1500"/>
              </a:spcBef>
              <a:spcAft>
                <a:spcPts val="1500"/>
              </a:spcAft>
              <a:buClr>
                <a:srgbClr val="000000"/>
              </a:buClr>
              <a:buSzPts val="800"/>
              <a:buFont typeface="Arial"/>
              <a:buNone/>
            </a:pPr>
            <a:r>
              <a:rPr lang="en-GB" sz="1000" b="0" i="0" u="none" strike="noStrike" cap="none">
                <a:solidFill>
                  <a:schemeClr val="dk1"/>
                </a:solidFill>
                <a:latin typeface="Inter"/>
                <a:ea typeface="Inter"/>
                <a:cs typeface="Inter"/>
                <a:sym typeface="Inter"/>
              </a:rPr>
              <a:t>*For mild-to-moderate suspected non-</a:t>
            </a:r>
            <a:r>
              <a:rPr lang="en-GB" sz="1000" b="0" i="0" u="none" strike="noStrike" cap="none" err="1">
                <a:solidFill>
                  <a:schemeClr val="dk1"/>
                </a:solidFill>
                <a:latin typeface="Inter"/>
                <a:ea typeface="Inter"/>
                <a:cs typeface="Inter"/>
                <a:sym typeface="Inter"/>
              </a:rPr>
              <a:t>IgE</a:t>
            </a:r>
            <a:r>
              <a:rPr lang="en-GB" sz="1000" b="0" i="0" u="none" strike="noStrike" cap="none">
                <a:solidFill>
                  <a:schemeClr val="dk1"/>
                </a:solidFill>
                <a:latin typeface="Inter"/>
                <a:ea typeface="Inter"/>
                <a:cs typeface="Inter"/>
                <a:sym typeface="Inter"/>
              </a:rPr>
              <a:t> </a:t>
            </a:r>
            <a:r>
              <a:rPr lang="en-GB" sz="1000">
                <a:solidFill>
                  <a:schemeClr val="dk1"/>
                </a:solidFill>
                <a:latin typeface="Inter"/>
                <a:ea typeface="Inter"/>
                <a:cs typeface="Inter"/>
                <a:sym typeface="Inter"/>
              </a:rPr>
              <a:t>CMA</a:t>
            </a:r>
            <a:r>
              <a:rPr lang="en-GB" sz="1000" b="0" i="0" u="none" strike="noStrike" cap="none">
                <a:solidFill>
                  <a:schemeClr val="dk1"/>
                </a:solidFill>
                <a:latin typeface="Inter"/>
                <a:ea typeface="Inter"/>
                <a:cs typeface="Inter"/>
                <a:sym typeface="Inter"/>
              </a:rPr>
              <a:t> only</a:t>
            </a:r>
          </a:p>
        </p:txBody>
      </p:sp>
    </p:spTree>
    <p:extLst>
      <p:ext uri="{BB962C8B-B14F-4D97-AF65-F5344CB8AC3E}">
        <p14:creationId xmlns:p14="http://schemas.microsoft.com/office/powerpoint/2010/main" val="2708511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Allergy focused History</a:t>
            </a:r>
            <a:endParaRPr lang="en-GB" sz="3600" b="1">
              <a:solidFill>
                <a:srgbClr val="7CCBE0"/>
              </a:solidFill>
              <a:latin typeface="+mj-lt"/>
              <a:ea typeface="+mj-ea"/>
              <a:cs typeface="+mj-cs"/>
            </a:endParaRPr>
          </a:p>
        </p:txBody>
      </p:sp>
      <p:sp>
        <p:nvSpPr>
          <p:cNvPr id="5" name="Flowchart: Terminator 4">
            <a:extLst>
              <a:ext uri="{FF2B5EF4-FFF2-40B4-BE49-F238E27FC236}">
                <a16:creationId xmlns:a16="http://schemas.microsoft.com/office/drawing/2014/main" id="{E477EE3F-29A8-8E65-F08A-0DC81748BFF5}"/>
              </a:ext>
            </a:extLst>
          </p:cNvPr>
          <p:cNvSpPr/>
          <p:nvPr/>
        </p:nvSpPr>
        <p:spPr>
          <a:xfrm>
            <a:off x="914399" y="1153885"/>
            <a:ext cx="3831771" cy="1153885"/>
          </a:xfrm>
          <a:prstGeom prst="flowChartTerminator">
            <a:avLst/>
          </a:prstGeom>
          <a:solidFill>
            <a:srgbClr val="7CCB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History</a:t>
            </a:r>
          </a:p>
        </p:txBody>
      </p:sp>
      <p:sp>
        <p:nvSpPr>
          <p:cNvPr id="6" name="Flowchart: Terminator 5">
            <a:extLst>
              <a:ext uri="{FF2B5EF4-FFF2-40B4-BE49-F238E27FC236}">
                <a16:creationId xmlns:a16="http://schemas.microsoft.com/office/drawing/2014/main" id="{98C25D9F-C171-83BF-DB61-C89B64430A7A}"/>
              </a:ext>
            </a:extLst>
          </p:cNvPr>
          <p:cNvSpPr/>
          <p:nvPr/>
        </p:nvSpPr>
        <p:spPr>
          <a:xfrm>
            <a:off x="1045027" y="2503448"/>
            <a:ext cx="3831771" cy="1153885"/>
          </a:xfrm>
          <a:prstGeom prst="flowChartTerminator">
            <a:avLst/>
          </a:prstGeom>
          <a:solidFill>
            <a:srgbClr val="7CCB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Symptoms</a:t>
            </a:r>
          </a:p>
        </p:txBody>
      </p:sp>
      <p:sp>
        <p:nvSpPr>
          <p:cNvPr id="10" name="Flowchart: Terminator 9">
            <a:extLst>
              <a:ext uri="{FF2B5EF4-FFF2-40B4-BE49-F238E27FC236}">
                <a16:creationId xmlns:a16="http://schemas.microsoft.com/office/drawing/2014/main" id="{FA1EE9FC-1194-0302-7463-5488531F68DD}"/>
              </a:ext>
            </a:extLst>
          </p:cNvPr>
          <p:cNvSpPr/>
          <p:nvPr/>
        </p:nvSpPr>
        <p:spPr>
          <a:xfrm>
            <a:off x="1045028" y="3853542"/>
            <a:ext cx="3831771" cy="1153885"/>
          </a:xfrm>
          <a:prstGeom prst="flowChartTerminator">
            <a:avLst/>
          </a:prstGeom>
          <a:solidFill>
            <a:srgbClr val="7CCB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Feeding History and Growth </a:t>
            </a:r>
          </a:p>
        </p:txBody>
      </p:sp>
      <p:sp>
        <p:nvSpPr>
          <p:cNvPr id="11" name="Flowchart: Terminator 10">
            <a:extLst>
              <a:ext uri="{FF2B5EF4-FFF2-40B4-BE49-F238E27FC236}">
                <a16:creationId xmlns:a16="http://schemas.microsoft.com/office/drawing/2014/main" id="{A17DE677-F225-0D48-2B92-EB952F10690D}"/>
              </a:ext>
            </a:extLst>
          </p:cNvPr>
          <p:cNvSpPr/>
          <p:nvPr/>
        </p:nvSpPr>
        <p:spPr>
          <a:xfrm>
            <a:off x="1045029" y="5203371"/>
            <a:ext cx="3831771" cy="1153885"/>
          </a:xfrm>
          <a:prstGeom prst="flowChartTerminator">
            <a:avLst/>
          </a:prstGeom>
          <a:solidFill>
            <a:srgbClr val="7CCB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Previous Management</a:t>
            </a:r>
          </a:p>
        </p:txBody>
      </p:sp>
      <p:sp>
        <p:nvSpPr>
          <p:cNvPr id="13" name="TextBox 12">
            <a:extLst>
              <a:ext uri="{FF2B5EF4-FFF2-40B4-BE49-F238E27FC236}">
                <a16:creationId xmlns:a16="http://schemas.microsoft.com/office/drawing/2014/main" id="{90B3107C-6C10-A497-845D-228FE48E3D95}"/>
              </a:ext>
            </a:extLst>
          </p:cNvPr>
          <p:cNvSpPr txBox="1"/>
          <p:nvPr/>
        </p:nvSpPr>
        <p:spPr>
          <a:xfrm>
            <a:off x="6498771" y="1153885"/>
            <a:ext cx="3635829" cy="830997"/>
          </a:xfrm>
          <a:prstGeom prst="rect">
            <a:avLst/>
          </a:prstGeom>
          <a:noFill/>
        </p:spPr>
        <p:txBody>
          <a:bodyPr wrap="square" rtlCol="0">
            <a:spAutoFit/>
          </a:bodyPr>
          <a:lstStyle/>
          <a:p>
            <a:pPr marL="285750" indent="-285750">
              <a:buFont typeface="Arial" panose="020B0604020202020204" pitchFamily="34" charset="0"/>
              <a:buChar char="•"/>
            </a:pPr>
            <a:r>
              <a:rPr lang="en-GB" sz="2400"/>
              <a:t>Family History</a:t>
            </a:r>
          </a:p>
          <a:p>
            <a:pPr marL="285750" indent="-285750">
              <a:buFont typeface="Arial" panose="020B0604020202020204" pitchFamily="34" charset="0"/>
              <a:buChar char="•"/>
            </a:pPr>
            <a:r>
              <a:rPr lang="en-GB" sz="2400"/>
              <a:t>Infant Atopic History</a:t>
            </a:r>
          </a:p>
        </p:txBody>
      </p:sp>
      <p:sp>
        <p:nvSpPr>
          <p:cNvPr id="15" name="TextBox 14">
            <a:extLst>
              <a:ext uri="{FF2B5EF4-FFF2-40B4-BE49-F238E27FC236}">
                <a16:creationId xmlns:a16="http://schemas.microsoft.com/office/drawing/2014/main" id="{FEBED54B-DD4D-D931-9CA5-9C007036E83E}"/>
              </a:ext>
            </a:extLst>
          </p:cNvPr>
          <p:cNvSpPr txBox="1"/>
          <p:nvPr/>
        </p:nvSpPr>
        <p:spPr>
          <a:xfrm>
            <a:off x="6498771" y="2591638"/>
            <a:ext cx="4746172" cy="830997"/>
          </a:xfrm>
          <a:prstGeom prst="rect">
            <a:avLst/>
          </a:prstGeom>
          <a:noFill/>
        </p:spPr>
        <p:txBody>
          <a:bodyPr wrap="square" rtlCol="0">
            <a:spAutoFit/>
          </a:bodyPr>
          <a:lstStyle/>
          <a:p>
            <a:pPr marL="285750" indent="-285750">
              <a:buFont typeface="Arial" panose="020B0604020202020204" pitchFamily="34" charset="0"/>
              <a:buChar char="•"/>
            </a:pPr>
            <a:r>
              <a:rPr lang="en-GB" sz="2400"/>
              <a:t>Age, onset, order of symptoms</a:t>
            </a:r>
          </a:p>
          <a:p>
            <a:pPr marL="285750" indent="-285750">
              <a:buFont typeface="Arial" panose="020B0604020202020204" pitchFamily="34" charset="0"/>
              <a:buChar char="•"/>
            </a:pPr>
            <a:r>
              <a:rPr lang="en-GB" sz="2400"/>
              <a:t>Severity, repeated exposure</a:t>
            </a:r>
          </a:p>
        </p:txBody>
      </p:sp>
      <p:sp>
        <p:nvSpPr>
          <p:cNvPr id="16" name="TextBox 15">
            <a:extLst>
              <a:ext uri="{FF2B5EF4-FFF2-40B4-BE49-F238E27FC236}">
                <a16:creationId xmlns:a16="http://schemas.microsoft.com/office/drawing/2014/main" id="{CE005407-993A-9749-A41A-54E8BFD81DCF}"/>
              </a:ext>
            </a:extLst>
          </p:cNvPr>
          <p:cNvSpPr txBox="1"/>
          <p:nvPr/>
        </p:nvSpPr>
        <p:spPr>
          <a:xfrm>
            <a:off x="6629399" y="4014985"/>
            <a:ext cx="4234544" cy="830997"/>
          </a:xfrm>
          <a:prstGeom prst="rect">
            <a:avLst/>
          </a:prstGeom>
          <a:noFill/>
        </p:spPr>
        <p:txBody>
          <a:bodyPr wrap="square" rtlCol="0">
            <a:spAutoFit/>
          </a:bodyPr>
          <a:lstStyle/>
          <a:p>
            <a:pPr marL="285750" indent="-285750">
              <a:buFont typeface="Arial" panose="020B0604020202020204" pitchFamily="34" charset="0"/>
              <a:buChar char="•"/>
            </a:pPr>
            <a:r>
              <a:rPr lang="en-GB" sz="2400"/>
              <a:t>Breast milk, formula</a:t>
            </a:r>
          </a:p>
          <a:p>
            <a:pPr marL="285750" indent="-285750">
              <a:buFont typeface="Arial" panose="020B0604020202020204" pitchFamily="34" charset="0"/>
              <a:buChar char="•"/>
            </a:pPr>
            <a:r>
              <a:rPr lang="en-GB" sz="2400"/>
              <a:t>Solids</a:t>
            </a:r>
          </a:p>
        </p:txBody>
      </p:sp>
      <p:sp>
        <p:nvSpPr>
          <p:cNvPr id="17" name="TextBox 16">
            <a:extLst>
              <a:ext uri="{FF2B5EF4-FFF2-40B4-BE49-F238E27FC236}">
                <a16:creationId xmlns:a16="http://schemas.microsoft.com/office/drawing/2014/main" id="{7EC462F3-47B1-1F2F-7DB5-FA0615C1E841}"/>
              </a:ext>
            </a:extLst>
          </p:cNvPr>
          <p:cNvSpPr txBox="1"/>
          <p:nvPr/>
        </p:nvSpPr>
        <p:spPr>
          <a:xfrm>
            <a:off x="6629399" y="5269596"/>
            <a:ext cx="3635829" cy="1200329"/>
          </a:xfrm>
          <a:prstGeom prst="rect">
            <a:avLst/>
          </a:prstGeom>
          <a:noFill/>
        </p:spPr>
        <p:txBody>
          <a:bodyPr wrap="square" rtlCol="0">
            <a:spAutoFit/>
          </a:bodyPr>
          <a:lstStyle/>
          <a:p>
            <a:pPr marL="285750" indent="-285750">
              <a:buFont typeface="Arial" panose="020B0604020202020204" pitchFamily="34" charset="0"/>
              <a:buChar char="•"/>
            </a:pPr>
            <a:r>
              <a:rPr lang="en-GB" sz="2400"/>
              <a:t>Elimination diet</a:t>
            </a:r>
          </a:p>
          <a:p>
            <a:pPr marL="285750" indent="-285750">
              <a:buFont typeface="Arial" panose="020B0604020202020204" pitchFamily="34" charset="0"/>
              <a:buChar char="•"/>
            </a:pPr>
            <a:r>
              <a:rPr lang="en-GB" sz="2400"/>
              <a:t>Medication</a:t>
            </a:r>
          </a:p>
          <a:p>
            <a:pPr marL="285750" indent="-285750">
              <a:buFont typeface="Arial" panose="020B0604020202020204" pitchFamily="34" charset="0"/>
              <a:buChar char="•"/>
            </a:pPr>
            <a:r>
              <a:rPr lang="en-GB" sz="2400"/>
              <a:t>Eczema Treatment</a:t>
            </a:r>
          </a:p>
        </p:txBody>
      </p:sp>
    </p:spTree>
    <p:extLst>
      <p:ext uri="{BB962C8B-B14F-4D97-AF65-F5344CB8AC3E}">
        <p14:creationId xmlns:p14="http://schemas.microsoft.com/office/powerpoint/2010/main" val="4230716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Allergy Testing</a:t>
            </a:r>
            <a:endParaRPr lang="en-GB" sz="3600" b="1">
              <a:solidFill>
                <a:srgbClr val="7CCBE0"/>
              </a:solidFill>
              <a:latin typeface="+mj-lt"/>
              <a:ea typeface="+mj-ea"/>
              <a:cs typeface="+mj-cs"/>
            </a:endParaRPr>
          </a:p>
        </p:txBody>
      </p:sp>
      <p:sp>
        <p:nvSpPr>
          <p:cNvPr id="2" name="Google Shape;563;p65">
            <a:extLst>
              <a:ext uri="{FF2B5EF4-FFF2-40B4-BE49-F238E27FC236}">
                <a16:creationId xmlns:a16="http://schemas.microsoft.com/office/drawing/2014/main" id="{D9AD265D-916A-E1CF-42EA-43ABE002194D}"/>
              </a:ext>
            </a:extLst>
          </p:cNvPr>
          <p:cNvSpPr txBox="1"/>
          <p:nvPr/>
        </p:nvSpPr>
        <p:spPr>
          <a:xfrm>
            <a:off x="1141721" y="1262200"/>
            <a:ext cx="3150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err="1">
                <a:solidFill>
                  <a:srgbClr val="000000"/>
                </a:solidFill>
                <a:latin typeface="DM Serif Display"/>
                <a:ea typeface="DM Serif Display"/>
                <a:cs typeface="DM Serif Display"/>
                <a:sym typeface="DM Serif Display"/>
              </a:rPr>
              <a:t>IgE</a:t>
            </a:r>
            <a:r>
              <a:rPr lang="en-GB" sz="1800" b="0" i="0" u="none" strike="noStrike" cap="none">
                <a:solidFill>
                  <a:srgbClr val="000000"/>
                </a:solidFill>
                <a:latin typeface="DM Serif Display"/>
                <a:ea typeface="DM Serif Display"/>
                <a:cs typeface="DM Serif Display"/>
                <a:sym typeface="DM Serif Display"/>
              </a:rPr>
              <a:t> mediated allergy</a:t>
            </a:r>
            <a:endParaRPr sz="1800" b="0" i="0" u="none" strike="noStrike" cap="none">
              <a:solidFill>
                <a:srgbClr val="000000"/>
              </a:solidFill>
              <a:latin typeface="DM Serif Display"/>
              <a:ea typeface="DM Serif Display"/>
              <a:cs typeface="DM Serif Display"/>
              <a:sym typeface="DM Serif Display"/>
            </a:endParaRPr>
          </a:p>
        </p:txBody>
      </p:sp>
      <p:sp>
        <p:nvSpPr>
          <p:cNvPr id="3" name="Google Shape;563;p65">
            <a:extLst>
              <a:ext uri="{FF2B5EF4-FFF2-40B4-BE49-F238E27FC236}">
                <a16:creationId xmlns:a16="http://schemas.microsoft.com/office/drawing/2014/main" id="{C2D981CF-2D58-BE18-EEF8-E2F5EA7E51CF}"/>
              </a:ext>
            </a:extLst>
          </p:cNvPr>
          <p:cNvSpPr txBox="1"/>
          <p:nvPr/>
        </p:nvSpPr>
        <p:spPr>
          <a:xfrm>
            <a:off x="6858328" y="1174700"/>
            <a:ext cx="3150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DM Serif Display"/>
                <a:ea typeface="DM Serif Display"/>
                <a:cs typeface="DM Serif Display"/>
                <a:sym typeface="DM Serif Display"/>
              </a:rPr>
              <a:t>Non </a:t>
            </a:r>
            <a:r>
              <a:rPr lang="en-GB" sz="1800" b="0" i="0" u="none" strike="noStrike" cap="none" err="1">
                <a:solidFill>
                  <a:srgbClr val="000000"/>
                </a:solidFill>
                <a:latin typeface="DM Serif Display"/>
                <a:ea typeface="DM Serif Display"/>
                <a:cs typeface="DM Serif Display"/>
                <a:sym typeface="DM Serif Display"/>
              </a:rPr>
              <a:t>IgE</a:t>
            </a:r>
            <a:r>
              <a:rPr lang="en-GB" sz="1800" b="0" i="0" u="none" strike="noStrike" cap="none">
                <a:solidFill>
                  <a:srgbClr val="000000"/>
                </a:solidFill>
                <a:latin typeface="DM Serif Display"/>
                <a:ea typeface="DM Serif Display"/>
                <a:cs typeface="DM Serif Display"/>
                <a:sym typeface="DM Serif Display"/>
              </a:rPr>
              <a:t> mediated allergy</a:t>
            </a:r>
            <a:endParaRPr sz="1800" b="0" i="0" u="none" strike="noStrike" cap="none">
              <a:solidFill>
                <a:srgbClr val="000000"/>
              </a:solidFill>
              <a:latin typeface="DM Serif Display"/>
              <a:ea typeface="DM Serif Display"/>
              <a:cs typeface="DM Serif Display"/>
              <a:sym typeface="DM Serif Display"/>
            </a:endParaRPr>
          </a:p>
        </p:txBody>
      </p:sp>
      <p:pic>
        <p:nvPicPr>
          <p:cNvPr id="4" name="Google Shape;571;p65">
            <a:extLst>
              <a:ext uri="{FF2B5EF4-FFF2-40B4-BE49-F238E27FC236}">
                <a16:creationId xmlns:a16="http://schemas.microsoft.com/office/drawing/2014/main" id="{DEC260BC-F69A-6377-2260-474B3EADAF37}"/>
              </a:ext>
            </a:extLst>
          </p:cNvPr>
          <p:cNvPicPr preferRelativeResize="0"/>
          <p:nvPr/>
        </p:nvPicPr>
        <p:blipFill rotWithShape="1">
          <a:blip r:embed="rId4">
            <a:alphaModFix/>
            <a:duotone>
              <a:schemeClr val="accent5">
                <a:shade val="45000"/>
                <a:satMod val="135000"/>
              </a:schemeClr>
              <a:prstClr val="white"/>
            </a:duotone>
          </a:blip>
          <a:srcRect/>
          <a:stretch/>
        </p:blipFill>
        <p:spPr>
          <a:xfrm>
            <a:off x="1891900" y="2002570"/>
            <a:ext cx="1211049" cy="1384995"/>
          </a:xfrm>
          <a:prstGeom prst="rect">
            <a:avLst/>
          </a:prstGeom>
          <a:noFill/>
          <a:ln>
            <a:noFill/>
          </a:ln>
        </p:spPr>
      </p:pic>
      <p:pic>
        <p:nvPicPr>
          <p:cNvPr id="5" name="Google Shape;572;p65">
            <a:extLst>
              <a:ext uri="{FF2B5EF4-FFF2-40B4-BE49-F238E27FC236}">
                <a16:creationId xmlns:a16="http://schemas.microsoft.com/office/drawing/2014/main" id="{A41F84F0-2D96-359F-1F17-09C80559FDF9}"/>
              </a:ext>
            </a:extLst>
          </p:cNvPr>
          <p:cNvPicPr preferRelativeResize="0"/>
          <p:nvPr/>
        </p:nvPicPr>
        <p:blipFill rotWithShape="1">
          <a:blip r:embed="rId5">
            <a:alphaModFix/>
            <a:duotone>
              <a:schemeClr val="accent5">
                <a:shade val="45000"/>
                <a:satMod val="135000"/>
              </a:schemeClr>
              <a:prstClr val="white"/>
            </a:duotone>
          </a:blip>
          <a:srcRect/>
          <a:stretch/>
        </p:blipFill>
        <p:spPr>
          <a:xfrm>
            <a:off x="7881610" y="2100457"/>
            <a:ext cx="1297507" cy="1210485"/>
          </a:xfrm>
          <a:prstGeom prst="rect">
            <a:avLst/>
          </a:prstGeom>
          <a:noFill/>
          <a:ln>
            <a:noFill/>
          </a:ln>
        </p:spPr>
      </p:pic>
      <p:sp>
        <p:nvSpPr>
          <p:cNvPr id="10" name="TextBox 9">
            <a:extLst>
              <a:ext uri="{FF2B5EF4-FFF2-40B4-BE49-F238E27FC236}">
                <a16:creationId xmlns:a16="http://schemas.microsoft.com/office/drawing/2014/main" id="{D5D69CA1-54FB-B3F2-241D-11E8D545896F}"/>
              </a:ext>
            </a:extLst>
          </p:cNvPr>
          <p:cNvSpPr txBox="1"/>
          <p:nvPr/>
        </p:nvSpPr>
        <p:spPr>
          <a:xfrm>
            <a:off x="1177996" y="3944905"/>
            <a:ext cx="4416697" cy="2103140"/>
          </a:xfrm>
          <a:prstGeom prst="rect">
            <a:avLst/>
          </a:prstGeom>
          <a:noFill/>
        </p:spPr>
        <p:txBody>
          <a:bodyPr wrap="square">
            <a:spAutoFit/>
          </a:bodyPr>
          <a:lstStyle/>
          <a:p>
            <a:pPr marL="457200" marR="0" lvl="0" indent="-330200" algn="l" rtl="0">
              <a:lnSpc>
                <a:spcPct val="100000"/>
              </a:lnSpc>
              <a:spcBef>
                <a:spcPts val="0"/>
              </a:spcBef>
              <a:spcAft>
                <a:spcPts val="0"/>
              </a:spcAft>
              <a:buClr>
                <a:schemeClr val="dk1"/>
              </a:buClr>
              <a:buSzPts val="1600"/>
              <a:buFont typeface="Inter"/>
              <a:buChar char="●"/>
            </a:pPr>
            <a:r>
              <a:rPr lang="en-GB" sz="2800" b="0" i="0" u="none" strike="noStrike" cap="none" baseline="30000">
                <a:solidFill>
                  <a:schemeClr val="dk1"/>
                </a:solidFill>
                <a:ea typeface="Inter"/>
                <a:cs typeface="Inter"/>
                <a:sym typeface="Inter"/>
              </a:rPr>
              <a:t>Skin prick testing </a:t>
            </a:r>
          </a:p>
          <a:p>
            <a:pPr marL="457200" marR="0" lvl="0" indent="-330200" algn="l" rtl="0">
              <a:lnSpc>
                <a:spcPct val="100000"/>
              </a:lnSpc>
              <a:spcBef>
                <a:spcPts val="0"/>
              </a:spcBef>
              <a:spcAft>
                <a:spcPts val="0"/>
              </a:spcAft>
              <a:buClr>
                <a:schemeClr val="dk1"/>
              </a:buClr>
              <a:buSzPts val="1600"/>
              <a:buFont typeface="Inter"/>
              <a:buChar char="●"/>
            </a:pPr>
            <a:r>
              <a:rPr lang="en-GB" sz="2800" b="0" i="0" u="none" strike="noStrike" cap="none" baseline="30000">
                <a:solidFill>
                  <a:schemeClr val="dk1"/>
                </a:solidFill>
                <a:ea typeface="Inter"/>
                <a:cs typeface="Inter"/>
                <a:sym typeface="Inter"/>
              </a:rPr>
              <a:t>Specific </a:t>
            </a:r>
            <a:r>
              <a:rPr lang="en-GB" sz="2800" b="0" i="0" u="none" strike="noStrike" cap="none" baseline="30000" err="1">
                <a:solidFill>
                  <a:schemeClr val="dk1"/>
                </a:solidFill>
                <a:ea typeface="Inter"/>
                <a:cs typeface="Inter"/>
                <a:sym typeface="Inter"/>
              </a:rPr>
              <a:t>IgE</a:t>
            </a:r>
            <a:r>
              <a:rPr lang="en-GB" sz="2800" b="0" i="0" u="none" strike="noStrike" cap="none" baseline="30000">
                <a:solidFill>
                  <a:schemeClr val="dk1"/>
                </a:solidFill>
                <a:ea typeface="Inter"/>
                <a:cs typeface="Inter"/>
                <a:sym typeface="Inter"/>
              </a:rPr>
              <a:t> antibody blood tests</a:t>
            </a:r>
            <a:endParaRPr lang="en-GB" sz="2800"/>
          </a:p>
          <a:p>
            <a:pPr marL="127000" marR="0" lvl="0" indent="0" algn="l" rtl="0">
              <a:lnSpc>
                <a:spcPct val="100000"/>
              </a:lnSpc>
              <a:spcBef>
                <a:spcPts val="0"/>
              </a:spcBef>
              <a:spcAft>
                <a:spcPts val="0"/>
              </a:spcAft>
              <a:buNone/>
            </a:pPr>
            <a:endParaRPr lang="en-GB" sz="2800" b="0" i="0" u="none" strike="noStrike" cap="none" baseline="30000">
              <a:solidFill>
                <a:schemeClr val="dk1"/>
              </a:solidFill>
              <a:ea typeface="Inter"/>
              <a:cs typeface="Inter"/>
              <a:sym typeface="Inter"/>
            </a:endParaRPr>
          </a:p>
          <a:p>
            <a:pPr marL="0" marR="0" lvl="0" indent="0" algn="l" rtl="0">
              <a:lnSpc>
                <a:spcPct val="100000"/>
              </a:lnSpc>
              <a:spcBef>
                <a:spcPts val="0"/>
              </a:spcBef>
              <a:spcAft>
                <a:spcPts val="0"/>
              </a:spcAft>
              <a:buClr>
                <a:srgbClr val="000000"/>
              </a:buClr>
              <a:buSzPts val="1600"/>
              <a:buFont typeface="Arial"/>
              <a:buNone/>
            </a:pPr>
            <a:r>
              <a:rPr lang="en-GB" sz="2800" b="0" i="0" u="none" strike="noStrike" cap="none" baseline="30000">
                <a:solidFill>
                  <a:schemeClr val="dk1"/>
                </a:solidFill>
                <a:ea typeface="Inter"/>
                <a:cs typeface="Inter"/>
                <a:sym typeface="Inter"/>
              </a:rPr>
              <a:t>They can help to diagnose the likelihood of an allergy but do not predict the severity of a reaction. </a:t>
            </a:r>
            <a:endParaRPr lang="en-GB" sz="2800" b="0" i="0" u="none" strike="noStrike" cap="none">
              <a:solidFill>
                <a:schemeClr val="dk1"/>
              </a:solidFill>
              <a:ea typeface="Inter"/>
              <a:cs typeface="Inter"/>
              <a:sym typeface="Inter"/>
            </a:endParaRPr>
          </a:p>
        </p:txBody>
      </p:sp>
      <p:sp>
        <p:nvSpPr>
          <p:cNvPr id="11" name="Google Shape;570;p65">
            <a:extLst>
              <a:ext uri="{FF2B5EF4-FFF2-40B4-BE49-F238E27FC236}">
                <a16:creationId xmlns:a16="http://schemas.microsoft.com/office/drawing/2014/main" id="{E8157E05-58B9-0CD5-B271-A53E99204E47}"/>
              </a:ext>
            </a:extLst>
          </p:cNvPr>
          <p:cNvSpPr txBox="1"/>
          <p:nvPr/>
        </p:nvSpPr>
        <p:spPr>
          <a:xfrm>
            <a:off x="7349949" y="4429151"/>
            <a:ext cx="2531400" cy="147729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2800" b="0" i="0" u="none" strike="noStrike" cap="none" baseline="30000">
                <a:ea typeface="Inter"/>
                <a:cs typeface="Inter"/>
                <a:sym typeface="Inter"/>
              </a:rPr>
              <a:t>Elimination diet for 2-4 weeks followed by reintroduction challenge </a:t>
            </a:r>
            <a:endParaRPr sz="2800" b="0" i="0" u="none" strike="noStrike" cap="none">
              <a:ea typeface="Inter"/>
              <a:cs typeface="Inter"/>
              <a:sym typeface="Inter"/>
            </a:endParaRPr>
          </a:p>
        </p:txBody>
      </p:sp>
      <p:cxnSp>
        <p:nvCxnSpPr>
          <p:cNvPr id="16" name="Straight Connector 15">
            <a:extLst>
              <a:ext uri="{FF2B5EF4-FFF2-40B4-BE49-F238E27FC236}">
                <a16:creationId xmlns:a16="http://schemas.microsoft.com/office/drawing/2014/main" id="{6B140F2F-54CE-0F3B-7816-3FA8BE145BEF}"/>
              </a:ext>
            </a:extLst>
          </p:cNvPr>
          <p:cNvCxnSpPr/>
          <p:nvPr/>
        </p:nvCxnSpPr>
        <p:spPr>
          <a:xfrm>
            <a:off x="5762228" y="1034406"/>
            <a:ext cx="108857" cy="5116023"/>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71EDCAD-7CAC-75B9-BDE3-1B7B7CA1D9E8}"/>
              </a:ext>
            </a:extLst>
          </p:cNvPr>
          <p:cNvSpPr txBox="1"/>
          <p:nvPr/>
        </p:nvSpPr>
        <p:spPr>
          <a:xfrm>
            <a:off x="6604000" y="5990418"/>
            <a:ext cx="4897120" cy="369332"/>
          </a:xfrm>
          <a:prstGeom prst="rect">
            <a:avLst/>
          </a:prstGeom>
          <a:noFill/>
        </p:spPr>
        <p:txBody>
          <a:bodyPr wrap="square" rtlCol="0">
            <a:spAutoFit/>
          </a:bodyPr>
          <a:lstStyle/>
          <a:p>
            <a:r>
              <a:rPr lang="en-GB">
                <a:hlinkClick r:id="rId6"/>
              </a:rPr>
              <a:t>resource=food-allergy-intolerance-testing</a:t>
            </a:r>
            <a:endParaRPr lang="en-GB"/>
          </a:p>
        </p:txBody>
      </p:sp>
    </p:spTree>
    <p:extLst>
      <p:ext uri="{BB962C8B-B14F-4D97-AF65-F5344CB8AC3E}">
        <p14:creationId xmlns:p14="http://schemas.microsoft.com/office/powerpoint/2010/main" val="891597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1754326"/>
          </a:xfrm>
          <a:prstGeom prst="rect">
            <a:avLst/>
          </a:prstGeom>
          <a:noFill/>
        </p:spPr>
        <p:txBody>
          <a:bodyPr wrap="square" lIns="91440" tIns="45720" rIns="91440" bIns="45720" rtlCol="0" anchor="t">
            <a:spAutoFit/>
          </a:bodyPr>
          <a:lstStyle/>
          <a:p>
            <a:r>
              <a:rPr lang="en-US" sz="3600" b="1">
                <a:solidFill>
                  <a:srgbClr val="7CCBE0"/>
                </a:solidFill>
                <a:latin typeface="+mj-lt"/>
                <a:ea typeface="+mj-ea"/>
                <a:cs typeface="+mj-cs"/>
              </a:rPr>
              <a:t>Case Study 1:</a:t>
            </a:r>
            <a:r>
              <a:rPr lang="en-GB" sz="3600" b="1">
                <a:solidFill>
                  <a:srgbClr val="7CCBE0"/>
                </a:solidFill>
                <a:latin typeface="+mj-lt"/>
                <a:ea typeface="+mj-ea"/>
                <a:cs typeface="+mj-cs"/>
              </a:rPr>
              <a:t> Eva</a:t>
            </a:r>
          </a:p>
          <a:p>
            <a:endParaRPr lang="en-GB" sz="3600" b="1">
              <a:solidFill>
                <a:srgbClr val="7CCBE0"/>
              </a:solidFill>
              <a:latin typeface="+mj-lt"/>
              <a:ea typeface="+mj-ea"/>
              <a:cs typeface="+mj-cs"/>
            </a:endParaRPr>
          </a:p>
          <a:p>
            <a:endParaRPr lang="en-US" sz="3600" b="1">
              <a:solidFill>
                <a:srgbClr val="7CCBE0"/>
              </a:solidFill>
              <a:latin typeface="+mj-lt"/>
              <a:ea typeface="+mj-ea"/>
              <a:cs typeface="+mj-cs"/>
            </a:endParaRPr>
          </a:p>
        </p:txBody>
      </p:sp>
      <p:sp>
        <p:nvSpPr>
          <p:cNvPr id="4" name="TextBox 3">
            <a:extLst>
              <a:ext uri="{FF2B5EF4-FFF2-40B4-BE49-F238E27FC236}">
                <a16:creationId xmlns:a16="http://schemas.microsoft.com/office/drawing/2014/main" id="{FCAE9A11-4CDC-BA73-47E1-5EA12A4DC096}"/>
              </a:ext>
            </a:extLst>
          </p:cNvPr>
          <p:cNvSpPr txBox="1"/>
          <p:nvPr/>
        </p:nvSpPr>
        <p:spPr>
          <a:xfrm>
            <a:off x="762000" y="1231038"/>
            <a:ext cx="6572956" cy="4524315"/>
          </a:xfrm>
          <a:prstGeom prst="rect">
            <a:avLst/>
          </a:prstGeom>
          <a:noFill/>
        </p:spPr>
        <p:txBody>
          <a:bodyPr wrap="square" lIns="91440" tIns="45720" rIns="91440" bIns="45720" anchor="t">
            <a:spAutoFit/>
          </a:bodyPr>
          <a:lstStyle/>
          <a:p>
            <a:pPr marL="457200" indent="-298450">
              <a:buClr>
                <a:schemeClr val="dk1"/>
              </a:buClr>
              <a:buSzPts val="1100"/>
              <a:buChar char="●"/>
            </a:pPr>
            <a:r>
              <a:rPr lang="en-GB" sz="1800">
                <a:solidFill>
                  <a:schemeClr val="dk1"/>
                </a:solidFill>
              </a:rPr>
              <a:t>Eva was born at 39 weeks and has been exclusively breast fed</a:t>
            </a:r>
            <a:r>
              <a:rPr lang="en-GB">
                <a:solidFill>
                  <a:schemeClr val="dk1"/>
                </a:solidFill>
              </a:rPr>
              <a:t> </a:t>
            </a:r>
            <a:endParaRPr lang="en-GB" sz="1800">
              <a:solidFill>
                <a:schemeClr val="dk1"/>
              </a:solidFill>
            </a:endParaRPr>
          </a:p>
          <a:p>
            <a:pPr marL="457200" lvl="0" indent="0" algn="l" rtl="0">
              <a:lnSpc>
                <a:spcPct val="100000"/>
              </a:lnSpc>
              <a:spcBef>
                <a:spcPts val="0"/>
              </a:spcBef>
              <a:spcAft>
                <a:spcPts val="0"/>
              </a:spcAft>
              <a:buSzPts val="1200"/>
              <a:buNone/>
            </a:pPr>
            <a:endParaRPr lang="en-GB" sz="1800">
              <a:solidFill>
                <a:schemeClr val="dk1"/>
              </a:solidFill>
            </a:endParaRPr>
          </a:p>
          <a:p>
            <a:pPr marL="457200" indent="-298450">
              <a:buClr>
                <a:schemeClr val="dk1"/>
              </a:buClr>
              <a:buSzPts val="1100"/>
              <a:buChar char="●"/>
            </a:pPr>
            <a:r>
              <a:rPr lang="en-GB" sz="1800">
                <a:solidFill>
                  <a:schemeClr val="dk1"/>
                </a:solidFill>
              </a:rPr>
              <a:t>Now 8 weeks old, presenting with eczema (moderate), feed refusal, </a:t>
            </a:r>
            <a:r>
              <a:rPr lang="en-GB" sz="1800" err="1">
                <a:solidFill>
                  <a:schemeClr val="dk1"/>
                </a:solidFill>
              </a:rPr>
              <a:t>mucousy</a:t>
            </a:r>
            <a:r>
              <a:rPr lang="en-GB" sz="1800">
                <a:solidFill>
                  <a:schemeClr val="dk1"/>
                </a:solidFill>
              </a:rPr>
              <a:t> green stools and reflux. Mother and baby have been receiving support from </a:t>
            </a:r>
            <a:r>
              <a:rPr lang="en-GB">
                <a:solidFill>
                  <a:schemeClr val="dk1"/>
                </a:solidFill>
              </a:rPr>
              <a:t>baby feeding and wellbeing service </a:t>
            </a:r>
            <a:r>
              <a:rPr lang="en-GB" sz="1800">
                <a:solidFill>
                  <a:schemeClr val="dk1"/>
                </a:solidFill>
              </a:rPr>
              <a:t>and no concerns with positioning and attachment</a:t>
            </a:r>
            <a:endParaRPr lang="en-GB" sz="1800">
              <a:solidFill>
                <a:schemeClr val="dk1"/>
              </a:solidFill>
              <a:ea typeface="Calibri"/>
              <a:cs typeface="Calibri"/>
            </a:endParaRPr>
          </a:p>
          <a:p>
            <a:pPr marL="457200" lvl="0" indent="0" algn="l" rtl="0">
              <a:lnSpc>
                <a:spcPct val="100000"/>
              </a:lnSpc>
              <a:spcBef>
                <a:spcPts val="0"/>
              </a:spcBef>
              <a:spcAft>
                <a:spcPts val="0"/>
              </a:spcAft>
              <a:buSzPts val="1200"/>
              <a:buNone/>
            </a:pPr>
            <a:endParaRPr lang="en-GB" sz="1800">
              <a:solidFill>
                <a:schemeClr val="dk1"/>
              </a:solidFill>
            </a:endParaRPr>
          </a:p>
          <a:p>
            <a:pPr marL="457200" lvl="0" indent="-298450" algn="l" rtl="0">
              <a:lnSpc>
                <a:spcPct val="100000"/>
              </a:lnSpc>
              <a:spcBef>
                <a:spcPts val="0"/>
              </a:spcBef>
              <a:spcAft>
                <a:spcPts val="0"/>
              </a:spcAft>
              <a:buClr>
                <a:schemeClr val="dk1"/>
              </a:buClr>
              <a:buSzPts val="1100"/>
              <a:buChar char="●"/>
            </a:pPr>
            <a:r>
              <a:rPr lang="en-GB" sz="1800">
                <a:solidFill>
                  <a:schemeClr val="dk1"/>
                </a:solidFill>
              </a:rPr>
              <a:t>Mum describes her as being very unsettled/irritable and has visited her GP a few times who reports no initial concerns as Eva is following her growth centile</a:t>
            </a:r>
            <a:endParaRPr lang="en-GB" sz="1800">
              <a:solidFill>
                <a:schemeClr val="dk1"/>
              </a:solidFill>
              <a:ea typeface="Calibri"/>
              <a:cs typeface="Calibri"/>
            </a:endParaRPr>
          </a:p>
          <a:p>
            <a:pPr marL="457200" lvl="0" indent="0" algn="l" rtl="0">
              <a:lnSpc>
                <a:spcPct val="100000"/>
              </a:lnSpc>
              <a:spcBef>
                <a:spcPts val="0"/>
              </a:spcBef>
              <a:spcAft>
                <a:spcPts val="0"/>
              </a:spcAft>
              <a:buSzPts val="1200"/>
              <a:buNone/>
            </a:pPr>
            <a:endParaRPr lang="en-GB" sz="1800">
              <a:solidFill>
                <a:schemeClr val="dk1"/>
              </a:solidFill>
            </a:endParaRPr>
          </a:p>
          <a:p>
            <a:pPr marL="457200" indent="-298450">
              <a:buClr>
                <a:schemeClr val="dk1"/>
              </a:buClr>
              <a:buSzPts val="1100"/>
              <a:buChar char="●"/>
            </a:pPr>
            <a:r>
              <a:rPr lang="en-GB" sz="1800">
                <a:solidFill>
                  <a:schemeClr val="dk1"/>
                </a:solidFill>
              </a:rPr>
              <a:t>Mum presents in your clinic very anxious and does not know what to do</a:t>
            </a:r>
            <a:r>
              <a:rPr lang="en-GB">
                <a:solidFill>
                  <a:schemeClr val="dk1"/>
                </a:solidFill>
              </a:rPr>
              <a:t> </a:t>
            </a:r>
            <a:endParaRPr lang="en-GB" sz="1800">
              <a:solidFill>
                <a:schemeClr val="dk1"/>
              </a:solidFill>
              <a:ea typeface="Calibri"/>
              <a:cs typeface="Calibri"/>
            </a:endParaRPr>
          </a:p>
          <a:p>
            <a:pPr marL="457200" lvl="0" indent="0" algn="l" rtl="0">
              <a:lnSpc>
                <a:spcPct val="100000"/>
              </a:lnSpc>
              <a:spcBef>
                <a:spcPts val="0"/>
              </a:spcBef>
              <a:spcAft>
                <a:spcPts val="0"/>
              </a:spcAft>
              <a:buSzPts val="1200"/>
              <a:buNone/>
            </a:pPr>
            <a:endParaRPr lang="en-GB" sz="1800">
              <a:solidFill>
                <a:schemeClr val="dk1"/>
              </a:solidFill>
            </a:endParaRPr>
          </a:p>
          <a:p>
            <a:pPr marL="457200" lvl="0" indent="-298450" algn="l" rtl="0">
              <a:lnSpc>
                <a:spcPct val="100000"/>
              </a:lnSpc>
              <a:spcBef>
                <a:spcPts val="0"/>
              </a:spcBef>
              <a:spcAft>
                <a:spcPts val="0"/>
              </a:spcAft>
              <a:buClr>
                <a:schemeClr val="dk1"/>
              </a:buClr>
              <a:buSzPts val="1100"/>
              <a:buChar char="●"/>
            </a:pPr>
            <a:r>
              <a:rPr lang="en-GB" sz="1800">
                <a:solidFill>
                  <a:schemeClr val="dk1"/>
                </a:solidFill>
              </a:rPr>
              <a:t>Family history: Mum has </a:t>
            </a:r>
            <a:r>
              <a:rPr lang="en-GB" sz="1800" err="1">
                <a:solidFill>
                  <a:schemeClr val="dk1"/>
                </a:solidFill>
              </a:rPr>
              <a:t>hayfever</a:t>
            </a:r>
            <a:r>
              <a:rPr lang="en-GB" sz="1800">
                <a:solidFill>
                  <a:schemeClr val="dk1"/>
                </a:solidFill>
              </a:rPr>
              <a:t> and asthma, dad has no allergies</a:t>
            </a:r>
            <a:endParaRPr lang="en-GB" sz="1800">
              <a:solidFill>
                <a:schemeClr val="dk1"/>
              </a:solidFill>
              <a:ea typeface="Calibri"/>
              <a:cs typeface="Calibri"/>
            </a:endParaRPr>
          </a:p>
        </p:txBody>
      </p:sp>
      <p:pic>
        <p:nvPicPr>
          <p:cNvPr id="5" name="Google Shape;580;p66">
            <a:extLst>
              <a:ext uri="{FF2B5EF4-FFF2-40B4-BE49-F238E27FC236}">
                <a16:creationId xmlns:a16="http://schemas.microsoft.com/office/drawing/2014/main" id="{C4C35A34-6062-3A92-DEA5-FF7127339D40}"/>
              </a:ext>
            </a:extLst>
          </p:cNvPr>
          <p:cNvPicPr preferRelativeResize="0">
            <a:picLocks/>
          </p:cNvPicPr>
          <p:nvPr/>
        </p:nvPicPr>
        <p:blipFill rotWithShape="1">
          <a:blip r:embed="rId4">
            <a:alphaModFix/>
          </a:blip>
          <a:srcRect l="16666" r="16666"/>
          <a:stretch/>
        </p:blipFill>
        <p:spPr>
          <a:xfrm>
            <a:off x="7521733" y="610643"/>
            <a:ext cx="3979911" cy="3859414"/>
          </a:xfrm>
          <a:prstGeom prst="ellipse">
            <a:avLst/>
          </a:prstGeom>
          <a:noFill/>
          <a:ln>
            <a:noFill/>
          </a:ln>
        </p:spPr>
      </p:pic>
      <p:sp>
        <p:nvSpPr>
          <p:cNvPr id="12" name="TextBox 11">
            <a:extLst>
              <a:ext uri="{FF2B5EF4-FFF2-40B4-BE49-F238E27FC236}">
                <a16:creationId xmlns:a16="http://schemas.microsoft.com/office/drawing/2014/main" id="{D3E9A11B-D665-E59F-40D7-E84EF81D71F4}"/>
              </a:ext>
            </a:extLst>
          </p:cNvPr>
          <p:cNvSpPr txBox="1"/>
          <p:nvPr/>
        </p:nvSpPr>
        <p:spPr>
          <a:xfrm>
            <a:off x="7104319" y="5135406"/>
            <a:ext cx="4154926" cy="1200329"/>
          </a:xfrm>
          <a:prstGeom prst="rect">
            <a:avLst/>
          </a:prstGeom>
          <a:noFill/>
        </p:spPr>
        <p:txBody>
          <a:bodyPr wrap="square" lIns="91440" tIns="45720" rIns="91440" bIns="45720" anchor="t">
            <a:spAutoFit/>
          </a:bodyPr>
          <a:lstStyle/>
          <a:p>
            <a:pPr marL="0" marR="0" lvl="0" indent="0" algn="l" rtl="0">
              <a:lnSpc>
                <a:spcPct val="100000"/>
              </a:lnSpc>
              <a:spcBef>
                <a:spcPts val="0"/>
              </a:spcBef>
              <a:spcAft>
                <a:spcPts val="0"/>
              </a:spcAft>
              <a:buClr>
                <a:srgbClr val="000000"/>
              </a:buClr>
              <a:buSzPts val="1200"/>
              <a:buFont typeface="Arial"/>
              <a:buNone/>
            </a:pPr>
            <a:r>
              <a:rPr lang="en-GB" sz="1800" b="1" i="0" u="none" strike="noStrike" cap="none">
                <a:solidFill>
                  <a:schemeClr val="dk1"/>
                </a:solidFill>
                <a:latin typeface="Calibri"/>
                <a:ea typeface="Calibri"/>
                <a:cs typeface="Calibri"/>
                <a:sym typeface="Inter"/>
              </a:rPr>
              <a:t>What do you suspect is the diagnosis?</a:t>
            </a:r>
          </a:p>
          <a:p>
            <a:pPr marL="457200" marR="0" lvl="0" indent="-304800" algn="l" rtl="0">
              <a:lnSpc>
                <a:spcPct val="100000"/>
              </a:lnSpc>
              <a:spcBef>
                <a:spcPts val="0"/>
              </a:spcBef>
              <a:spcAft>
                <a:spcPts val="0"/>
              </a:spcAft>
              <a:buClr>
                <a:schemeClr val="dk1"/>
              </a:buClr>
              <a:buSzPts val="1200"/>
              <a:buFont typeface="Inter"/>
              <a:buAutoNum type="alphaLcPeriod"/>
            </a:pPr>
            <a:r>
              <a:rPr lang="en-GB" sz="1800" b="0" i="0" u="none" strike="noStrike" cap="none" err="1">
                <a:solidFill>
                  <a:schemeClr val="dk1"/>
                </a:solidFill>
                <a:latin typeface="Calibri"/>
                <a:ea typeface="Calibri"/>
                <a:cs typeface="Calibri"/>
                <a:sym typeface="Inter"/>
              </a:rPr>
              <a:t>IgE</a:t>
            </a:r>
            <a:r>
              <a:rPr lang="en-GB" sz="1800" b="0" i="0" u="none" strike="noStrike" cap="none">
                <a:solidFill>
                  <a:schemeClr val="dk1"/>
                </a:solidFill>
                <a:latin typeface="Calibri"/>
                <a:ea typeface="Calibri"/>
                <a:cs typeface="Calibri"/>
                <a:sym typeface="Inter"/>
              </a:rPr>
              <a:t> </a:t>
            </a:r>
            <a:r>
              <a:rPr lang="en-GB" sz="1800">
                <a:solidFill>
                  <a:schemeClr val="dk1"/>
                </a:solidFill>
                <a:latin typeface="Calibri"/>
                <a:ea typeface="Calibri"/>
                <a:cs typeface="Calibri"/>
                <a:sym typeface="Inter"/>
              </a:rPr>
              <a:t>CMA</a:t>
            </a:r>
            <a:endParaRPr lang="en-GB" sz="1800" b="0" i="0" u="none" strike="noStrike" cap="none">
              <a:solidFill>
                <a:schemeClr val="dk1"/>
              </a:solidFill>
              <a:latin typeface="Calibri"/>
              <a:ea typeface="Calibri"/>
              <a:cs typeface="Calibri"/>
            </a:endParaRPr>
          </a:p>
          <a:p>
            <a:pPr marL="457200" marR="0" lvl="0" indent="-304800" algn="l" rtl="0">
              <a:lnSpc>
                <a:spcPct val="100000"/>
              </a:lnSpc>
              <a:spcBef>
                <a:spcPts val="0"/>
              </a:spcBef>
              <a:spcAft>
                <a:spcPts val="0"/>
              </a:spcAft>
              <a:buClr>
                <a:schemeClr val="dk1"/>
              </a:buClr>
              <a:buSzPts val="1200"/>
              <a:buFont typeface="Inter"/>
              <a:buAutoNum type="alphaLcPeriod"/>
            </a:pPr>
            <a:r>
              <a:rPr lang="en-GB" sz="1800" b="0" i="0" u="none" strike="noStrike" cap="none">
                <a:solidFill>
                  <a:schemeClr val="dk1"/>
                </a:solidFill>
                <a:latin typeface="Calibri"/>
                <a:ea typeface="Calibri"/>
                <a:cs typeface="Calibri"/>
                <a:sym typeface="Inter"/>
              </a:rPr>
              <a:t>Lactose intolerance</a:t>
            </a:r>
            <a:endParaRPr lang="en-GB" sz="1800" b="0" i="0" u="none" strike="noStrike" cap="none">
              <a:solidFill>
                <a:schemeClr val="dk1"/>
              </a:solidFill>
              <a:latin typeface="Calibri"/>
              <a:ea typeface="Calibri"/>
              <a:cs typeface="Calibri"/>
            </a:endParaRPr>
          </a:p>
          <a:p>
            <a:pPr marL="457200" marR="0" lvl="0" indent="-304800" algn="l" rtl="0">
              <a:lnSpc>
                <a:spcPct val="100000"/>
              </a:lnSpc>
              <a:spcBef>
                <a:spcPts val="0"/>
              </a:spcBef>
              <a:spcAft>
                <a:spcPts val="0"/>
              </a:spcAft>
              <a:buClr>
                <a:schemeClr val="dk1"/>
              </a:buClr>
              <a:buSzPts val="1200"/>
              <a:buFont typeface="Inter"/>
              <a:buAutoNum type="alphaLcPeriod"/>
            </a:pPr>
            <a:r>
              <a:rPr lang="en-GB" sz="1800" b="0" i="0" u="none" strike="noStrike" cap="none">
                <a:solidFill>
                  <a:schemeClr val="dk1"/>
                </a:solidFill>
                <a:latin typeface="Calibri"/>
                <a:ea typeface="Calibri"/>
                <a:cs typeface="Calibri"/>
                <a:sym typeface="Inter"/>
              </a:rPr>
              <a:t>Non-</a:t>
            </a:r>
            <a:r>
              <a:rPr lang="en-GB" sz="1800" b="0" i="0" u="none" strike="noStrike" cap="none" err="1">
                <a:solidFill>
                  <a:schemeClr val="dk1"/>
                </a:solidFill>
                <a:latin typeface="Calibri"/>
                <a:ea typeface="Calibri"/>
                <a:cs typeface="Calibri"/>
                <a:sym typeface="Inter"/>
              </a:rPr>
              <a:t>IgE</a:t>
            </a:r>
            <a:r>
              <a:rPr lang="en-GB" sz="1800" b="0" i="0" u="none" strike="noStrike" cap="none">
                <a:solidFill>
                  <a:schemeClr val="dk1"/>
                </a:solidFill>
                <a:latin typeface="Calibri"/>
                <a:ea typeface="Calibri"/>
                <a:cs typeface="Calibri"/>
                <a:sym typeface="Inter"/>
              </a:rPr>
              <a:t> </a:t>
            </a:r>
            <a:r>
              <a:rPr lang="en-GB" sz="1800">
                <a:solidFill>
                  <a:schemeClr val="dk1"/>
                </a:solidFill>
                <a:latin typeface="Calibri"/>
                <a:ea typeface="Calibri"/>
                <a:cs typeface="Calibri"/>
                <a:sym typeface="Inter"/>
              </a:rPr>
              <a:t>CMA</a:t>
            </a:r>
            <a:endParaRPr lang="en-GB" sz="18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280015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Case Study 2: Tom</a:t>
            </a:r>
            <a:endParaRPr lang="en-GB" sz="3600" b="1">
              <a:solidFill>
                <a:srgbClr val="7CCBE0"/>
              </a:solidFill>
              <a:latin typeface="+mj-lt"/>
              <a:ea typeface="+mj-ea"/>
              <a:cs typeface="+mj-cs"/>
            </a:endParaRPr>
          </a:p>
        </p:txBody>
      </p:sp>
      <p:pic>
        <p:nvPicPr>
          <p:cNvPr id="2" name="Picture 1">
            <a:extLst>
              <a:ext uri="{FF2B5EF4-FFF2-40B4-BE49-F238E27FC236}">
                <a16:creationId xmlns:a16="http://schemas.microsoft.com/office/drawing/2014/main" id="{BD68B8DB-1FC0-5BF7-6C24-FA7BE5E115B1}"/>
              </a:ext>
            </a:extLst>
          </p:cNvPr>
          <p:cNvPicPr>
            <a:picLocks noChangeAspect="1"/>
          </p:cNvPicPr>
          <p:nvPr/>
        </p:nvPicPr>
        <p:blipFill>
          <a:blip r:embed="rId4"/>
          <a:stretch>
            <a:fillRect/>
          </a:stretch>
        </p:blipFill>
        <p:spPr>
          <a:xfrm>
            <a:off x="1102497" y="1328058"/>
            <a:ext cx="6114732" cy="2873827"/>
          </a:xfrm>
          <a:prstGeom prst="rect">
            <a:avLst/>
          </a:prstGeom>
        </p:spPr>
      </p:pic>
      <p:sp>
        <p:nvSpPr>
          <p:cNvPr id="4" name="TextBox 3">
            <a:extLst>
              <a:ext uri="{FF2B5EF4-FFF2-40B4-BE49-F238E27FC236}">
                <a16:creationId xmlns:a16="http://schemas.microsoft.com/office/drawing/2014/main" id="{96BD1D28-894B-7085-E84B-C53DD89C649B}"/>
              </a:ext>
            </a:extLst>
          </p:cNvPr>
          <p:cNvSpPr txBox="1"/>
          <p:nvPr/>
        </p:nvSpPr>
        <p:spPr>
          <a:xfrm>
            <a:off x="1238956" y="4744722"/>
            <a:ext cx="6096000" cy="1200329"/>
          </a:xfrm>
          <a:prstGeom prst="rect">
            <a:avLst/>
          </a:prstGeom>
          <a:noFill/>
        </p:spPr>
        <p:txBody>
          <a:bodyPr wrap="square" lIns="91440" tIns="45720" rIns="91440" bIns="45720" anchor="t">
            <a:spAutoFit/>
          </a:bodyPr>
          <a:lstStyle/>
          <a:p>
            <a:pPr marL="0" marR="0" lvl="0" indent="0" algn="l" rtl="0">
              <a:lnSpc>
                <a:spcPct val="100000"/>
              </a:lnSpc>
              <a:spcBef>
                <a:spcPts val="0"/>
              </a:spcBef>
              <a:spcAft>
                <a:spcPts val="0"/>
              </a:spcAft>
              <a:buClr>
                <a:srgbClr val="000000"/>
              </a:buClr>
              <a:buSzPts val="1200"/>
              <a:buFont typeface="Arial"/>
              <a:buNone/>
            </a:pPr>
            <a:r>
              <a:rPr lang="en-GB" sz="1800" b="1" i="0" u="none" strike="noStrike" cap="none">
                <a:solidFill>
                  <a:schemeClr val="dk1"/>
                </a:solidFill>
                <a:latin typeface="Calibri"/>
                <a:ea typeface="Calibri"/>
                <a:cs typeface="Calibri"/>
                <a:sym typeface="Inter"/>
              </a:rPr>
              <a:t>What do you suspect is the diagnosis?</a:t>
            </a:r>
          </a:p>
          <a:p>
            <a:pPr marL="457200" marR="0" lvl="0" indent="-304800" algn="l" rtl="0">
              <a:lnSpc>
                <a:spcPct val="100000"/>
              </a:lnSpc>
              <a:spcBef>
                <a:spcPts val="0"/>
              </a:spcBef>
              <a:spcAft>
                <a:spcPts val="0"/>
              </a:spcAft>
              <a:buClr>
                <a:schemeClr val="dk1"/>
              </a:buClr>
              <a:buSzPts val="1200"/>
              <a:buFont typeface="Inter"/>
              <a:buAutoNum type="alphaLcPeriod"/>
            </a:pPr>
            <a:r>
              <a:rPr lang="en-GB" sz="1800" b="0" i="0" u="none" strike="noStrike" cap="none" err="1">
                <a:solidFill>
                  <a:schemeClr val="dk1"/>
                </a:solidFill>
                <a:latin typeface="Calibri"/>
                <a:ea typeface="Calibri"/>
                <a:cs typeface="Calibri"/>
                <a:sym typeface="Inter"/>
              </a:rPr>
              <a:t>IgE</a:t>
            </a:r>
            <a:r>
              <a:rPr lang="en-GB" sz="1800" b="0" i="0" u="none" strike="noStrike" cap="none">
                <a:solidFill>
                  <a:schemeClr val="dk1"/>
                </a:solidFill>
                <a:latin typeface="Calibri"/>
                <a:ea typeface="Calibri"/>
                <a:cs typeface="Calibri"/>
                <a:sym typeface="Inter"/>
              </a:rPr>
              <a:t> </a:t>
            </a:r>
            <a:r>
              <a:rPr lang="en-GB" sz="1800">
                <a:solidFill>
                  <a:schemeClr val="dk1"/>
                </a:solidFill>
                <a:latin typeface="Calibri"/>
                <a:ea typeface="Calibri"/>
                <a:cs typeface="Calibri"/>
                <a:sym typeface="Inter"/>
              </a:rPr>
              <a:t>CMA</a:t>
            </a:r>
            <a:endParaRPr lang="en-GB" sz="1800" b="0" i="0" u="none" strike="noStrike" cap="none">
              <a:solidFill>
                <a:schemeClr val="dk1"/>
              </a:solidFill>
              <a:latin typeface="Calibri"/>
              <a:ea typeface="Calibri"/>
              <a:cs typeface="Calibri"/>
            </a:endParaRPr>
          </a:p>
          <a:p>
            <a:pPr marL="457200" marR="0" lvl="0" indent="-304800" algn="l" rtl="0">
              <a:lnSpc>
                <a:spcPct val="100000"/>
              </a:lnSpc>
              <a:spcBef>
                <a:spcPts val="0"/>
              </a:spcBef>
              <a:spcAft>
                <a:spcPts val="0"/>
              </a:spcAft>
              <a:buClr>
                <a:schemeClr val="dk1"/>
              </a:buClr>
              <a:buSzPts val="1200"/>
              <a:buFont typeface="Inter"/>
              <a:buAutoNum type="alphaLcPeriod"/>
            </a:pPr>
            <a:r>
              <a:rPr lang="en-GB" sz="1800" b="0" i="0" u="none" strike="noStrike" cap="none">
                <a:solidFill>
                  <a:schemeClr val="dk1"/>
                </a:solidFill>
                <a:latin typeface="Calibri"/>
                <a:ea typeface="Calibri"/>
                <a:cs typeface="Calibri"/>
                <a:sym typeface="Inter"/>
              </a:rPr>
              <a:t>Lactose intolerance</a:t>
            </a:r>
            <a:endParaRPr lang="en-GB" sz="1800" b="0" i="0" u="none" strike="noStrike" cap="none">
              <a:solidFill>
                <a:schemeClr val="dk1"/>
              </a:solidFill>
              <a:latin typeface="Calibri"/>
              <a:ea typeface="Calibri"/>
              <a:cs typeface="Calibri"/>
            </a:endParaRPr>
          </a:p>
          <a:p>
            <a:pPr marL="457200" marR="0" lvl="0" indent="-304800" algn="l" rtl="0">
              <a:lnSpc>
                <a:spcPct val="100000"/>
              </a:lnSpc>
              <a:spcBef>
                <a:spcPts val="0"/>
              </a:spcBef>
              <a:spcAft>
                <a:spcPts val="0"/>
              </a:spcAft>
              <a:buClr>
                <a:schemeClr val="dk1"/>
              </a:buClr>
              <a:buSzPts val="1200"/>
              <a:buFont typeface="Inter"/>
              <a:buAutoNum type="alphaLcPeriod"/>
            </a:pPr>
            <a:r>
              <a:rPr lang="en-GB" sz="1800" b="0" i="0" u="none" strike="noStrike" cap="none">
                <a:solidFill>
                  <a:schemeClr val="dk1"/>
                </a:solidFill>
                <a:latin typeface="Calibri"/>
                <a:ea typeface="Calibri"/>
                <a:cs typeface="Calibri"/>
                <a:sym typeface="Inter"/>
              </a:rPr>
              <a:t>Non-</a:t>
            </a:r>
            <a:r>
              <a:rPr lang="en-GB" sz="1800" b="0" i="0" u="none" strike="noStrike" cap="none" err="1">
                <a:solidFill>
                  <a:schemeClr val="dk1"/>
                </a:solidFill>
                <a:latin typeface="Calibri"/>
                <a:ea typeface="Calibri"/>
                <a:cs typeface="Calibri"/>
                <a:sym typeface="Inter"/>
              </a:rPr>
              <a:t>IgE</a:t>
            </a:r>
            <a:r>
              <a:rPr lang="en-GB" sz="1800" b="0" i="0" u="none" strike="noStrike" cap="none">
                <a:solidFill>
                  <a:schemeClr val="dk1"/>
                </a:solidFill>
                <a:latin typeface="Calibri"/>
                <a:ea typeface="Calibri"/>
                <a:cs typeface="Calibri"/>
                <a:sym typeface="Inter"/>
              </a:rPr>
              <a:t> </a:t>
            </a:r>
            <a:r>
              <a:rPr lang="en-GB" sz="1800">
                <a:solidFill>
                  <a:schemeClr val="dk1"/>
                </a:solidFill>
                <a:latin typeface="Calibri"/>
                <a:ea typeface="Calibri"/>
                <a:cs typeface="Calibri"/>
                <a:sym typeface="Inter"/>
              </a:rPr>
              <a:t>CMA</a:t>
            </a:r>
            <a:endParaRPr lang="en-GB" sz="2000" b="0" i="0" u="none" strike="noStrike" cap="none">
              <a:solidFill>
                <a:schemeClr val="dk1"/>
              </a:solidFill>
              <a:latin typeface="Calibri"/>
              <a:ea typeface="Calibri"/>
              <a:cs typeface="Calibri"/>
              <a:sym typeface="Arial"/>
            </a:endParaRPr>
          </a:p>
        </p:txBody>
      </p:sp>
      <p:pic>
        <p:nvPicPr>
          <p:cNvPr id="5" name="Google Shape;589;p67">
            <a:extLst>
              <a:ext uri="{FF2B5EF4-FFF2-40B4-BE49-F238E27FC236}">
                <a16:creationId xmlns:a16="http://schemas.microsoft.com/office/drawing/2014/main" id="{55780B23-11F5-7218-6DF0-3D1BC07E16D7}"/>
              </a:ext>
            </a:extLst>
          </p:cNvPr>
          <p:cNvPicPr preferRelativeResize="0">
            <a:picLocks/>
          </p:cNvPicPr>
          <p:nvPr/>
        </p:nvPicPr>
        <p:blipFill rotWithShape="1">
          <a:blip r:embed="rId5">
            <a:alphaModFix/>
          </a:blip>
          <a:srcRect l="16671" r="16671"/>
          <a:stretch/>
        </p:blipFill>
        <p:spPr>
          <a:xfrm>
            <a:off x="7551979" y="1849386"/>
            <a:ext cx="4248136" cy="4361172"/>
          </a:xfrm>
          <a:prstGeom prst="ellipse">
            <a:avLst/>
          </a:prstGeom>
          <a:noFill/>
          <a:ln>
            <a:noFill/>
          </a:ln>
        </p:spPr>
      </p:pic>
    </p:spTree>
    <p:extLst>
      <p:ext uri="{BB962C8B-B14F-4D97-AF65-F5344CB8AC3E}">
        <p14:creationId xmlns:p14="http://schemas.microsoft.com/office/powerpoint/2010/main" val="196768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391356" y="567920"/>
            <a:ext cx="8111066" cy="646331"/>
          </a:xfrm>
          <a:prstGeom prst="rect">
            <a:avLst/>
          </a:prstGeom>
          <a:noFill/>
        </p:spPr>
        <p:txBody>
          <a:bodyPr wrap="square" rtlCol="0">
            <a:spAutoFit/>
          </a:bodyPr>
          <a:lstStyle/>
          <a:p>
            <a:r>
              <a:rPr lang="en-US" sz="3600" b="1">
                <a:solidFill>
                  <a:srgbClr val="7CCBE0"/>
                </a:solidFill>
                <a:latin typeface="+mj-lt"/>
                <a:ea typeface="+mj-ea"/>
                <a:cs typeface="+mj-cs"/>
              </a:rPr>
              <a:t>Cows Milk Allergy Management</a:t>
            </a:r>
            <a:endParaRPr lang="en-GB" sz="3600" b="1">
              <a:solidFill>
                <a:srgbClr val="7CCBE0"/>
              </a:solidFill>
              <a:latin typeface="+mj-lt"/>
              <a:ea typeface="+mj-ea"/>
              <a:cs typeface="+mj-cs"/>
            </a:endParaRPr>
          </a:p>
        </p:txBody>
      </p:sp>
      <p:sp>
        <p:nvSpPr>
          <p:cNvPr id="3" name="TextBox 2">
            <a:extLst>
              <a:ext uri="{FF2B5EF4-FFF2-40B4-BE49-F238E27FC236}">
                <a16:creationId xmlns:a16="http://schemas.microsoft.com/office/drawing/2014/main" id="{F9CC8CC5-D072-9E51-0B11-736EF67589AF}"/>
              </a:ext>
            </a:extLst>
          </p:cNvPr>
          <p:cNvSpPr txBox="1"/>
          <p:nvPr/>
        </p:nvSpPr>
        <p:spPr>
          <a:xfrm>
            <a:off x="897871" y="2050590"/>
            <a:ext cx="11003844" cy="2308324"/>
          </a:xfrm>
          <a:prstGeom prst="rect">
            <a:avLst/>
          </a:prstGeom>
          <a:noFill/>
        </p:spPr>
        <p:txBody>
          <a:bodyPr wrap="square" lIns="91440" tIns="45720" rIns="91440" bIns="45720" anchor="t">
            <a:spAutoFit/>
          </a:bodyPr>
          <a:lstStyle/>
          <a:p>
            <a:pPr marL="0" lvl="0" indent="0" algn="l" rtl="0">
              <a:lnSpc>
                <a:spcPct val="100000"/>
              </a:lnSpc>
              <a:spcBef>
                <a:spcPts val="0"/>
              </a:spcBef>
              <a:spcAft>
                <a:spcPts val="0"/>
              </a:spcAft>
              <a:buSzPts val="1200"/>
              <a:buNone/>
            </a:pPr>
            <a:r>
              <a:rPr lang="en-GB" sz="2400">
                <a:solidFill>
                  <a:schemeClr val="dk1"/>
                </a:solidFill>
              </a:rPr>
              <a:t>If an infant has a</a:t>
            </a:r>
            <a:r>
              <a:rPr lang="en-GB" sz="2400" b="1">
                <a:solidFill>
                  <a:schemeClr val="dk1"/>
                </a:solidFill>
              </a:rPr>
              <a:t> mild to moderate non </a:t>
            </a:r>
            <a:r>
              <a:rPr lang="en-GB" sz="2400" b="1" err="1">
                <a:solidFill>
                  <a:schemeClr val="dk1"/>
                </a:solidFill>
              </a:rPr>
              <a:t>IgE</a:t>
            </a:r>
            <a:r>
              <a:rPr lang="en-GB" sz="2400" b="1">
                <a:solidFill>
                  <a:schemeClr val="dk1"/>
                </a:solidFill>
              </a:rPr>
              <a:t> mediated allergy</a:t>
            </a:r>
            <a:r>
              <a:rPr lang="en-GB" sz="2400">
                <a:solidFill>
                  <a:schemeClr val="dk1"/>
                </a:solidFill>
              </a:rPr>
              <a:t> they need to be </a:t>
            </a:r>
            <a:r>
              <a:rPr lang="en-GB" sz="2400" b="1">
                <a:solidFill>
                  <a:schemeClr val="dk1"/>
                </a:solidFill>
              </a:rPr>
              <a:t>managed in primary care.</a:t>
            </a:r>
            <a:endParaRPr lang="en-GB" sz="2400" b="1">
              <a:solidFill>
                <a:schemeClr val="dk1"/>
              </a:solidFill>
              <a:ea typeface="Calibri"/>
              <a:cs typeface="Calibri"/>
            </a:endParaRPr>
          </a:p>
          <a:p>
            <a:pPr marL="0" lvl="0" indent="0" algn="l" rtl="0">
              <a:lnSpc>
                <a:spcPct val="100000"/>
              </a:lnSpc>
              <a:spcBef>
                <a:spcPts val="0"/>
              </a:spcBef>
              <a:spcAft>
                <a:spcPts val="0"/>
              </a:spcAft>
              <a:buSzPts val="1200"/>
              <a:buNone/>
            </a:pPr>
            <a:endParaRPr lang="en-GB" sz="2400">
              <a:solidFill>
                <a:schemeClr val="dk1"/>
              </a:solidFill>
            </a:endParaRPr>
          </a:p>
          <a:p>
            <a:pPr marL="0" lvl="0" indent="0" algn="l" rtl="0">
              <a:lnSpc>
                <a:spcPct val="100000"/>
              </a:lnSpc>
              <a:spcBef>
                <a:spcPts val="0"/>
              </a:spcBef>
              <a:spcAft>
                <a:spcPts val="0"/>
              </a:spcAft>
              <a:buSzPts val="1200"/>
              <a:buNone/>
            </a:pPr>
            <a:r>
              <a:rPr lang="en-GB" sz="2400">
                <a:solidFill>
                  <a:schemeClr val="dk1"/>
                </a:solidFill>
              </a:rPr>
              <a:t>If you suspect an infant has an</a:t>
            </a:r>
            <a:r>
              <a:rPr lang="en-GB" sz="2400" b="1">
                <a:solidFill>
                  <a:schemeClr val="dk1"/>
                </a:solidFill>
              </a:rPr>
              <a:t> </a:t>
            </a:r>
            <a:r>
              <a:rPr lang="en-GB" sz="2400" b="1" err="1">
                <a:solidFill>
                  <a:schemeClr val="dk1"/>
                </a:solidFill>
              </a:rPr>
              <a:t>IgE</a:t>
            </a:r>
            <a:r>
              <a:rPr lang="en-GB" sz="2400" b="1">
                <a:solidFill>
                  <a:schemeClr val="dk1"/>
                </a:solidFill>
              </a:rPr>
              <a:t> mediated allergy</a:t>
            </a:r>
            <a:r>
              <a:rPr lang="en-GB" sz="2400">
                <a:solidFill>
                  <a:schemeClr val="dk1"/>
                </a:solidFill>
              </a:rPr>
              <a:t> or has a more severe presentations of non-</a:t>
            </a:r>
            <a:r>
              <a:rPr lang="en-GB" sz="2400" err="1">
                <a:solidFill>
                  <a:schemeClr val="dk1"/>
                </a:solidFill>
              </a:rPr>
              <a:t>IgE</a:t>
            </a:r>
            <a:r>
              <a:rPr lang="en-GB" sz="2400">
                <a:solidFill>
                  <a:schemeClr val="dk1"/>
                </a:solidFill>
              </a:rPr>
              <a:t> mediated allergy such as food induced protein enterocolitis (FPIES) or eosinophilic oesophagitis (EOE) should be </a:t>
            </a:r>
            <a:r>
              <a:rPr lang="en-GB" sz="2400" b="1">
                <a:solidFill>
                  <a:schemeClr val="dk1"/>
                </a:solidFill>
              </a:rPr>
              <a:t>referred into secondary care</a:t>
            </a:r>
            <a:r>
              <a:rPr lang="en-GB" sz="2400">
                <a:solidFill>
                  <a:schemeClr val="dk1"/>
                </a:solidFill>
              </a:rPr>
              <a:t>.</a:t>
            </a:r>
            <a:endParaRPr lang="en-GB" sz="2400">
              <a:solidFill>
                <a:schemeClr val="dk1"/>
              </a:solidFill>
              <a:ea typeface="Calibri"/>
              <a:cs typeface="Calibri"/>
            </a:endParaRPr>
          </a:p>
        </p:txBody>
      </p:sp>
    </p:spTree>
    <p:extLst>
      <p:ext uri="{BB962C8B-B14F-4D97-AF65-F5344CB8AC3E}">
        <p14:creationId xmlns:p14="http://schemas.microsoft.com/office/powerpoint/2010/main" val="429204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06299"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Suspect Non </a:t>
            </a:r>
            <a:r>
              <a:rPr lang="en-US" sz="3600" b="1" err="1">
                <a:solidFill>
                  <a:srgbClr val="7CCBE0"/>
                </a:solidFill>
                <a:latin typeface="+mj-lt"/>
                <a:ea typeface="+mj-ea"/>
                <a:cs typeface="+mj-cs"/>
              </a:rPr>
              <a:t>IgE</a:t>
            </a:r>
            <a:r>
              <a:rPr lang="en-US" sz="3600" b="1">
                <a:solidFill>
                  <a:srgbClr val="7CCBE0"/>
                </a:solidFill>
                <a:latin typeface="+mj-lt"/>
                <a:ea typeface="+mj-ea"/>
                <a:cs typeface="+mj-cs"/>
              </a:rPr>
              <a:t> Cows Milk Allergy</a:t>
            </a:r>
            <a:endParaRPr lang="en-GB" sz="3600" b="1">
              <a:solidFill>
                <a:srgbClr val="7CCBE0"/>
              </a:solidFill>
              <a:latin typeface="+mj-lt"/>
              <a:ea typeface="+mj-ea"/>
              <a:cs typeface="+mj-cs"/>
            </a:endParaRPr>
          </a:p>
        </p:txBody>
      </p:sp>
      <p:grpSp>
        <p:nvGrpSpPr>
          <p:cNvPr id="2" name="Google Shape;611;p70">
            <a:extLst>
              <a:ext uri="{FF2B5EF4-FFF2-40B4-BE49-F238E27FC236}">
                <a16:creationId xmlns:a16="http://schemas.microsoft.com/office/drawing/2014/main" id="{0F1817FA-A341-C949-774D-6A0B15FC6575}"/>
              </a:ext>
            </a:extLst>
          </p:cNvPr>
          <p:cNvGrpSpPr/>
          <p:nvPr/>
        </p:nvGrpSpPr>
        <p:grpSpPr>
          <a:xfrm>
            <a:off x="2074815" y="1970315"/>
            <a:ext cx="2225042" cy="1894114"/>
            <a:chOff x="1451360" y="1817513"/>
            <a:chExt cx="1398600" cy="1377900"/>
          </a:xfrm>
          <a:solidFill>
            <a:srgbClr val="7CCBE0"/>
          </a:solidFill>
        </p:grpSpPr>
        <p:pic>
          <p:nvPicPr>
            <p:cNvPr id="3" name="Google Shape;612;p70">
              <a:extLst>
                <a:ext uri="{FF2B5EF4-FFF2-40B4-BE49-F238E27FC236}">
                  <a16:creationId xmlns:a16="http://schemas.microsoft.com/office/drawing/2014/main" id="{CE5323FD-AF82-58C3-612E-DECB116674E9}"/>
                </a:ext>
              </a:extLst>
            </p:cNvPr>
            <p:cNvPicPr preferRelativeResize="0"/>
            <p:nvPr/>
          </p:nvPicPr>
          <p:blipFill rotWithShape="1">
            <a:blip r:embed="rId4">
              <a:alphaModFix/>
              <a:duotone>
                <a:prstClr val="black"/>
                <a:srgbClr val="7CCBE0">
                  <a:tint val="45000"/>
                  <a:satMod val="400000"/>
                </a:srgbClr>
              </a:duotone>
            </a:blip>
            <a:srcRect/>
            <a:stretch/>
          </p:blipFill>
          <p:spPr>
            <a:xfrm>
              <a:off x="1495100" y="1910501"/>
              <a:ext cx="1311125" cy="1191925"/>
            </a:xfrm>
            <a:prstGeom prst="rect">
              <a:avLst/>
            </a:prstGeom>
            <a:grpFill/>
            <a:ln>
              <a:noFill/>
            </a:ln>
          </p:spPr>
        </p:pic>
        <p:sp>
          <p:nvSpPr>
            <p:cNvPr id="4" name="Google Shape;613;p70">
              <a:extLst>
                <a:ext uri="{FF2B5EF4-FFF2-40B4-BE49-F238E27FC236}">
                  <a16:creationId xmlns:a16="http://schemas.microsoft.com/office/drawing/2014/main" id="{A59841F8-54FD-128D-1162-902857982112}"/>
                </a:ext>
              </a:extLst>
            </p:cNvPr>
            <p:cNvSpPr/>
            <p:nvPr/>
          </p:nvSpPr>
          <p:spPr>
            <a:xfrm>
              <a:off x="1451360" y="1817513"/>
              <a:ext cx="1398600" cy="1377900"/>
            </a:xfrm>
            <a:prstGeom prst="noSmoking">
              <a:avLst>
                <a:gd name="adj" fmla="val 8675"/>
              </a:avLst>
            </a:prstGeom>
            <a:gr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 name="Google Shape;617;p70">
            <a:extLst>
              <a:ext uri="{FF2B5EF4-FFF2-40B4-BE49-F238E27FC236}">
                <a16:creationId xmlns:a16="http://schemas.microsoft.com/office/drawing/2014/main" id="{E19299C7-9DC5-2438-7D13-D369506BB95F}"/>
              </a:ext>
            </a:extLst>
          </p:cNvPr>
          <p:cNvPicPr preferRelativeResize="0"/>
          <p:nvPr/>
        </p:nvPicPr>
        <p:blipFill rotWithShape="1">
          <a:blip r:embed="rId5">
            <a:alphaModFix/>
          </a:blip>
          <a:srcRect/>
          <a:stretch/>
        </p:blipFill>
        <p:spPr>
          <a:xfrm rot="20512462">
            <a:off x="7130069" y="1790745"/>
            <a:ext cx="3011218" cy="2606759"/>
          </a:xfrm>
          <a:prstGeom prst="rect">
            <a:avLst/>
          </a:prstGeom>
          <a:noFill/>
          <a:ln>
            <a:noFill/>
          </a:ln>
        </p:spPr>
      </p:pic>
      <p:sp>
        <p:nvSpPr>
          <p:cNvPr id="6" name="Google Shape;618;p70">
            <a:extLst>
              <a:ext uri="{FF2B5EF4-FFF2-40B4-BE49-F238E27FC236}">
                <a16:creationId xmlns:a16="http://schemas.microsoft.com/office/drawing/2014/main" id="{265F6407-AB73-A59C-0CC7-47A46F7E4014}"/>
              </a:ext>
            </a:extLst>
          </p:cNvPr>
          <p:cNvSpPr txBox="1"/>
          <p:nvPr/>
        </p:nvSpPr>
        <p:spPr>
          <a:xfrm rot="20690677">
            <a:off x="7604111" y="2609610"/>
            <a:ext cx="2063129"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GB" sz="2800" b="0" i="0" u="none" strike="noStrike" cap="none">
                <a:solidFill>
                  <a:schemeClr val="dk1"/>
                </a:solidFill>
                <a:latin typeface="DM Serif Display"/>
                <a:ea typeface="DM Serif Display"/>
                <a:cs typeface="DM Serif Display"/>
                <a:sym typeface="DM Serif Display"/>
              </a:rPr>
              <a:t>Remember!</a:t>
            </a:r>
            <a:endParaRPr sz="2800" b="0" i="0" u="none" strike="noStrike" cap="none">
              <a:solidFill>
                <a:schemeClr val="dk1"/>
              </a:solidFill>
              <a:latin typeface="DM Serif Display"/>
              <a:ea typeface="DM Serif Display"/>
              <a:cs typeface="DM Serif Display"/>
              <a:sym typeface="DM Serif Display"/>
            </a:endParaRPr>
          </a:p>
        </p:txBody>
      </p:sp>
      <p:sp>
        <p:nvSpPr>
          <p:cNvPr id="10" name="TextBox 9">
            <a:extLst>
              <a:ext uri="{FF2B5EF4-FFF2-40B4-BE49-F238E27FC236}">
                <a16:creationId xmlns:a16="http://schemas.microsoft.com/office/drawing/2014/main" id="{7FBC87B9-C320-9DE0-ACE7-E40430E54558}"/>
              </a:ext>
            </a:extLst>
          </p:cNvPr>
          <p:cNvSpPr txBox="1"/>
          <p:nvPr/>
        </p:nvSpPr>
        <p:spPr>
          <a:xfrm>
            <a:off x="1621971" y="4572000"/>
            <a:ext cx="4191000" cy="369332"/>
          </a:xfrm>
          <a:prstGeom prst="rect">
            <a:avLst/>
          </a:prstGeom>
          <a:noFill/>
        </p:spPr>
        <p:txBody>
          <a:bodyPr wrap="square" rtlCol="0">
            <a:spAutoFit/>
          </a:bodyPr>
          <a:lstStyle/>
          <a:p>
            <a:r>
              <a:rPr lang="en-GB"/>
              <a:t>Cow’s milk exclusion diet for 2-4 weeks</a:t>
            </a:r>
          </a:p>
        </p:txBody>
      </p:sp>
      <p:sp>
        <p:nvSpPr>
          <p:cNvPr id="11" name="TextBox 10">
            <a:extLst>
              <a:ext uri="{FF2B5EF4-FFF2-40B4-BE49-F238E27FC236}">
                <a16:creationId xmlns:a16="http://schemas.microsoft.com/office/drawing/2014/main" id="{C1B3D98F-12D6-D804-D28A-7A3742322E79}"/>
              </a:ext>
            </a:extLst>
          </p:cNvPr>
          <p:cNvSpPr txBox="1"/>
          <p:nvPr/>
        </p:nvSpPr>
        <p:spPr>
          <a:xfrm>
            <a:off x="7010399" y="4572000"/>
            <a:ext cx="4767943" cy="369332"/>
          </a:xfrm>
          <a:prstGeom prst="rect">
            <a:avLst/>
          </a:prstGeom>
          <a:noFill/>
        </p:spPr>
        <p:txBody>
          <a:bodyPr wrap="square" rtlCol="0">
            <a:spAutoFit/>
          </a:bodyPr>
          <a:lstStyle/>
          <a:p>
            <a:r>
              <a:rPr lang="en-GB"/>
              <a:t>Reintroduce cow’s milk to confirm the diagnosis!</a:t>
            </a:r>
          </a:p>
        </p:txBody>
      </p:sp>
    </p:spTree>
    <p:extLst>
      <p:ext uri="{BB962C8B-B14F-4D97-AF65-F5344CB8AC3E}">
        <p14:creationId xmlns:p14="http://schemas.microsoft.com/office/powerpoint/2010/main" val="176181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Suspect </a:t>
            </a:r>
            <a:r>
              <a:rPr lang="en-US" sz="3600" b="1" err="1">
                <a:solidFill>
                  <a:srgbClr val="7CCBE0"/>
                </a:solidFill>
                <a:latin typeface="+mj-lt"/>
                <a:ea typeface="+mj-ea"/>
                <a:cs typeface="+mj-cs"/>
              </a:rPr>
              <a:t>IgE</a:t>
            </a:r>
            <a:r>
              <a:rPr lang="en-US" sz="3600" b="1">
                <a:solidFill>
                  <a:srgbClr val="7CCBE0"/>
                </a:solidFill>
                <a:latin typeface="+mj-lt"/>
                <a:ea typeface="+mj-ea"/>
                <a:cs typeface="+mj-cs"/>
              </a:rPr>
              <a:t> CMA</a:t>
            </a:r>
            <a:endParaRPr lang="en-GB" sz="3600" b="1">
              <a:solidFill>
                <a:srgbClr val="7CCBE0"/>
              </a:solidFill>
              <a:latin typeface="+mj-lt"/>
              <a:ea typeface="+mj-ea"/>
              <a:cs typeface="+mj-cs"/>
            </a:endParaRPr>
          </a:p>
        </p:txBody>
      </p:sp>
      <p:grpSp>
        <p:nvGrpSpPr>
          <p:cNvPr id="2" name="Google Shape;626;p71">
            <a:extLst>
              <a:ext uri="{FF2B5EF4-FFF2-40B4-BE49-F238E27FC236}">
                <a16:creationId xmlns:a16="http://schemas.microsoft.com/office/drawing/2014/main" id="{5757F5D6-EC53-EFEA-5979-7237EEFF5ACF}"/>
              </a:ext>
            </a:extLst>
          </p:cNvPr>
          <p:cNvGrpSpPr/>
          <p:nvPr/>
        </p:nvGrpSpPr>
        <p:grpSpPr>
          <a:xfrm>
            <a:off x="1740524" y="1883228"/>
            <a:ext cx="1825240" cy="1704070"/>
            <a:chOff x="1451360" y="1817513"/>
            <a:chExt cx="1398600" cy="1377900"/>
          </a:xfrm>
          <a:solidFill>
            <a:srgbClr val="7CCBE0"/>
          </a:solidFill>
        </p:grpSpPr>
        <p:pic>
          <p:nvPicPr>
            <p:cNvPr id="3" name="Google Shape;627;p71">
              <a:extLst>
                <a:ext uri="{FF2B5EF4-FFF2-40B4-BE49-F238E27FC236}">
                  <a16:creationId xmlns:a16="http://schemas.microsoft.com/office/drawing/2014/main" id="{D812407A-C62C-7F02-6D96-0D02C714E354}"/>
                </a:ext>
              </a:extLst>
            </p:cNvPr>
            <p:cNvPicPr preferRelativeResize="0"/>
            <p:nvPr/>
          </p:nvPicPr>
          <p:blipFill rotWithShape="1">
            <a:blip r:embed="rId4">
              <a:alphaModFix/>
              <a:duotone>
                <a:prstClr val="black"/>
                <a:srgbClr val="7CCBE0">
                  <a:tint val="45000"/>
                  <a:satMod val="400000"/>
                </a:srgbClr>
              </a:duotone>
            </a:blip>
            <a:srcRect/>
            <a:stretch/>
          </p:blipFill>
          <p:spPr>
            <a:xfrm>
              <a:off x="1495100" y="1910501"/>
              <a:ext cx="1311125" cy="1191925"/>
            </a:xfrm>
            <a:prstGeom prst="rect">
              <a:avLst/>
            </a:prstGeom>
            <a:grpFill/>
            <a:ln>
              <a:noFill/>
            </a:ln>
          </p:spPr>
        </p:pic>
        <p:sp>
          <p:nvSpPr>
            <p:cNvPr id="4" name="Google Shape;628;p71">
              <a:extLst>
                <a:ext uri="{FF2B5EF4-FFF2-40B4-BE49-F238E27FC236}">
                  <a16:creationId xmlns:a16="http://schemas.microsoft.com/office/drawing/2014/main" id="{2A75B9FF-5609-07C9-0404-C04B45750991}"/>
                </a:ext>
              </a:extLst>
            </p:cNvPr>
            <p:cNvSpPr/>
            <p:nvPr/>
          </p:nvSpPr>
          <p:spPr>
            <a:xfrm>
              <a:off x="1451360" y="1817513"/>
              <a:ext cx="1398600" cy="1377900"/>
            </a:xfrm>
            <a:prstGeom prst="noSmoking">
              <a:avLst>
                <a:gd name="adj" fmla="val 8675"/>
              </a:avLst>
            </a:prstGeom>
            <a:gr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 name="TextBox 4">
            <a:extLst>
              <a:ext uri="{FF2B5EF4-FFF2-40B4-BE49-F238E27FC236}">
                <a16:creationId xmlns:a16="http://schemas.microsoft.com/office/drawing/2014/main" id="{9C460844-7632-4143-EC33-70C7F188B843}"/>
              </a:ext>
            </a:extLst>
          </p:cNvPr>
          <p:cNvSpPr txBox="1"/>
          <p:nvPr/>
        </p:nvSpPr>
        <p:spPr>
          <a:xfrm>
            <a:off x="1413188" y="4066788"/>
            <a:ext cx="4191000" cy="369332"/>
          </a:xfrm>
          <a:prstGeom prst="rect">
            <a:avLst/>
          </a:prstGeom>
          <a:noFill/>
        </p:spPr>
        <p:txBody>
          <a:bodyPr wrap="square" rtlCol="0">
            <a:spAutoFit/>
          </a:bodyPr>
          <a:lstStyle/>
          <a:p>
            <a:r>
              <a:rPr lang="en-GB"/>
              <a:t>Cow’s milk exclusion</a:t>
            </a:r>
          </a:p>
        </p:txBody>
      </p:sp>
      <p:sp>
        <p:nvSpPr>
          <p:cNvPr id="6" name="Arrow: Right 5">
            <a:extLst>
              <a:ext uri="{FF2B5EF4-FFF2-40B4-BE49-F238E27FC236}">
                <a16:creationId xmlns:a16="http://schemas.microsoft.com/office/drawing/2014/main" id="{5C62301C-1B02-BD43-DEE6-B7F9E6D84D71}"/>
              </a:ext>
            </a:extLst>
          </p:cNvPr>
          <p:cNvSpPr/>
          <p:nvPr/>
        </p:nvSpPr>
        <p:spPr>
          <a:xfrm>
            <a:off x="5170714" y="2667000"/>
            <a:ext cx="2383972" cy="646331"/>
          </a:xfrm>
          <a:prstGeom prst="rightArrow">
            <a:avLst/>
          </a:prstGeom>
          <a:solidFill>
            <a:srgbClr val="7CCB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630;p71">
            <a:extLst>
              <a:ext uri="{FF2B5EF4-FFF2-40B4-BE49-F238E27FC236}">
                <a16:creationId xmlns:a16="http://schemas.microsoft.com/office/drawing/2014/main" id="{0C41035C-F62F-192F-FE26-02D951D9BA79}"/>
              </a:ext>
            </a:extLst>
          </p:cNvPr>
          <p:cNvSpPr/>
          <p:nvPr/>
        </p:nvSpPr>
        <p:spPr>
          <a:xfrm>
            <a:off x="8287615" y="1998228"/>
            <a:ext cx="3018000" cy="2317294"/>
          </a:xfrm>
          <a:prstGeom prst="roundRect">
            <a:avLst>
              <a:gd name="adj" fmla="val 16667"/>
            </a:avLst>
          </a:prstGeom>
          <a:solidFill>
            <a:srgbClr val="7CCBE0"/>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r>
              <a:rPr lang="en-GB" sz="2000" b="1">
                <a:solidFill>
                  <a:schemeClr val="bg1"/>
                </a:solidFill>
              </a:rPr>
              <a:t>Refer to secondary care allergy services</a:t>
            </a:r>
          </a:p>
          <a:p>
            <a:pPr marL="285750" lvl="0" indent="-285750" algn="l" rtl="0">
              <a:spcBef>
                <a:spcPts val="0"/>
              </a:spcBef>
              <a:spcAft>
                <a:spcPts val="0"/>
              </a:spcAft>
              <a:buFont typeface="Arial" panose="020B0604020202020204" pitchFamily="34" charset="0"/>
              <a:buChar char="•"/>
            </a:pPr>
            <a:r>
              <a:rPr lang="en-GB" sz="2000" b="1">
                <a:solidFill>
                  <a:schemeClr val="bg1"/>
                </a:solidFill>
              </a:rPr>
              <a:t>Refer to RHL Dietitians</a:t>
            </a:r>
          </a:p>
          <a:p>
            <a:pPr marL="285750" lvl="0" indent="-285750" algn="l" rtl="0">
              <a:spcBef>
                <a:spcPts val="0"/>
              </a:spcBef>
              <a:spcAft>
                <a:spcPts val="0"/>
              </a:spcAft>
              <a:buFont typeface="Arial" panose="020B0604020202020204" pitchFamily="34" charset="0"/>
              <a:buChar char="•"/>
            </a:pPr>
            <a:r>
              <a:rPr lang="en-GB" sz="2000" b="1">
                <a:solidFill>
                  <a:schemeClr val="bg1"/>
                </a:solidFill>
              </a:rPr>
              <a:t>Useful signposting for interim support: </a:t>
            </a:r>
            <a:r>
              <a:rPr lang="en-GB" sz="1600" b="1" u="sng">
                <a:solidFill>
                  <a:schemeClr val="hlink"/>
                </a:solidFill>
                <a:latin typeface="Inter"/>
                <a:ea typeface="Inter"/>
                <a:cs typeface="Inter"/>
                <a:sym typeface="Inter"/>
                <a:hlinkClick r:id="rId5"/>
              </a:rPr>
              <a:t>Allergy UK</a:t>
            </a:r>
            <a:endParaRPr sz="2000" b="1">
              <a:solidFill>
                <a:schemeClr val="bg1"/>
              </a:solidFill>
            </a:endParaRPr>
          </a:p>
        </p:txBody>
      </p:sp>
    </p:spTree>
    <p:extLst>
      <p:ext uri="{BB962C8B-B14F-4D97-AF65-F5344CB8AC3E}">
        <p14:creationId xmlns:p14="http://schemas.microsoft.com/office/powerpoint/2010/main" val="181118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Overview</a:t>
            </a:r>
            <a:endParaRPr lang="en-GB" sz="3600" b="1">
              <a:solidFill>
                <a:srgbClr val="7CCBE0"/>
              </a:solidFill>
              <a:latin typeface="+mj-lt"/>
              <a:ea typeface="+mj-ea"/>
              <a:cs typeface="+mj-cs"/>
            </a:endParaRPr>
          </a:p>
        </p:txBody>
      </p:sp>
      <p:sp>
        <p:nvSpPr>
          <p:cNvPr id="5" name="TextBox 4">
            <a:extLst>
              <a:ext uri="{FF2B5EF4-FFF2-40B4-BE49-F238E27FC236}">
                <a16:creationId xmlns:a16="http://schemas.microsoft.com/office/drawing/2014/main" id="{0790083A-1649-BA26-B8CA-287AC15B2B18}"/>
              </a:ext>
            </a:extLst>
          </p:cNvPr>
          <p:cNvSpPr txBox="1"/>
          <p:nvPr/>
        </p:nvSpPr>
        <p:spPr>
          <a:xfrm>
            <a:off x="1238956" y="1566905"/>
            <a:ext cx="8219923" cy="310854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sz="2800"/>
              <a:t>Cows milk allergy (CMA) and symptoms</a:t>
            </a:r>
          </a:p>
          <a:p>
            <a:pPr marL="285750" indent="-285750">
              <a:buFont typeface="Arial" panose="020B0604020202020204" pitchFamily="34" charset="0"/>
              <a:buChar char="•"/>
            </a:pPr>
            <a:endParaRPr lang="en-GB" sz="2800"/>
          </a:p>
          <a:p>
            <a:pPr marL="285750" indent="-285750">
              <a:buFont typeface="Arial" panose="020B0604020202020204" pitchFamily="34" charset="0"/>
              <a:buChar char="•"/>
            </a:pPr>
            <a:r>
              <a:rPr lang="en-GB" sz="2800"/>
              <a:t>Management of CMA </a:t>
            </a:r>
          </a:p>
          <a:p>
            <a:pPr marL="285750" indent="-285750">
              <a:buFont typeface="Arial" panose="020B0604020202020204" pitchFamily="34" charset="0"/>
              <a:buChar char="•"/>
            </a:pPr>
            <a:endParaRPr lang="en-GB" sz="2800"/>
          </a:p>
          <a:p>
            <a:pPr marL="285750" indent="-285750">
              <a:buFont typeface="Arial" panose="020B0604020202020204" pitchFamily="34" charset="0"/>
              <a:buChar char="•"/>
            </a:pPr>
            <a:r>
              <a:rPr lang="en-GB" sz="2800"/>
              <a:t>Appropriate prescribing of infant formula</a:t>
            </a:r>
            <a:endParaRPr lang="en-GB" sz="2800">
              <a:ea typeface="Calibri"/>
              <a:cs typeface="Calibri"/>
            </a:endParaRPr>
          </a:p>
          <a:p>
            <a:pPr marL="285750" indent="-285750">
              <a:buFont typeface="Arial" panose="020B0604020202020204" pitchFamily="34" charset="0"/>
              <a:buChar char="•"/>
            </a:pPr>
            <a:endParaRPr lang="en-GB" sz="2800"/>
          </a:p>
          <a:p>
            <a:pPr marL="285750" indent="-285750">
              <a:buFont typeface="Arial" panose="020B0604020202020204" pitchFamily="34" charset="0"/>
              <a:buChar char="•"/>
            </a:pPr>
            <a:r>
              <a:rPr lang="en-GB" sz="2800"/>
              <a:t>Moving on from formula and </a:t>
            </a:r>
            <a:r>
              <a:rPr lang="en-GB" sz="2800" err="1"/>
              <a:t>iMAP</a:t>
            </a:r>
            <a:r>
              <a:rPr lang="en-GB" sz="2800"/>
              <a:t> milk ladder</a:t>
            </a:r>
            <a:endParaRPr lang="en-GB" sz="2800">
              <a:ea typeface="Calibri"/>
              <a:cs typeface="Calibri"/>
            </a:endParaRPr>
          </a:p>
        </p:txBody>
      </p:sp>
      <p:pic>
        <p:nvPicPr>
          <p:cNvPr id="2" name="Picture 1" descr="A blue sign with white text&#10;&#10;Description automatically generated">
            <a:extLst>
              <a:ext uri="{FF2B5EF4-FFF2-40B4-BE49-F238E27FC236}">
                <a16:creationId xmlns:a16="http://schemas.microsoft.com/office/drawing/2014/main" id="{AFA4860E-785E-8292-57F2-98369E9AD636}"/>
              </a:ext>
            </a:extLst>
          </p:cNvPr>
          <p:cNvPicPr>
            <a:picLocks noChangeAspect="1"/>
          </p:cNvPicPr>
          <p:nvPr/>
        </p:nvPicPr>
        <p:blipFill>
          <a:blip r:embed="rId4"/>
          <a:stretch>
            <a:fillRect/>
          </a:stretch>
        </p:blipFill>
        <p:spPr>
          <a:xfrm>
            <a:off x="9341676" y="108074"/>
            <a:ext cx="1476063" cy="839294"/>
          </a:xfrm>
          <a:prstGeom prst="rect">
            <a:avLst/>
          </a:prstGeom>
        </p:spPr>
      </p:pic>
    </p:spTree>
    <p:extLst>
      <p:ext uri="{BB962C8B-B14F-4D97-AF65-F5344CB8AC3E}">
        <p14:creationId xmlns:p14="http://schemas.microsoft.com/office/powerpoint/2010/main" val="3965382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pic>
        <p:nvPicPr>
          <p:cNvPr id="2" name="Google Shape;638;p72">
            <a:extLst>
              <a:ext uri="{FF2B5EF4-FFF2-40B4-BE49-F238E27FC236}">
                <a16:creationId xmlns:a16="http://schemas.microsoft.com/office/drawing/2014/main" id="{DFF6EED9-0984-7EB4-5554-DB32750F6094}"/>
              </a:ext>
            </a:extLst>
          </p:cNvPr>
          <p:cNvPicPr preferRelativeResize="0"/>
          <p:nvPr/>
        </p:nvPicPr>
        <p:blipFill rotWithShape="1">
          <a:blip r:embed="rId4">
            <a:alphaModFix/>
          </a:blip>
          <a:srcRect l="47844" t="573" r="7819" b="562"/>
          <a:stretch/>
        </p:blipFill>
        <p:spPr>
          <a:xfrm>
            <a:off x="1184638" y="23175"/>
            <a:ext cx="9797406" cy="6725192"/>
          </a:xfrm>
          <a:prstGeom prst="rect">
            <a:avLst/>
          </a:prstGeom>
          <a:noFill/>
          <a:ln>
            <a:noFill/>
          </a:ln>
          <a:effectLst>
            <a:outerShdw blurRad="57150" dist="19050" dir="5400000" algn="bl" rotWithShape="0">
              <a:srgbClr val="000000">
                <a:alpha val="49803"/>
              </a:srgbClr>
            </a:outerShdw>
          </a:effectLst>
        </p:spPr>
      </p:pic>
    </p:spTree>
    <p:extLst>
      <p:ext uri="{BB962C8B-B14F-4D97-AF65-F5344CB8AC3E}">
        <p14:creationId xmlns:p14="http://schemas.microsoft.com/office/powerpoint/2010/main" val="1849042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Breastfeeding Mothers</a:t>
            </a:r>
            <a:endParaRPr lang="en-GB" sz="3600" b="1">
              <a:solidFill>
                <a:srgbClr val="7CCBE0"/>
              </a:solidFill>
              <a:latin typeface="+mj-lt"/>
              <a:ea typeface="+mj-ea"/>
              <a:cs typeface="+mj-cs"/>
            </a:endParaRPr>
          </a:p>
        </p:txBody>
      </p:sp>
      <p:sp>
        <p:nvSpPr>
          <p:cNvPr id="2" name="Google Shape;655;p73">
            <a:extLst>
              <a:ext uri="{FF2B5EF4-FFF2-40B4-BE49-F238E27FC236}">
                <a16:creationId xmlns:a16="http://schemas.microsoft.com/office/drawing/2014/main" id="{3488EB05-7118-9F37-7AA1-AD9FB00903FF}"/>
              </a:ext>
            </a:extLst>
          </p:cNvPr>
          <p:cNvSpPr/>
          <p:nvPr/>
        </p:nvSpPr>
        <p:spPr>
          <a:xfrm>
            <a:off x="1292429" y="1226032"/>
            <a:ext cx="708119" cy="646330"/>
          </a:xfrm>
          <a:prstGeom prst="ellipse">
            <a:avLst/>
          </a:prstGeom>
          <a:solidFill>
            <a:srgbClr val="7CCB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Inter"/>
                <a:ea typeface="Inter"/>
                <a:cs typeface="Inter"/>
                <a:sym typeface="Inter"/>
              </a:rPr>
              <a:t>1</a:t>
            </a:r>
            <a:endParaRPr sz="1600" b="1" i="0" u="none" strike="noStrike" cap="none">
              <a:solidFill>
                <a:schemeClr val="lt1"/>
              </a:solidFill>
              <a:latin typeface="Inter"/>
              <a:ea typeface="Inter"/>
              <a:cs typeface="Inter"/>
              <a:sym typeface="Inter"/>
            </a:endParaRPr>
          </a:p>
        </p:txBody>
      </p:sp>
      <p:sp>
        <p:nvSpPr>
          <p:cNvPr id="3" name="Google Shape;655;p73">
            <a:extLst>
              <a:ext uri="{FF2B5EF4-FFF2-40B4-BE49-F238E27FC236}">
                <a16:creationId xmlns:a16="http://schemas.microsoft.com/office/drawing/2014/main" id="{B6ADAC9F-C78D-5767-8476-B71C1CC1DBF3}"/>
              </a:ext>
            </a:extLst>
          </p:cNvPr>
          <p:cNvSpPr/>
          <p:nvPr/>
        </p:nvSpPr>
        <p:spPr>
          <a:xfrm>
            <a:off x="4056691" y="1237354"/>
            <a:ext cx="708119" cy="646330"/>
          </a:xfrm>
          <a:prstGeom prst="ellipse">
            <a:avLst/>
          </a:prstGeom>
          <a:solidFill>
            <a:srgbClr val="7CCB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a:solidFill>
                  <a:schemeClr val="lt1"/>
                </a:solidFill>
                <a:latin typeface="Inter"/>
                <a:ea typeface="Inter"/>
                <a:cs typeface="Inter"/>
                <a:sym typeface="Inter"/>
              </a:rPr>
              <a:t>2</a:t>
            </a:r>
            <a:endParaRPr sz="1600" b="1" i="0" u="none" strike="noStrike" cap="none">
              <a:solidFill>
                <a:schemeClr val="lt1"/>
              </a:solidFill>
              <a:latin typeface="Inter"/>
              <a:ea typeface="Inter"/>
              <a:cs typeface="Inter"/>
              <a:sym typeface="Inter"/>
            </a:endParaRPr>
          </a:p>
        </p:txBody>
      </p:sp>
      <p:sp>
        <p:nvSpPr>
          <p:cNvPr id="4" name="Google Shape;655;p73">
            <a:extLst>
              <a:ext uri="{FF2B5EF4-FFF2-40B4-BE49-F238E27FC236}">
                <a16:creationId xmlns:a16="http://schemas.microsoft.com/office/drawing/2014/main" id="{D308ADD5-039D-E4F6-BC9F-AEBD6CC12AD0}"/>
              </a:ext>
            </a:extLst>
          </p:cNvPr>
          <p:cNvSpPr/>
          <p:nvPr/>
        </p:nvSpPr>
        <p:spPr>
          <a:xfrm>
            <a:off x="6978627" y="1231007"/>
            <a:ext cx="708119" cy="646330"/>
          </a:xfrm>
          <a:prstGeom prst="ellipse">
            <a:avLst/>
          </a:prstGeom>
          <a:solidFill>
            <a:srgbClr val="7CCB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Inter"/>
                <a:ea typeface="Inter"/>
                <a:cs typeface="Inter"/>
                <a:sym typeface="Inter"/>
              </a:rPr>
              <a:t>3</a:t>
            </a:r>
            <a:endParaRPr sz="1600" b="1" i="0" u="none" strike="noStrike" cap="none">
              <a:solidFill>
                <a:schemeClr val="lt1"/>
              </a:solidFill>
              <a:latin typeface="Inter"/>
              <a:ea typeface="Inter"/>
              <a:cs typeface="Inter"/>
              <a:sym typeface="Inter"/>
            </a:endParaRPr>
          </a:p>
        </p:txBody>
      </p:sp>
      <p:sp>
        <p:nvSpPr>
          <p:cNvPr id="5" name="Google Shape;655;p73">
            <a:extLst>
              <a:ext uri="{FF2B5EF4-FFF2-40B4-BE49-F238E27FC236}">
                <a16:creationId xmlns:a16="http://schemas.microsoft.com/office/drawing/2014/main" id="{12EE4E6F-D6AB-56B3-A2D8-7F5D69288F19}"/>
              </a:ext>
            </a:extLst>
          </p:cNvPr>
          <p:cNvSpPr/>
          <p:nvPr/>
        </p:nvSpPr>
        <p:spPr>
          <a:xfrm>
            <a:off x="9388829" y="1237354"/>
            <a:ext cx="708119" cy="646330"/>
          </a:xfrm>
          <a:prstGeom prst="ellipse">
            <a:avLst/>
          </a:prstGeom>
          <a:solidFill>
            <a:srgbClr val="7CCB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Inter"/>
                <a:ea typeface="Inter"/>
                <a:cs typeface="Inter"/>
                <a:sym typeface="Inter"/>
              </a:rPr>
              <a:t>4</a:t>
            </a:r>
            <a:endParaRPr sz="1600" b="1" i="0" u="none" strike="noStrike" cap="none">
              <a:solidFill>
                <a:schemeClr val="lt1"/>
              </a:solidFill>
              <a:latin typeface="Inter"/>
              <a:ea typeface="Inter"/>
              <a:cs typeface="Inter"/>
              <a:sym typeface="Inter"/>
            </a:endParaRPr>
          </a:p>
        </p:txBody>
      </p:sp>
      <p:sp>
        <p:nvSpPr>
          <p:cNvPr id="14" name="Arrow: Pentagon 13">
            <a:extLst>
              <a:ext uri="{FF2B5EF4-FFF2-40B4-BE49-F238E27FC236}">
                <a16:creationId xmlns:a16="http://schemas.microsoft.com/office/drawing/2014/main" id="{E31313BF-4DDC-A441-1EE2-CD1F67B6D7B1}"/>
              </a:ext>
            </a:extLst>
          </p:cNvPr>
          <p:cNvSpPr/>
          <p:nvPr/>
        </p:nvSpPr>
        <p:spPr>
          <a:xfrm>
            <a:off x="3687460" y="2107824"/>
            <a:ext cx="2171853" cy="1267538"/>
          </a:xfrm>
          <a:prstGeom prst="homePlate">
            <a:avLst/>
          </a:prstGeom>
          <a:solidFill>
            <a:srgbClr val="7CCBE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Pentagon 14">
            <a:extLst>
              <a:ext uri="{FF2B5EF4-FFF2-40B4-BE49-F238E27FC236}">
                <a16:creationId xmlns:a16="http://schemas.microsoft.com/office/drawing/2014/main" id="{52535E83-0B9F-8153-78CF-234B6356A9BF}"/>
              </a:ext>
            </a:extLst>
          </p:cNvPr>
          <p:cNvSpPr/>
          <p:nvPr/>
        </p:nvSpPr>
        <p:spPr>
          <a:xfrm>
            <a:off x="983462" y="2101230"/>
            <a:ext cx="2355112" cy="1267538"/>
          </a:xfrm>
          <a:prstGeom prst="homePlate">
            <a:avLst/>
          </a:prstGeom>
          <a:solidFill>
            <a:srgbClr val="7CCBE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Pentagon 15">
            <a:extLst>
              <a:ext uri="{FF2B5EF4-FFF2-40B4-BE49-F238E27FC236}">
                <a16:creationId xmlns:a16="http://schemas.microsoft.com/office/drawing/2014/main" id="{E7A65F20-6FD1-F4D5-8BCB-E5EC47A794F4}"/>
              </a:ext>
            </a:extLst>
          </p:cNvPr>
          <p:cNvSpPr/>
          <p:nvPr/>
        </p:nvSpPr>
        <p:spPr>
          <a:xfrm>
            <a:off x="6541347" y="2153953"/>
            <a:ext cx="2171853" cy="1267538"/>
          </a:xfrm>
          <a:prstGeom prst="homePlate">
            <a:avLst/>
          </a:prstGeom>
          <a:solidFill>
            <a:srgbClr val="7CCB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Pentagon 16">
            <a:extLst>
              <a:ext uri="{FF2B5EF4-FFF2-40B4-BE49-F238E27FC236}">
                <a16:creationId xmlns:a16="http://schemas.microsoft.com/office/drawing/2014/main" id="{2AE6170C-7B40-4963-B3CA-F2FFE29FAD43}"/>
              </a:ext>
            </a:extLst>
          </p:cNvPr>
          <p:cNvSpPr/>
          <p:nvPr/>
        </p:nvSpPr>
        <p:spPr>
          <a:xfrm>
            <a:off x="8923317" y="2098206"/>
            <a:ext cx="2645229" cy="1267538"/>
          </a:xfrm>
          <a:prstGeom prst="homePlate">
            <a:avLst/>
          </a:prstGeom>
          <a:solidFill>
            <a:srgbClr val="7CCB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18C66D53-26A8-4211-F17C-068BB6C6BC8B}"/>
              </a:ext>
            </a:extLst>
          </p:cNvPr>
          <p:cNvSpPr txBox="1"/>
          <p:nvPr/>
        </p:nvSpPr>
        <p:spPr>
          <a:xfrm>
            <a:off x="9034502" y="2454982"/>
            <a:ext cx="2406384" cy="707886"/>
          </a:xfrm>
          <a:prstGeom prst="rect">
            <a:avLst/>
          </a:prstGeom>
          <a:noFill/>
        </p:spPr>
        <p:txBody>
          <a:bodyPr wrap="square" rtlCol="0">
            <a:spAutoFit/>
          </a:bodyPr>
          <a:lstStyle/>
          <a:p>
            <a:r>
              <a:rPr lang="en-GB" sz="2000" b="1"/>
              <a:t>Milk Reintroduction Challenge</a:t>
            </a:r>
          </a:p>
        </p:txBody>
      </p:sp>
      <p:sp>
        <p:nvSpPr>
          <p:cNvPr id="19" name="TextBox 18">
            <a:extLst>
              <a:ext uri="{FF2B5EF4-FFF2-40B4-BE49-F238E27FC236}">
                <a16:creationId xmlns:a16="http://schemas.microsoft.com/office/drawing/2014/main" id="{52A4C9C8-70CC-5C13-0DA3-94990EBD8E5E}"/>
              </a:ext>
            </a:extLst>
          </p:cNvPr>
          <p:cNvSpPr txBox="1"/>
          <p:nvPr/>
        </p:nvSpPr>
        <p:spPr>
          <a:xfrm>
            <a:off x="6516933" y="2558322"/>
            <a:ext cx="2406384" cy="400110"/>
          </a:xfrm>
          <a:prstGeom prst="rect">
            <a:avLst/>
          </a:prstGeom>
          <a:noFill/>
        </p:spPr>
        <p:txBody>
          <a:bodyPr wrap="square" rtlCol="0">
            <a:spAutoFit/>
          </a:bodyPr>
          <a:lstStyle/>
          <a:p>
            <a:r>
              <a:rPr lang="en-GB" sz="2000" b="1"/>
              <a:t>Provide advice</a:t>
            </a:r>
          </a:p>
        </p:txBody>
      </p:sp>
      <p:sp>
        <p:nvSpPr>
          <p:cNvPr id="20" name="TextBox 19">
            <a:extLst>
              <a:ext uri="{FF2B5EF4-FFF2-40B4-BE49-F238E27FC236}">
                <a16:creationId xmlns:a16="http://schemas.microsoft.com/office/drawing/2014/main" id="{4880243D-0B41-AD88-8A67-C497240D4C81}"/>
              </a:ext>
            </a:extLst>
          </p:cNvPr>
          <p:cNvSpPr txBox="1"/>
          <p:nvPr/>
        </p:nvSpPr>
        <p:spPr>
          <a:xfrm>
            <a:off x="3781739" y="2460846"/>
            <a:ext cx="2406384" cy="707886"/>
          </a:xfrm>
          <a:prstGeom prst="rect">
            <a:avLst/>
          </a:prstGeom>
          <a:noFill/>
        </p:spPr>
        <p:txBody>
          <a:bodyPr wrap="square" rtlCol="0">
            <a:spAutoFit/>
          </a:bodyPr>
          <a:lstStyle/>
          <a:p>
            <a:r>
              <a:rPr lang="en-GB" sz="2000" b="1"/>
              <a:t>Refer to </a:t>
            </a:r>
            <a:r>
              <a:rPr lang="en-GB" sz="2000" b="1" err="1"/>
              <a:t>iMAP</a:t>
            </a:r>
            <a:r>
              <a:rPr lang="en-GB" sz="2000" b="1"/>
              <a:t> guidelines</a:t>
            </a:r>
          </a:p>
        </p:txBody>
      </p:sp>
      <p:sp>
        <p:nvSpPr>
          <p:cNvPr id="21" name="TextBox 20">
            <a:extLst>
              <a:ext uri="{FF2B5EF4-FFF2-40B4-BE49-F238E27FC236}">
                <a16:creationId xmlns:a16="http://schemas.microsoft.com/office/drawing/2014/main" id="{A2571637-BE57-7FB7-D155-9CB8BC8202F3}"/>
              </a:ext>
            </a:extLst>
          </p:cNvPr>
          <p:cNvSpPr txBox="1"/>
          <p:nvPr/>
        </p:nvSpPr>
        <p:spPr>
          <a:xfrm>
            <a:off x="952151" y="2433779"/>
            <a:ext cx="2406384" cy="707886"/>
          </a:xfrm>
          <a:prstGeom prst="rect">
            <a:avLst/>
          </a:prstGeom>
          <a:noFill/>
        </p:spPr>
        <p:txBody>
          <a:bodyPr wrap="square" rtlCol="0">
            <a:spAutoFit/>
          </a:bodyPr>
          <a:lstStyle/>
          <a:p>
            <a:r>
              <a:rPr lang="en-GB" sz="2000" b="1"/>
              <a:t>Identify risk factors and symptoms</a:t>
            </a:r>
          </a:p>
        </p:txBody>
      </p:sp>
      <p:sp>
        <p:nvSpPr>
          <p:cNvPr id="22" name="Google Shape;654;p73">
            <a:extLst>
              <a:ext uri="{FF2B5EF4-FFF2-40B4-BE49-F238E27FC236}">
                <a16:creationId xmlns:a16="http://schemas.microsoft.com/office/drawing/2014/main" id="{CD5D7AA2-967E-8D00-8C4F-14676C160BC5}"/>
              </a:ext>
            </a:extLst>
          </p:cNvPr>
          <p:cNvSpPr txBox="1"/>
          <p:nvPr/>
        </p:nvSpPr>
        <p:spPr>
          <a:xfrm>
            <a:off x="6188125" y="3560427"/>
            <a:ext cx="2617200" cy="3200846"/>
          </a:xfrm>
          <a:prstGeom prst="rect">
            <a:avLst/>
          </a:prstGeom>
          <a:noFill/>
          <a:ln>
            <a:noFill/>
          </a:ln>
        </p:spPr>
        <p:txBody>
          <a:bodyPr spcFirstLastPara="1" wrap="square" lIns="91425" tIns="91425" rIns="91425" bIns="91425" anchor="t" anchorCtr="0">
            <a:spAutoFit/>
          </a:bodyPr>
          <a:lstStyle/>
          <a:p>
            <a:pPr marL="457200" marR="0" lvl="0" indent="-292100" algn="l" rtl="0">
              <a:lnSpc>
                <a:spcPct val="100000"/>
              </a:lnSpc>
              <a:spcBef>
                <a:spcPts val="0"/>
              </a:spcBef>
              <a:spcAft>
                <a:spcPts val="0"/>
              </a:spcAft>
              <a:buClr>
                <a:schemeClr val="dk1"/>
              </a:buClr>
              <a:buSzPts val="1000"/>
              <a:buFont typeface="Inter"/>
              <a:buChar char="●"/>
            </a:pPr>
            <a:r>
              <a:rPr lang="en-GB" sz="1400" b="1" i="0" u="none" strike="noStrike" cap="none">
                <a:solidFill>
                  <a:schemeClr val="dk1"/>
                </a:solidFill>
                <a:latin typeface="Calibri"/>
                <a:ea typeface="Calibri"/>
                <a:cs typeface="Calibri"/>
                <a:sym typeface="Inter"/>
              </a:rPr>
              <a:t>Breastfeeding support</a:t>
            </a:r>
            <a:endParaRPr sz="1400" b="1" i="0" u="none" strike="noStrike" cap="none">
              <a:solidFill>
                <a:schemeClr val="dk1"/>
              </a:solidFill>
              <a:latin typeface="Calibri"/>
              <a:ea typeface="Calibri"/>
              <a:cs typeface="Calibri"/>
              <a:sym typeface="Inter"/>
            </a:endParaRPr>
          </a:p>
          <a:p>
            <a:pPr marL="457200" marR="0" lvl="0" indent="-292100" algn="l" rtl="0">
              <a:lnSpc>
                <a:spcPct val="100000"/>
              </a:lnSpc>
              <a:spcBef>
                <a:spcPts val="0"/>
              </a:spcBef>
              <a:spcAft>
                <a:spcPts val="0"/>
              </a:spcAft>
              <a:buClr>
                <a:schemeClr val="dk1"/>
              </a:buClr>
              <a:buSzPts val="1000"/>
              <a:buFont typeface="Inter"/>
              <a:buChar char="●"/>
            </a:pPr>
            <a:r>
              <a:rPr lang="en-GB" sz="1400" b="1">
                <a:solidFill>
                  <a:schemeClr val="dk1"/>
                </a:solidFill>
                <a:latin typeface="Calibri"/>
                <a:ea typeface="Calibri"/>
                <a:cs typeface="Calibri"/>
                <a:sym typeface="Inter"/>
              </a:rPr>
              <a:t>Return to exclusive breastfeeding if symptoms only with formula</a:t>
            </a:r>
            <a:endParaRPr sz="1400" b="1">
              <a:solidFill>
                <a:schemeClr val="dk1"/>
              </a:solidFill>
              <a:latin typeface="Calibri"/>
              <a:ea typeface="Calibri"/>
              <a:cs typeface="Calibri"/>
              <a:sym typeface="Inter"/>
            </a:endParaRPr>
          </a:p>
          <a:p>
            <a:pPr marL="457200" marR="0" lvl="0" indent="-292100" algn="l" rtl="0">
              <a:lnSpc>
                <a:spcPct val="100000"/>
              </a:lnSpc>
              <a:spcBef>
                <a:spcPts val="0"/>
              </a:spcBef>
              <a:spcAft>
                <a:spcPts val="0"/>
              </a:spcAft>
              <a:buClr>
                <a:schemeClr val="dk1"/>
              </a:buClr>
              <a:buSzPts val="1000"/>
              <a:buFont typeface="Inter"/>
              <a:buChar char="●"/>
            </a:pPr>
            <a:r>
              <a:rPr lang="en-GB" sz="1400" b="1" i="0" u="none" strike="noStrike" cap="none">
                <a:solidFill>
                  <a:schemeClr val="dk1"/>
                </a:solidFill>
                <a:latin typeface="Calibri"/>
                <a:ea typeface="Calibri"/>
                <a:cs typeface="Calibri"/>
                <a:sym typeface="Inter"/>
              </a:rPr>
              <a:t>Cow’s milk protein exclusion for 2-4 weeks</a:t>
            </a:r>
            <a:endParaRPr sz="1400" b="1" i="0" u="none" strike="noStrike" cap="none">
              <a:solidFill>
                <a:schemeClr val="dk1"/>
              </a:solidFill>
              <a:latin typeface="Calibri"/>
              <a:ea typeface="Calibri"/>
              <a:cs typeface="Calibri"/>
              <a:sym typeface="Inter"/>
            </a:endParaRPr>
          </a:p>
          <a:p>
            <a:pPr marL="457200" indent="-292100">
              <a:buClr>
                <a:schemeClr val="dk1"/>
              </a:buClr>
              <a:buSzPts val="1000"/>
              <a:buFont typeface="Inter"/>
              <a:buChar char="●"/>
            </a:pPr>
            <a:r>
              <a:rPr lang="en-GB" sz="1400" b="1" i="0" u="none" strike="noStrike" cap="none">
                <a:solidFill>
                  <a:schemeClr val="dk1"/>
                </a:solidFill>
                <a:latin typeface="Calibri"/>
                <a:ea typeface="Calibri"/>
                <a:cs typeface="Calibri"/>
                <a:sym typeface="Inter"/>
              </a:rPr>
              <a:t>Calcium &amp; vitamin D supplement</a:t>
            </a:r>
            <a:r>
              <a:rPr lang="en-GB" sz="1400" b="1">
                <a:solidFill>
                  <a:schemeClr val="dk1"/>
                </a:solidFill>
                <a:latin typeface="Calibri"/>
                <a:ea typeface="Calibri"/>
                <a:cs typeface="Calibri"/>
                <a:sym typeface="Inter"/>
              </a:rPr>
              <a:t> </a:t>
            </a:r>
          </a:p>
          <a:p>
            <a:pPr marL="457200" marR="0" lvl="0" indent="-292100" algn="l" rtl="0">
              <a:lnSpc>
                <a:spcPct val="100000"/>
              </a:lnSpc>
              <a:spcBef>
                <a:spcPts val="0"/>
              </a:spcBef>
              <a:spcAft>
                <a:spcPts val="0"/>
              </a:spcAft>
              <a:buClr>
                <a:schemeClr val="dk1"/>
              </a:buClr>
              <a:buSzPts val="1000"/>
              <a:buFont typeface="Inter"/>
              <a:buChar char="●"/>
            </a:pPr>
            <a:r>
              <a:rPr lang="en-GB" sz="1400" b="1" i="0" u="none" strike="noStrike" cap="none">
                <a:solidFill>
                  <a:schemeClr val="dk1"/>
                </a:solidFill>
                <a:latin typeface="Calibri"/>
                <a:ea typeface="Calibri"/>
                <a:cs typeface="Calibri"/>
                <a:sym typeface="Inter"/>
              </a:rPr>
              <a:t>Refer to dietitian</a:t>
            </a:r>
            <a:endParaRPr sz="1400" b="1" i="0" u="none" strike="noStrike" cap="none">
              <a:solidFill>
                <a:schemeClr val="dk1"/>
              </a:solidFill>
              <a:latin typeface="Calibri"/>
              <a:ea typeface="Calibri"/>
              <a:cs typeface="Calibri"/>
              <a:sym typeface="Inter"/>
            </a:endParaRPr>
          </a:p>
          <a:p>
            <a:pPr marL="457200" indent="-292100">
              <a:buClr>
                <a:schemeClr val="dk1"/>
              </a:buClr>
              <a:buSzPts val="1000"/>
              <a:buFont typeface="Inter"/>
              <a:buChar char="●"/>
            </a:pPr>
            <a:r>
              <a:rPr lang="en-GB" sz="1400" b="1" i="0" u="none" strike="noStrike" cap="none">
                <a:solidFill>
                  <a:schemeClr val="dk1"/>
                </a:solidFill>
                <a:latin typeface="Calibri"/>
                <a:ea typeface="Calibri"/>
                <a:cs typeface="Calibri"/>
                <a:sym typeface="Inter"/>
              </a:rPr>
              <a:t>Highlight importance of milk-reintroduction challenge to confirm/disprove diagnosis</a:t>
            </a:r>
            <a:r>
              <a:rPr lang="en-GB" sz="1400" b="1">
                <a:solidFill>
                  <a:schemeClr val="dk1"/>
                </a:solidFill>
                <a:latin typeface="Calibri"/>
                <a:ea typeface="Calibri"/>
                <a:cs typeface="Calibri"/>
                <a:sym typeface="Inter"/>
              </a:rPr>
              <a:t> </a:t>
            </a:r>
            <a:endParaRPr sz="1400" b="1" i="0" u="none" strike="noStrike" cap="none">
              <a:solidFill>
                <a:schemeClr val="dk1"/>
              </a:solidFill>
              <a:latin typeface="Calibri"/>
              <a:ea typeface="Calibri"/>
              <a:cs typeface="Calibri"/>
              <a:sym typeface="Inter"/>
            </a:endParaRPr>
          </a:p>
        </p:txBody>
      </p:sp>
      <p:sp>
        <p:nvSpPr>
          <p:cNvPr id="23" name="Google Shape;653;p73">
            <a:extLst>
              <a:ext uri="{FF2B5EF4-FFF2-40B4-BE49-F238E27FC236}">
                <a16:creationId xmlns:a16="http://schemas.microsoft.com/office/drawing/2014/main" id="{F27A58DC-CE95-BA76-D7BF-8FA59F143056}"/>
              </a:ext>
            </a:extLst>
          </p:cNvPr>
          <p:cNvSpPr txBox="1"/>
          <p:nvPr/>
        </p:nvSpPr>
        <p:spPr>
          <a:xfrm>
            <a:off x="9034502" y="3770509"/>
            <a:ext cx="2177700" cy="233907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400" b="1" i="0" u="none" strike="noStrike" cap="none">
                <a:solidFill>
                  <a:schemeClr val="dk1"/>
                </a:solidFill>
                <a:latin typeface="Calibri"/>
                <a:ea typeface="Calibri"/>
                <a:cs typeface="Calibri"/>
                <a:sym typeface="Inter"/>
              </a:rPr>
              <a:t>Mother to reintroduce cow’s milk protein into diet over a 1 week period. If the symptoms return, STOP the reintroduction, return to full milk exclusion diet. If no symptoms occur = no cow’s milk allergy.</a:t>
            </a:r>
            <a:endParaRPr sz="1400" b="1" i="0" u="none" strike="noStrike" cap="none">
              <a:solidFill>
                <a:schemeClr val="dk1"/>
              </a:solidFill>
              <a:latin typeface="Calibri"/>
              <a:ea typeface="Calibri"/>
              <a:cs typeface="Calibri"/>
              <a:sym typeface="Inter"/>
            </a:endParaRPr>
          </a:p>
          <a:p>
            <a:pPr marL="0" marR="0" lvl="0" indent="0" algn="l" rtl="0">
              <a:lnSpc>
                <a:spcPct val="100000"/>
              </a:lnSpc>
              <a:spcBef>
                <a:spcPts val="0"/>
              </a:spcBef>
              <a:spcAft>
                <a:spcPts val="0"/>
              </a:spcAft>
              <a:buClr>
                <a:srgbClr val="000000"/>
              </a:buClr>
              <a:buSzPts val="1000"/>
              <a:buFont typeface="Arial"/>
              <a:buNone/>
            </a:pPr>
            <a:endParaRPr sz="1400" b="1" i="0" u="none" strike="noStrike" cap="none">
              <a:solidFill>
                <a:schemeClr val="dk1"/>
              </a:solidFill>
              <a:latin typeface="Calibri"/>
              <a:ea typeface="Calibri"/>
              <a:cs typeface="Calibri"/>
              <a:sym typeface="Inter"/>
            </a:endParaRPr>
          </a:p>
        </p:txBody>
      </p:sp>
      <p:sp>
        <p:nvSpPr>
          <p:cNvPr id="24" name="Google Shape;656;p73">
            <a:extLst>
              <a:ext uri="{FF2B5EF4-FFF2-40B4-BE49-F238E27FC236}">
                <a16:creationId xmlns:a16="http://schemas.microsoft.com/office/drawing/2014/main" id="{08956E17-3D3F-1011-6A25-7E9836622137}"/>
              </a:ext>
            </a:extLst>
          </p:cNvPr>
          <p:cNvSpPr txBox="1"/>
          <p:nvPr/>
        </p:nvSpPr>
        <p:spPr>
          <a:xfrm>
            <a:off x="979798" y="3742218"/>
            <a:ext cx="3000000" cy="1261854"/>
          </a:xfrm>
          <a:prstGeom prst="rect">
            <a:avLst/>
          </a:prstGeom>
          <a:noFill/>
          <a:ln>
            <a:noFill/>
          </a:ln>
        </p:spPr>
        <p:txBody>
          <a:bodyPr spcFirstLastPara="1" wrap="square" lIns="91425" tIns="91425" rIns="91425" bIns="91425" anchor="t" anchorCtr="0">
            <a:spAutoFit/>
          </a:bodyPr>
          <a:lstStyle/>
          <a:p>
            <a:pPr marL="457200" marR="0" lvl="0" indent="-292100" algn="l" rtl="0">
              <a:lnSpc>
                <a:spcPct val="100000"/>
              </a:lnSpc>
              <a:spcBef>
                <a:spcPts val="0"/>
              </a:spcBef>
              <a:spcAft>
                <a:spcPts val="0"/>
              </a:spcAft>
              <a:buClr>
                <a:schemeClr val="dk1"/>
              </a:buClr>
              <a:buSzPts val="1000"/>
              <a:buFont typeface="Inter"/>
              <a:buChar char="●"/>
            </a:pPr>
            <a:r>
              <a:rPr lang="en-GB" sz="1400" b="0" i="0" u="none" strike="noStrike" cap="none">
                <a:solidFill>
                  <a:schemeClr val="dk1"/>
                </a:solidFill>
                <a:latin typeface="Inter"/>
                <a:ea typeface="Inter"/>
                <a:cs typeface="Inter"/>
                <a:sym typeface="Inter"/>
              </a:rPr>
              <a:t>C-section</a:t>
            </a:r>
            <a:endParaRPr sz="1400" b="0" i="0" u="none" strike="noStrike" cap="none">
              <a:solidFill>
                <a:schemeClr val="dk1"/>
              </a:solidFill>
              <a:latin typeface="Inter"/>
              <a:ea typeface="Inter"/>
              <a:cs typeface="Inter"/>
              <a:sym typeface="Inter"/>
            </a:endParaRPr>
          </a:p>
          <a:p>
            <a:pPr marL="457200" marR="0" lvl="0" indent="-292100" algn="l" rtl="0">
              <a:lnSpc>
                <a:spcPct val="100000"/>
              </a:lnSpc>
              <a:spcBef>
                <a:spcPts val="0"/>
              </a:spcBef>
              <a:spcAft>
                <a:spcPts val="0"/>
              </a:spcAft>
              <a:buClr>
                <a:schemeClr val="dk1"/>
              </a:buClr>
              <a:buSzPts val="1000"/>
              <a:buFont typeface="Inter"/>
              <a:buChar char="●"/>
            </a:pPr>
            <a:r>
              <a:rPr lang="en-GB" sz="1400" b="0" i="0" u="none" strike="noStrike" cap="none">
                <a:solidFill>
                  <a:schemeClr val="dk1"/>
                </a:solidFill>
                <a:latin typeface="Inter"/>
                <a:ea typeface="Inter"/>
                <a:cs typeface="Inter"/>
                <a:sym typeface="Inter"/>
              </a:rPr>
              <a:t>Eczema</a:t>
            </a:r>
            <a:endParaRPr sz="1400" b="0" i="0" u="none" strike="noStrike" cap="none">
              <a:solidFill>
                <a:schemeClr val="dk1"/>
              </a:solidFill>
              <a:latin typeface="Inter"/>
              <a:ea typeface="Inter"/>
              <a:cs typeface="Inter"/>
              <a:sym typeface="Inter"/>
            </a:endParaRPr>
          </a:p>
          <a:p>
            <a:pPr marL="457200" marR="0" lvl="0" indent="-292100" algn="l" rtl="0">
              <a:lnSpc>
                <a:spcPct val="100000"/>
              </a:lnSpc>
              <a:spcBef>
                <a:spcPts val="0"/>
              </a:spcBef>
              <a:spcAft>
                <a:spcPts val="0"/>
              </a:spcAft>
              <a:buClr>
                <a:schemeClr val="dk1"/>
              </a:buClr>
              <a:buSzPts val="1000"/>
              <a:buFont typeface="Inter"/>
              <a:buChar char="●"/>
            </a:pPr>
            <a:r>
              <a:rPr lang="en-GB" sz="1400" b="0" i="0" u="none" strike="noStrike" cap="none">
                <a:solidFill>
                  <a:schemeClr val="dk1"/>
                </a:solidFill>
                <a:latin typeface="Inter"/>
                <a:ea typeface="Inter"/>
                <a:cs typeface="Inter"/>
                <a:sym typeface="Inter"/>
              </a:rPr>
              <a:t>Mucus stools</a:t>
            </a:r>
            <a:endParaRPr sz="1400" b="0" i="0" u="none" strike="noStrike" cap="none">
              <a:solidFill>
                <a:schemeClr val="dk1"/>
              </a:solidFill>
              <a:latin typeface="Inter"/>
              <a:ea typeface="Inter"/>
              <a:cs typeface="Inter"/>
              <a:sym typeface="Inter"/>
            </a:endParaRPr>
          </a:p>
          <a:p>
            <a:pPr marL="457200" marR="0" lvl="0" indent="-292100" algn="l" rtl="0">
              <a:lnSpc>
                <a:spcPct val="100000"/>
              </a:lnSpc>
              <a:spcBef>
                <a:spcPts val="0"/>
              </a:spcBef>
              <a:spcAft>
                <a:spcPts val="0"/>
              </a:spcAft>
              <a:buClr>
                <a:schemeClr val="dk1"/>
              </a:buClr>
              <a:buSzPts val="1000"/>
              <a:buFont typeface="Inter"/>
              <a:buChar char="●"/>
            </a:pPr>
            <a:r>
              <a:rPr lang="en-GB" sz="1400" b="0" i="0" u="none" strike="noStrike" cap="none">
                <a:solidFill>
                  <a:schemeClr val="dk1"/>
                </a:solidFill>
                <a:latin typeface="Inter"/>
                <a:ea typeface="Inter"/>
                <a:cs typeface="Inter"/>
                <a:sym typeface="Inter"/>
              </a:rPr>
              <a:t>Feed refusal &amp; reflux</a:t>
            </a:r>
            <a:endParaRPr sz="1400" b="0" i="0" u="none" strike="noStrike" cap="none">
              <a:solidFill>
                <a:schemeClr val="dk1"/>
              </a:solidFill>
              <a:latin typeface="Inter"/>
              <a:ea typeface="Inter"/>
              <a:cs typeface="Inter"/>
              <a:sym typeface="Inter"/>
            </a:endParaRPr>
          </a:p>
          <a:p>
            <a:pPr marL="457200" marR="0" lvl="0" indent="-292100" algn="l" rtl="0">
              <a:lnSpc>
                <a:spcPct val="100000"/>
              </a:lnSpc>
              <a:spcBef>
                <a:spcPts val="0"/>
              </a:spcBef>
              <a:spcAft>
                <a:spcPts val="0"/>
              </a:spcAft>
              <a:buClr>
                <a:schemeClr val="dk1"/>
              </a:buClr>
              <a:buSzPts val="1000"/>
              <a:buFont typeface="Inter"/>
              <a:buChar char="●"/>
            </a:pPr>
            <a:r>
              <a:rPr lang="en-GB" sz="1400" b="0" i="0" u="none" strike="noStrike" cap="none">
                <a:solidFill>
                  <a:schemeClr val="dk1"/>
                </a:solidFill>
                <a:latin typeface="Inter"/>
                <a:ea typeface="Inter"/>
                <a:cs typeface="Inter"/>
                <a:sym typeface="Inter"/>
              </a:rPr>
              <a:t>Family history</a:t>
            </a:r>
            <a:endParaRPr sz="1400" b="0" i="0" u="none" strike="noStrike" cap="none">
              <a:solidFill>
                <a:schemeClr val="dk1"/>
              </a:solidFill>
              <a:latin typeface="Inter"/>
              <a:ea typeface="Inter"/>
              <a:cs typeface="Inter"/>
              <a:sym typeface="Inter"/>
            </a:endParaRPr>
          </a:p>
        </p:txBody>
      </p:sp>
      <p:sp>
        <p:nvSpPr>
          <p:cNvPr id="25" name="Google Shape;644;p73">
            <a:extLst>
              <a:ext uri="{FF2B5EF4-FFF2-40B4-BE49-F238E27FC236}">
                <a16:creationId xmlns:a16="http://schemas.microsoft.com/office/drawing/2014/main" id="{0F413CD2-C61B-5C32-37C3-93E111E4AE16}"/>
              </a:ext>
            </a:extLst>
          </p:cNvPr>
          <p:cNvSpPr txBox="1"/>
          <p:nvPr/>
        </p:nvSpPr>
        <p:spPr>
          <a:xfrm>
            <a:off x="3777060" y="3757974"/>
            <a:ext cx="1975500" cy="113874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400" b="0" i="0" u="none" strike="noStrike" cap="none">
                <a:solidFill>
                  <a:schemeClr val="dk1"/>
                </a:solidFill>
                <a:latin typeface="Calibri"/>
                <a:ea typeface="Calibri"/>
                <a:cs typeface="Calibri"/>
                <a:sym typeface="Inter"/>
              </a:rPr>
              <a:t>Refer to </a:t>
            </a:r>
            <a:r>
              <a:rPr lang="en-GB" sz="1400" b="0" i="0" u="none" strike="noStrike" cap="none" err="1">
                <a:solidFill>
                  <a:schemeClr val="dk1"/>
                </a:solidFill>
                <a:latin typeface="Calibri"/>
                <a:ea typeface="Calibri"/>
                <a:cs typeface="Calibri"/>
                <a:sym typeface="Inter"/>
              </a:rPr>
              <a:t>iMAP</a:t>
            </a:r>
            <a:r>
              <a:rPr lang="en-GB" sz="1400" b="0" i="0" u="none" strike="noStrike" cap="none">
                <a:solidFill>
                  <a:schemeClr val="dk1"/>
                </a:solidFill>
                <a:latin typeface="Calibri"/>
                <a:ea typeface="Calibri"/>
                <a:cs typeface="Calibri"/>
                <a:sym typeface="Inter"/>
              </a:rPr>
              <a:t> presentation and treatment algorithms.</a:t>
            </a:r>
            <a:endParaRPr sz="1400" b="0" i="0" u="none" strike="noStrike" cap="none">
              <a:solidFill>
                <a:schemeClr val="dk1"/>
              </a:solidFill>
              <a:latin typeface="Calibri"/>
              <a:ea typeface="Calibri"/>
              <a:cs typeface="Calibri"/>
              <a:sym typeface="Inter"/>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Inter"/>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Inter"/>
            </a:endParaRPr>
          </a:p>
        </p:txBody>
      </p:sp>
      <p:sp>
        <p:nvSpPr>
          <p:cNvPr id="26" name="Google Shape;660;p73">
            <a:extLst>
              <a:ext uri="{FF2B5EF4-FFF2-40B4-BE49-F238E27FC236}">
                <a16:creationId xmlns:a16="http://schemas.microsoft.com/office/drawing/2014/main" id="{5FB5888B-D088-68CD-5E0A-092D942C90C5}"/>
              </a:ext>
            </a:extLst>
          </p:cNvPr>
          <p:cNvSpPr txBox="1"/>
          <p:nvPr/>
        </p:nvSpPr>
        <p:spPr>
          <a:xfrm>
            <a:off x="615503" y="6485052"/>
            <a:ext cx="90648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1200" b="0" i="0" u="none" strike="noStrike" cap="none">
                <a:solidFill>
                  <a:srgbClr val="000000"/>
                </a:solidFill>
                <a:latin typeface="Inter"/>
                <a:ea typeface="Inter"/>
                <a:cs typeface="Inter"/>
                <a:sym typeface="Inter"/>
              </a:rPr>
              <a:t>Links: </a:t>
            </a:r>
            <a:r>
              <a:rPr lang="en-GB" sz="1200" b="0" i="0" u="sng" strike="noStrike" cap="none">
                <a:solidFill>
                  <a:schemeClr val="hlink"/>
                </a:solidFill>
                <a:latin typeface="Inter"/>
                <a:ea typeface="Inter"/>
                <a:cs typeface="Inter"/>
                <a:sym typeface="Inter"/>
                <a:hlinkClick r:id="rId4"/>
              </a:rPr>
              <a:t>Initial fact sheet for parents</a:t>
            </a:r>
            <a:r>
              <a:rPr lang="en-GB" sz="1200" b="0" i="0" u="none" strike="noStrike" cap="none">
                <a:solidFill>
                  <a:srgbClr val="000000"/>
                </a:solidFill>
                <a:latin typeface="Inter"/>
                <a:ea typeface="Inter"/>
                <a:cs typeface="Inter"/>
                <a:sym typeface="Inter"/>
              </a:rPr>
              <a:t>; </a:t>
            </a:r>
            <a:r>
              <a:rPr lang="en-GB" sz="1200" b="0" i="0" u="sng" strike="noStrike" cap="none">
                <a:solidFill>
                  <a:schemeClr val="hlink"/>
                </a:solidFill>
                <a:latin typeface="Inter"/>
                <a:ea typeface="Inter"/>
                <a:cs typeface="Inter"/>
                <a:sym typeface="Inter"/>
                <a:hlinkClick r:id="rId5"/>
              </a:rPr>
              <a:t>Fact sheet whilst breastfeeding; </a:t>
            </a:r>
            <a:r>
              <a:rPr lang="en-GB" sz="1200" b="0" i="0" u="sng" strike="noStrike" cap="none">
                <a:solidFill>
                  <a:schemeClr val="hlink"/>
                </a:solidFill>
                <a:latin typeface="Inter"/>
                <a:ea typeface="Inter"/>
                <a:cs typeface="Inter"/>
                <a:sym typeface="Inter"/>
                <a:hlinkClick r:id="rId6"/>
              </a:rPr>
              <a:t>Home reintroduction milk challenge</a:t>
            </a:r>
            <a:endParaRPr sz="1200" b="0" i="0" u="none" strike="noStrike" cap="none">
              <a:solidFill>
                <a:srgbClr val="000000"/>
              </a:solidFill>
              <a:latin typeface="Inter"/>
              <a:ea typeface="Inter"/>
              <a:cs typeface="Inter"/>
              <a:sym typeface="Inter"/>
            </a:endParaRPr>
          </a:p>
        </p:txBody>
      </p:sp>
    </p:spTree>
    <p:extLst>
      <p:ext uri="{BB962C8B-B14F-4D97-AF65-F5344CB8AC3E}">
        <p14:creationId xmlns:p14="http://schemas.microsoft.com/office/powerpoint/2010/main" val="2383807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195413"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What is the Infant if formula fed?</a:t>
            </a:r>
            <a:endParaRPr lang="en-GB" sz="3600" b="1">
              <a:solidFill>
                <a:srgbClr val="7CCBE0"/>
              </a:solidFill>
              <a:latin typeface="+mj-lt"/>
              <a:ea typeface="+mj-ea"/>
              <a:cs typeface="+mj-cs"/>
            </a:endParaRPr>
          </a:p>
        </p:txBody>
      </p:sp>
      <p:sp>
        <p:nvSpPr>
          <p:cNvPr id="2" name="Google Shape;675;p74">
            <a:extLst>
              <a:ext uri="{FF2B5EF4-FFF2-40B4-BE49-F238E27FC236}">
                <a16:creationId xmlns:a16="http://schemas.microsoft.com/office/drawing/2014/main" id="{F9CD8D44-4CB3-12FF-FE80-BBE76C5D7C0B}"/>
              </a:ext>
            </a:extLst>
          </p:cNvPr>
          <p:cNvSpPr txBox="1">
            <a:spLocks noGrp="1"/>
          </p:cNvSpPr>
          <p:nvPr>
            <p:ph type="subTitle" idx="1"/>
          </p:nvPr>
        </p:nvSpPr>
        <p:spPr>
          <a:xfrm>
            <a:off x="1195413" y="1161550"/>
            <a:ext cx="10332558" cy="46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700"/>
              <a:buNone/>
            </a:pPr>
            <a:r>
              <a:rPr lang="en-GB"/>
              <a:t>The first 2 steps remain the same but advice and reintroduction are slightly different.</a:t>
            </a:r>
            <a:endParaRPr/>
          </a:p>
        </p:txBody>
      </p:sp>
      <p:pic>
        <p:nvPicPr>
          <p:cNvPr id="4" name="Picture 3">
            <a:extLst>
              <a:ext uri="{FF2B5EF4-FFF2-40B4-BE49-F238E27FC236}">
                <a16:creationId xmlns:a16="http://schemas.microsoft.com/office/drawing/2014/main" id="{D37B9043-AEF7-D6C8-7E21-D8DC954A6F56}"/>
              </a:ext>
            </a:extLst>
          </p:cNvPr>
          <p:cNvPicPr>
            <a:picLocks noChangeAspect="1"/>
          </p:cNvPicPr>
          <p:nvPr/>
        </p:nvPicPr>
        <p:blipFill rotWithShape="1">
          <a:blip r:embed="rId4"/>
          <a:srcRect l="6964" t="14016" r="47946" b="24286"/>
          <a:stretch/>
        </p:blipFill>
        <p:spPr>
          <a:xfrm>
            <a:off x="623456" y="1900914"/>
            <a:ext cx="5497285" cy="4231272"/>
          </a:xfrm>
          <a:prstGeom prst="rect">
            <a:avLst/>
          </a:prstGeom>
        </p:spPr>
      </p:pic>
      <p:sp>
        <p:nvSpPr>
          <p:cNvPr id="5" name="Google Shape;669;p74">
            <a:extLst>
              <a:ext uri="{FF2B5EF4-FFF2-40B4-BE49-F238E27FC236}">
                <a16:creationId xmlns:a16="http://schemas.microsoft.com/office/drawing/2014/main" id="{E98F88EF-0BDE-0F85-A349-79DA726499DF}"/>
              </a:ext>
            </a:extLst>
          </p:cNvPr>
          <p:cNvSpPr/>
          <p:nvPr/>
        </p:nvSpPr>
        <p:spPr>
          <a:xfrm>
            <a:off x="5410198" y="3898849"/>
            <a:ext cx="3657601" cy="3124200"/>
          </a:xfrm>
          <a:prstGeom prst="rect">
            <a:avLst/>
          </a:prstGeom>
          <a:noFill/>
          <a:ln w="9525" cap="flat" cmpd="sng">
            <a:noFill/>
            <a:prstDash val="solid"/>
            <a:round/>
            <a:headEnd type="none" w="sm" len="sm"/>
            <a:tailEnd type="none" w="sm" len="sm"/>
          </a:ln>
        </p:spPr>
        <p:txBody>
          <a:bodyPr spcFirstLastPara="1" wrap="square" lIns="180000" tIns="91425" rIns="91425" bIns="91425" anchor="ctr" anchorCtr="0">
            <a:noAutofit/>
          </a:bodyPr>
          <a:lstStyle/>
          <a:p>
            <a:pPr marL="457200" marR="0" lvl="0" indent="-292100" algn="l" rtl="0">
              <a:lnSpc>
                <a:spcPct val="100000"/>
              </a:lnSpc>
              <a:spcBef>
                <a:spcPts val="0"/>
              </a:spcBef>
              <a:spcAft>
                <a:spcPts val="0"/>
              </a:spcAft>
              <a:buClr>
                <a:schemeClr val="dk1"/>
              </a:buClr>
              <a:buSzPts val="1000"/>
              <a:buFont typeface="Inter"/>
              <a:buChar char="●"/>
            </a:pPr>
            <a:r>
              <a:rPr lang="en-GB" sz="1400" b="1" i="0" u="none" strike="noStrike" cap="none">
                <a:solidFill>
                  <a:schemeClr val="dk1"/>
                </a:solidFill>
                <a:latin typeface="Inter"/>
                <a:ea typeface="Inter"/>
                <a:cs typeface="Inter"/>
                <a:sym typeface="Inter"/>
              </a:rPr>
              <a:t>Refer to local guidelines on the first line hypoallergenic formula.</a:t>
            </a:r>
            <a:endParaRPr sz="1400" b="1" i="0" u="none" strike="noStrike" cap="none">
              <a:solidFill>
                <a:schemeClr val="dk1"/>
              </a:solidFill>
              <a:latin typeface="Inter"/>
              <a:ea typeface="Inter"/>
              <a:cs typeface="Inter"/>
              <a:sym typeface="Inter"/>
            </a:endParaRPr>
          </a:p>
          <a:p>
            <a:pPr marL="457200" marR="0" lvl="0" indent="-292100" algn="l" rtl="0">
              <a:lnSpc>
                <a:spcPct val="100000"/>
              </a:lnSpc>
              <a:spcBef>
                <a:spcPts val="0"/>
              </a:spcBef>
              <a:spcAft>
                <a:spcPts val="0"/>
              </a:spcAft>
              <a:buClr>
                <a:schemeClr val="dk1"/>
              </a:buClr>
              <a:buSzPts val="1000"/>
              <a:buFont typeface="Inter"/>
              <a:buChar char="●"/>
            </a:pPr>
            <a:r>
              <a:rPr lang="en-GB" sz="1400" b="1" i="0" u="none" strike="noStrike" cap="none">
                <a:solidFill>
                  <a:schemeClr val="dk1"/>
                </a:solidFill>
                <a:latin typeface="Inter"/>
                <a:ea typeface="Inter"/>
                <a:cs typeface="Inter"/>
                <a:sym typeface="Inter"/>
              </a:rPr>
              <a:t>Advise parents on transitioning infant onto new formula </a:t>
            </a:r>
            <a:endParaRPr sz="1400" b="1" i="0" u="none" strike="noStrike" cap="none">
              <a:solidFill>
                <a:schemeClr val="dk1"/>
              </a:solidFill>
              <a:latin typeface="Inter"/>
              <a:ea typeface="Inter"/>
              <a:cs typeface="Inter"/>
              <a:sym typeface="Inter"/>
            </a:endParaRPr>
          </a:p>
          <a:p>
            <a:pPr marL="457200" marR="0" lvl="0" indent="-292100" algn="l" rtl="0">
              <a:lnSpc>
                <a:spcPct val="100000"/>
              </a:lnSpc>
              <a:spcBef>
                <a:spcPts val="0"/>
              </a:spcBef>
              <a:spcAft>
                <a:spcPts val="0"/>
              </a:spcAft>
              <a:buClr>
                <a:schemeClr val="dk1"/>
              </a:buClr>
              <a:buSzPts val="1000"/>
              <a:buFont typeface="Inter"/>
              <a:buChar char="●"/>
            </a:pPr>
            <a:r>
              <a:rPr lang="en-GB" sz="1400" b="1" i="0" u="none" strike="noStrike" cap="none">
                <a:solidFill>
                  <a:schemeClr val="dk1"/>
                </a:solidFill>
                <a:latin typeface="Inter"/>
                <a:ea typeface="Inter"/>
                <a:cs typeface="Inter"/>
                <a:sym typeface="Inter"/>
              </a:rPr>
              <a:t>Remain on this formula for 2-4 weeks.</a:t>
            </a:r>
            <a:endParaRPr sz="1400" b="1" i="0" u="none" strike="noStrike" cap="none">
              <a:solidFill>
                <a:schemeClr val="dk1"/>
              </a:solidFill>
              <a:latin typeface="Inter"/>
              <a:ea typeface="Inter"/>
              <a:cs typeface="Inter"/>
              <a:sym typeface="Inter"/>
            </a:endParaRPr>
          </a:p>
          <a:p>
            <a:pPr marL="457200" marR="0" lvl="0" indent="-292100" algn="l" rtl="0">
              <a:lnSpc>
                <a:spcPct val="100000"/>
              </a:lnSpc>
              <a:spcBef>
                <a:spcPts val="0"/>
              </a:spcBef>
              <a:spcAft>
                <a:spcPts val="0"/>
              </a:spcAft>
              <a:buClr>
                <a:schemeClr val="dk1"/>
              </a:buClr>
              <a:buSzPts val="1000"/>
              <a:buFont typeface="Inter"/>
              <a:buChar char="●"/>
            </a:pPr>
            <a:r>
              <a:rPr lang="en-GB" sz="1400" b="1" i="0" u="none" strike="noStrike" cap="none">
                <a:solidFill>
                  <a:schemeClr val="dk1"/>
                </a:solidFill>
                <a:latin typeface="Inter"/>
                <a:ea typeface="Inter"/>
                <a:cs typeface="Inter"/>
                <a:sym typeface="Inter"/>
              </a:rPr>
              <a:t>Highlight know side effects such as: reduced intake &amp; green loose stools.</a:t>
            </a:r>
            <a:endParaRPr sz="1400" b="1" i="0" u="none" strike="noStrike" cap="none">
              <a:solidFill>
                <a:schemeClr val="dk1"/>
              </a:solidFill>
              <a:latin typeface="Inter"/>
              <a:ea typeface="Inter"/>
              <a:cs typeface="Inter"/>
              <a:sym typeface="Inter"/>
            </a:endParaRPr>
          </a:p>
          <a:p>
            <a:pPr marL="457200" marR="0" lvl="0" indent="-292100" algn="l" rtl="0">
              <a:lnSpc>
                <a:spcPct val="100000"/>
              </a:lnSpc>
              <a:spcBef>
                <a:spcPts val="0"/>
              </a:spcBef>
              <a:spcAft>
                <a:spcPts val="0"/>
              </a:spcAft>
              <a:buClr>
                <a:schemeClr val="dk1"/>
              </a:buClr>
              <a:buSzPts val="1000"/>
              <a:buFont typeface="Inter"/>
              <a:buChar char="●"/>
            </a:pPr>
            <a:r>
              <a:rPr lang="en-GB" sz="1400" b="1" i="0" u="none" strike="noStrike" cap="none">
                <a:solidFill>
                  <a:schemeClr val="dk1"/>
                </a:solidFill>
                <a:latin typeface="Inter"/>
                <a:ea typeface="Inter"/>
                <a:cs typeface="Inter"/>
                <a:sym typeface="Inter"/>
              </a:rPr>
              <a:t>Highlight importance of milk-reintroduction challenge to confirm/disprove diagnosis</a:t>
            </a:r>
            <a:r>
              <a:rPr lang="en-GB" sz="1000" b="0" i="0" u="none" strike="noStrike" cap="none">
                <a:solidFill>
                  <a:schemeClr val="dk1"/>
                </a:solidFill>
                <a:latin typeface="Inter"/>
                <a:ea typeface="Inter"/>
                <a:cs typeface="Inter"/>
                <a:sym typeface="Inter"/>
              </a:rPr>
              <a:t>. </a:t>
            </a:r>
            <a:endParaRPr sz="1000" b="0" i="0" u="none" strike="noStrike" cap="none">
              <a:solidFill>
                <a:schemeClr val="dk1"/>
              </a:solidFill>
              <a:latin typeface="Inter"/>
              <a:ea typeface="Inter"/>
              <a:cs typeface="Inter"/>
              <a:sym typeface="Inter"/>
            </a:endParaRPr>
          </a:p>
        </p:txBody>
      </p:sp>
      <p:sp>
        <p:nvSpPr>
          <p:cNvPr id="6" name="Google Shape;668;p74">
            <a:extLst>
              <a:ext uri="{FF2B5EF4-FFF2-40B4-BE49-F238E27FC236}">
                <a16:creationId xmlns:a16="http://schemas.microsoft.com/office/drawing/2014/main" id="{669A882F-9247-1354-A1B6-9CBDCAB2799C}"/>
              </a:ext>
            </a:extLst>
          </p:cNvPr>
          <p:cNvSpPr/>
          <p:nvPr/>
        </p:nvSpPr>
        <p:spPr>
          <a:xfrm>
            <a:off x="8839200" y="3898849"/>
            <a:ext cx="3352800" cy="31242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457200" marR="0" lvl="0" indent="-292100" algn="l" rtl="0">
              <a:lnSpc>
                <a:spcPct val="100000"/>
              </a:lnSpc>
              <a:spcBef>
                <a:spcPts val="0"/>
              </a:spcBef>
              <a:spcAft>
                <a:spcPts val="0"/>
              </a:spcAft>
              <a:buClr>
                <a:schemeClr val="dk1"/>
              </a:buClr>
              <a:buSzPts val="1000"/>
              <a:buFont typeface="Inter"/>
              <a:buChar char="●"/>
            </a:pPr>
            <a:r>
              <a:rPr lang="en-GB" sz="1400" b="1" i="0" u="none" strike="noStrike" cap="none">
                <a:solidFill>
                  <a:schemeClr val="dk1"/>
                </a:solidFill>
                <a:latin typeface="Inter"/>
                <a:ea typeface="Inter"/>
                <a:cs typeface="Inter"/>
                <a:sym typeface="Inter"/>
              </a:rPr>
              <a:t>Introduce standard formula into first bottle of the day, 1oz at a time mixed with prescribed formula. Build up per oz daily until up to a full bottle.</a:t>
            </a:r>
            <a:endParaRPr sz="1400" b="1" i="0" u="none" strike="noStrike" cap="none">
              <a:solidFill>
                <a:schemeClr val="dk1"/>
              </a:solidFill>
              <a:latin typeface="Inter"/>
              <a:ea typeface="Inter"/>
              <a:cs typeface="Inter"/>
              <a:sym typeface="Inter"/>
            </a:endParaRPr>
          </a:p>
          <a:p>
            <a:pPr marL="457200" marR="0" lvl="0" indent="-292100" algn="l" rtl="0">
              <a:lnSpc>
                <a:spcPct val="100000"/>
              </a:lnSpc>
              <a:spcBef>
                <a:spcPts val="0"/>
              </a:spcBef>
              <a:spcAft>
                <a:spcPts val="0"/>
              </a:spcAft>
              <a:buClr>
                <a:schemeClr val="dk1"/>
              </a:buClr>
              <a:buSzPts val="1000"/>
              <a:buFont typeface="Inter"/>
              <a:buChar char="●"/>
            </a:pPr>
            <a:r>
              <a:rPr lang="en-GB" sz="1400" b="1" i="0" u="none" strike="noStrike" cap="none">
                <a:solidFill>
                  <a:schemeClr val="dk1"/>
                </a:solidFill>
                <a:latin typeface="Inter"/>
                <a:ea typeface="Inter"/>
                <a:cs typeface="Inter"/>
                <a:sym typeface="Inter"/>
              </a:rPr>
              <a:t>Once full bottle tolerated, then to conduct ‘per bottle’ rather than ‘per oz’. </a:t>
            </a:r>
            <a:endParaRPr sz="1400" b="1" i="0" u="none" strike="noStrike" cap="none">
              <a:solidFill>
                <a:schemeClr val="dk1"/>
              </a:solidFill>
              <a:latin typeface="Inter"/>
              <a:ea typeface="Inter"/>
              <a:cs typeface="Inter"/>
              <a:sym typeface="Inter"/>
            </a:endParaRPr>
          </a:p>
          <a:p>
            <a:pPr marL="457200" marR="0" lvl="0" indent="-292100" algn="l" rtl="0">
              <a:lnSpc>
                <a:spcPct val="100000"/>
              </a:lnSpc>
              <a:spcBef>
                <a:spcPts val="0"/>
              </a:spcBef>
              <a:spcAft>
                <a:spcPts val="0"/>
              </a:spcAft>
              <a:buClr>
                <a:schemeClr val="dk1"/>
              </a:buClr>
              <a:buSzPts val="1000"/>
              <a:buFont typeface="Inter"/>
              <a:buChar char="●"/>
            </a:pPr>
            <a:r>
              <a:rPr lang="en-GB" sz="1400" b="1" i="0" u="none" strike="noStrike" cap="none">
                <a:solidFill>
                  <a:schemeClr val="dk1"/>
                </a:solidFill>
                <a:latin typeface="Inter"/>
                <a:ea typeface="Inter"/>
                <a:cs typeface="Inter"/>
                <a:sym typeface="Inter"/>
              </a:rPr>
              <a:t>If the symptoms return, STOP the reintroduction, return to prescribed formula. If no symptoms occur = no cow’s milk allergy.</a:t>
            </a:r>
            <a:endParaRPr sz="1400" b="1" i="0" u="none" strike="noStrike" cap="none">
              <a:solidFill>
                <a:schemeClr val="dk1"/>
              </a:solidFill>
              <a:latin typeface="Inter"/>
              <a:ea typeface="Inter"/>
              <a:cs typeface="Inter"/>
              <a:sym typeface="Inter"/>
            </a:endParaRPr>
          </a:p>
        </p:txBody>
      </p:sp>
      <p:sp>
        <p:nvSpPr>
          <p:cNvPr id="10" name="Arrow: Pentagon 9">
            <a:extLst>
              <a:ext uri="{FF2B5EF4-FFF2-40B4-BE49-F238E27FC236}">
                <a16:creationId xmlns:a16="http://schemas.microsoft.com/office/drawing/2014/main" id="{19011D48-5540-5FBE-7439-FC5046A135FE}"/>
              </a:ext>
            </a:extLst>
          </p:cNvPr>
          <p:cNvSpPr/>
          <p:nvPr/>
        </p:nvSpPr>
        <p:spPr>
          <a:xfrm>
            <a:off x="6361692" y="2749012"/>
            <a:ext cx="2171853" cy="1267538"/>
          </a:xfrm>
          <a:prstGeom prst="homePlate">
            <a:avLst/>
          </a:prstGeom>
          <a:solidFill>
            <a:srgbClr val="7CCB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Pentagon 10">
            <a:extLst>
              <a:ext uri="{FF2B5EF4-FFF2-40B4-BE49-F238E27FC236}">
                <a16:creationId xmlns:a16="http://schemas.microsoft.com/office/drawing/2014/main" id="{B0F09B35-214C-CA24-7E94-49ED8029480D}"/>
              </a:ext>
            </a:extLst>
          </p:cNvPr>
          <p:cNvSpPr/>
          <p:nvPr/>
        </p:nvSpPr>
        <p:spPr>
          <a:xfrm>
            <a:off x="9317318" y="2732586"/>
            <a:ext cx="2645229" cy="1267538"/>
          </a:xfrm>
          <a:prstGeom prst="homePlate">
            <a:avLst/>
          </a:prstGeom>
          <a:solidFill>
            <a:srgbClr val="7CCB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a:solidFill>
                  <a:schemeClr val="tx1"/>
                </a:solidFill>
              </a:rPr>
              <a:t>Milk Reintroduction Challenge</a:t>
            </a:r>
          </a:p>
        </p:txBody>
      </p:sp>
      <p:sp>
        <p:nvSpPr>
          <p:cNvPr id="12" name="Google Shape;655;p73">
            <a:extLst>
              <a:ext uri="{FF2B5EF4-FFF2-40B4-BE49-F238E27FC236}">
                <a16:creationId xmlns:a16="http://schemas.microsoft.com/office/drawing/2014/main" id="{46B7C550-11FB-8C92-6B36-CBD98E9CF1B9}"/>
              </a:ext>
            </a:extLst>
          </p:cNvPr>
          <p:cNvSpPr/>
          <p:nvPr/>
        </p:nvSpPr>
        <p:spPr>
          <a:xfrm>
            <a:off x="6739499" y="2008483"/>
            <a:ext cx="708119" cy="646330"/>
          </a:xfrm>
          <a:prstGeom prst="ellipse">
            <a:avLst/>
          </a:prstGeom>
          <a:solidFill>
            <a:srgbClr val="7CCB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Inter"/>
                <a:ea typeface="Inter"/>
                <a:cs typeface="Inter"/>
                <a:sym typeface="Inter"/>
              </a:rPr>
              <a:t>3</a:t>
            </a:r>
            <a:endParaRPr sz="1600" b="1" i="0" u="none" strike="noStrike" cap="none">
              <a:solidFill>
                <a:schemeClr val="lt1"/>
              </a:solidFill>
              <a:latin typeface="Inter"/>
              <a:ea typeface="Inter"/>
              <a:cs typeface="Inter"/>
              <a:sym typeface="Inter"/>
            </a:endParaRPr>
          </a:p>
        </p:txBody>
      </p:sp>
      <p:sp>
        <p:nvSpPr>
          <p:cNvPr id="13" name="Google Shape;655;p73">
            <a:extLst>
              <a:ext uri="{FF2B5EF4-FFF2-40B4-BE49-F238E27FC236}">
                <a16:creationId xmlns:a16="http://schemas.microsoft.com/office/drawing/2014/main" id="{EF0439DF-A4D5-2DD9-F329-BED474F9E42E}"/>
              </a:ext>
            </a:extLst>
          </p:cNvPr>
          <p:cNvSpPr/>
          <p:nvPr/>
        </p:nvSpPr>
        <p:spPr>
          <a:xfrm>
            <a:off x="9920974" y="2008483"/>
            <a:ext cx="708119" cy="646330"/>
          </a:xfrm>
          <a:prstGeom prst="ellipse">
            <a:avLst/>
          </a:prstGeom>
          <a:solidFill>
            <a:srgbClr val="7CCB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Inter"/>
                <a:ea typeface="Inter"/>
                <a:cs typeface="Inter"/>
                <a:sym typeface="Inter"/>
              </a:rPr>
              <a:t>4</a:t>
            </a:r>
            <a:endParaRPr sz="1600" b="1" i="0" u="none" strike="noStrike" cap="none">
              <a:solidFill>
                <a:schemeClr val="lt1"/>
              </a:solidFill>
              <a:latin typeface="Inter"/>
              <a:ea typeface="Inter"/>
              <a:cs typeface="Inter"/>
              <a:sym typeface="Inter"/>
            </a:endParaRPr>
          </a:p>
        </p:txBody>
      </p:sp>
      <p:sp>
        <p:nvSpPr>
          <p:cNvPr id="14" name="TextBox 13">
            <a:extLst>
              <a:ext uri="{FF2B5EF4-FFF2-40B4-BE49-F238E27FC236}">
                <a16:creationId xmlns:a16="http://schemas.microsoft.com/office/drawing/2014/main" id="{4BD30397-A536-5279-80EB-6EB593806E4A}"/>
              </a:ext>
            </a:extLst>
          </p:cNvPr>
          <p:cNvSpPr txBox="1"/>
          <p:nvPr/>
        </p:nvSpPr>
        <p:spPr>
          <a:xfrm>
            <a:off x="6432816" y="3251585"/>
            <a:ext cx="2406384" cy="400110"/>
          </a:xfrm>
          <a:prstGeom prst="rect">
            <a:avLst/>
          </a:prstGeom>
          <a:noFill/>
        </p:spPr>
        <p:txBody>
          <a:bodyPr wrap="square" rtlCol="0">
            <a:spAutoFit/>
          </a:bodyPr>
          <a:lstStyle/>
          <a:p>
            <a:r>
              <a:rPr lang="en-GB" sz="2000" b="1"/>
              <a:t>Provide advice</a:t>
            </a:r>
          </a:p>
        </p:txBody>
      </p:sp>
    </p:spTree>
    <p:extLst>
      <p:ext uri="{BB962C8B-B14F-4D97-AF65-F5344CB8AC3E}">
        <p14:creationId xmlns:p14="http://schemas.microsoft.com/office/powerpoint/2010/main" val="1926693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Case Study: Eva </a:t>
            </a:r>
            <a:endParaRPr lang="en-GB" sz="3600" b="1">
              <a:solidFill>
                <a:srgbClr val="7CCBE0"/>
              </a:solidFill>
              <a:latin typeface="+mj-lt"/>
              <a:ea typeface="+mj-ea"/>
              <a:cs typeface="+mj-cs"/>
            </a:endParaRPr>
          </a:p>
        </p:txBody>
      </p:sp>
      <p:sp>
        <p:nvSpPr>
          <p:cNvPr id="2" name="Google Shape;684;p75">
            <a:extLst>
              <a:ext uri="{FF2B5EF4-FFF2-40B4-BE49-F238E27FC236}">
                <a16:creationId xmlns:a16="http://schemas.microsoft.com/office/drawing/2014/main" id="{F9B581CB-CF92-7C36-B4E7-8373111D8357}"/>
              </a:ext>
            </a:extLst>
          </p:cNvPr>
          <p:cNvSpPr txBox="1"/>
          <p:nvPr/>
        </p:nvSpPr>
        <p:spPr>
          <a:xfrm>
            <a:off x="1238956" y="3617729"/>
            <a:ext cx="6101482" cy="2339072"/>
          </a:xfrm>
          <a:prstGeom prst="rect">
            <a:avLst/>
          </a:prstGeom>
          <a:noFill/>
          <a:ln>
            <a:noFill/>
          </a:ln>
        </p:spPr>
        <p:txBody>
          <a:bodyPr spcFirstLastPara="1" wrap="square" lIns="91425" tIns="91425" rIns="91425" bIns="91425" anchor="t" anchorCtr="0">
            <a:spAutoFit/>
          </a:bodyPr>
          <a:lstStyle/>
          <a:p>
            <a:pPr>
              <a:buClr>
                <a:srgbClr val="000000"/>
              </a:buClr>
              <a:buSzPts val="1200"/>
            </a:pPr>
            <a:r>
              <a:rPr lang="en-GB" sz="2000" b="1" i="0" u="none" strike="noStrike" cap="none">
                <a:solidFill>
                  <a:schemeClr val="dk1"/>
                </a:solidFill>
                <a:ea typeface="Inter"/>
                <a:cs typeface="Inter"/>
                <a:sym typeface="Inter"/>
              </a:rPr>
              <a:t>What would be your next </a:t>
            </a:r>
            <a:r>
              <a:rPr lang="en-GB" sz="2000" b="1">
                <a:solidFill>
                  <a:schemeClr val="dk1"/>
                </a:solidFill>
                <a:ea typeface="Inter"/>
                <a:cs typeface="Inter"/>
                <a:sym typeface="Inter"/>
              </a:rPr>
              <a:t>step</a:t>
            </a:r>
            <a:r>
              <a:rPr lang="en-GB" sz="2000" b="1" i="0" u="none" strike="noStrike" cap="none">
                <a:solidFill>
                  <a:schemeClr val="dk1"/>
                </a:solidFill>
                <a:ea typeface="Inter"/>
                <a:cs typeface="Inter"/>
                <a:sym typeface="Inter"/>
              </a:rPr>
              <a:t>?</a:t>
            </a:r>
            <a:r>
              <a:rPr lang="en-GB" sz="2000" b="1">
                <a:solidFill>
                  <a:schemeClr val="dk1"/>
                </a:solidFill>
                <a:ea typeface="Inter"/>
                <a:cs typeface="Inter"/>
                <a:sym typeface="Inter"/>
              </a:rPr>
              <a:t> </a:t>
            </a:r>
            <a:endParaRPr sz="2000" b="1" i="0" u="none" strike="noStrike" cap="none">
              <a:solidFill>
                <a:schemeClr val="dk1"/>
              </a:solidFill>
              <a:ea typeface="Inter"/>
              <a:cs typeface="Inter"/>
              <a:sym typeface="Inter"/>
            </a:endParaRPr>
          </a:p>
          <a:p>
            <a:pPr marL="609600" marR="0" lvl="0" indent="-457200" algn="l" rtl="0">
              <a:lnSpc>
                <a:spcPct val="100000"/>
              </a:lnSpc>
              <a:spcBef>
                <a:spcPts val="0"/>
              </a:spcBef>
              <a:spcAft>
                <a:spcPts val="0"/>
              </a:spcAft>
              <a:buClr>
                <a:schemeClr val="dk1"/>
              </a:buClr>
              <a:buSzPct val="80000"/>
              <a:buFont typeface="+mj-lt"/>
              <a:buAutoNum type="alphaUcPeriod"/>
            </a:pPr>
            <a:r>
              <a:rPr lang="en-GB" sz="2000" b="0" i="0" u="none" strike="noStrike" cap="none">
                <a:solidFill>
                  <a:schemeClr val="dk1"/>
                </a:solidFill>
                <a:ea typeface="Inter"/>
                <a:cs typeface="Inter"/>
                <a:sym typeface="Inter"/>
              </a:rPr>
              <a:t>Advise stopping breastfeeding and change to extensively hydrolysed formula</a:t>
            </a:r>
            <a:endParaRPr sz="2000" b="0" i="0" u="none" strike="noStrike" cap="none">
              <a:solidFill>
                <a:schemeClr val="dk1"/>
              </a:solidFill>
              <a:ea typeface="Inter"/>
              <a:cs typeface="Inter"/>
              <a:sym typeface="Inter"/>
            </a:endParaRPr>
          </a:p>
          <a:p>
            <a:pPr marL="609600" marR="0" lvl="0" indent="-457200" algn="l" rtl="0">
              <a:lnSpc>
                <a:spcPct val="100000"/>
              </a:lnSpc>
              <a:spcBef>
                <a:spcPts val="0"/>
              </a:spcBef>
              <a:spcAft>
                <a:spcPts val="0"/>
              </a:spcAft>
              <a:buClr>
                <a:schemeClr val="dk1"/>
              </a:buClr>
              <a:buSzPct val="80000"/>
              <a:buFont typeface="+mj-lt"/>
              <a:buAutoNum type="alphaUcPeriod"/>
            </a:pPr>
            <a:r>
              <a:rPr lang="en-GB" sz="2000" b="0" i="0" u="none" strike="noStrike" cap="none">
                <a:solidFill>
                  <a:schemeClr val="dk1"/>
                </a:solidFill>
                <a:ea typeface="Inter"/>
                <a:cs typeface="Inter"/>
                <a:sym typeface="Inter"/>
              </a:rPr>
              <a:t>Recommend mum follows a milk exclusion diet for 2-4 weeks with a reintroduction challenge at 4 weeks to confirm diagnosis</a:t>
            </a:r>
            <a:endParaRPr sz="2000" b="0" i="0" u="none" strike="noStrike" cap="none">
              <a:solidFill>
                <a:schemeClr val="dk1"/>
              </a:solidFill>
              <a:ea typeface="Inter"/>
              <a:cs typeface="Inter"/>
              <a:sym typeface="Inter"/>
            </a:endParaRPr>
          </a:p>
          <a:p>
            <a:pPr marL="609600" indent="-457200">
              <a:buClr>
                <a:schemeClr val="dk1"/>
              </a:buClr>
              <a:buSzPct val="80000"/>
              <a:buFont typeface="+mj-lt"/>
              <a:buAutoNum type="alphaUcPeriod"/>
            </a:pPr>
            <a:r>
              <a:rPr lang="en-GB" sz="2000" b="0" i="0" u="none" strike="noStrike" cap="none">
                <a:solidFill>
                  <a:schemeClr val="dk1"/>
                </a:solidFill>
                <a:ea typeface="Inter"/>
                <a:cs typeface="Inter"/>
                <a:sym typeface="Inter"/>
              </a:rPr>
              <a:t>Refer to</a:t>
            </a:r>
            <a:r>
              <a:rPr lang="en-GB" sz="2000">
                <a:solidFill>
                  <a:schemeClr val="dk1"/>
                </a:solidFill>
                <a:ea typeface="Inter"/>
                <a:cs typeface="Inter"/>
                <a:sym typeface="Inter"/>
              </a:rPr>
              <a:t> </a:t>
            </a:r>
            <a:r>
              <a:rPr lang="en-GB" sz="2000" b="0" i="0" u="none" strike="noStrike" cap="none">
                <a:solidFill>
                  <a:schemeClr val="dk1"/>
                </a:solidFill>
                <a:ea typeface="Inter"/>
                <a:cs typeface="Inter"/>
                <a:sym typeface="Inter"/>
              </a:rPr>
              <a:t> </a:t>
            </a:r>
            <a:r>
              <a:rPr lang="en-GB" sz="2000">
                <a:solidFill>
                  <a:schemeClr val="dk1"/>
                </a:solidFill>
                <a:ea typeface="Inter"/>
                <a:cs typeface="Inter"/>
                <a:sym typeface="Inter"/>
              </a:rPr>
              <a:t>secondary care Allergy Service</a:t>
            </a:r>
            <a:endParaRPr sz="2000" b="0" i="0" u="none" strike="noStrike" cap="none">
              <a:solidFill>
                <a:schemeClr val="dk1"/>
              </a:solidFill>
              <a:ea typeface="Inter"/>
              <a:cs typeface="Inter"/>
              <a:sym typeface="Inter"/>
            </a:endParaRPr>
          </a:p>
        </p:txBody>
      </p:sp>
      <p:sp>
        <p:nvSpPr>
          <p:cNvPr id="3" name="Google Shape;682;p75">
            <a:extLst>
              <a:ext uri="{FF2B5EF4-FFF2-40B4-BE49-F238E27FC236}">
                <a16:creationId xmlns:a16="http://schemas.microsoft.com/office/drawing/2014/main" id="{19BDECF8-659C-D4BE-1A7C-0A60C425B51B}"/>
              </a:ext>
            </a:extLst>
          </p:cNvPr>
          <p:cNvSpPr txBox="1">
            <a:spLocks/>
          </p:cNvSpPr>
          <p:nvPr/>
        </p:nvSpPr>
        <p:spPr>
          <a:xfrm>
            <a:off x="922712" y="1028650"/>
            <a:ext cx="6409741" cy="262586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lnSpc>
                <a:spcPct val="100000"/>
              </a:lnSpc>
              <a:spcBef>
                <a:spcPts val="0"/>
              </a:spcBef>
              <a:buClr>
                <a:schemeClr val="dk1"/>
              </a:buClr>
              <a:buSzPts val="1200"/>
              <a:buNone/>
            </a:pPr>
            <a:r>
              <a:rPr lang="en-GB">
                <a:solidFill>
                  <a:schemeClr val="dk1"/>
                </a:solidFill>
              </a:rPr>
              <a:t>Summary</a:t>
            </a:r>
          </a:p>
          <a:p>
            <a:pPr marL="457200" indent="-304800">
              <a:lnSpc>
                <a:spcPct val="100000"/>
              </a:lnSpc>
              <a:spcBef>
                <a:spcPts val="0"/>
              </a:spcBef>
              <a:buClr>
                <a:schemeClr val="dk1"/>
              </a:buClr>
              <a:buSzPts val="1200"/>
              <a:buFont typeface="Arial" panose="020B0604020202020204" pitchFamily="34" charset="0"/>
              <a:buChar char="●"/>
            </a:pPr>
            <a:r>
              <a:rPr lang="en-GB" sz="2000">
                <a:solidFill>
                  <a:schemeClr val="dk1"/>
                </a:solidFill>
              </a:rPr>
              <a:t>Exclusively breastfed baby with suspected non-</a:t>
            </a:r>
            <a:r>
              <a:rPr lang="en-GB" sz="2000" err="1">
                <a:solidFill>
                  <a:schemeClr val="dk1"/>
                </a:solidFill>
              </a:rPr>
              <a:t>IgE</a:t>
            </a:r>
            <a:r>
              <a:rPr lang="en-GB" sz="2000">
                <a:solidFill>
                  <a:schemeClr val="dk1"/>
                </a:solidFill>
              </a:rPr>
              <a:t> CMA</a:t>
            </a:r>
            <a:endParaRPr lang="en-GB" sz="2000">
              <a:solidFill>
                <a:schemeClr val="dk1"/>
              </a:solidFill>
              <a:ea typeface="Calibri"/>
              <a:cs typeface="Calibri"/>
            </a:endParaRPr>
          </a:p>
          <a:p>
            <a:pPr marL="457200" indent="-304800">
              <a:lnSpc>
                <a:spcPct val="100000"/>
              </a:lnSpc>
              <a:spcBef>
                <a:spcPts val="0"/>
              </a:spcBef>
              <a:buClr>
                <a:schemeClr val="dk1"/>
              </a:buClr>
              <a:buSzPts val="1200"/>
              <a:buFont typeface="Arial" panose="020B0604020202020204" pitchFamily="34" charset="0"/>
              <a:buChar char="●"/>
            </a:pPr>
            <a:r>
              <a:rPr lang="en-GB" sz="2000">
                <a:solidFill>
                  <a:schemeClr val="dk1"/>
                </a:solidFill>
              </a:rPr>
              <a:t>Symptoms:  eczema (moderate), feed refusal, </a:t>
            </a:r>
            <a:r>
              <a:rPr lang="en-GB" sz="2000" err="1">
                <a:solidFill>
                  <a:schemeClr val="dk1"/>
                </a:solidFill>
              </a:rPr>
              <a:t>mucousy</a:t>
            </a:r>
            <a:r>
              <a:rPr lang="en-GB" sz="2000">
                <a:solidFill>
                  <a:schemeClr val="dk1"/>
                </a:solidFill>
              </a:rPr>
              <a:t> green stools and reflux</a:t>
            </a:r>
            <a:endParaRPr lang="en-GB" sz="2000">
              <a:solidFill>
                <a:schemeClr val="dk1"/>
              </a:solidFill>
              <a:ea typeface="Calibri"/>
              <a:cs typeface="Calibri"/>
            </a:endParaRPr>
          </a:p>
          <a:p>
            <a:pPr marL="457200" indent="-304800">
              <a:lnSpc>
                <a:spcPct val="100000"/>
              </a:lnSpc>
              <a:spcBef>
                <a:spcPts val="0"/>
              </a:spcBef>
              <a:buClr>
                <a:srgbClr val="000000"/>
              </a:buClr>
              <a:buSzPts val="1200"/>
              <a:buFont typeface="Arial" panose="020B0604020202020204" pitchFamily="34" charset="0"/>
              <a:buChar char="●"/>
            </a:pPr>
            <a:r>
              <a:rPr lang="en-GB" sz="2000">
                <a:solidFill>
                  <a:schemeClr val="dk1"/>
                </a:solidFill>
                <a:ea typeface="Calibri"/>
                <a:cs typeface="Calibri"/>
              </a:rPr>
              <a:t>No concerns with growth and has accessed baby feeding and wellbeing service with no concerns with breast feeding. </a:t>
            </a:r>
          </a:p>
          <a:p>
            <a:pPr marL="457200" indent="-304800">
              <a:lnSpc>
                <a:spcPct val="100000"/>
              </a:lnSpc>
              <a:spcBef>
                <a:spcPts val="0"/>
              </a:spcBef>
              <a:buClr>
                <a:srgbClr val="000000"/>
              </a:buClr>
              <a:buSzPts val="1200"/>
              <a:buFont typeface="Arial" panose="020B0604020202020204" pitchFamily="34" charset="0"/>
              <a:buChar char="●"/>
            </a:pPr>
            <a:endParaRPr lang="en-GB" sz="2000">
              <a:solidFill>
                <a:schemeClr val="dk1"/>
              </a:solidFill>
              <a:ea typeface="Calibri"/>
              <a:cs typeface="Calibri"/>
            </a:endParaRPr>
          </a:p>
          <a:p>
            <a:pPr marL="457200" indent="-304800">
              <a:lnSpc>
                <a:spcPct val="100000"/>
              </a:lnSpc>
              <a:spcBef>
                <a:spcPts val="0"/>
              </a:spcBef>
              <a:buClr>
                <a:srgbClr val="000000"/>
              </a:buClr>
              <a:buSzPts val="1200"/>
              <a:buFont typeface="Arial" panose="020B0604020202020204" pitchFamily="34" charset="0"/>
              <a:buChar char="●"/>
            </a:pPr>
            <a:endParaRPr lang="en-GB" sz="2000">
              <a:solidFill>
                <a:schemeClr val="dk1"/>
              </a:solidFill>
              <a:ea typeface="Calibri"/>
              <a:cs typeface="Calibri"/>
            </a:endParaRPr>
          </a:p>
          <a:p>
            <a:pPr marL="457200" indent="-304800">
              <a:lnSpc>
                <a:spcPct val="100000"/>
              </a:lnSpc>
              <a:spcBef>
                <a:spcPts val="0"/>
              </a:spcBef>
              <a:buClr>
                <a:srgbClr val="000000"/>
              </a:buClr>
              <a:buSzPts val="1200"/>
              <a:buFont typeface="Arial" panose="020B0604020202020204" pitchFamily="34" charset="0"/>
              <a:buChar char="●"/>
            </a:pPr>
            <a:endParaRPr lang="en-GB" sz="2000">
              <a:solidFill>
                <a:schemeClr val="dk1"/>
              </a:solidFill>
              <a:ea typeface="Calibri"/>
              <a:cs typeface="Calibri"/>
            </a:endParaRPr>
          </a:p>
          <a:p>
            <a:pPr marL="0" indent="0">
              <a:lnSpc>
                <a:spcPct val="100000"/>
              </a:lnSpc>
              <a:spcBef>
                <a:spcPts val="0"/>
              </a:spcBef>
              <a:buSzPts val="1200"/>
              <a:buNone/>
            </a:pPr>
            <a:endParaRPr lang="en-GB" sz="1100">
              <a:solidFill>
                <a:schemeClr val="dk1"/>
              </a:solidFill>
              <a:ea typeface="Calibri" panose="020F0502020204030204"/>
              <a:cs typeface="Calibri" panose="020F0502020204030204"/>
            </a:endParaRPr>
          </a:p>
          <a:p>
            <a:pPr marL="0" indent="0">
              <a:lnSpc>
                <a:spcPct val="100000"/>
              </a:lnSpc>
              <a:spcBef>
                <a:spcPts val="0"/>
              </a:spcBef>
              <a:buSzPts val="1200"/>
              <a:buNone/>
            </a:pPr>
            <a:endParaRPr lang="en-GB" sz="1100">
              <a:solidFill>
                <a:schemeClr val="dk1"/>
              </a:solidFill>
              <a:ea typeface="Calibri" panose="020F0502020204030204"/>
              <a:cs typeface="Calibri" panose="020F0502020204030204"/>
            </a:endParaRPr>
          </a:p>
        </p:txBody>
      </p:sp>
      <p:pic>
        <p:nvPicPr>
          <p:cNvPr id="5" name="Google Shape;580;p66" descr="A person holding a baby in a sling&#10;&#10;Description automatically generated">
            <a:extLst>
              <a:ext uri="{FF2B5EF4-FFF2-40B4-BE49-F238E27FC236}">
                <a16:creationId xmlns:a16="http://schemas.microsoft.com/office/drawing/2014/main" id="{2E0B6FB7-97A7-5FC6-9B8C-B0A6E371DA08}"/>
              </a:ext>
            </a:extLst>
          </p:cNvPr>
          <p:cNvPicPr preferRelativeResize="0">
            <a:picLocks/>
          </p:cNvPicPr>
          <p:nvPr/>
        </p:nvPicPr>
        <p:blipFill rotWithShape="1">
          <a:blip r:embed="rId4">
            <a:alphaModFix/>
          </a:blip>
          <a:srcRect l="16666" r="16666"/>
          <a:stretch/>
        </p:blipFill>
        <p:spPr>
          <a:xfrm>
            <a:off x="7748996" y="1506327"/>
            <a:ext cx="3979911" cy="3859414"/>
          </a:xfrm>
          <a:prstGeom prst="ellipse">
            <a:avLst/>
          </a:prstGeom>
          <a:noFill/>
          <a:ln>
            <a:noFill/>
          </a:ln>
        </p:spPr>
      </p:pic>
    </p:spTree>
    <p:extLst>
      <p:ext uri="{BB962C8B-B14F-4D97-AF65-F5344CB8AC3E}">
        <p14:creationId xmlns:p14="http://schemas.microsoft.com/office/powerpoint/2010/main" val="36815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Case Study: Tom</a:t>
            </a:r>
            <a:endParaRPr lang="en-GB" sz="3600" b="1">
              <a:solidFill>
                <a:srgbClr val="7CCBE0"/>
              </a:solidFill>
              <a:latin typeface="+mj-lt"/>
              <a:ea typeface="+mj-ea"/>
              <a:cs typeface="+mj-cs"/>
            </a:endParaRPr>
          </a:p>
        </p:txBody>
      </p:sp>
      <p:sp>
        <p:nvSpPr>
          <p:cNvPr id="3" name="TextBox 2">
            <a:extLst>
              <a:ext uri="{FF2B5EF4-FFF2-40B4-BE49-F238E27FC236}">
                <a16:creationId xmlns:a16="http://schemas.microsoft.com/office/drawing/2014/main" id="{301CF928-6335-6D22-00FD-7E9E899F392C}"/>
              </a:ext>
            </a:extLst>
          </p:cNvPr>
          <p:cNvSpPr txBox="1"/>
          <p:nvPr/>
        </p:nvSpPr>
        <p:spPr>
          <a:xfrm>
            <a:off x="914400" y="1318736"/>
            <a:ext cx="6096000" cy="2000548"/>
          </a:xfrm>
          <a:prstGeom prst="rect">
            <a:avLst/>
          </a:prstGeom>
          <a:noFill/>
        </p:spPr>
        <p:txBody>
          <a:bodyPr wrap="square">
            <a:spAutoFit/>
          </a:bodyPr>
          <a:lstStyle/>
          <a:p>
            <a:pPr marL="152400" lvl="0" algn="l" rtl="0">
              <a:lnSpc>
                <a:spcPct val="100000"/>
              </a:lnSpc>
              <a:spcBef>
                <a:spcPts val="0"/>
              </a:spcBef>
              <a:spcAft>
                <a:spcPts val="0"/>
              </a:spcAft>
              <a:buSzPts val="1200"/>
            </a:pPr>
            <a:r>
              <a:rPr lang="en-GB" sz="2400">
                <a:latin typeface="Inter"/>
                <a:ea typeface="Inter"/>
                <a:cs typeface="Inter"/>
                <a:sym typeface="Inter"/>
              </a:rPr>
              <a:t>Summary</a:t>
            </a:r>
          </a:p>
          <a:p>
            <a:pPr marL="457200" lvl="0" indent="-304800" algn="l" rtl="0">
              <a:lnSpc>
                <a:spcPct val="100000"/>
              </a:lnSpc>
              <a:spcBef>
                <a:spcPts val="0"/>
              </a:spcBef>
              <a:spcAft>
                <a:spcPts val="0"/>
              </a:spcAft>
              <a:buSzPts val="1200"/>
              <a:buFont typeface="Inter"/>
              <a:buChar char="●"/>
            </a:pPr>
            <a:r>
              <a:rPr lang="en-GB" sz="2000">
                <a:ea typeface="Inter"/>
                <a:cs typeface="Inter"/>
                <a:sym typeface="Inter"/>
              </a:rPr>
              <a:t>Tom is suspected to have </a:t>
            </a:r>
            <a:r>
              <a:rPr lang="en-GB" sz="2000" err="1">
                <a:ea typeface="Inter"/>
                <a:cs typeface="Inter"/>
                <a:sym typeface="Inter"/>
              </a:rPr>
              <a:t>IgE</a:t>
            </a:r>
            <a:r>
              <a:rPr lang="en-GB" sz="2000">
                <a:ea typeface="Inter"/>
                <a:cs typeface="Inter"/>
                <a:sym typeface="Inter"/>
              </a:rPr>
              <a:t> CMA</a:t>
            </a:r>
          </a:p>
          <a:p>
            <a:pPr marL="457200" lvl="0" indent="-304800" algn="l" rtl="0">
              <a:lnSpc>
                <a:spcPct val="100000"/>
              </a:lnSpc>
              <a:spcBef>
                <a:spcPts val="0"/>
              </a:spcBef>
              <a:spcAft>
                <a:spcPts val="0"/>
              </a:spcAft>
              <a:buSzPts val="1200"/>
              <a:buFont typeface="Inter"/>
              <a:buChar char="●"/>
            </a:pPr>
            <a:r>
              <a:rPr lang="en-GB" sz="2000">
                <a:ea typeface="Inter"/>
                <a:cs typeface="Inter"/>
                <a:sym typeface="Inter"/>
              </a:rPr>
              <a:t>Tom is 6 months old, exclusively breast fed with symptoms of eye swelling, hives and lethargy within 10 minutes of consuming porridge containing formula milk</a:t>
            </a:r>
            <a:endParaRPr lang="en-GB" sz="2000"/>
          </a:p>
        </p:txBody>
      </p:sp>
      <p:sp>
        <p:nvSpPr>
          <p:cNvPr id="5" name="TextBox 4">
            <a:extLst>
              <a:ext uri="{FF2B5EF4-FFF2-40B4-BE49-F238E27FC236}">
                <a16:creationId xmlns:a16="http://schemas.microsoft.com/office/drawing/2014/main" id="{4CC707DA-C400-C39E-5E74-634C8DEBA75D}"/>
              </a:ext>
            </a:extLst>
          </p:cNvPr>
          <p:cNvSpPr txBox="1"/>
          <p:nvPr/>
        </p:nvSpPr>
        <p:spPr>
          <a:xfrm>
            <a:off x="1153885" y="3422013"/>
            <a:ext cx="6346371" cy="3139321"/>
          </a:xfrm>
          <a:prstGeom prst="rect">
            <a:avLst/>
          </a:prstGeom>
          <a:noFill/>
        </p:spPr>
        <p:txBody>
          <a:bodyPr wrap="square" lIns="91440" tIns="45720" rIns="91440" bIns="45720" anchor="t">
            <a:spAutoFit/>
          </a:bodyPr>
          <a:lstStyle/>
          <a:p>
            <a:pPr marL="0" marR="0" lvl="0" indent="0" algn="l" rtl="0">
              <a:lnSpc>
                <a:spcPct val="100000"/>
              </a:lnSpc>
              <a:spcBef>
                <a:spcPts val="0"/>
              </a:spcBef>
              <a:spcAft>
                <a:spcPts val="0"/>
              </a:spcAft>
              <a:buClr>
                <a:srgbClr val="000000"/>
              </a:buClr>
              <a:buSzPts val="1200"/>
              <a:buFont typeface="Arial"/>
              <a:buNone/>
            </a:pPr>
            <a:r>
              <a:rPr lang="en-GB" sz="1800" b="1" i="0" u="none" strike="noStrike" cap="none">
                <a:solidFill>
                  <a:schemeClr val="dk1"/>
                </a:solidFill>
                <a:latin typeface="Inter"/>
                <a:ea typeface="Inter"/>
                <a:cs typeface="Inter"/>
                <a:sym typeface="Inter"/>
              </a:rPr>
              <a:t>What would be your next steps? (choose 2)</a:t>
            </a:r>
          </a:p>
          <a:p>
            <a:pPr marL="609600" indent="-457200">
              <a:buClr>
                <a:schemeClr val="dk1"/>
              </a:buClr>
              <a:buSzPct val="80000"/>
              <a:buFont typeface="+mj-lt"/>
              <a:buAutoNum type="alphaUcPeriod"/>
            </a:pPr>
            <a:r>
              <a:rPr lang="en-GB" sz="2000" b="0" i="0" u="none" strike="noStrike" cap="none">
                <a:solidFill>
                  <a:schemeClr val="dk1"/>
                </a:solidFill>
                <a:ea typeface="Inter"/>
                <a:cs typeface="Inter"/>
                <a:sym typeface="Inter"/>
              </a:rPr>
              <a:t>Advise stopping breastfeeding and change to</a:t>
            </a:r>
            <a:r>
              <a:rPr lang="en-GB" sz="2000">
                <a:solidFill>
                  <a:schemeClr val="dk1"/>
                </a:solidFill>
                <a:ea typeface="Inter"/>
                <a:cs typeface="Inter"/>
                <a:sym typeface="Inter"/>
              </a:rPr>
              <a:t> hypoallergenic</a:t>
            </a:r>
            <a:r>
              <a:rPr lang="en-GB" sz="2000" b="0" i="0" u="none" strike="noStrike" cap="none">
                <a:solidFill>
                  <a:schemeClr val="dk1"/>
                </a:solidFill>
                <a:ea typeface="Inter"/>
                <a:cs typeface="Inter"/>
                <a:sym typeface="Inter"/>
              </a:rPr>
              <a:t> formula</a:t>
            </a:r>
            <a:endParaRPr lang="en-GB" sz="2000" b="0" i="0" u="none" strike="noStrike" cap="none">
              <a:solidFill>
                <a:schemeClr val="dk1"/>
              </a:solidFill>
              <a:ea typeface="Inter"/>
              <a:cs typeface="Inter"/>
            </a:endParaRPr>
          </a:p>
          <a:p>
            <a:pPr marL="609600" marR="0" lvl="0" indent="-457200" algn="l" rtl="0">
              <a:lnSpc>
                <a:spcPct val="100000"/>
              </a:lnSpc>
              <a:spcBef>
                <a:spcPts val="0"/>
              </a:spcBef>
              <a:spcAft>
                <a:spcPts val="0"/>
              </a:spcAft>
              <a:buClr>
                <a:schemeClr val="dk1"/>
              </a:buClr>
              <a:buSzPct val="80000"/>
              <a:buFont typeface="+mj-lt"/>
              <a:buAutoNum type="alphaUcPeriod"/>
            </a:pPr>
            <a:r>
              <a:rPr lang="en-GB" sz="2000" b="0" i="0" u="none" strike="noStrike" cap="none">
                <a:solidFill>
                  <a:schemeClr val="dk1"/>
                </a:solidFill>
                <a:ea typeface="Inter"/>
                <a:cs typeface="Inter"/>
                <a:sym typeface="Inter"/>
              </a:rPr>
              <a:t>Recommend mum and Tom follow a milk exclusion diet</a:t>
            </a:r>
            <a:endParaRPr lang="en-GB" sz="2000" b="0" i="0" u="none" strike="noStrike" cap="none">
              <a:solidFill>
                <a:schemeClr val="dk1"/>
              </a:solidFill>
              <a:ea typeface="Inter"/>
              <a:cs typeface="Inter"/>
            </a:endParaRPr>
          </a:p>
          <a:p>
            <a:pPr marL="609600" indent="-457200">
              <a:buClr>
                <a:srgbClr val="000000"/>
              </a:buClr>
              <a:buSzPct val="80000"/>
              <a:buAutoNum type="alphaUcPeriod"/>
            </a:pPr>
            <a:r>
              <a:rPr lang="en-GB" sz="2000">
                <a:solidFill>
                  <a:schemeClr val="dk1"/>
                </a:solidFill>
                <a:ea typeface="Inter"/>
                <a:cs typeface="Inter"/>
              </a:rPr>
              <a:t>Recommend mum to continue breastfeeding  with no dietary changes and for Tom to follow a milk exclusion diet</a:t>
            </a:r>
            <a:endParaRPr lang="en-GB" sz="2000">
              <a:solidFill>
                <a:schemeClr val="dk1"/>
              </a:solidFill>
              <a:ea typeface="Inter"/>
              <a:cs typeface="Inter"/>
              <a:sym typeface="Inter"/>
            </a:endParaRPr>
          </a:p>
          <a:p>
            <a:pPr marL="609600" marR="0" lvl="0" indent="-457200" algn="l" rtl="0">
              <a:lnSpc>
                <a:spcPct val="100000"/>
              </a:lnSpc>
              <a:spcBef>
                <a:spcPts val="0"/>
              </a:spcBef>
              <a:spcAft>
                <a:spcPts val="0"/>
              </a:spcAft>
              <a:buClr>
                <a:schemeClr val="dk1"/>
              </a:buClr>
              <a:buSzPct val="80000"/>
              <a:buFont typeface="+mj-lt"/>
              <a:buAutoNum type="alphaUcPeriod"/>
            </a:pPr>
            <a:r>
              <a:rPr lang="en-GB" sz="2000" b="0" i="0" u="none" strike="noStrike" cap="none">
                <a:solidFill>
                  <a:schemeClr val="dk1"/>
                </a:solidFill>
                <a:ea typeface="Inter"/>
                <a:cs typeface="Inter"/>
                <a:sym typeface="Inter"/>
              </a:rPr>
              <a:t>Refer to allergy clinic</a:t>
            </a:r>
            <a:endParaRPr lang="en-GB" sz="2000" b="0" i="0" u="none" strike="noStrike" cap="none">
              <a:solidFill>
                <a:schemeClr val="dk1"/>
              </a:solidFill>
              <a:ea typeface="Inter"/>
              <a:cs typeface="Inter"/>
            </a:endParaRPr>
          </a:p>
          <a:p>
            <a:pPr marL="609600" indent="-457200">
              <a:buClr>
                <a:srgbClr val="000000"/>
              </a:buClr>
              <a:buSzPct val="80000"/>
              <a:buAutoNum type="alphaUcPeriod"/>
            </a:pPr>
            <a:r>
              <a:rPr lang="en-GB" sz="2000">
                <a:solidFill>
                  <a:schemeClr val="dk1"/>
                </a:solidFill>
                <a:ea typeface="Inter"/>
                <a:cs typeface="Inter"/>
              </a:rPr>
              <a:t>Refer to RHL Dietitians</a:t>
            </a:r>
          </a:p>
        </p:txBody>
      </p:sp>
      <p:pic>
        <p:nvPicPr>
          <p:cNvPr id="4" name="Google Shape;589;p67" descr="A baby being held by a person&#10;&#10;Description automatically generated">
            <a:extLst>
              <a:ext uri="{FF2B5EF4-FFF2-40B4-BE49-F238E27FC236}">
                <a16:creationId xmlns:a16="http://schemas.microsoft.com/office/drawing/2014/main" id="{0932DA79-A2BE-ABBC-4692-E271B1A9B04A}"/>
              </a:ext>
            </a:extLst>
          </p:cNvPr>
          <p:cNvPicPr preferRelativeResize="0">
            <a:picLocks/>
          </p:cNvPicPr>
          <p:nvPr/>
        </p:nvPicPr>
        <p:blipFill rotWithShape="1">
          <a:blip r:embed="rId4">
            <a:alphaModFix/>
          </a:blip>
          <a:srcRect l="16671" r="16671"/>
          <a:stretch/>
        </p:blipFill>
        <p:spPr>
          <a:xfrm>
            <a:off x="7511874" y="2130122"/>
            <a:ext cx="3766873" cy="4080436"/>
          </a:xfrm>
          <a:prstGeom prst="ellipse">
            <a:avLst/>
          </a:prstGeom>
          <a:noFill/>
          <a:ln>
            <a:noFill/>
          </a:ln>
        </p:spPr>
      </p:pic>
    </p:spTree>
    <p:extLst>
      <p:ext uri="{BB962C8B-B14F-4D97-AF65-F5344CB8AC3E}">
        <p14:creationId xmlns:p14="http://schemas.microsoft.com/office/powerpoint/2010/main" val="263023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Home Reintroduction</a:t>
            </a:r>
            <a:endParaRPr lang="en-GB" sz="3600" b="1">
              <a:solidFill>
                <a:srgbClr val="7CCBE0"/>
              </a:solidFill>
              <a:latin typeface="+mj-lt"/>
              <a:ea typeface="+mj-ea"/>
              <a:cs typeface="+mj-cs"/>
            </a:endParaRPr>
          </a:p>
        </p:txBody>
      </p:sp>
      <p:graphicFrame>
        <p:nvGraphicFramePr>
          <p:cNvPr id="2" name="Table 1">
            <a:extLst>
              <a:ext uri="{FF2B5EF4-FFF2-40B4-BE49-F238E27FC236}">
                <a16:creationId xmlns:a16="http://schemas.microsoft.com/office/drawing/2014/main" id="{0756C742-3475-BB4C-86CB-D5F1738EDDAA}"/>
              </a:ext>
            </a:extLst>
          </p:cNvPr>
          <p:cNvGraphicFramePr>
            <a:graphicFrameLocks noGrp="1"/>
          </p:cNvGraphicFramePr>
          <p:nvPr>
            <p:extLst>
              <p:ext uri="{D42A27DB-BD31-4B8C-83A1-F6EECF244321}">
                <p14:modId xmlns:p14="http://schemas.microsoft.com/office/powerpoint/2010/main" val="1424910870"/>
              </p:ext>
            </p:extLst>
          </p:nvPr>
        </p:nvGraphicFramePr>
        <p:xfrm>
          <a:off x="1415143" y="1760309"/>
          <a:ext cx="9688286" cy="3508374"/>
        </p:xfrm>
        <a:graphic>
          <a:graphicData uri="http://schemas.openxmlformats.org/drawingml/2006/table">
            <a:tbl>
              <a:tblPr>
                <a:noFill/>
              </a:tblPr>
              <a:tblGrid>
                <a:gridCol w="9688286">
                  <a:extLst>
                    <a:ext uri="{9D8B030D-6E8A-4147-A177-3AD203B41FA5}">
                      <a16:colId xmlns:a16="http://schemas.microsoft.com/office/drawing/2014/main" val="3493982469"/>
                    </a:ext>
                  </a:extLst>
                </a:gridCol>
              </a:tblGrid>
              <a:tr h="584729">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a:solidFill>
                            <a:schemeClr val="lt1"/>
                          </a:solidFill>
                          <a:latin typeface="Inter"/>
                          <a:ea typeface="Inter"/>
                          <a:cs typeface="Inter"/>
                          <a:sym typeface="Inter"/>
                        </a:rPr>
                        <a:t>Breastfed</a:t>
                      </a:r>
                      <a:endParaRPr sz="1600" b="1" u="none" strike="noStrike" cap="none">
                        <a:solidFill>
                          <a:schemeClr val="lt1"/>
                        </a:solidFill>
                        <a:latin typeface="Inter"/>
                        <a:ea typeface="Inter"/>
                        <a:cs typeface="Inter"/>
                        <a:sym typeface="Inter"/>
                      </a:endParaRPr>
                    </a:p>
                  </a:txBody>
                  <a:tcPr marL="91425" marR="91425" marT="91425" marB="91425">
                    <a:solidFill>
                      <a:srgbClr val="7CCBE0"/>
                    </a:solidFill>
                  </a:tcPr>
                </a:tc>
                <a:extLst>
                  <a:ext uri="{0D108BD9-81ED-4DB2-BD59-A6C34878D82A}">
                    <a16:rowId xmlns:a16="http://schemas.microsoft.com/office/drawing/2014/main" val="3081271952"/>
                  </a:ext>
                </a:extLst>
              </a:tr>
              <a:tr h="584729">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latin typeface="Inter"/>
                          <a:ea typeface="Inter"/>
                          <a:cs typeface="Inter"/>
                          <a:sym typeface="Inter"/>
                        </a:rPr>
                        <a:t>Maternal consumption of all milk products (milk, yogurts, cheese) over one week </a:t>
                      </a:r>
                      <a:endParaRPr sz="1400" u="none" strike="noStrike" cap="none">
                        <a:solidFill>
                          <a:schemeClr val="dk1"/>
                        </a:solidFill>
                        <a:latin typeface="Inter"/>
                        <a:ea typeface="Inter"/>
                        <a:cs typeface="Inter"/>
                        <a:sym typeface="Inter"/>
                      </a:endParaRPr>
                    </a:p>
                  </a:txBody>
                  <a:tcPr marL="91425" marR="91425" marT="91425" marB="91425">
                    <a:solidFill>
                      <a:schemeClr val="lt1"/>
                    </a:solidFill>
                  </a:tcPr>
                </a:tc>
                <a:extLst>
                  <a:ext uri="{0D108BD9-81ED-4DB2-BD59-A6C34878D82A}">
                    <a16:rowId xmlns:a16="http://schemas.microsoft.com/office/drawing/2014/main" val="3676035530"/>
                  </a:ext>
                </a:extLst>
              </a:tr>
              <a:tr h="584729">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a:solidFill>
                            <a:schemeClr val="lt1"/>
                          </a:solidFill>
                          <a:latin typeface="Inter"/>
                          <a:ea typeface="Inter"/>
                          <a:cs typeface="Inter"/>
                          <a:sym typeface="Inter"/>
                        </a:rPr>
                        <a:t>Formula fed</a:t>
                      </a:r>
                      <a:endParaRPr sz="1600" b="1" u="none" strike="noStrike" cap="none">
                        <a:solidFill>
                          <a:schemeClr val="lt1"/>
                        </a:solidFill>
                        <a:latin typeface="Inter"/>
                        <a:ea typeface="Inter"/>
                        <a:cs typeface="Inter"/>
                        <a:sym typeface="Inter"/>
                      </a:endParaRPr>
                    </a:p>
                  </a:txBody>
                  <a:tcPr marL="91425" marR="91425" marT="91425" marB="91425">
                    <a:solidFill>
                      <a:srgbClr val="7CCBE0"/>
                    </a:solidFill>
                  </a:tcPr>
                </a:tc>
                <a:extLst>
                  <a:ext uri="{0D108BD9-81ED-4DB2-BD59-A6C34878D82A}">
                    <a16:rowId xmlns:a16="http://schemas.microsoft.com/office/drawing/2014/main" val="3343977886"/>
                  </a:ext>
                </a:extLst>
              </a:tr>
              <a:tr h="584729">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latin typeface="Inter"/>
                          <a:ea typeface="Inter"/>
                          <a:cs typeface="Inter"/>
                          <a:sym typeface="Inter"/>
                        </a:rPr>
                        <a:t>Gradual introduction over one week</a:t>
                      </a:r>
                      <a:endParaRPr sz="1400" u="none" strike="noStrike" cap="none">
                        <a:solidFill>
                          <a:schemeClr val="dk1"/>
                        </a:solidFill>
                        <a:latin typeface="Inter"/>
                        <a:ea typeface="Inter"/>
                        <a:cs typeface="Inter"/>
                        <a:sym typeface="Inter"/>
                      </a:endParaRPr>
                    </a:p>
                  </a:txBody>
                  <a:tcPr marL="91425" marR="91425" marT="91425" marB="91425">
                    <a:solidFill>
                      <a:schemeClr val="lt1"/>
                    </a:solidFill>
                  </a:tcPr>
                </a:tc>
                <a:extLst>
                  <a:ext uri="{0D108BD9-81ED-4DB2-BD59-A6C34878D82A}">
                    <a16:rowId xmlns:a16="http://schemas.microsoft.com/office/drawing/2014/main" val="143450873"/>
                  </a:ext>
                </a:extLst>
              </a:tr>
              <a:tr h="584729">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solidFill>
                            <a:schemeClr val="dk1"/>
                          </a:solidFill>
                          <a:latin typeface="Inter"/>
                          <a:ea typeface="Inter"/>
                          <a:cs typeface="Inter"/>
                          <a:sym typeface="Inter"/>
                        </a:rPr>
                        <a:t>Day 1:</a:t>
                      </a:r>
                      <a:r>
                        <a:rPr lang="en-GB" sz="1400" u="none" strike="noStrike" cap="none">
                          <a:solidFill>
                            <a:schemeClr val="dk1"/>
                          </a:solidFill>
                          <a:latin typeface="Inter"/>
                          <a:ea typeface="Inter"/>
                          <a:cs typeface="Inter"/>
                          <a:sym typeface="Inter"/>
                        </a:rPr>
                        <a:t> 30ml/1oz of cow’s milk formula to hypoallergenic formula</a:t>
                      </a:r>
                      <a:endParaRPr sz="1400" u="none" strike="noStrike" cap="none">
                        <a:solidFill>
                          <a:schemeClr val="dk1"/>
                        </a:solidFill>
                        <a:latin typeface="Inter"/>
                        <a:ea typeface="Inter"/>
                        <a:cs typeface="Inter"/>
                        <a:sym typeface="Inter"/>
                      </a:endParaRPr>
                    </a:p>
                  </a:txBody>
                  <a:tcPr marL="91425" marR="91425" marT="91425" marB="91425">
                    <a:solidFill>
                      <a:schemeClr val="lt1"/>
                    </a:solidFill>
                  </a:tcPr>
                </a:tc>
                <a:extLst>
                  <a:ext uri="{0D108BD9-81ED-4DB2-BD59-A6C34878D82A}">
                    <a16:rowId xmlns:a16="http://schemas.microsoft.com/office/drawing/2014/main" val="4659767"/>
                  </a:ext>
                </a:extLst>
              </a:tr>
              <a:tr h="584729">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solidFill>
                            <a:schemeClr val="dk1"/>
                          </a:solidFill>
                          <a:latin typeface="Inter"/>
                          <a:ea typeface="Inter"/>
                          <a:cs typeface="Inter"/>
                          <a:sym typeface="Inter"/>
                        </a:rPr>
                        <a:t>Day 2:</a:t>
                      </a:r>
                      <a:r>
                        <a:rPr lang="en-GB" sz="1400" u="none" strike="noStrike" cap="none">
                          <a:solidFill>
                            <a:schemeClr val="dk1"/>
                          </a:solidFill>
                          <a:latin typeface="Inter"/>
                          <a:ea typeface="Inter"/>
                          <a:cs typeface="Inter"/>
                          <a:sym typeface="Inter"/>
                        </a:rPr>
                        <a:t> 60ml/2oz to the first bottle and so on until Day 7</a:t>
                      </a:r>
                      <a:endParaRPr sz="1400" u="none" strike="noStrike" cap="none">
                        <a:solidFill>
                          <a:schemeClr val="dk1"/>
                        </a:solidFill>
                        <a:latin typeface="Inter"/>
                        <a:ea typeface="Inter"/>
                        <a:cs typeface="Inter"/>
                        <a:sym typeface="Inter"/>
                      </a:endParaRPr>
                    </a:p>
                  </a:txBody>
                  <a:tcPr marL="91425" marR="91425" marT="91425" marB="91425">
                    <a:solidFill>
                      <a:schemeClr val="lt1"/>
                    </a:solidFill>
                  </a:tcPr>
                </a:tc>
                <a:extLst>
                  <a:ext uri="{0D108BD9-81ED-4DB2-BD59-A6C34878D82A}">
                    <a16:rowId xmlns:a16="http://schemas.microsoft.com/office/drawing/2014/main" val="441969956"/>
                  </a:ext>
                </a:extLst>
              </a:tr>
            </a:tbl>
          </a:graphicData>
        </a:graphic>
      </p:graphicFrame>
    </p:spTree>
    <p:extLst>
      <p:ext uri="{BB962C8B-B14F-4D97-AF65-F5344CB8AC3E}">
        <p14:creationId xmlns:p14="http://schemas.microsoft.com/office/powerpoint/2010/main" val="85030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184527" y="482779"/>
            <a:ext cx="8111066" cy="646331"/>
          </a:xfrm>
          <a:prstGeom prst="rect">
            <a:avLst/>
          </a:prstGeom>
          <a:noFill/>
        </p:spPr>
        <p:txBody>
          <a:bodyPr wrap="square" rtlCol="0">
            <a:spAutoFit/>
          </a:bodyPr>
          <a:lstStyle/>
          <a:p>
            <a:r>
              <a:rPr lang="en-US" sz="3600" b="1">
                <a:solidFill>
                  <a:srgbClr val="7CCBE0"/>
                </a:solidFill>
                <a:latin typeface="+mj-lt"/>
                <a:ea typeface="+mj-ea"/>
                <a:cs typeface="+mj-cs"/>
              </a:rPr>
              <a:t>Milk Free Weaning Advice</a:t>
            </a:r>
            <a:endParaRPr lang="en-GB" sz="3600" b="1">
              <a:solidFill>
                <a:srgbClr val="7CCBE0"/>
              </a:solidFill>
              <a:latin typeface="+mj-lt"/>
              <a:ea typeface="+mj-ea"/>
              <a:cs typeface="+mj-cs"/>
            </a:endParaRPr>
          </a:p>
        </p:txBody>
      </p:sp>
      <p:sp>
        <p:nvSpPr>
          <p:cNvPr id="3" name="TextBox 2">
            <a:extLst>
              <a:ext uri="{FF2B5EF4-FFF2-40B4-BE49-F238E27FC236}">
                <a16:creationId xmlns:a16="http://schemas.microsoft.com/office/drawing/2014/main" id="{61481358-9D64-551C-79CE-E9AEA9577857}"/>
              </a:ext>
            </a:extLst>
          </p:cNvPr>
          <p:cNvSpPr txBox="1"/>
          <p:nvPr/>
        </p:nvSpPr>
        <p:spPr>
          <a:xfrm>
            <a:off x="854207" y="1367135"/>
            <a:ext cx="10647437" cy="1754326"/>
          </a:xfrm>
          <a:prstGeom prst="rect">
            <a:avLst/>
          </a:prstGeom>
          <a:noFill/>
        </p:spPr>
        <p:txBody>
          <a:bodyPr wrap="square">
            <a:spAutoFit/>
          </a:bodyPr>
          <a:lstStyle/>
          <a:p>
            <a:pPr marL="0" lvl="0" indent="0" algn="l" rtl="0">
              <a:spcBef>
                <a:spcPts val="0"/>
              </a:spcBef>
              <a:spcAft>
                <a:spcPts val="0"/>
              </a:spcAft>
              <a:buNone/>
            </a:pPr>
            <a:r>
              <a:rPr lang="en-GB" sz="1800"/>
              <a:t>Weaning a baby who has a cow’s milk allergy should be the same as weaning a non-allergic baby, except that you must not give any foods that contain cow’s milk protein.</a:t>
            </a:r>
          </a:p>
          <a:p>
            <a:pPr marL="0" lvl="0" indent="0" algn="l" rtl="0">
              <a:spcBef>
                <a:spcPts val="0"/>
              </a:spcBef>
              <a:spcAft>
                <a:spcPts val="0"/>
              </a:spcAft>
              <a:buNone/>
            </a:pPr>
            <a:endParaRPr lang="en-GB" sz="1800"/>
          </a:p>
          <a:p>
            <a:pPr marL="285750" lvl="0" indent="-285750" algn="l" rtl="0">
              <a:spcBef>
                <a:spcPts val="0"/>
              </a:spcBef>
              <a:spcAft>
                <a:spcPts val="0"/>
              </a:spcAft>
              <a:buFontTx/>
              <a:buChar char="-"/>
            </a:pPr>
            <a:r>
              <a:rPr lang="en-GB"/>
              <a:t>Advise parent to ALWAYS read labels</a:t>
            </a:r>
          </a:p>
          <a:p>
            <a:pPr marL="285750" lvl="0" indent="-285750" algn="l" rtl="0">
              <a:spcBef>
                <a:spcPts val="0"/>
              </a:spcBef>
              <a:spcAft>
                <a:spcPts val="0"/>
              </a:spcAft>
              <a:buFontTx/>
              <a:buChar char="-"/>
            </a:pPr>
            <a:r>
              <a:rPr lang="en-GB" sz="1800"/>
              <a:t>‘May Contain’: A child is more likely to tolerate low levels of contamination if they have delayed, non-</a:t>
            </a:r>
            <a:r>
              <a:rPr lang="en-GB" sz="1800" err="1"/>
              <a:t>IgE</a:t>
            </a:r>
            <a:r>
              <a:rPr lang="en-GB" sz="1800"/>
              <a:t> mediated allergy, unless they are extremely sensitive. </a:t>
            </a:r>
          </a:p>
        </p:txBody>
      </p:sp>
      <p:sp>
        <p:nvSpPr>
          <p:cNvPr id="4" name="TextBox 3">
            <a:extLst>
              <a:ext uri="{FF2B5EF4-FFF2-40B4-BE49-F238E27FC236}">
                <a16:creationId xmlns:a16="http://schemas.microsoft.com/office/drawing/2014/main" id="{56DE5C13-BF28-32D0-41D2-2A72AEAAB907}"/>
              </a:ext>
            </a:extLst>
          </p:cNvPr>
          <p:cNvSpPr txBox="1"/>
          <p:nvPr/>
        </p:nvSpPr>
        <p:spPr>
          <a:xfrm>
            <a:off x="854207" y="3174820"/>
            <a:ext cx="3962400" cy="369332"/>
          </a:xfrm>
          <a:prstGeom prst="rect">
            <a:avLst/>
          </a:prstGeom>
          <a:noFill/>
        </p:spPr>
        <p:txBody>
          <a:bodyPr wrap="square" rtlCol="0">
            <a:spAutoFit/>
          </a:bodyPr>
          <a:lstStyle/>
          <a:p>
            <a:r>
              <a:rPr lang="en-GB"/>
              <a:t>Key Nutrients</a:t>
            </a:r>
          </a:p>
        </p:txBody>
      </p:sp>
      <p:pic>
        <p:nvPicPr>
          <p:cNvPr id="5" name="Google Shape;723;p79">
            <a:extLst>
              <a:ext uri="{FF2B5EF4-FFF2-40B4-BE49-F238E27FC236}">
                <a16:creationId xmlns:a16="http://schemas.microsoft.com/office/drawing/2014/main" id="{EBE0AE9E-C25E-167B-B2E2-D5B3CD03532B}"/>
              </a:ext>
            </a:extLst>
          </p:cNvPr>
          <p:cNvPicPr preferRelativeResize="0"/>
          <p:nvPr/>
        </p:nvPicPr>
        <p:blipFill>
          <a:blip r:embed="rId4">
            <a:alphaModFix/>
            <a:duotone>
              <a:prstClr val="black"/>
              <a:srgbClr val="7CCBE0">
                <a:tint val="45000"/>
                <a:satMod val="400000"/>
              </a:srgbClr>
            </a:duotone>
          </a:blip>
          <a:stretch>
            <a:fillRect/>
          </a:stretch>
        </p:blipFill>
        <p:spPr>
          <a:xfrm>
            <a:off x="9522829" y="3302126"/>
            <a:ext cx="1342874" cy="1285947"/>
          </a:xfrm>
          <a:prstGeom prst="rect">
            <a:avLst/>
          </a:prstGeom>
          <a:noFill/>
          <a:ln>
            <a:noFill/>
          </a:ln>
        </p:spPr>
      </p:pic>
      <p:sp>
        <p:nvSpPr>
          <p:cNvPr id="6" name="Rectangle 5">
            <a:extLst>
              <a:ext uri="{FF2B5EF4-FFF2-40B4-BE49-F238E27FC236}">
                <a16:creationId xmlns:a16="http://schemas.microsoft.com/office/drawing/2014/main" id="{A0CDC097-400A-9505-EB9F-ECFDEF84B17C}"/>
              </a:ext>
            </a:extLst>
          </p:cNvPr>
          <p:cNvSpPr/>
          <p:nvPr/>
        </p:nvSpPr>
        <p:spPr>
          <a:xfrm>
            <a:off x="8921344" y="4384137"/>
            <a:ext cx="2545844" cy="3046988"/>
          </a:xfrm>
          <a:prstGeom prst="rect">
            <a:avLst/>
          </a:prstGeom>
          <a:noFill/>
        </p:spPr>
        <p:txBody>
          <a:bodyPr wrap="square" lIns="91440" tIns="45720" rIns="91440" bIns="45720">
            <a:spAutoFit/>
          </a:bodyPr>
          <a:lstStyle/>
          <a:p>
            <a:pPr algn="ctr"/>
            <a:r>
              <a:rPr lang="en-US" sz="5400" b="1">
                <a:ln w="12700">
                  <a:solidFill>
                    <a:schemeClr val="accent3">
                      <a:lumMod val="50000"/>
                    </a:schemeClr>
                  </a:solidFill>
                  <a:prstDash val="solid"/>
                </a:ln>
                <a:solidFill>
                  <a:srgbClr val="7CCBE0"/>
                </a:solidFill>
                <a:effectLst>
                  <a:innerShdw blurRad="177800">
                    <a:schemeClr val="accent3">
                      <a:lumMod val="50000"/>
                    </a:schemeClr>
                  </a:innerShdw>
                </a:effectLst>
              </a:rPr>
              <a:t>Iodine</a:t>
            </a:r>
          </a:p>
          <a:p>
            <a:pPr algn="ctr"/>
            <a:r>
              <a:rPr lang="en-GB" sz="1400">
                <a:solidFill>
                  <a:schemeClr val="dk1"/>
                </a:solidFill>
                <a:latin typeface="Inter"/>
                <a:ea typeface="Inter"/>
                <a:cs typeface="Inter"/>
                <a:sym typeface="Inter"/>
              </a:rPr>
              <a:t>Required for </a:t>
            </a:r>
            <a:r>
              <a:rPr lang="en-GB" sz="1400" b="1">
                <a:solidFill>
                  <a:schemeClr val="dk1"/>
                </a:solidFill>
                <a:latin typeface="Inter"/>
                <a:ea typeface="Inter"/>
                <a:cs typeface="Inter"/>
                <a:sym typeface="Inter"/>
              </a:rPr>
              <a:t>brain development and thyroid function</a:t>
            </a:r>
            <a:r>
              <a:rPr lang="en-GB" sz="1400">
                <a:solidFill>
                  <a:schemeClr val="dk1"/>
                </a:solidFill>
                <a:latin typeface="Inter"/>
                <a:ea typeface="Inter"/>
                <a:cs typeface="Inter"/>
                <a:sym typeface="Inter"/>
              </a:rPr>
              <a:t>. Main sources in dairy. Other good sources: fish, shellfish, eggs, and fortified dairy alternatives. </a:t>
            </a:r>
          </a:p>
          <a:p>
            <a:pPr algn="ctr"/>
            <a:endParaRPr lang="en-US" sz="5400" b="1">
              <a:ln w="12700">
                <a:solidFill>
                  <a:schemeClr val="accent3">
                    <a:lumMod val="50000"/>
                  </a:schemeClr>
                </a:solidFill>
                <a:prstDash val="solid"/>
              </a:ln>
              <a:solidFill>
                <a:srgbClr val="7CCBE0"/>
              </a:solidFill>
              <a:effectLst>
                <a:innerShdw blurRad="177800">
                  <a:schemeClr val="accent3">
                    <a:lumMod val="50000"/>
                  </a:schemeClr>
                </a:innerShdw>
              </a:effectLst>
            </a:endParaRPr>
          </a:p>
        </p:txBody>
      </p:sp>
      <p:pic>
        <p:nvPicPr>
          <p:cNvPr id="10" name="Google Shape;724;p79">
            <a:extLst>
              <a:ext uri="{FF2B5EF4-FFF2-40B4-BE49-F238E27FC236}">
                <a16:creationId xmlns:a16="http://schemas.microsoft.com/office/drawing/2014/main" id="{AB5B75B9-D32F-302A-F046-743630361AED}"/>
              </a:ext>
            </a:extLst>
          </p:cNvPr>
          <p:cNvPicPr preferRelativeResize="0"/>
          <p:nvPr/>
        </p:nvPicPr>
        <p:blipFill>
          <a:blip r:embed="rId5">
            <a:alphaModFix/>
            <a:duotone>
              <a:prstClr val="black"/>
              <a:srgbClr val="7CCBE0">
                <a:tint val="45000"/>
                <a:satMod val="400000"/>
              </a:srgbClr>
            </a:duotone>
          </a:blip>
          <a:stretch>
            <a:fillRect/>
          </a:stretch>
        </p:blipFill>
        <p:spPr>
          <a:xfrm>
            <a:off x="1667078" y="3502409"/>
            <a:ext cx="1050539" cy="1006025"/>
          </a:xfrm>
          <a:prstGeom prst="rect">
            <a:avLst/>
          </a:prstGeom>
          <a:noFill/>
          <a:ln>
            <a:noFill/>
          </a:ln>
        </p:spPr>
      </p:pic>
      <p:pic>
        <p:nvPicPr>
          <p:cNvPr id="11" name="Google Shape;725;p79">
            <a:extLst>
              <a:ext uri="{FF2B5EF4-FFF2-40B4-BE49-F238E27FC236}">
                <a16:creationId xmlns:a16="http://schemas.microsoft.com/office/drawing/2014/main" id="{816B9D72-DA01-1281-EDF4-845783893CB9}"/>
              </a:ext>
            </a:extLst>
          </p:cNvPr>
          <p:cNvPicPr preferRelativeResize="0"/>
          <p:nvPr/>
        </p:nvPicPr>
        <p:blipFill>
          <a:blip r:embed="rId6">
            <a:alphaModFix/>
            <a:duotone>
              <a:prstClr val="black"/>
              <a:srgbClr val="7CCBE0">
                <a:tint val="45000"/>
                <a:satMod val="400000"/>
              </a:srgbClr>
            </a:duotone>
          </a:blip>
          <a:stretch>
            <a:fillRect/>
          </a:stretch>
        </p:blipFill>
        <p:spPr>
          <a:xfrm>
            <a:off x="5383943" y="3429000"/>
            <a:ext cx="1077904" cy="1032200"/>
          </a:xfrm>
          <a:prstGeom prst="rect">
            <a:avLst/>
          </a:prstGeom>
          <a:noFill/>
          <a:ln>
            <a:noFill/>
          </a:ln>
        </p:spPr>
      </p:pic>
      <p:sp>
        <p:nvSpPr>
          <p:cNvPr id="13" name="TextBox 12">
            <a:extLst>
              <a:ext uri="{FF2B5EF4-FFF2-40B4-BE49-F238E27FC236}">
                <a16:creationId xmlns:a16="http://schemas.microsoft.com/office/drawing/2014/main" id="{B64A30C8-3456-1DA1-0065-C59E6F3D86D5}"/>
              </a:ext>
            </a:extLst>
          </p:cNvPr>
          <p:cNvSpPr txBox="1"/>
          <p:nvPr/>
        </p:nvSpPr>
        <p:spPr>
          <a:xfrm>
            <a:off x="4638153" y="4384137"/>
            <a:ext cx="3156857" cy="923330"/>
          </a:xfrm>
          <a:prstGeom prst="rect">
            <a:avLst/>
          </a:prstGeom>
          <a:noFill/>
        </p:spPr>
        <p:txBody>
          <a:bodyPr wrap="square">
            <a:spAutoFit/>
          </a:bodyPr>
          <a:lstStyle/>
          <a:p>
            <a:r>
              <a:rPr lang="en-US" sz="5400" b="1">
                <a:ln w="12700">
                  <a:solidFill>
                    <a:schemeClr val="accent3">
                      <a:lumMod val="50000"/>
                    </a:schemeClr>
                  </a:solidFill>
                  <a:prstDash val="solid"/>
                </a:ln>
                <a:solidFill>
                  <a:srgbClr val="7CCBE0"/>
                </a:solidFill>
                <a:effectLst>
                  <a:innerShdw blurRad="177800">
                    <a:schemeClr val="accent3">
                      <a:lumMod val="50000"/>
                    </a:schemeClr>
                  </a:innerShdw>
                </a:effectLst>
              </a:rPr>
              <a:t>Vitamin D</a:t>
            </a:r>
            <a:endParaRPr lang="en-GB" sz="5400"/>
          </a:p>
        </p:txBody>
      </p:sp>
      <p:sp>
        <p:nvSpPr>
          <p:cNvPr id="15" name="TextBox 14">
            <a:extLst>
              <a:ext uri="{FF2B5EF4-FFF2-40B4-BE49-F238E27FC236}">
                <a16:creationId xmlns:a16="http://schemas.microsoft.com/office/drawing/2014/main" id="{30DE41D2-9F37-C07E-702B-3E3D32D29239}"/>
              </a:ext>
            </a:extLst>
          </p:cNvPr>
          <p:cNvSpPr txBox="1"/>
          <p:nvPr/>
        </p:nvSpPr>
        <p:spPr>
          <a:xfrm>
            <a:off x="1073718" y="4384137"/>
            <a:ext cx="2610720" cy="923330"/>
          </a:xfrm>
          <a:prstGeom prst="rect">
            <a:avLst/>
          </a:prstGeom>
          <a:noFill/>
        </p:spPr>
        <p:txBody>
          <a:bodyPr wrap="square">
            <a:spAutoFit/>
          </a:bodyPr>
          <a:lstStyle/>
          <a:p>
            <a:r>
              <a:rPr lang="en-US" sz="5400" b="1">
                <a:ln w="12700">
                  <a:solidFill>
                    <a:schemeClr val="accent3">
                      <a:lumMod val="50000"/>
                    </a:schemeClr>
                  </a:solidFill>
                  <a:prstDash val="solid"/>
                </a:ln>
                <a:solidFill>
                  <a:srgbClr val="7CCBE0"/>
                </a:solidFill>
                <a:effectLst>
                  <a:innerShdw blurRad="177800">
                    <a:schemeClr val="accent3">
                      <a:lumMod val="50000"/>
                    </a:schemeClr>
                  </a:innerShdw>
                </a:effectLst>
              </a:rPr>
              <a:t>Calcium</a:t>
            </a:r>
            <a:endParaRPr lang="en-GB" sz="5400"/>
          </a:p>
        </p:txBody>
      </p:sp>
      <p:sp>
        <p:nvSpPr>
          <p:cNvPr id="17" name="TextBox 16">
            <a:extLst>
              <a:ext uri="{FF2B5EF4-FFF2-40B4-BE49-F238E27FC236}">
                <a16:creationId xmlns:a16="http://schemas.microsoft.com/office/drawing/2014/main" id="{B14B8C58-3903-B733-ADC5-031861AF0905}"/>
              </a:ext>
            </a:extLst>
          </p:cNvPr>
          <p:cNvSpPr txBox="1"/>
          <p:nvPr/>
        </p:nvSpPr>
        <p:spPr>
          <a:xfrm>
            <a:off x="959574" y="5270276"/>
            <a:ext cx="3516086" cy="1384995"/>
          </a:xfrm>
          <a:prstGeom prst="rect">
            <a:avLst/>
          </a:prstGeom>
          <a:noFill/>
        </p:spPr>
        <p:txBody>
          <a:bodyPr wrap="square">
            <a:spAutoFit/>
          </a:bodyPr>
          <a:lstStyle/>
          <a:p>
            <a:pPr marL="0" lvl="0" indent="0" algn="l" rtl="0">
              <a:spcBef>
                <a:spcPts val="0"/>
              </a:spcBef>
              <a:spcAft>
                <a:spcPts val="0"/>
              </a:spcAft>
              <a:buNone/>
            </a:pPr>
            <a:r>
              <a:rPr lang="en-GB" sz="1400">
                <a:solidFill>
                  <a:schemeClr val="dk1"/>
                </a:solidFill>
                <a:latin typeface="Inter"/>
                <a:ea typeface="Inter"/>
                <a:cs typeface="Inter"/>
                <a:sym typeface="Inter"/>
              </a:rPr>
              <a:t>Required for </a:t>
            </a:r>
            <a:r>
              <a:rPr lang="en-GB" sz="1400" b="1">
                <a:solidFill>
                  <a:schemeClr val="dk1"/>
                </a:solidFill>
                <a:latin typeface="Inter"/>
                <a:ea typeface="Inter"/>
                <a:cs typeface="Inter"/>
                <a:sym typeface="Inter"/>
              </a:rPr>
              <a:t>strong bones and teeth</a:t>
            </a:r>
            <a:r>
              <a:rPr lang="en-GB" sz="1400">
                <a:solidFill>
                  <a:schemeClr val="dk1"/>
                </a:solidFill>
                <a:latin typeface="Inter"/>
                <a:ea typeface="Inter"/>
                <a:cs typeface="Inter"/>
                <a:sym typeface="Inter"/>
              </a:rPr>
              <a:t>. Non-dairy sources can be found in tinned fish with soft bones, broccoli, kale, spring greens, </a:t>
            </a:r>
            <a:r>
              <a:rPr lang="en-GB" sz="1400" err="1">
                <a:solidFill>
                  <a:schemeClr val="dk1"/>
                </a:solidFill>
                <a:latin typeface="Inter"/>
                <a:ea typeface="Inter"/>
                <a:cs typeface="Inter"/>
                <a:sym typeface="Inter"/>
              </a:rPr>
              <a:t>pak</a:t>
            </a:r>
            <a:r>
              <a:rPr lang="en-GB" sz="1400">
                <a:solidFill>
                  <a:schemeClr val="dk1"/>
                </a:solidFill>
                <a:latin typeface="Inter"/>
                <a:ea typeface="Inter"/>
                <a:cs typeface="Inter"/>
                <a:sym typeface="Inter"/>
              </a:rPr>
              <a:t> choi, and oranges. Fortified options include bread, cereals and alternatives ‘milks’ and cheese. </a:t>
            </a:r>
          </a:p>
        </p:txBody>
      </p:sp>
      <p:sp>
        <p:nvSpPr>
          <p:cNvPr id="19" name="TextBox 18">
            <a:extLst>
              <a:ext uri="{FF2B5EF4-FFF2-40B4-BE49-F238E27FC236}">
                <a16:creationId xmlns:a16="http://schemas.microsoft.com/office/drawing/2014/main" id="{D7B41FAF-DB8A-839F-94FB-5483CDA79455}"/>
              </a:ext>
            </a:extLst>
          </p:cNvPr>
          <p:cNvSpPr txBox="1"/>
          <p:nvPr/>
        </p:nvSpPr>
        <p:spPr>
          <a:xfrm>
            <a:off x="4737240" y="5301185"/>
            <a:ext cx="3516085" cy="1600438"/>
          </a:xfrm>
          <a:prstGeom prst="rect">
            <a:avLst/>
          </a:prstGeom>
          <a:noFill/>
        </p:spPr>
        <p:txBody>
          <a:bodyPr wrap="square">
            <a:spAutoFit/>
          </a:bodyPr>
          <a:lstStyle/>
          <a:p>
            <a:pPr marL="0" lvl="0" indent="0" algn="l" rtl="0">
              <a:spcBef>
                <a:spcPts val="0"/>
              </a:spcBef>
              <a:spcAft>
                <a:spcPts val="0"/>
              </a:spcAft>
              <a:buNone/>
            </a:pPr>
            <a:r>
              <a:rPr lang="en-GB" sz="1400">
                <a:solidFill>
                  <a:schemeClr val="dk1"/>
                </a:solidFill>
                <a:latin typeface="Inter"/>
                <a:ea typeface="Inter"/>
                <a:cs typeface="Inter"/>
                <a:sym typeface="Inter"/>
              </a:rPr>
              <a:t>Vitamin D </a:t>
            </a:r>
            <a:r>
              <a:rPr lang="en-GB" sz="1400" b="1">
                <a:solidFill>
                  <a:schemeClr val="dk1"/>
                </a:solidFill>
                <a:latin typeface="Inter"/>
                <a:ea typeface="Inter"/>
                <a:cs typeface="Inter"/>
                <a:sym typeface="Inter"/>
              </a:rPr>
              <a:t>improves the absorption of calcium</a:t>
            </a:r>
            <a:r>
              <a:rPr lang="en-GB" sz="1400">
                <a:solidFill>
                  <a:schemeClr val="dk1"/>
                </a:solidFill>
                <a:latin typeface="Inter"/>
                <a:ea typeface="Inter"/>
                <a:cs typeface="Inter"/>
                <a:sym typeface="Inter"/>
              </a:rPr>
              <a:t>. All breastfed babies should receive supplement of 8.5-10mcg per day from birth. Formula fed babies need supplementation once having less than 500ml formula per day. </a:t>
            </a:r>
            <a:r>
              <a:rPr lang="en-GB" sz="1400" b="1">
                <a:solidFill>
                  <a:schemeClr val="dk1"/>
                </a:solidFill>
                <a:latin typeface="Inter"/>
                <a:ea typeface="Inter"/>
                <a:cs typeface="Inter"/>
                <a:sym typeface="Inter"/>
              </a:rPr>
              <a:t>Healthy Start Vitamins!</a:t>
            </a:r>
          </a:p>
        </p:txBody>
      </p:sp>
    </p:spTree>
    <p:extLst>
      <p:ext uri="{BB962C8B-B14F-4D97-AF65-F5344CB8AC3E}">
        <p14:creationId xmlns:p14="http://schemas.microsoft.com/office/powerpoint/2010/main" val="2366182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5" y="388075"/>
            <a:ext cx="9069815" cy="1200329"/>
          </a:xfrm>
          <a:prstGeom prst="rect">
            <a:avLst/>
          </a:prstGeom>
          <a:noFill/>
        </p:spPr>
        <p:txBody>
          <a:bodyPr wrap="square" rtlCol="0">
            <a:spAutoFit/>
          </a:bodyPr>
          <a:lstStyle/>
          <a:p>
            <a:r>
              <a:rPr lang="en-US" sz="3600" b="1">
                <a:solidFill>
                  <a:srgbClr val="7CCBE0"/>
                </a:solidFill>
                <a:latin typeface="+mj-lt"/>
                <a:ea typeface="+mj-ea"/>
                <a:cs typeface="+mj-cs"/>
              </a:rPr>
              <a:t>Introducing Other Foods to a Baby with non </a:t>
            </a:r>
            <a:r>
              <a:rPr lang="en-US" sz="3600" b="1" err="1">
                <a:solidFill>
                  <a:srgbClr val="7CCBE0"/>
                </a:solidFill>
                <a:latin typeface="+mj-lt"/>
                <a:ea typeface="+mj-ea"/>
                <a:cs typeface="+mj-cs"/>
              </a:rPr>
              <a:t>IgE</a:t>
            </a:r>
            <a:r>
              <a:rPr lang="en-US" sz="3600" b="1">
                <a:solidFill>
                  <a:srgbClr val="7CCBE0"/>
                </a:solidFill>
                <a:latin typeface="+mj-lt"/>
                <a:ea typeface="+mj-ea"/>
                <a:cs typeface="+mj-cs"/>
              </a:rPr>
              <a:t> CMA</a:t>
            </a:r>
            <a:endParaRPr lang="en-GB" sz="3600" b="1">
              <a:solidFill>
                <a:srgbClr val="7CCBE0"/>
              </a:solidFill>
              <a:latin typeface="+mj-lt"/>
              <a:ea typeface="+mj-ea"/>
              <a:cs typeface="+mj-cs"/>
            </a:endParaRPr>
          </a:p>
        </p:txBody>
      </p:sp>
      <p:sp>
        <p:nvSpPr>
          <p:cNvPr id="3" name="TextBox 2">
            <a:extLst>
              <a:ext uri="{FF2B5EF4-FFF2-40B4-BE49-F238E27FC236}">
                <a16:creationId xmlns:a16="http://schemas.microsoft.com/office/drawing/2014/main" id="{003CEE50-1241-921F-2829-43EEEE8E49E9}"/>
              </a:ext>
            </a:extLst>
          </p:cNvPr>
          <p:cNvSpPr txBox="1"/>
          <p:nvPr/>
        </p:nvSpPr>
        <p:spPr>
          <a:xfrm>
            <a:off x="1110342" y="1338944"/>
            <a:ext cx="9644743" cy="369332"/>
          </a:xfrm>
          <a:prstGeom prst="rect">
            <a:avLst/>
          </a:prstGeom>
          <a:noFill/>
        </p:spPr>
        <p:txBody>
          <a:bodyPr wrap="square">
            <a:spAutoFit/>
          </a:bodyPr>
          <a:lstStyle/>
          <a:p>
            <a:pPr marL="0" lvl="0" indent="0" algn="l" rtl="0">
              <a:spcBef>
                <a:spcPts val="0"/>
              </a:spcBef>
              <a:spcAft>
                <a:spcPts val="0"/>
              </a:spcAft>
              <a:buNone/>
            </a:pPr>
            <a:r>
              <a:rPr lang="en-GB"/>
              <a:t>Important note - Deliberate exclusion or delayed introduction may increase risk of food allergy.</a:t>
            </a:r>
          </a:p>
        </p:txBody>
      </p:sp>
      <p:pic>
        <p:nvPicPr>
          <p:cNvPr id="4" name="Google Shape;747;p80">
            <a:extLst>
              <a:ext uri="{FF2B5EF4-FFF2-40B4-BE49-F238E27FC236}">
                <a16:creationId xmlns:a16="http://schemas.microsoft.com/office/drawing/2014/main" id="{5B08D632-AB87-18BA-94D0-A1A1C9E4424C}"/>
              </a:ext>
            </a:extLst>
          </p:cNvPr>
          <p:cNvPicPr preferRelativeResize="0"/>
          <p:nvPr/>
        </p:nvPicPr>
        <p:blipFill>
          <a:blip r:embed="rId4">
            <a:alphaModFix/>
          </a:blip>
          <a:stretch>
            <a:fillRect/>
          </a:stretch>
        </p:blipFill>
        <p:spPr>
          <a:xfrm>
            <a:off x="1276610" y="2223545"/>
            <a:ext cx="775425" cy="775425"/>
          </a:xfrm>
          <a:prstGeom prst="rect">
            <a:avLst/>
          </a:prstGeom>
          <a:noFill/>
          <a:ln>
            <a:noFill/>
          </a:ln>
        </p:spPr>
      </p:pic>
      <p:pic>
        <p:nvPicPr>
          <p:cNvPr id="5" name="Google Shape;748;p80">
            <a:extLst>
              <a:ext uri="{FF2B5EF4-FFF2-40B4-BE49-F238E27FC236}">
                <a16:creationId xmlns:a16="http://schemas.microsoft.com/office/drawing/2014/main" id="{3F338199-3A43-9EAE-C5EE-174C4262DD39}"/>
              </a:ext>
            </a:extLst>
          </p:cNvPr>
          <p:cNvPicPr preferRelativeResize="0"/>
          <p:nvPr/>
        </p:nvPicPr>
        <p:blipFill>
          <a:blip r:embed="rId5">
            <a:alphaModFix/>
          </a:blip>
          <a:stretch>
            <a:fillRect/>
          </a:stretch>
        </p:blipFill>
        <p:spPr>
          <a:xfrm>
            <a:off x="3380736" y="2237101"/>
            <a:ext cx="775425" cy="775441"/>
          </a:xfrm>
          <a:prstGeom prst="rect">
            <a:avLst/>
          </a:prstGeom>
          <a:noFill/>
          <a:ln>
            <a:noFill/>
          </a:ln>
        </p:spPr>
      </p:pic>
      <p:pic>
        <p:nvPicPr>
          <p:cNvPr id="6" name="Google Shape;749;p80">
            <a:extLst>
              <a:ext uri="{FF2B5EF4-FFF2-40B4-BE49-F238E27FC236}">
                <a16:creationId xmlns:a16="http://schemas.microsoft.com/office/drawing/2014/main" id="{0A6C32B9-F485-F871-7A47-6A2B4C25D423}"/>
              </a:ext>
            </a:extLst>
          </p:cNvPr>
          <p:cNvPicPr preferRelativeResize="0"/>
          <p:nvPr/>
        </p:nvPicPr>
        <p:blipFill>
          <a:blip r:embed="rId6">
            <a:alphaModFix/>
          </a:blip>
          <a:stretch>
            <a:fillRect/>
          </a:stretch>
        </p:blipFill>
        <p:spPr>
          <a:xfrm>
            <a:off x="5584740" y="2145989"/>
            <a:ext cx="775425" cy="775425"/>
          </a:xfrm>
          <a:prstGeom prst="rect">
            <a:avLst/>
          </a:prstGeom>
          <a:noFill/>
          <a:ln>
            <a:noFill/>
          </a:ln>
        </p:spPr>
      </p:pic>
      <p:pic>
        <p:nvPicPr>
          <p:cNvPr id="10" name="Google Shape;750;p80">
            <a:extLst>
              <a:ext uri="{FF2B5EF4-FFF2-40B4-BE49-F238E27FC236}">
                <a16:creationId xmlns:a16="http://schemas.microsoft.com/office/drawing/2014/main" id="{8DFF3779-B990-C0E3-D823-3AF21EC107CB}"/>
              </a:ext>
            </a:extLst>
          </p:cNvPr>
          <p:cNvPicPr preferRelativeResize="0"/>
          <p:nvPr/>
        </p:nvPicPr>
        <p:blipFill>
          <a:blip r:embed="rId7">
            <a:alphaModFix/>
          </a:blip>
          <a:stretch>
            <a:fillRect/>
          </a:stretch>
        </p:blipFill>
        <p:spPr>
          <a:xfrm>
            <a:off x="7788744" y="2390614"/>
            <a:ext cx="775425" cy="775425"/>
          </a:xfrm>
          <a:prstGeom prst="rect">
            <a:avLst/>
          </a:prstGeom>
          <a:noFill/>
          <a:ln>
            <a:noFill/>
          </a:ln>
        </p:spPr>
      </p:pic>
      <p:pic>
        <p:nvPicPr>
          <p:cNvPr id="11" name="Google Shape;751;p80">
            <a:extLst>
              <a:ext uri="{FF2B5EF4-FFF2-40B4-BE49-F238E27FC236}">
                <a16:creationId xmlns:a16="http://schemas.microsoft.com/office/drawing/2014/main" id="{FC00C5C2-811A-F2C5-A922-02A2F496EAAF}"/>
              </a:ext>
            </a:extLst>
          </p:cNvPr>
          <p:cNvPicPr preferRelativeResize="0"/>
          <p:nvPr/>
        </p:nvPicPr>
        <p:blipFill>
          <a:blip r:embed="rId8">
            <a:alphaModFix/>
          </a:blip>
          <a:stretch>
            <a:fillRect/>
          </a:stretch>
        </p:blipFill>
        <p:spPr>
          <a:xfrm>
            <a:off x="9921057" y="2175677"/>
            <a:ext cx="775425" cy="775425"/>
          </a:xfrm>
          <a:prstGeom prst="rect">
            <a:avLst/>
          </a:prstGeom>
          <a:noFill/>
          <a:ln>
            <a:noFill/>
          </a:ln>
        </p:spPr>
      </p:pic>
      <p:sp>
        <p:nvSpPr>
          <p:cNvPr id="13" name="Google Shape;739;p80">
            <a:extLst>
              <a:ext uri="{FF2B5EF4-FFF2-40B4-BE49-F238E27FC236}">
                <a16:creationId xmlns:a16="http://schemas.microsoft.com/office/drawing/2014/main" id="{53E465E9-0795-3CBD-76CC-1D1DD425B237}"/>
              </a:ext>
            </a:extLst>
          </p:cNvPr>
          <p:cNvSpPr txBox="1">
            <a:spLocks/>
          </p:cNvSpPr>
          <p:nvPr/>
        </p:nvSpPr>
        <p:spPr>
          <a:xfrm>
            <a:off x="3002447" y="3541367"/>
            <a:ext cx="1622400" cy="5808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a:solidFill>
                  <a:schemeClr val="dk1"/>
                </a:solidFill>
              </a:rPr>
              <a:t>Allergenic Foods</a:t>
            </a:r>
          </a:p>
        </p:txBody>
      </p:sp>
      <p:sp>
        <p:nvSpPr>
          <p:cNvPr id="14" name="Google Shape;743;p80">
            <a:extLst>
              <a:ext uri="{FF2B5EF4-FFF2-40B4-BE49-F238E27FC236}">
                <a16:creationId xmlns:a16="http://schemas.microsoft.com/office/drawing/2014/main" id="{9768CC30-9B85-24AE-2151-97727E199538}"/>
              </a:ext>
            </a:extLst>
          </p:cNvPr>
          <p:cNvSpPr txBox="1">
            <a:spLocks/>
          </p:cNvSpPr>
          <p:nvPr/>
        </p:nvSpPr>
        <p:spPr>
          <a:xfrm>
            <a:off x="7320857" y="3359127"/>
            <a:ext cx="1622400" cy="5808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a:solidFill>
                  <a:schemeClr val="dk1"/>
                </a:solidFill>
              </a:rPr>
              <a:t>Quantity</a:t>
            </a:r>
          </a:p>
        </p:txBody>
      </p:sp>
      <p:sp>
        <p:nvSpPr>
          <p:cNvPr id="15" name="Google Shape;745;p80">
            <a:extLst>
              <a:ext uri="{FF2B5EF4-FFF2-40B4-BE49-F238E27FC236}">
                <a16:creationId xmlns:a16="http://schemas.microsoft.com/office/drawing/2014/main" id="{4A9F1FCF-34C6-03B7-D685-2A7CF47191B6}"/>
              </a:ext>
            </a:extLst>
          </p:cNvPr>
          <p:cNvSpPr txBox="1">
            <a:spLocks/>
          </p:cNvSpPr>
          <p:nvPr/>
        </p:nvSpPr>
        <p:spPr>
          <a:xfrm>
            <a:off x="9359644" y="3359127"/>
            <a:ext cx="1622400" cy="5808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a:solidFill>
                  <a:schemeClr val="dk1"/>
                </a:solidFill>
              </a:rPr>
              <a:t>Building Up</a:t>
            </a:r>
          </a:p>
        </p:txBody>
      </p:sp>
      <p:sp>
        <p:nvSpPr>
          <p:cNvPr id="16" name="Google Shape;737;p80">
            <a:extLst>
              <a:ext uri="{FF2B5EF4-FFF2-40B4-BE49-F238E27FC236}">
                <a16:creationId xmlns:a16="http://schemas.microsoft.com/office/drawing/2014/main" id="{CF4F2925-CBBA-9647-D41E-33568AFC9BBD}"/>
              </a:ext>
            </a:extLst>
          </p:cNvPr>
          <p:cNvSpPr txBox="1">
            <a:spLocks/>
          </p:cNvSpPr>
          <p:nvPr/>
        </p:nvSpPr>
        <p:spPr>
          <a:xfrm>
            <a:off x="883382" y="3418503"/>
            <a:ext cx="1622400" cy="5808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a:solidFill>
                  <a:schemeClr val="dk1"/>
                </a:solidFill>
              </a:rPr>
              <a:t>Checklist</a:t>
            </a:r>
          </a:p>
        </p:txBody>
      </p:sp>
      <p:sp>
        <p:nvSpPr>
          <p:cNvPr id="17" name="Google Shape;741;p80">
            <a:extLst>
              <a:ext uri="{FF2B5EF4-FFF2-40B4-BE49-F238E27FC236}">
                <a16:creationId xmlns:a16="http://schemas.microsoft.com/office/drawing/2014/main" id="{E76B6833-FCA0-D88B-232C-ACD2FF46F07F}"/>
              </a:ext>
            </a:extLst>
          </p:cNvPr>
          <p:cNvSpPr txBox="1">
            <a:spLocks/>
          </p:cNvSpPr>
          <p:nvPr/>
        </p:nvSpPr>
        <p:spPr>
          <a:xfrm>
            <a:off x="5121513" y="3541367"/>
            <a:ext cx="1622400" cy="5808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a:solidFill>
                  <a:schemeClr val="dk1"/>
                </a:solidFill>
              </a:rPr>
              <a:t>Time of Day</a:t>
            </a:r>
          </a:p>
        </p:txBody>
      </p:sp>
      <p:sp>
        <p:nvSpPr>
          <p:cNvPr id="18" name="Google Shape;738;p80">
            <a:extLst>
              <a:ext uri="{FF2B5EF4-FFF2-40B4-BE49-F238E27FC236}">
                <a16:creationId xmlns:a16="http://schemas.microsoft.com/office/drawing/2014/main" id="{7AF154B2-99BF-DDEA-073B-41AA7FFEC6DB}"/>
              </a:ext>
            </a:extLst>
          </p:cNvPr>
          <p:cNvSpPr txBox="1">
            <a:spLocks/>
          </p:cNvSpPr>
          <p:nvPr/>
        </p:nvSpPr>
        <p:spPr>
          <a:xfrm>
            <a:off x="1110342" y="4350309"/>
            <a:ext cx="1622100" cy="6909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1600">
                <a:solidFill>
                  <a:schemeClr val="dk1"/>
                </a:solidFill>
              </a:rPr>
              <a:t>Infant is established on first foods (veg, fruits, starchy and protein foods). Baby is well and any eczema is well controlled</a:t>
            </a:r>
          </a:p>
        </p:txBody>
      </p:sp>
      <p:sp>
        <p:nvSpPr>
          <p:cNvPr id="19" name="Google Shape;740;p80">
            <a:extLst>
              <a:ext uri="{FF2B5EF4-FFF2-40B4-BE49-F238E27FC236}">
                <a16:creationId xmlns:a16="http://schemas.microsoft.com/office/drawing/2014/main" id="{59AE78C9-36FB-428D-58CC-DC8B4E76E9B1}"/>
              </a:ext>
            </a:extLst>
          </p:cNvPr>
          <p:cNvSpPr txBox="1">
            <a:spLocks/>
          </p:cNvSpPr>
          <p:nvPr/>
        </p:nvSpPr>
        <p:spPr>
          <a:xfrm>
            <a:off x="3078572" y="4363747"/>
            <a:ext cx="1740837" cy="6909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92100">
              <a:spcBef>
                <a:spcPts val="0"/>
              </a:spcBef>
              <a:buClr>
                <a:schemeClr val="dk1"/>
              </a:buClr>
              <a:buSzPts val="1000"/>
              <a:buFont typeface="Arial" panose="020B0604020202020204" pitchFamily="34" charset="0"/>
              <a:buChar char="●"/>
            </a:pPr>
            <a:r>
              <a:rPr lang="en-GB" sz="1600">
                <a:solidFill>
                  <a:schemeClr val="dk1"/>
                </a:solidFill>
              </a:rPr>
              <a:t>Egg</a:t>
            </a:r>
          </a:p>
          <a:p>
            <a:pPr marL="457200" indent="-292100">
              <a:spcBef>
                <a:spcPts val="0"/>
              </a:spcBef>
              <a:buClr>
                <a:schemeClr val="dk1"/>
              </a:buClr>
              <a:buSzPts val="1000"/>
              <a:buFont typeface="Arial" panose="020B0604020202020204" pitchFamily="34" charset="0"/>
              <a:buChar char="●"/>
            </a:pPr>
            <a:r>
              <a:rPr lang="en-GB" sz="1600">
                <a:solidFill>
                  <a:schemeClr val="dk1"/>
                </a:solidFill>
              </a:rPr>
              <a:t>Peanuts &amp; Nuts</a:t>
            </a:r>
          </a:p>
          <a:p>
            <a:pPr marL="457200" indent="-292100">
              <a:spcBef>
                <a:spcPts val="0"/>
              </a:spcBef>
              <a:buClr>
                <a:schemeClr val="dk1"/>
              </a:buClr>
              <a:buSzPts val="1000"/>
              <a:buFont typeface="Arial" panose="020B0604020202020204" pitchFamily="34" charset="0"/>
              <a:buChar char="●"/>
            </a:pPr>
            <a:r>
              <a:rPr lang="en-GB" sz="1600">
                <a:solidFill>
                  <a:schemeClr val="dk1"/>
                </a:solidFill>
              </a:rPr>
              <a:t>Wheat</a:t>
            </a:r>
          </a:p>
          <a:p>
            <a:pPr marL="457200" indent="-292100">
              <a:spcBef>
                <a:spcPts val="0"/>
              </a:spcBef>
              <a:buClr>
                <a:schemeClr val="dk1"/>
              </a:buClr>
              <a:buSzPts val="1000"/>
              <a:buFont typeface="Arial" panose="020B0604020202020204" pitchFamily="34" charset="0"/>
              <a:buChar char="●"/>
            </a:pPr>
            <a:r>
              <a:rPr lang="en-GB" sz="1600">
                <a:solidFill>
                  <a:schemeClr val="dk1"/>
                </a:solidFill>
              </a:rPr>
              <a:t>Soya</a:t>
            </a:r>
          </a:p>
          <a:p>
            <a:pPr marL="457200" indent="-292100">
              <a:spcBef>
                <a:spcPts val="0"/>
              </a:spcBef>
              <a:buClr>
                <a:schemeClr val="dk1"/>
              </a:buClr>
              <a:buSzPts val="1000"/>
              <a:buFont typeface="Arial" panose="020B0604020202020204" pitchFamily="34" charset="0"/>
              <a:buChar char="●"/>
            </a:pPr>
            <a:r>
              <a:rPr lang="en-GB" sz="1600">
                <a:solidFill>
                  <a:schemeClr val="dk1"/>
                </a:solidFill>
              </a:rPr>
              <a:t>Crustaceans &amp; Molluscs</a:t>
            </a:r>
          </a:p>
          <a:p>
            <a:pPr marL="457200" indent="-292100">
              <a:spcBef>
                <a:spcPts val="0"/>
              </a:spcBef>
              <a:buClr>
                <a:schemeClr val="dk1"/>
              </a:buClr>
              <a:buSzPts val="1000"/>
              <a:buFont typeface="Arial" panose="020B0604020202020204" pitchFamily="34" charset="0"/>
              <a:buChar char="●"/>
            </a:pPr>
            <a:r>
              <a:rPr lang="en-GB" sz="1600">
                <a:solidFill>
                  <a:schemeClr val="dk1"/>
                </a:solidFill>
              </a:rPr>
              <a:t>Fish</a:t>
            </a:r>
          </a:p>
          <a:p>
            <a:pPr marL="457200" indent="-292100">
              <a:spcBef>
                <a:spcPts val="0"/>
              </a:spcBef>
              <a:buClr>
                <a:schemeClr val="dk1"/>
              </a:buClr>
              <a:buSzPts val="1000"/>
              <a:buFont typeface="Arial" panose="020B0604020202020204" pitchFamily="34" charset="0"/>
              <a:buChar char="●"/>
            </a:pPr>
            <a:r>
              <a:rPr lang="en-GB" sz="1600">
                <a:solidFill>
                  <a:schemeClr val="dk1"/>
                </a:solidFill>
              </a:rPr>
              <a:t>Sesame</a:t>
            </a:r>
          </a:p>
          <a:p>
            <a:pPr marL="0" indent="0">
              <a:spcBef>
                <a:spcPts val="0"/>
              </a:spcBef>
              <a:buFont typeface="Arial" panose="020B0604020202020204" pitchFamily="34" charset="0"/>
              <a:buNone/>
            </a:pPr>
            <a:endParaRPr lang="en-GB" sz="1000">
              <a:solidFill>
                <a:schemeClr val="dk1"/>
              </a:solidFill>
            </a:endParaRPr>
          </a:p>
        </p:txBody>
      </p:sp>
      <p:sp>
        <p:nvSpPr>
          <p:cNvPr id="20" name="Google Shape;742;p80">
            <a:extLst>
              <a:ext uri="{FF2B5EF4-FFF2-40B4-BE49-F238E27FC236}">
                <a16:creationId xmlns:a16="http://schemas.microsoft.com/office/drawing/2014/main" id="{8FFCB74A-85EA-080E-1B39-38558620D9F2}"/>
              </a:ext>
            </a:extLst>
          </p:cNvPr>
          <p:cNvSpPr txBox="1">
            <a:spLocks/>
          </p:cNvSpPr>
          <p:nvPr/>
        </p:nvSpPr>
        <p:spPr>
          <a:xfrm>
            <a:off x="5344319" y="4725751"/>
            <a:ext cx="1679609" cy="99282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1600">
                <a:solidFill>
                  <a:schemeClr val="dk1"/>
                </a:solidFill>
              </a:rPr>
              <a:t>Introduce early on in the day</a:t>
            </a:r>
          </a:p>
        </p:txBody>
      </p:sp>
      <p:sp>
        <p:nvSpPr>
          <p:cNvPr id="21" name="Google Shape;744;p80">
            <a:extLst>
              <a:ext uri="{FF2B5EF4-FFF2-40B4-BE49-F238E27FC236}">
                <a16:creationId xmlns:a16="http://schemas.microsoft.com/office/drawing/2014/main" id="{7D4B429C-BFD5-5192-4658-6D48A1F2629C}"/>
              </a:ext>
            </a:extLst>
          </p:cNvPr>
          <p:cNvSpPr txBox="1">
            <a:spLocks/>
          </p:cNvSpPr>
          <p:nvPr/>
        </p:nvSpPr>
        <p:spPr>
          <a:xfrm>
            <a:off x="7491328" y="4609218"/>
            <a:ext cx="1622100" cy="6909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1600">
                <a:solidFill>
                  <a:schemeClr val="dk1"/>
                </a:solidFill>
              </a:rPr>
              <a:t>Start with introducing ¼ - ½ tsp initially and then increase over a few days</a:t>
            </a:r>
          </a:p>
        </p:txBody>
      </p:sp>
      <p:sp>
        <p:nvSpPr>
          <p:cNvPr id="22" name="Google Shape;746;p80">
            <a:extLst>
              <a:ext uri="{FF2B5EF4-FFF2-40B4-BE49-F238E27FC236}">
                <a16:creationId xmlns:a16="http://schemas.microsoft.com/office/drawing/2014/main" id="{B97B379F-98AD-C8F5-055A-E215287C2E8B}"/>
              </a:ext>
            </a:extLst>
          </p:cNvPr>
          <p:cNvSpPr txBox="1">
            <a:spLocks/>
          </p:cNvSpPr>
          <p:nvPr/>
        </p:nvSpPr>
        <p:spPr>
          <a:xfrm>
            <a:off x="9755641" y="4601953"/>
            <a:ext cx="1622100" cy="6909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1600">
                <a:solidFill>
                  <a:schemeClr val="dk1"/>
                </a:solidFill>
              </a:rPr>
              <a:t>Once successfully introduced to keep in diet 1-2x per week. </a:t>
            </a:r>
          </a:p>
        </p:txBody>
      </p:sp>
    </p:spTree>
    <p:extLst>
      <p:ext uri="{BB962C8B-B14F-4D97-AF65-F5344CB8AC3E}">
        <p14:creationId xmlns:p14="http://schemas.microsoft.com/office/powerpoint/2010/main" val="2851632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140984" y="469462"/>
            <a:ext cx="8111066" cy="646331"/>
          </a:xfrm>
          <a:prstGeom prst="rect">
            <a:avLst/>
          </a:prstGeom>
          <a:noFill/>
        </p:spPr>
        <p:txBody>
          <a:bodyPr wrap="square" rtlCol="0">
            <a:spAutoFit/>
          </a:bodyPr>
          <a:lstStyle/>
          <a:p>
            <a:r>
              <a:rPr lang="en-US" sz="3600" b="1">
                <a:solidFill>
                  <a:srgbClr val="7CCBE0"/>
                </a:solidFill>
                <a:latin typeface="+mj-lt"/>
                <a:ea typeface="+mj-ea"/>
                <a:cs typeface="+mj-cs"/>
              </a:rPr>
              <a:t>Appropriate Prescribing of Infant Formulas</a:t>
            </a:r>
            <a:endParaRPr lang="en-GB" sz="3600" b="1">
              <a:solidFill>
                <a:srgbClr val="7CCBE0"/>
              </a:solidFill>
              <a:latin typeface="+mj-lt"/>
              <a:ea typeface="+mj-ea"/>
              <a:cs typeface="+mj-cs"/>
            </a:endParaRPr>
          </a:p>
        </p:txBody>
      </p:sp>
      <p:sp>
        <p:nvSpPr>
          <p:cNvPr id="2" name="TextBox 1">
            <a:extLst>
              <a:ext uri="{FF2B5EF4-FFF2-40B4-BE49-F238E27FC236}">
                <a16:creationId xmlns:a16="http://schemas.microsoft.com/office/drawing/2014/main" id="{99699B3A-7743-22B7-ED72-446BDB067BC2}"/>
              </a:ext>
            </a:extLst>
          </p:cNvPr>
          <p:cNvSpPr txBox="1"/>
          <p:nvPr/>
        </p:nvSpPr>
        <p:spPr>
          <a:xfrm>
            <a:off x="1283973" y="1252039"/>
            <a:ext cx="8588828" cy="369332"/>
          </a:xfrm>
          <a:prstGeom prst="rect">
            <a:avLst/>
          </a:prstGeom>
          <a:noFill/>
        </p:spPr>
        <p:txBody>
          <a:bodyPr wrap="square" rtlCol="0">
            <a:spAutoFit/>
          </a:bodyPr>
          <a:lstStyle/>
          <a:p>
            <a:r>
              <a:rPr lang="en-GB" b="1"/>
              <a:t>Breast feeding is the best outcome</a:t>
            </a:r>
          </a:p>
        </p:txBody>
      </p:sp>
      <p:grpSp>
        <p:nvGrpSpPr>
          <p:cNvPr id="3" name="Google Shape;766;p82">
            <a:extLst>
              <a:ext uri="{FF2B5EF4-FFF2-40B4-BE49-F238E27FC236}">
                <a16:creationId xmlns:a16="http://schemas.microsoft.com/office/drawing/2014/main" id="{EC6A1816-403E-0DE2-8088-5FDBDC4EFB23}"/>
              </a:ext>
            </a:extLst>
          </p:cNvPr>
          <p:cNvGrpSpPr/>
          <p:nvPr/>
        </p:nvGrpSpPr>
        <p:grpSpPr>
          <a:xfrm rot="-1540764">
            <a:off x="3021029" y="1948864"/>
            <a:ext cx="612696" cy="859208"/>
            <a:chOff x="2647100" y="4265425"/>
            <a:chExt cx="945502" cy="1340346"/>
          </a:xfrm>
        </p:grpSpPr>
        <p:sp>
          <p:nvSpPr>
            <p:cNvPr id="4" name="Google Shape;767;p82">
              <a:extLst>
                <a:ext uri="{FF2B5EF4-FFF2-40B4-BE49-F238E27FC236}">
                  <a16:creationId xmlns:a16="http://schemas.microsoft.com/office/drawing/2014/main" id="{12F4D7DF-D509-EAB1-52D5-1EAEBBFFA390}"/>
                </a:ext>
              </a:extLst>
            </p:cNvPr>
            <p:cNvSpPr/>
            <p:nvPr/>
          </p:nvSpPr>
          <p:spPr>
            <a:xfrm>
              <a:off x="2647100" y="4265425"/>
              <a:ext cx="253500" cy="253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768;p82">
              <a:extLst>
                <a:ext uri="{FF2B5EF4-FFF2-40B4-BE49-F238E27FC236}">
                  <a16:creationId xmlns:a16="http://schemas.microsoft.com/office/drawing/2014/main" id="{09FAC826-0C35-B128-93C5-A2321D4CA3D6}"/>
                </a:ext>
              </a:extLst>
            </p:cNvPr>
            <p:cNvSpPr/>
            <p:nvPr/>
          </p:nvSpPr>
          <p:spPr>
            <a:xfrm>
              <a:off x="2799500" y="4417825"/>
              <a:ext cx="253500" cy="253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769;p82">
              <a:extLst>
                <a:ext uri="{FF2B5EF4-FFF2-40B4-BE49-F238E27FC236}">
                  <a16:creationId xmlns:a16="http://schemas.microsoft.com/office/drawing/2014/main" id="{7DA7D3DE-9BBD-C5EA-6FDD-D71207D63D89}"/>
                </a:ext>
              </a:extLst>
            </p:cNvPr>
            <p:cNvSpPr/>
            <p:nvPr/>
          </p:nvSpPr>
          <p:spPr>
            <a:xfrm>
              <a:off x="2951900" y="4570225"/>
              <a:ext cx="253500" cy="253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770;p82">
              <a:extLst>
                <a:ext uri="{FF2B5EF4-FFF2-40B4-BE49-F238E27FC236}">
                  <a16:creationId xmlns:a16="http://schemas.microsoft.com/office/drawing/2014/main" id="{E6092CFB-52F1-84EA-6FB9-8ACC43191A6F}"/>
                </a:ext>
              </a:extLst>
            </p:cNvPr>
            <p:cNvSpPr/>
            <p:nvPr/>
          </p:nvSpPr>
          <p:spPr>
            <a:xfrm>
              <a:off x="3104300" y="4722625"/>
              <a:ext cx="253500" cy="253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771;p82">
              <a:extLst>
                <a:ext uri="{FF2B5EF4-FFF2-40B4-BE49-F238E27FC236}">
                  <a16:creationId xmlns:a16="http://schemas.microsoft.com/office/drawing/2014/main" id="{20D988A1-AB80-F439-67B6-ADAFA0EE02D5}"/>
                </a:ext>
              </a:extLst>
            </p:cNvPr>
            <p:cNvSpPr/>
            <p:nvPr/>
          </p:nvSpPr>
          <p:spPr>
            <a:xfrm>
              <a:off x="3256700" y="4875025"/>
              <a:ext cx="253500" cy="253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772;p82">
              <a:extLst>
                <a:ext uri="{FF2B5EF4-FFF2-40B4-BE49-F238E27FC236}">
                  <a16:creationId xmlns:a16="http://schemas.microsoft.com/office/drawing/2014/main" id="{7B0A1125-A4BF-78CC-EEDC-F2DF3C738991}"/>
                </a:ext>
              </a:extLst>
            </p:cNvPr>
            <p:cNvSpPr/>
            <p:nvPr/>
          </p:nvSpPr>
          <p:spPr>
            <a:xfrm rot="4532164">
              <a:off x="3311535" y="4306269"/>
              <a:ext cx="253433" cy="25343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773;p82">
              <a:extLst>
                <a:ext uri="{FF2B5EF4-FFF2-40B4-BE49-F238E27FC236}">
                  <a16:creationId xmlns:a16="http://schemas.microsoft.com/office/drawing/2014/main" id="{4D546F2B-AB52-CA08-EA83-0577554C07F1}"/>
                </a:ext>
              </a:extLst>
            </p:cNvPr>
            <p:cNvSpPr/>
            <p:nvPr/>
          </p:nvSpPr>
          <p:spPr>
            <a:xfrm rot="4532164">
              <a:off x="3201936" y="4491848"/>
              <a:ext cx="253433" cy="25343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774;p82">
              <a:extLst>
                <a:ext uri="{FF2B5EF4-FFF2-40B4-BE49-F238E27FC236}">
                  <a16:creationId xmlns:a16="http://schemas.microsoft.com/office/drawing/2014/main" id="{499BD5D3-3C86-8278-E74D-E30A2759D24B}"/>
                </a:ext>
              </a:extLst>
            </p:cNvPr>
            <p:cNvSpPr/>
            <p:nvPr/>
          </p:nvSpPr>
          <p:spPr>
            <a:xfrm rot="4532164">
              <a:off x="2936737" y="4908243"/>
              <a:ext cx="253433" cy="25343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775;p82">
              <a:extLst>
                <a:ext uri="{FF2B5EF4-FFF2-40B4-BE49-F238E27FC236}">
                  <a16:creationId xmlns:a16="http://schemas.microsoft.com/office/drawing/2014/main" id="{F93416B0-A2CE-5BE0-2B41-DB5744611DE4}"/>
                </a:ext>
              </a:extLst>
            </p:cNvPr>
            <p:cNvSpPr/>
            <p:nvPr/>
          </p:nvSpPr>
          <p:spPr>
            <a:xfrm rot="4532164">
              <a:off x="2827138" y="5093822"/>
              <a:ext cx="253433" cy="25343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776;p82">
              <a:extLst>
                <a:ext uri="{FF2B5EF4-FFF2-40B4-BE49-F238E27FC236}">
                  <a16:creationId xmlns:a16="http://schemas.microsoft.com/office/drawing/2014/main" id="{AFC880A9-C53F-3271-FF7D-2E67C5DAAD80}"/>
                </a:ext>
              </a:extLst>
            </p:cNvPr>
            <p:cNvSpPr/>
            <p:nvPr/>
          </p:nvSpPr>
          <p:spPr>
            <a:xfrm rot="8258376">
              <a:off x="3141647" y="5300150"/>
              <a:ext cx="253342" cy="253342"/>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777;p82">
              <a:extLst>
                <a:ext uri="{FF2B5EF4-FFF2-40B4-BE49-F238E27FC236}">
                  <a16:creationId xmlns:a16="http://schemas.microsoft.com/office/drawing/2014/main" id="{63703EEA-5FA2-2FFF-8053-C7E9D7B9A6F7}"/>
                </a:ext>
              </a:extLst>
            </p:cNvPr>
            <p:cNvSpPr/>
            <p:nvPr/>
          </p:nvSpPr>
          <p:spPr>
            <a:xfrm rot="8258376">
              <a:off x="2926355" y="5290104"/>
              <a:ext cx="253342" cy="253342"/>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778;p82">
              <a:extLst>
                <a:ext uri="{FF2B5EF4-FFF2-40B4-BE49-F238E27FC236}">
                  <a16:creationId xmlns:a16="http://schemas.microsoft.com/office/drawing/2014/main" id="{9765DCB7-06A8-0A7D-A484-BFE5048BFE7C}"/>
                </a:ext>
              </a:extLst>
            </p:cNvPr>
            <p:cNvSpPr/>
            <p:nvPr/>
          </p:nvSpPr>
          <p:spPr>
            <a:xfrm rot="8258376">
              <a:off x="3256772" y="5093875"/>
              <a:ext cx="253342" cy="253342"/>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CCBE0"/>
                </a:solidFill>
                <a:latin typeface="Arial"/>
                <a:ea typeface="Arial"/>
                <a:cs typeface="Arial"/>
                <a:sym typeface="Arial"/>
              </a:endParaRPr>
            </a:p>
          </p:txBody>
        </p:sp>
      </p:grpSp>
      <p:grpSp>
        <p:nvGrpSpPr>
          <p:cNvPr id="19" name="Google Shape;779;p82">
            <a:extLst>
              <a:ext uri="{FF2B5EF4-FFF2-40B4-BE49-F238E27FC236}">
                <a16:creationId xmlns:a16="http://schemas.microsoft.com/office/drawing/2014/main" id="{C0723C3E-FB75-92F3-2D36-870238CACEF9}"/>
              </a:ext>
            </a:extLst>
          </p:cNvPr>
          <p:cNvGrpSpPr/>
          <p:nvPr/>
        </p:nvGrpSpPr>
        <p:grpSpPr>
          <a:xfrm>
            <a:off x="5138525" y="2080931"/>
            <a:ext cx="777624" cy="511394"/>
            <a:chOff x="2951616" y="4479058"/>
            <a:chExt cx="1158558" cy="773901"/>
          </a:xfrm>
        </p:grpSpPr>
        <p:sp>
          <p:nvSpPr>
            <p:cNvPr id="20" name="Google Shape;780;p82">
              <a:extLst>
                <a:ext uri="{FF2B5EF4-FFF2-40B4-BE49-F238E27FC236}">
                  <a16:creationId xmlns:a16="http://schemas.microsoft.com/office/drawing/2014/main" id="{72D2A7AA-E5CB-6437-9563-CFE3B941AF84}"/>
                </a:ext>
              </a:extLst>
            </p:cNvPr>
            <p:cNvSpPr/>
            <p:nvPr/>
          </p:nvSpPr>
          <p:spPr>
            <a:xfrm rot="-2700000">
              <a:off x="2995286" y="4522728"/>
              <a:ext cx="210859" cy="210859"/>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781;p82">
              <a:extLst>
                <a:ext uri="{FF2B5EF4-FFF2-40B4-BE49-F238E27FC236}">
                  <a16:creationId xmlns:a16="http://schemas.microsoft.com/office/drawing/2014/main" id="{6F42249A-805A-79ED-1741-74EF13292187}"/>
                </a:ext>
              </a:extLst>
            </p:cNvPr>
            <p:cNvSpPr/>
            <p:nvPr/>
          </p:nvSpPr>
          <p:spPr>
            <a:xfrm rot="-2700000">
              <a:off x="3174432" y="4522728"/>
              <a:ext cx="210859" cy="210859"/>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782;p82">
              <a:extLst>
                <a:ext uri="{FF2B5EF4-FFF2-40B4-BE49-F238E27FC236}">
                  <a16:creationId xmlns:a16="http://schemas.microsoft.com/office/drawing/2014/main" id="{1AE8E47A-C19F-9377-031C-DED39AF2AC8D}"/>
                </a:ext>
              </a:extLst>
            </p:cNvPr>
            <p:cNvSpPr/>
            <p:nvPr/>
          </p:nvSpPr>
          <p:spPr>
            <a:xfrm rot="-2700000">
              <a:off x="3353577" y="4522728"/>
              <a:ext cx="210859" cy="210859"/>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783;p82">
              <a:extLst>
                <a:ext uri="{FF2B5EF4-FFF2-40B4-BE49-F238E27FC236}">
                  <a16:creationId xmlns:a16="http://schemas.microsoft.com/office/drawing/2014/main" id="{EEA2DACC-5747-E7A6-7689-14024683A988}"/>
                </a:ext>
              </a:extLst>
            </p:cNvPr>
            <p:cNvSpPr/>
            <p:nvPr/>
          </p:nvSpPr>
          <p:spPr>
            <a:xfrm rot="511361">
              <a:off x="3667680" y="4884576"/>
              <a:ext cx="210525" cy="210525"/>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784;p82">
              <a:extLst>
                <a:ext uri="{FF2B5EF4-FFF2-40B4-BE49-F238E27FC236}">
                  <a16:creationId xmlns:a16="http://schemas.microsoft.com/office/drawing/2014/main" id="{6B2D03DA-62E6-4D2A-AFC9-6E7486CE9DAB}"/>
                </a:ext>
              </a:extLst>
            </p:cNvPr>
            <p:cNvSpPr/>
            <p:nvPr/>
          </p:nvSpPr>
          <p:spPr>
            <a:xfrm rot="511361">
              <a:off x="3533963" y="5027996"/>
              <a:ext cx="210525" cy="210525"/>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785;p82">
              <a:extLst>
                <a:ext uri="{FF2B5EF4-FFF2-40B4-BE49-F238E27FC236}">
                  <a16:creationId xmlns:a16="http://schemas.microsoft.com/office/drawing/2014/main" id="{687D6C0C-A491-E0B6-B855-594413C088E5}"/>
                </a:ext>
              </a:extLst>
            </p:cNvPr>
            <p:cNvSpPr/>
            <p:nvPr/>
          </p:nvSpPr>
          <p:spPr>
            <a:xfrm rot="5041767">
              <a:off x="3889253" y="4567616"/>
              <a:ext cx="210542" cy="210542"/>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786;p82">
              <a:extLst>
                <a:ext uri="{FF2B5EF4-FFF2-40B4-BE49-F238E27FC236}">
                  <a16:creationId xmlns:a16="http://schemas.microsoft.com/office/drawing/2014/main" id="{B29EBB45-4838-6427-8C60-8504D1F41C48}"/>
                </a:ext>
              </a:extLst>
            </p:cNvPr>
            <p:cNvSpPr/>
            <p:nvPr/>
          </p:nvSpPr>
          <p:spPr>
            <a:xfrm rot="5041767">
              <a:off x="3776398" y="4706745"/>
              <a:ext cx="210542" cy="210542"/>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 name="Google Shape;787;p82">
            <a:extLst>
              <a:ext uri="{FF2B5EF4-FFF2-40B4-BE49-F238E27FC236}">
                <a16:creationId xmlns:a16="http://schemas.microsoft.com/office/drawing/2014/main" id="{3DAAEA82-6A28-B1D1-8A48-727881CAFE2F}"/>
              </a:ext>
            </a:extLst>
          </p:cNvPr>
          <p:cNvGrpSpPr/>
          <p:nvPr/>
        </p:nvGrpSpPr>
        <p:grpSpPr>
          <a:xfrm>
            <a:off x="7596411" y="1991907"/>
            <a:ext cx="777620" cy="605734"/>
            <a:chOff x="5323228" y="992970"/>
            <a:chExt cx="1171821" cy="825588"/>
          </a:xfrm>
        </p:grpSpPr>
        <p:sp>
          <p:nvSpPr>
            <p:cNvPr id="28" name="Google Shape;788;p82">
              <a:extLst>
                <a:ext uri="{FF2B5EF4-FFF2-40B4-BE49-F238E27FC236}">
                  <a16:creationId xmlns:a16="http://schemas.microsoft.com/office/drawing/2014/main" id="{937CDA14-D5F5-B7E9-C24C-A0A62B0E15CC}"/>
                </a:ext>
              </a:extLst>
            </p:cNvPr>
            <p:cNvSpPr/>
            <p:nvPr/>
          </p:nvSpPr>
          <p:spPr>
            <a:xfrm rot="-2700000">
              <a:off x="5608761" y="1036640"/>
              <a:ext cx="210859" cy="210859"/>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789;p82">
              <a:extLst>
                <a:ext uri="{FF2B5EF4-FFF2-40B4-BE49-F238E27FC236}">
                  <a16:creationId xmlns:a16="http://schemas.microsoft.com/office/drawing/2014/main" id="{E179F6DD-6A15-635E-8DC9-13EC50FC5067}"/>
                </a:ext>
              </a:extLst>
            </p:cNvPr>
            <p:cNvSpPr/>
            <p:nvPr/>
          </p:nvSpPr>
          <p:spPr>
            <a:xfrm rot="-2700000">
              <a:off x="5787907" y="1036640"/>
              <a:ext cx="210859" cy="210859"/>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790;p82">
              <a:extLst>
                <a:ext uri="{FF2B5EF4-FFF2-40B4-BE49-F238E27FC236}">
                  <a16:creationId xmlns:a16="http://schemas.microsoft.com/office/drawing/2014/main" id="{A7144120-813F-A074-1D35-F69EEB79E8F2}"/>
                </a:ext>
              </a:extLst>
            </p:cNvPr>
            <p:cNvSpPr/>
            <p:nvPr/>
          </p:nvSpPr>
          <p:spPr>
            <a:xfrm rot="5041767">
              <a:off x="6274128" y="1081528"/>
              <a:ext cx="210542" cy="210542"/>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791;p82">
              <a:extLst>
                <a:ext uri="{FF2B5EF4-FFF2-40B4-BE49-F238E27FC236}">
                  <a16:creationId xmlns:a16="http://schemas.microsoft.com/office/drawing/2014/main" id="{1A1668C1-1EC9-B686-0240-1706220F2FB4}"/>
                </a:ext>
              </a:extLst>
            </p:cNvPr>
            <p:cNvSpPr/>
            <p:nvPr/>
          </p:nvSpPr>
          <p:spPr>
            <a:xfrm rot="5041767">
              <a:off x="6161273" y="1220657"/>
              <a:ext cx="210542" cy="210542"/>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792;p82">
              <a:extLst>
                <a:ext uri="{FF2B5EF4-FFF2-40B4-BE49-F238E27FC236}">
                  <a16:creationId xmlns:a16="http://schemas.microsoft.com/office/drawing/2014/main" id="{17FF4F12-849C-BEE2-9D31-43A2C2B63532}"/>
                </a:ext>
              </a:extLst>
            </p:cNvPr>
            <p:cNvSpPr/>
            <p:nvPr/>
          </p:nvSpPr>
          <p:spPr>
            <a:xfrm rot="-2700000">
              <a:off x="5889211" y="1564028"/>
              <a:ext cx="210859" cy="210859"/>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793;p82">
              <a:extLst>
                <a:ext uri="{FF2B5EF4-FFF2-40B4-BE49-F238E27FC236}">
                  <a16:creationId xmlns:a16="http://schemas.microsoft.com/office/drawing/2014/main" id="{035ABBC0-EF7C-9EA5-1F03-B7ECE1CD9920}"/>
                </a:ext>
              </a:extLst>
            </p:cNvPr>
            <p:cNvSpPr/>
            <p:nvPr/>
          </p:nvSpPr>
          <p:spPr>
            <a:xfrm rot="-2700000">
              <a:off x="6068357" y="1564028"/>
              <a:ext cx="210859" cy="210859"/>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794;p82">
              <a:extLst>
                <a:ext uri="{FF2B5EF4-FFF2-40B4-BE49-F238E27FC236}">
                  <a16:creationId xmlns:a16="http://schemas.microsoft.com/office/drawing/2014/main" id="{57E33A5C-2644-2C6A-46F3-AEB799DC4F91}"/>
                </a:ext>
              </a:extLst>
            </p:cNvPr>
            <p:cNvSpPr/>
            <p:nvPr/>
          </p:nvSpPr>
          <p:spPr>
            <a:xfrm rot="-1740427">
              <a:off x="5361146" y="1395064"/>
              <a:ext cx="210963" cy="21096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795;p82">
              <a:extLst>
                <a:ext uri="{FF2B5EF4-FFF2-40B4-BE49-F238E27FC236}">
                  <a16:creationId xmlns:a16="http://schemas.microsoft.com/office/drawing/2014/main" id="{897AD47F-C38A-D754-1953-71B2DCA76B83}"/>
                </a:ext>
              </a:extLst>
            </p:cNvPr>
            <p:cNvSpPr/>
            <p:nvPr/>
          </p:nvSpPr>
          <p:spPr>
            <a:xfrm rot="-1740427">
              <a:off x="5533349" y="1444452"/>
              <a:ext cx="210963" cy="21096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 name="Google Shape;796;p82">
            <a:extLst>
              <a:ext uri="{FF2B5EF4-FFF2-40B4-BE49-F238E27FC236}">
                <a16:creationId xmlns:a16="http://schemas.microsoft.com/office/drawing/2014/main" id="{06C5DC71-3092-04D5-3699-A5E14C2708AB}"/>
              </a:ext>
            </a:extLst>
          </p:cNvPr>
          <p:cNvGrpSpPr/>
          <p:nvPr/>
        </p:nvGrpSpPr>
        <p:grpSpPr>
          <a:xfrm>
            <a:off x="9792620" y="1984269"/>
            <a:ext cx="777338" cy="605664"/>
            <a:chOff x="7253065" y="825583"/>
            <a:chExt cx="1218972" cy="949912"/>
          </a:xfrm>
        </p:grpSpPr>
        <p:sp>
          <p:nvSpPr>
            <p:cNvPr id="37" name="Google Shape;797;p82">
              <a:extLst>
                <a:ext uri="{FF2B5EF4-FFF2-40B4-BE49-F238E27FC236}">
                  <a16:creationId xmlns:a16="http://schemas.microsoft.com/office/drawing/2014/main" id="{6F5633B5-CBDD-294B-80EA-D9ABFAA5719E}"/>
                </a:ext>
              </a:extLst>
            </p:cNvPr>
            <p:cNvSpPr/>
            <p:nvPr/>
          </p:nvSpPr>
          <p:spPr>
            <a:xfrm rot="-2700000">
              <a:off x="7708136" y="1167453"/>
              <a:ext cx="210859" cy="210859"/>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798;p82">
              <a:extLst>
                <a:ext uri="{FF2B5EF4-FFF2-40B4-BE49-F238E27FC236}">
                  <a16:creationId xmlns:a16="http://schemas.microsoft.com/office/drawing/2014/main" id="{9B383D70-D524-F99C-85DD-6C891DCC5EAB}"/>
                </a:ext>
              </a:extLst>
            </p:cNvPr>
            <p:cNvSpPr/>
            <p:nvPr/>
          </p:nvSpPr>
          <p:spPr>
            <a:xfrm rot="-2700000">
              <a:off x="7850507" y="869253"/>
              <a:ext cx="210859" cy="210859"/>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799;p82">
              <a:extLst>
                <a:ext uri="{FF2B5EF4-FFF2-40B4-BE49-F238E27FC236}">
                  <a16:creationId xmlns:a16="http://schemas.microsoft.com/office/drawing/2014/main" id="{AE446288-FDBC-F1F8-ACBA-A1BF59B9F701}"/>
                </a:ext>
              </a:extLst>
            </p:cNvPr>
            <p:cNvSpPr/>
            <p:nvPr/>
          </p:nvSpPr>
          <p:spPr>
            <a:xfrm rot="5041767">
              <a:off x="8217653" y="980166"/>
              <a:ext cx="210542" cy="210542"/>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800;p82">
              <a:extLst>
                <a:ext uri="{FF2B5EF4-FFF2-40B4-BE49-F238E27FC236}">
                  <a16:creationId xmlns:a16="http://schemas.microsoft.com/office/drawing/2014/main" id="{BB1BCB9A-2657-EF80-0AA5-D98318D4AE9B}"/>
                </a:ext>
              </a:extLst>
            </p:cNvPr>
            <p:cNvSpPr/>
            <p:nvPr/>
          </p:nvSpPr>
          <p:spPr>
            <a:xfrm rot="5041767">
              <a:off x="8097648" y="1233920"/>
              <a:ext cx="210542" cy="210542"/>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801;p82">
              <a:extLst>
                <a:ext uri="{FF2B5EF4-FFF2-40B4-BE49-F238E27FC236}">
                  <a16:creationId xmlns:a16="http://schemas.microsoft.com/office/drawing/2014/main" id="{7A77071F-4E86-FFE8-4C64-E78064F863FD}"/>
                </a:ext>
              </a:extLst>
            </p:cNvPr>
            <p:cNvSpPr/>
            <p:nvPr/>
          </p:nvSpPr>
          <p:spPr>
            <a:xfrm rot="-2700000">
              <a:off x="7847599" y="1515328"/>
              <a:ext cx="210859" cy="210859"/>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802;p82">
              <a:extLst>
                <a:ext uri="{FF2B5EF4-FFF2-40B4-BE49-F238E27FC236}">
                  <a16:creationId xmlns:a16="http://schemas.microsoft.com/office/drawing/2014/main" id="{658A95FB-4C7F-DCBA-1D17-9467538F8CD5}"/>
                </a:ext>
              </a:extLst>
            </p:cNvPr>
            <p:cNvSpPr/>
            <p:nvPr/>
          </p:nvSpPr>
          <p:spPr>
            <a:xfrm rot="-2700000">
              <a:off x="8217507" y="1520965"/>
              <a:ext cx="210859" cy="210859"/>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803;p82">
              <a:extLst>
                <a:ext uri="{FF2B5EF4-FFF2-40B4-BE49-F238E27FC236}">
                  <a16:creationId xmlns:a16="http://schemas.microsoft.com/office/drawing/2014/main" id="{B2AB6196-80E6-100D-C7CD-5D4A91600F00}"/>
                </a:ext>
              </a:extLst>
            </p:cNvPr>
            <p:cNvSpPr/>
            <p:nvPr/>
          </p:nvSpPr>
          <p:spPr>
            <a:xfrm rot="-1740427">
              <a:off x="7290983" y="1233702"/>
              <a:ext cx="210963" cy="21096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804;p82">
              <a:extLst>
                <a:ext uri="{FF2B5EF4-FFF2-40B4-BE49-F238E27FC236}">
                  <a16:creationId xmlns:a16="http://schemas.microsoft.com/office/drawing/2014/main" id="{0525312A-AA4A-D8EA-11C0-58072EFBB9B4}"/>
                </a:ext>
              </a:extLst>
            </p:cNvPr>
            <p:cNvSpPr/>
            <p:nvPr/>
          </p:nvSpPr>
          <p:spPr>
            <a:xfrm rot="-1740427">
              <a:off x="7483361" y="1492740"/>
              <a:ext cx="210963" cy="21096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aphicFrame>
        <p:nvGraphicFramePr>
          <p:cNvPr id="45" name="Google Shape;762;p82">
            <a:extLst>
              <a:ext uri="{FF2B5EF4-FFF2-40B4-BE49-F238E27FC236}">
                <a16:creationId xmlns:a16="http://schemas.microsoft.com/office/drawing/2014/main" id="{8C750BE0-BDBC-CB6C-56EE-5E3683D14FD5}"/>
              </a:ext>
            </a:extLst>
          </p:cNvPr>
          <p:cNvGraphicFramePr/>
          <p:nvPr>
            <p:extLst>
              <p:ext uri="{D42A27DB-BD31-4B8C-83A1-F6EECF244321}">
                <p14:modId xmlns:p14="http://schemas.microsoft.com/office/powerpoint/2010/main" val="128212053"/>
              </p:ext>
            </p:extLst>
          </p:nvPr>
        </p:nvGraphicFramePr>
        <p:xfrm>
          <a:off x="1065411" y="2894749"/>
          <a:ext cx="10157760" cy="3798937"/>
        </p:xfrm>
        <a:graphic>
          <a:graphicData uri="http://schemas.openxmlformats.org/drawingml/2006/table">
            <a:tbl>
              <a:tblPr>
                <a:noFill/>
              </a:tblPr>
              <a:tblGrid>
                <a:gridCol w="1271460">
                  <a:extLst>
                    <a:ext uri="{9D8B030D-6E8A-4147-A177-3AD203B41FA5}">
                      <a16:colId xmlns:a16="http://schemas.microsoft.com/office/drawing/2014/main" val="20000"/>
                    </a:ext>
                  </a:extLst>
                </a:gridCol>
                <a:gridCol w="2142896">
                  <a:extLst>
                    <a:ext uri="{9D8B030D-6E8A-4147-A177-3AD203B41FA5}">
                      <a16:colId xmlns:a16="http://schemas.microsoft.com/office/drawing/2014/main" val="20001"/>
                    </a:ext>
                  </a:extLst>
                </a:gridCol>
                <a:gridCol w="2286688">
                  <a:extLst>
                    <a:ext uri="{9D8B030D-6E8A-4147-A177-3AD203B41FA5}">
                      <a16:colId xmlns:a16="http://schemas.microsoft.com/office/drawing/2014/main" val="20002"/>
                    </a:ext>
                  </a:extLst>
                </a:gridCol>
                <a:gridCol w="2348960">
                  <a:extLst>
                    <a:ext uri="{9D8B030D-6E8A-4147-A177-3AD203B41FA5}">
                      <a16:colId xmlns:a16="http://schemas.microsoft.com/office/drawing/2014/main" val="20003"/>
                    </a:ext>
                  </a:extLst>
                </a:gridCol>
                <a:gridCol w="2107756">
                  <a:extLst>
                    <a:ext uri="{9D8B030D-6E8A-4147-A177-3AD203B41FA5}">
                      <a16:colId xmlns:a16="http://schemas.microsoft.com/office/drawing/2014/main" val="20004"/>
                    </a:ext>
                  </a:extLst>
                </a:gridCol>
              </a:tblGrid>
              <a:tr h="676239">
                <a:tc>
                  <a:txBody>
                    <a:bodyPr/>
                    <a:lstStyle/>
                    <a:p>
                      <a:pPr marL="0" marR="0" lvl="0" indent="0" algn="l" rtl="0">
                        <a:lnSpc>
                          <a:spcPct val="100000"/>
                        </a:lnSpc>
                        <a:spcBef>
                          <a:spcPts val="0"/>
                        </a:spcBef>
                        <a:spcAft>
                          <a:spcPts val="0"/>
                        </a:spcAft>
                        <a:buClr>
                          <a:srgbClr val="000000"/>
                        </a:buClr>
                        <a:buSzPts val="1100"/>
                        <a:buFont typeface="Arial"/>
                        <a:buNone/>
                      </a:pPr>
                      <a:r>
                        <a:rPr lang="en-GB" sz="1600" b="1" u="none" strike="noStrike" cap="none">
                          <a:solidFill>
                            <a:schemeClr val="bg1"/>
                          </a:solidFill>
                          <a:latin typeface="Inter"/>
                          <a:ea typeface="Inter"/>
                          <a:cs typeface="Inter"/>
                          <a:sym typeface="Inter"/>
                        </a:rPr>
                        <a:t>Formula</a:t>
                      </a:r>
                      <a:endParaRPr sz="1600" b="1" u="none" strike="noStrike" cap="none">
                        <a:solidFill>
                          <a:schemeClr val="bg1"/>
                        </a:solidFill>
                        <a:latin typeface="Inter"/>
                        <a:ea typeface="Inter"/>
                        <a:cs typeface="Inter"/>
                        <a:sym typeface="Inter"/>
                      </a:endParaRPr>
                    </a:p>
                  </a:txBody>
                  <a:tcPr marL="91425" marR="91425" marT="91425" marB="91425" anchor="ctr">
                    <a:solidFill>
                      <a:srgbClr val="7CCBE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400" b="1" u="none" strike="noStrike" cap="none">
                          <a:solidFill>
                            <a:schemeClr val="dk1"/>
                          </a:solidFill>
                          <a:latin typeface="Inter"/>
                          <a:ea typeface="Inter"/>
                          <a:cs typeface="Inter"/>
                          <a:sym typeface="Inter"/>
                        </a:rPr>
                        <a:t>Standard formula</a:t>
                      </a:r>
                      <a:endParaRPr sz="1400" b="1"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100"/>
                        <a:buFont typeface="Arial"/>
                        <a:buNone/>
                      </a:pPr>
                      <a:r>
                        <a:rPr lang="en-GB" sz="1400" b="1" u="none" strike="noStrike" cap="none">
                          <a:solidFill>
                            <a:schemeClr val="dk1"/>
                          </a:solidFill>
                          <a:latin typeface="Inter"/>
                          <a:ea typeface="Inter"/>
                          <a:cs typeface="Inter"/>
                          <a:sym typeface="Inter"/>
                        </a:rPr>
                        <a:t>Whole, intact protein</a:t>
                      </a:r>
                      <a:endParaRPr sz="1400" b="1" u="none" strike="noStrike" cap="none">
                        <a:solidFill>
                          <a:schemeClr val="dk1"/>
                        </a:solidFill>
                        <a:latin typeface="Inter"/>
                        <a:ea typeface="Inter"/>
                        <a:cs typeface="Inter"/>
                        <a:sym typeface="Inter"/>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GB" sz="1400" b="1" u="none" strike="noStrike" cap="none">
                          <a:solidFill>
                            <a:schemeClr val="dk1"/>
                          </a:solidFill>
                          <a:latin typeface="Inter"/>
                          <a:ea typeface="Inter"/>
                          <a:cs typeface="Inter"/>
                          <a:sym typeface="Inter"/>
                        </a:rPr>
                        <a:t>Comfort formula</a:t>
                      </a:r>
                      <a:endParaRPr sz="1400" b="1"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1100"/>
                        <a:buFont typeface="Arial"/>
                        <a:buNone/>
                      </a:pPr>
                      <a:r>
                        <a:rPr lang="en-GB" sz="1400" b="1" u="none" strike="noStrike" cap="none">
                          <a:solidFill>
                            <a:schemeClr val="dk1"/>
                          </a:solidFill>
                          <a:latin typeface="Inter"/>
                          <a:ea typeface="Inter"/>
                          <a:cs typeface="Inter"/>
                          <a:sym typeface="Inter"/>
                        </a:rPr>
                        <a:t>Partially hydrolysed</a:t>
                      </a:r>
                      <a:r>
                        <a:rPr lang="en-GB" sz="1400" b="1" u="none" strike="noStrike" cap="none">
                          <a:solidFill>
                            <a:schemeClr val="dk1"/>
                          </a:solidFill>
                          <a:latin typeface="Inter"/>
                          <a:ea typeface="Inter"/>
                          <a:cs typeface="Inter"/>
                        </a:rPr>
                        <a:t> </a:t>
                      </a:r>
                      <a:endParaRPr sz="1400" b="1" u="none" strike="noStrike" cap="none">
                        <a:solidFill>
                          <a:schemeClr val="dk1"/>
                        </a:solidFill>
                        <a:latin typeface="Inter"/>
                        <a:ea typeface="Inter"/>
                        <a:cs typeface="Inter"/>
                        <a:sym typeface="Inter"/>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GB" sz="1400" b="1" u="none" strike="noStrike" cap="none">
                          <a:solidFill>
                            <a:schemeClr val="dk1"/>
                          </a:solidFill>
                          <a:latin typeface="Inter"/>
                          <a:ea typeface="Inter"/>
                          <a:cs typeface="Inter"/>
                          <a:sym typeface="Inter"/>
                        </a:rPr>
                        <a:t>Extensively hydrolysed formula (EHF)</a:t>
                      </a:r>
                      <a:endParaRPr sz="1400" b="1" u="none" strike="noStrike" cap="none">
                        <a:solidFill>
                          <a:schemeClr val="dk1"/>
                        </a:solidFill>
                        <a:latin typeface="Inter"/>
                        <a:ea typeface="Inter"/>
                        <a:cs typeface="Inter"/>
                        <a:sym typeface="Inter"/>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GB" sz="1400" b="1" u="none" strike="noStrike" cap="none">
                          <a:solidFill>
                            <a:schemeClr val="dk1"/>
                          </a:solidFill>
                          <a:latin typeface="Inter"/>
                          <a:ea typeface="Inter"/>
                          <a:cs typeface="Inter"/>
                          <a:sym typeface="Inter"/>
                        </a:rPr>
                        <a:t>Amino acid formula (AAF)</a:t>
                      </a:r>
                      <a:r>
                        <a:rPr lang="en-GB" sz="1400" b="1" u="none" strike="noStrike" cap="none">
                          <a:solidFill>
                            <a:schemeClr val="dk1"/>
                          </a:solidFill>
                          <a:latin typeface="Inter"/>
                          <a:ea typeface="Inter"/>
                          <a:cs typeface="Inter"/>
                        </a:rPr>
                        <a:t> </a:t>
                      </a:r>
                      <a:endParaRPr sz="1400" b="1" u="none" strike="noStrike" cap="none">
                        <a:solidFill>
                          <a:schemeClr val="dk1"/>
                        </a:solidFill>
                        <a:latin typeface="Inter"/>
                        <a:ea typeface="Inter"/>
                        <a:cs typeface="Inter"/>
                        <a:sym typeface="Inter"/>
                      </a:endParaRPr>
                    </a:p>
                  </a:txBody>
                  <a:tcPr marL="91425" marR="91425" marT="91425" marB="91425" anchor="ctr"/>
                </a:tc>
                <a:extLst>
                  <a:ext uri="{0D108BD9-81ED-4DB2-BD59-A6C34878D82A}">
                    <a16:rowId xmlns:a16="http://schemas.microsoft.com/office/drawing/2014/main" val="10000"/>
                  </a:ext>
                </a:extLst>
              </a:tr>
              <a:tr h="1113831">
                <a:tc>
                  <a:txBody>
                    <a:bodyPr/>
                    <a:lstStyle/>
                    <a:p>
                      <a:pPr marL="0" marR="0" lvl="0" indent="0" algn="l" rtl="0">
                        <a:lnSpc>
                          <a:spcPct val="100000"/>
                        </a:lnSpc>
                        <a:spcBef>
                          <a:spcPts val="0"/>
                        </a:spcBef>
                        <a:spcAft>
                          <a:spcPts val="0"/>
                        </a:spcAft>
                        <a:buClr>
                          <a:srgbClr val="000000"/>
                        </a:buClr>
                        <a:buSzPts val="1100"/>
                        <a:buFont typeface="Arial"/>
                        <a:buNone/>
                      </a:pPr>
                      <a:r>
                        <a:rPr lang="en-GB" sz="1600" b="1" u="none" strike="noStrike" cap="none">
                          <a:solidFill>
                            <a:schemeClr val="bg1"/>
                          </a:solidFill>
                          <a:latin typeface="Inter"/>
                          <a:ea typeface="Inter"/>
                          <a:cs typeface="Inter"/>
                          <a:sym typeface="Inter"/>
                        </a:rPr>
                        <a:t>Availability</a:t>
                      </a:r>
                      <a:r>
                        <a:rPr lang="en-GB" sz="1600" b="1" u="none" strike="noStrike" cap="none">
                          <a:solidFill>
                            <a:schemeClr val="bg1"/>
                          </a:solidFill>
                          <a:latin typeface="Inter"/>
                          <a:ea typeface="Inter"/>
                          <a:cs typeface="Inter"/>
                        </a:rPr>
                        <a:t> </a:t>
                      </a:r>
                      <a:endParaRPr sz="1600" b="1" u="none" strike="noStrike" cap="none">
                        <a:solidFill>
                          <a:schemeClr val="bg1"/>
                        </a:solidFill>
                        <a:latin typeface="Inter"/>
                        <a:ea typeface="Inter"/>
                        <a:cs typeface="Inter"/>
                        <a:sym typeface="Inter"/>
                      </a:endParaRPr>
                    </a:p>
                  </a:txBody>
                  <a:tcPr marL="91425" marR="91425" marT="91425" marB="91425" anchor="ctr">
                    <a:solidFill>
                      <a:srgbClr val="7CCBE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400" u="none" strike="noStrike" cap="none">
                          <a:solidFill>
                            <a:schemeClr val="dk1"/>
                          </a:solidFill>
                          <a:latin typeface="Inter"/>
                          <a:ea typeface="Inter"/>
                          <a:cs typeface="Inter"/>
                          <a:sym typeface="Inter"/>
                        </a:rPr>
                        <a:t>Purchased from supermarkets or pharmacies</a:t>
                      </a:r>
                      <a:r>
                        <a:rPr lang="en-GB" sz="1400" u="none" strike="noStrike" cap="none">
                          <a:solidFill>
                            <a:schemeClr val="dk1"/>
                          </a:solidFill>
                          <a:latin typeface="Inter"/>
                          <a:ea typeface="Inter"/>
                          <a:cs typeface="Inter"/>
                        </a:rPr>
                        <a:t> </a:t>
                      </a:r>
                      <a:endParaRPr sz="1400" u="none" strike="noStrike" cap="none">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1100"/>
                        <a:buFont typeface="Arial"/>
                        <a:buNone/>
                      </a:pPr>
                      <a:r>
                        <a:rPr lang="en-GB" sz="1400" b="1" u="none" strike="noStrike" cap="none">
                          <a:solidFill>
                            <a:srgbClr val="FF0000"/>
                          </a:solidFill>
                          <a:latin typeface="Inter"/>
                          <a:ea typeface="Inter"/>
                          <a:cs typeface="Inter"/>
                          <a:sym typeface="Inter"/>
                        </a:rPr>
                        <a:t>Not to be prescribed.</a:t>
                      </a:r>
                      <a:endParaRPr sz="1400" b="1" u="none" strike="noStrike" cap="none">
                        <a:solidFill>
                          <a:srgbClr val="FF0000"/>
                        </a:solidFill>
                        <a:latin typeface="Inter"/>
                        <a:ea typeface="Inter"/>
                        <a:cs typeface="Inter"/>
                        <a:sym typeface="Inter"/>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GB" sz="1400" u="none" strike="noStrike" cap="none">
                          <a:solidFill>
                            <a:schemeClr val="dk1"/>
                          </a:solidFill>
                          <a:latin typeface="Inter"/>
                          <a:ea typeface="Inter"/>
                          <a:cs typeface="Inter"/>
                          <a:sym typeface="Inter"/>
                        </a:rPr>
                        <a:t>Purchased from supermarkets or pharmacies.</a:t>
                      </a:r>
                      <a:endParaRPr sz="1400" u="none" strike="noStrike" cap="none">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1100"/>
                        <a:buFont typeface="Arial"/>
                        <a:buNone/>
                      </a:pPr>
                      <a:r>
                        <a:rPr lang="en-GB" sz="1400" b="1" u="none" strike="noStrike" cap="none">
                          <a:solidFill>
                            <a:srgbClr val="FF0000"/>
                          </a:solidFill>
                          <a:latin typeface="Inter"/>
                          <a:ea typeface="Inter"/>
                          <a:cs typeface="Inter"/>
                          <a:sym typeface="Inter"/>
                        </a:rPr>
                        <a:t>Not to be prescribed.</a:t>
                      </a:r>
                      <a:endParaRPr sz="1400" b="1" u="none" strike="noStrike" cap="none">
                        <a:solidFill>
                          <a:srgbClr val="FF0000"/>
                        </a:solidFill>
                        <a:latin typeface="Inter"/>
                        <a:ea typeface="Inter"/>
                        <a:cs typeface="Inter"/>
                        <a:sym typeface="Inter"/>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GB" sz="1400" u="none" strike="noStrike" cap="none">
                          <a:solidFill>
                            <a:schemeClr val="dk1"/>
                          </a:solidFill>
                          <a:latin typeface="Inter"/>
                          <a:ea typeface="Inter"/>
                          <a:cs typeface="Inter"/>
                          <a:sym typeface="Inter"/>
                        </a:rPr>
                        <a:t>Prescription only</a:t>
                      </a:r>
                      <a:endParaRPr sz="1400" u="none" strike="noStrike" cap="none">
                        <a:solidFill>
                          <a:schemeClr val="dk1"/>
                        </a:solidFill>
                        <a:latin typeface="Inter"/>
                        <a:ea typeface="Inter"/>
                        <a:cs typeface="Inter"/>
                        <a:sym typeface="Inter"/>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GB" sz="1400" u="none" strike="noStrike" cap="none">
                          <a:solidFill>
                            <a:schemeClr val="dk1"/>
                          </a:solidFill>
                          <a:latin typeface="Inter"/>
                          <a:ea typeface="Inter"/>
                          <a:cs typeface="Inter"/>
                          <a:sym typeface="Inter"/>
                        </a:rPr>
                        <a:t>Prescription only</a:t>
                      </a:r>
                      <a:endParaRPr sz="1400" u="none" strike="noStrike" cap="none">
                        <a:solidFill>
                          <a:schemeClr val="dk1"/>
                        </a:solidFill>
                        <a:latin typeface="Inter"/>
                        <a:ea typeface="Inter"/>
                        <a:cs typeface="Inter"/>
                        <a:sym typeface="Inter"/>
                      </a:endParaRPr>
                    </a:p>
                  </a:txBody>
                  <a:tcPr marL="91425" marR="91425" marT="91425" marB="91425"/>
                </a:tc>
                <a:extLst>
                  <a:ext uri="{0D108BD9-81ED-4DB2-BD59-A6C34878D82A}">
                    <a16:rowId xmlns:a16="http://schemas.microsoft.com/office/drawing/2014/main" val="10001"/>
                  </a:ext>
                </a:extLst>
              </a:tr>
              <a:tr h="1332628">
                <a:tc>
                  <a:txBody>
                    <a:bodyPr/>
                    <a:lstStyle/>
                    <a:p>
                      <a:pPr marL="0" marR="0" lvl="0" indent="0" algn="l" rtl="0">
                        <a:lnSpc>
                          <a:spcPct val="100000"/>
                        </a:lnSpc>
                        <a:spcBef>
                          <a:spcPts val="0"/>
                        </a:spcBef>
                        <a:spcAft>
                          <a:spcPts val="0"/>
                        </a:spcAft>
                        <a:buClr>
                          <a:srgbClr val="000000"/>
                        </a:buClr>
                        <a:buSzPts val="1100"/>
                        <a:buFont typeface="Arial"/>
                        <a:buNone/>
                      </a:pPr>
                      <a:r>
                        <a:rPr lang="en-GB" sz="1600" b="1" u="none" strike="noStrike" cap="none">
                          <a:solidFill>
                            <a:schemeClr val="bg1"/>
                          </a:solidFill>
                          <a:latin typeface="Inter"/>
                          <a:ea typeface="Inter"/>
                          <a:cs typeface="Inter"/>
                          <a:sym typeface="Inter"/>
                        </a:rPr>
                        <a:t>When to use</a:t>
                      </a:r>
                      <a:r>
                        <a:rPr lang="en-GB" sz="1600" b="1" u="none" strike="noStrike" cap="none">
                          <a:solidFill>
                            <a:schemeClr val="bg1"/>
                          </a:solidFill>
                          <a:latin typeface="Inter"/>
                          <a:ea typeface="Inter"/>
                          <a:cs typeface="Inter"/>
                        </a:rPr>
                        <a:t> </a:t>
                      </a:r>
                      <a:endParaRPr sz="1600" b="1" u="none" strike="noStrike" cap="none">
                        <a:solidFill>
                          <a:schemeClr val="bg1"/>
                        </a:solidFill>
                        <a:latin typeface="Inter"/>
                        <a:ea typeface="Inter"/>
                        <a:cs typeface="Inter"/>
                        <a:sym typeface="Inter"/>
                      </a:endParaRPr>
                    </a:p>
                  </a:txBody>
                  <a:tcPr marL="91425" marR="91425" marT="91425" marB="91425" anchor="ctr">
                    <a:solidFill>
                      <a:srgbClr val="7CCBE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400" u="none" strike="noStrike" cap="none">
                          <a:solidFill>
                            <a:schemeClr val="dk1"/>
                          </a:solidFill>
                          <a:latin typeface="Inter"/>
                          <a:ea typeface="Inter"/>
                          <a:cs typeface="Inter"/>
                          <a:sym typeface="Inter"/>
                        </a:rPr>
                        <a:t>All infants without allergy. Not suitable for </a:t>
                      </a:r>
                      <a:r>
                        <a:rPr lang="en-GB" sz="1400">
                          <a:solidFill>
                            <a:schemeClr val="dk1"/>
                          </a:solidFill>
                          <a:latin typeface="Inter"/>
                          <a:ea typeface="Inter"/>
                          <a:cs typeface="Inter"/>
                          <a:sym typeface="Inter"/>
                        </a:rPr>
                        <a:t>CMA</a:t>
                      </a:r>
                      <a:r>
                        <a:rPr lang="en-GB" sz="1400" u="none" strike="noStrike" cap="none">
                          <a:solidFill>
                            <a:schemeClr val="dk1"/>
                          </a:solidFill>
                          <a:latin typeface="Inter"/>
                          <a:ea typeface="Inter"/>
                          <a:cs typeface="Inter"/>
                          <a:sym typeface="Inter"/>
                        </a:rPr>
                        <a:t>.</a:t>
                      </a:r>
                      <a:endParaRPr sz="1400" u="none" strike="noStrike" cap="none">
                        <a:solidFill>
                          <a:schemeClr val="dk1"/>
                        </a:solidFill>
                        <a:latin typeface="Inter"/>
                        <a:ea typeface="Inter"/>
                        <a:cs typeface="Inter"/>
                        <a:sym typeface="Inter"/>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GB" sz="1400" u="none" strike="noStrike" cap="none">
                          <a:solidFill>
                            <a:schemeClr val="dk1"/>
                          </a:solidFill>
                          <a:latin typeface="Inter"/>
                          <a:ea typeface="Inter"/>
                          <a:cs typeface="Inter"/>
                          <a:sym typeface="Inter"/>
                        </a:rPr>
                        <a:t>Marketed for infants with colic or constipation- note </a:t>
                      </a:r>
                      <a:r>
                        <a:rPr lang="en-GB" sz="1400" b="1" u="none" strike="noStrike" cap="none">
                          <a:solidFill>
                            <a:srgbClr val="FF0000"/>
                          </a:solidFill>
                          <a:latin typeface="Inter"/>
                          <a:ea typeface="Inter"/>
                          <a:cs typeface="Inter"/>
                          <a:sym typeface="Inter"/>
                        </a:rPr>
                        <a:t>limited evidence.</a:t>
                      </a:r>
                      <a:r>
                        <a:rPr lang="en-GB" sz="1400" u="none" strike="noStrike" cap="none">
                          <a:solidFill>
                            <a:schemeClr val="dk1"/>
                          </a:solidFill>
                          <a:latin typeface="Inter"/>
                          <a:ea typeface="Inter"/>
                          <a:cs typeface="Inter"/>
                          <a:sym typeface="Inter"/>
                        </a:rPr>
                        <a:t> Not suitable for </a:t>
                      </a:r>
                      <a:r>
                        <a:rPr lang="en-GB" sz="1400">
                          <a:solidFill>
                            <a:schemeClr val="dk1"/>
                          </a:solidFill>
                          <a:latin typeface="Inter"/>
                          <a:ea typeface="Inter"/>
                          <a:cs typeface="Inter"/>
                          <a:sym typeface="Inter"/>
                        </a:rPr>
                        <a:t>CMA</a:t>
                      </a:r>
                      <a:r>
                        <a:rPr lang="en-GB" sz="1400" u="none" strike="noStrike" cap="none">
                          <a:solidFill>
                            <a:schemeClr val="dk1"/>
                          </a:solidFill>
                          <a:latin typeface="Inter"/>
                          <a:ea typeface="Inter"/>
                          <a:cs typeface="Inter"/>
                          <a:sym typeface="Inter"/>
                        </a:rPr>
                        <a:t>.</a:t>
                      </a:r>
                      <a:endParaRPr sz="1400" u="none" strike="noStrike" cap="none">
                        <a:solidFill>
                          <a:schemeClr val="dk1"/>
                        </a:solidFill>
                        <a:latin typeface="Inter"/>
                        <a:ea typeface="Inter"/>
                        <a:cs typeface="Inter"/>
                        <a:sym typeface="Inter"/>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GB" sz="1400" u="none" strike="noStrike" cap="none">
                          <a:solidFill>
                            <a:schemeClr val="dk1"/>
                          </a:solidFill>
                          <a:latin typeface="Inter"/>
                          <a:ea typeface="Inter"/>
                          <a:cs typeface="Inter"/>
                          <a:sym typeface="Inter"/>
                        </a:rPr>
                        <a:t>First line formula when </a:t>
                      </a:r>
                      <a:r>
                        <a:rPr lang="en-GB" sz="1400">
                          <a:solidFill>
                            <a:schemeClr val="dk1"/>
                          </a:solidFill>
                          <a:latin typeface="Inter"/>
                          <a:ea typeface="Inter"/>
                          <a:cs typeface="Inter"/>
                          <a:sym typeface="Inter"/>
                        </a:rPr>
                        <a:t>CMA</a:t>
                      </a:r>
                      <a:r>
                        <a:rPr lang="en-GB" sz="1400" u="none" strike="noStrike" cap="none">
                          <a:solidFill>
                            <a:schemeClr val="dk1"/>
                          </a:solidFill>
                          <a:latin typeface="Inter"/>
                          <a:ea typeface="Inter"/>
                          <a:cs typeface="Inter"/>
                          <a:sym typeface="Inter"/>
                        </a:rPr>
                        <a:t> is suspected. Tolerated by 90% of infants with proven </a:t>
                      </a:r>
                      <a:r>
                        <a:rPr lang="en-GB" sz="1400">
                          <a:solidFill>
                            <a:schemeClr val="dk1"/>
                          </a:solidFill>
                          <a:latin typeface="Inter"/>
                          <a:ea typeface="Inter"/>
                          <a:cs typeface="Inter"/>
                          <a:sym typeface="Inter"/>
                        </a:rPr>
                        <a:t>CMA</a:t>
                      </a:r>
                      <a:r>
                        <a:rPr lang="en-GB" sz="1400" u="none" strike="noStrike" cap="none">
                          <a:solidFill>
                            <a:schemeClr val="dk1"/>
                          </a:solidFill>
                          <a:latin typeface="Inter"/>
                          <a:ea typeface="Inter"/>
                          <a:cs typeface="Inter"/>
                          <a:sym typeface="Inter"/>
                        </a:rPr>
                        <a:t> .</a:t>
                      </a:r>
                      <a:endParaRPr sz="1400" u="none" strike="noStrike" cap="none">
                        <a:solidFill>
                          <a:schemeClr val="dk1"/>
                        </a:solidFill>
                        <a:latin typeface="Inter"/>
                        <a:ea typeface="Inter"/>
                        <a:cs typeface="Inter"/>
                        <a:sym typeface="Inter"/>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GB" sz="1400" u="none" strike="noStrike" cap="none">
                          <a:solidFill>
                            <a:schemeClr val="dk1"/>
                          </a:solidFill>
                          <a:latin typeface="Inter"/>
                          <a:ea typeface="Inter"/>
                          <a:cs typeface="Inter"/>
                          <a:sym typeface="Inter"/>
                        </a:rPr>
                        <a:t>If infant is presenting with severe symptoms of </a:t>
                      </a:r>
                      <a:r>
                        <a:rPr lang="en-GB" sz="1400">
                          <a:solidFill>
                            <a:schemeClr val="dk1"/>
                          </a:solidFill>
                          <a:latin typeface="Inter"/>
                          <a:ea typeface="Inter"/>
                          <a:cs typeface="Inter"/>
                          <a:sym typeface="Inter"/>
                        </a:rPr>
                        <a:t>CMA</a:t>
                      </a:r>
                      <a:r>
                        <a:rPr lang="en-GB" sz="1400" u="none" strike="noStrike" cap="none">
                          <a:solidFill>
                            <a:schemeClr val="dk1"/>
                          </a:solidFill>
                          <a:latin typeface="Inter"/>
                          <a:ea typeface="Inter"/>
                          <a:cs typeface="Inter"/>
                          <a:sym typeface="Inter"/>
                        </a:rPr>
                        <a:t>, or has symptoms persist on EHF.</a:t>
                      </a:r>
                      <a:endParaRPr sz="1400" u="none" strike="noStrike" cap="none">
                        <a:solidFill>
                          <a:schemeClr val="dk1"/>
                        </a:solidFill>
                        <a:latin typeface="Inter"/>
                        <a:ea typeface="Inter"/>
                        <a:cs typeface="Inter"/>
                        <a:sym typeface="Inter"/>
                      </a:endParaRPr>
                    </a:p>
                  </a:txBody>
                  <a:tcPr marL="91425" marR="91425" marT="91425" marB="91425"/>
                </a:tc>
                <a:extLst>
                  <a:ext uri="{0D108BD9-81ED-4DB2-BD59-A6C34878D82A}">
                    <a16:rowId xmlns:a16="http://schemas.microsoft.com/office/drawing/2014/main" val="10002"/>
                  </a:ext>
                </a:extLst>
              </a:tr>
              <a:tr h="676239">
                <a:tc>
                  <a:txBody>
                    <a:bodyPr/>
                    <a:lstStyle/>
                    <a:p>
                      <a:pPr marL="0" marR="0" lvl="0" indent="0" algn="l" rtl="0">
                        <a:lnSpc>
                          <a:spcPct val="100000"/>
                        </a:lnSpc>
                        <a:spcBef>
                          <a:spcPts val="0"/>
                        </a:spcBef>
                        <a:spcAft>
                          <a:spcPts val="0"/>
                        </a:spcAft>
                        <a:buClr>
                          <a:srgbClr val="000000"/>
                        </a:buClr>
                        <a:buSzPts val="1100"/>
                        <a:buFont typeface="Arial"/>
                        <a:buNone/>
                      </a:pPr>
                      <a:r>
                        <a:rPr lang="en-GB" sz="1600" b="1" u="none" strike="noStrike" cap="none">
                          <a:solidFill>
                            <a:schemeClr val="bg1"/>
                          </a:solidFill>
                          <a:latin typeface="Inter"/>
                          <a:ea typeface="Inter"/>
                          <a:cs typeface="Inter"/>
                          <a:sym typeface="Inter"/>
                        </a:rPr>
                        <a:t>Notes</a:t>
                      </a:r>
                      <a:r>
                        <a:rPr lang="en-GB" sz="1600" b="1" u="none" strike="noStrike" cap="none">
                          <a:solidFill>
                            <a:schemeClr val="bg1"/>
                          </a:solidFill>
                          <a:latin typeface="Inter"/>
                          <a:ea typeface="Inter"/>
                          <a:cs typeface="Inter"/>
                        </a:rPr>
                        <a:t> </a:t>
                      </a:r>
                      <a:endParaRPr sz="1600" b="1" u="none" strike="noStrike" cap="none">
                        <a:solidFill>
                          <a:schemeClr val="bg1"/>
                        </a:solidFill>
                        <a:latin typeface="Inter"/>
                        <a:ea typeface="Inter"/>
                        <a:cs typeface="Inter"/>
                        <a:sym typeface="Inter"/>
                      </a:endParaRPr>
                    </a:p>
                  </a:txBody>
                  <a:tcPr marL="91425" marR="91425" marT="91425" marB="91425" anchor="ctr">
                    <a:solidFill>
                      <a:srgbClr val="7CCBE0"/>
                    </a:solidFill>
                  </a:tcPr>
                </a:tc>
                <a:tc gridSpan="2">
                  <a:txBody>
                    <a:bodyPr/>
                    <a:lstStyle/>
                    <a:p>
                      <a:pPr marL="0" marR="0" lvl="0" indent="0" algn="l" rtl="0">
                        <a:lnSpc>
                          <a:spcPct val="100000"/>
                        </a:lnSpc>
                        <a:spcBef>
                          <a:spcPts val="0"/>
                        </a:spcBef>
                        <a:spcAft>
                          <a:spcPts val="0"/>
                        </a:spcAft>
                        <a:buClr>
                          <a:srgbClr val="000000"/>
                        </a:buClr>
                        <a:buSzPts val="1100"/>
                        <a:buFont typeface="Arial"/>
                        <a:buNone/>
                      </a:pPr>
                      <a:r>
                        <a:rPr lang="en-GB" sz="1400" u="none" strike="noStrike" cap="none">
                          <a:solidFill>
                            <a:schemeClr val="dk1"/>
                          </a:solidFill>
                          <a:latin typeface="Inter"/>
                          <a:ea typeface="Inter"/>
                          <a:cs typeface="Inter"/>
                          <a:sym typeface="Inter"/>
                        </a:rPr>
                        <a:t>Frequent changes in formula is not recommended.</a:t>
                      </a:r>
                      <a:r>
                        <a:rPr lang="en-GB" sz="1400" u="none" strike="noStrike" cap="none">
                          <a:solidFill>
                            <a:schemeClr val="dk1"/>
                          </a:solidFill>
                          <a:latin typeface="Inter"/>
                          <a:ea typeface="Inter"/>
                          <a:cs typeface="Inter"/>
                        </a:rPr>
                        <a:t> </a:t>
                      </a:r>
                      <a:endParaRPr sz="1400" u="none" strike="noStrike" cap="none">
                        <a:solidFill>
                          <a:schemeClr val="dk1"/>
                        </a:solidFill>
                        <a:latin typeface="Inter"/>
                        <a:ea typeface="Inter"/>
                        <a:cs typeface="Inter"/>
                        <a:sym typeface="Inter"/>
                      </a:endParaRPr>
                    </a:p>
                  </a:txBody>
                  <a:tcPr marL="91425" marR="91425" marT="91425" marB="91425"/>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100"/>
                        <a:buFont typeface="Arial"/>
                        <a:buNone/>
                      </a:pPr>
                      <a:r>
                        <a:rPr lang="en-GB" sz="1400" u="none" strike="noStrike" cap="none">
                          <a:solidFill>
                            <a:schemeClr val="dk1"/>
                          </a:solidFill>
                          <a:latin typeface="Inter"/>
                          <a:ea typeface="Inter"/>
                          <a:cs typeface="Inter"/>
                          <a:sym typeface="Inter"/>
                        </a:rPr>
                        <a:t>Bitter in taste. Side effects include: reduced intake, green, loose stools, worsening of reflux.</a:t>
                      </a:r>
                      <a:r>
                        <a:rPr lang="en-GB" sz="1400" u="none" strike="noStrike" cap="none">
                          <a:solidFill>
                            <a:schemeClr val="dk1"/>
                          </a:solidFill>
                          <a:latin typeface="Inter"/>
                          <a:ea typeface="Inter"/>
                          <a:cs typeface="Inter"/>
                        </a:rPr>
                        <a:t> </a:t>
                      </a:r>
                      <a:endParaRPr sz="1400" u="none" strike="noStrike" cap="none">
                        <a:latin typeface="Inter"/>
                        <a:ea typeface="Inter"/>
                        <a:cs typeface="Inter"/>
                        <a:sym typeface="Inter"/>
                      </a:endParaRPr>
                    </a:p>
                  </a:txBody>
                  <a:tcPr marL="91425" marR="91425" marT="91425" marB="91425"/>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46" name="Google Shape;763;p82">
            <a:extLst>
              <a:ext uri="{FF2B5EF4-FFF2-40B4-BE49-F238E27FC236}">
                <a16:creationId xmlns:a16="http://schemas.microsoft.com/office/drawing/2014/main" id="{0EE7046C-3A3B-6BA7-18D0-63DCE304F0C1}"/>
              </a:ext>
            </a:extLst>
          </p:cNvPr>
          <p:cNvSpPr/>
          <p:nvPr/>
        </p:nvSpPr>
        <p:spPr>
          <a:xfrm rot="-8100000">
            <a:off x="8827038" y="2148838"/>
            <a:ext cx="359776" cy="359776"/>
          </a:xfrm>
          <a:prstGeom prst="rtTriangle">
            <a:avLst/>
          </a:prstGeom>
          <a:solidFill>
            <a:srgbClr val="7CCBE0"/>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763;p82">
            <a:extLst>
              <a:ext uri="{FF2B5EF4-FFF2-40B4-BE49-F238E27FC236}">
                <a16:creationId xmlns:a16="http://schemas.microsoft.com/office/drawing/2014/main" id="{D29447D9-1F5E-2FD5-2785-DDD673CAA6A1}"/>
              </a:ext>
            </a:extLst>
          </p:cNvPr>
          <p:cNvSpPr/>
          <p:nvPr/>
        </p:nvSpPr>
        <p:spPr>
          <a:xfrm rot="-8100000">
            <a:off x="4288110" y="2093561"/>
            <a:ext cx="359776" cy="359776"/>
          </a:xfrm>
          <a:prstGeom prst="rtTriangle">
            <a:avLst/>
          </a:prstGeom>
          <a:solidFill>
            <a:srgbClr val="7CCBE0"/>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763;p82">
            <a:extLst>
              <a:ext uri="{FF2B5EF4-FFF2-40B4-BE49-F238E27FC236}">
                <a16:creationId xmlns:a16="http://schemas.microsoft.com/office/drawing/2014/main" id="{65E548EB-CC92-4AFD-F847-6EB0D597A339}"/>
              </a:ext>
            </a:extLst>
          </p:cNvPr>
          <p:cNvSpPr/>
          <p:nvPr/>
        </p:nvSpPr>
        <p:spPr>
          <a:xfrm rot="-8100000">
            <a:off x="6542822" y="2114084"/>
            <a:ext cx="359776" cy="359776"/>
          </a:xfrm>
          <a:prstGeom prst="rtTriangle">
            <a:avLst/>
          </a:prstGeom>
          <a:solidFill>
            <a:srgbClr val="7CCBE0"/>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CCBE0"/>
              </a:solidFill>
              <a:latin typeface="Arial"/>
              <a:ea typeface="Arial"/>
              <a:cs typeface="Arial"/>
              <a:sym typeface="Arial"/>
            </a:endParaRPr>
          </a:p>
        </p:txBody>
      </p:sp>
    </p:spTree>
    <p:extLst>
      <p:ext uri="{BB962C8B-B14F-4D97-AF65-F5344CB8AC3E}">
        <p14:creationId xmlns:p14="http://schemas.microsoft.com/office/powerpoint/2010/main" val="3174632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814;p83">
            <a:extLst>
              <a:ext uri="{FF2B5EF4-FFF2-40B4-BE49-F238E27FC236}">
                <a16:creationId xmlns:a16="http://schemas.microsoft.com/office/drawing/2014/main" id="{FA2DC675-F3D0-49A1-50D9-E33C87648900}"/>
              </a:ext>
            </a:extLst>
          </p:cNvPr>
          <p:cNvPicPr preferRelativeResize="0"/>
          <p:nvPr/>
        </p:nvPicPr>
        <p:blipFill rotWithShape="1">
          <a:blip r:embed="rId3">
            <a:alphaModFix/>
          </a:blip>
          <a:srcRect l="20494" r="20493"/>
          <a:stretch/>
        </p:blipFill>
        <p:spPr>
          <a:xfrm>
            <a:off x="7917074" y="3381851"/>
            <a:ext cx="277825" cy="361191"/>
          </a:xfrm>
          <a:prstGeom prst="rect">
            <a:avLst/>
          </a:prstGeom>
          <a:noFill/>
          <a:ln>
            <a:noFill/>
          </a:ln>
        </p:spPr>
      </p:pic>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List of prescribable EHF and AAFs</a:t>
            </a:r>
            <a:endParaRPr lang="en-GB" sz="3600" b="1">
              <a:solidFill>
                <a:srgbClr val="7CCBE0"/>
              </a:solidFill>
              <a:latin typeface="+mj-lt"/>
              <a:ea typeface="+mj-ea"/>
              <a:cs typeface="+mj-cs"/>
            </a:endParaRPr>
          </a:p>
        </p:txBody>
      </p:sp>
      <p:graphicFrame>
        <p:nvGraphicFramePr>
          <p:cNvPr id="4" name="Google Shape;823;p83">
            <a:extLst>
              <a:ext uri="{FF2B5EF4-FFF2-40B4-BE49-F238E27FC236}">
                <a16:creationId xmlns:a16="http://schemas.microsoft.com/office/drawing/2014/main" id="{0E62DD44-DCA2-8A59-F7EF-D6D987E2FCBA}"/>
              </a:ext>
            </a:extLst>
          </p:cNvPr>
          <p:cNvGraphicFramePr/>
          <p:nvPr>
            <p:extLst>
              <p:ext uri="{D42A27DB-BD31-4B8C-83A1-F6EECF244321}">
                <p14:modId xmlns:p14="http://schemas.microsoft.com/office/powerpoint/2010/main" val="2368681242"/>
              </p:ext>
            </p:extLst>
          </p:nvPr>
        </p:nvGraphicFramePr>
        <p:xfrm>
          <a:off x="1130098" y="1804963"/>
          <a:ext cx="4889702" cy="3824708"/>
        </p:xfrm>
        <a:graphic>
          <a:graphicData uri="http://schemas.openxmlformats.org/drawingml/2006/table">
            <a:tbl>
              <a:tblPr>
                <a:noFill/>
              </a:tblPr>
              <a:tblGrid>
                <a:gridCol w="1074190">
                  <a:extLst>
                    <a:ext uri="{9D8B030D-6E8A-4147-A177-3AD203B41FA5}">
                      <a16:colId xmlns:a16="http://schemas.microsoft.com/office/drawing/2014/main" val="20000"/>
                    </a:ext>
                  </a:extLst>
                </a:gridCol>
                <a:gridCol w="2249403">
                  <a:extLst>
                    <a:ext uri="{9D8B030D-6E8A-4147-A177-3AD203B41FA5}">
                      <a16:colId xmlns:a16="http://schemas.microsoft.com/office/drawing/2014/main" val="20001"/>
                    </a:ext>
                  </a:extLst>
                </a:gridCol>
                <a:gridCol w="1566109">
                  <a:extLst>
                    <a:ext uri="{9D8B030D-6E8A-4147-A177-3AD203B41FA5}">
                      <a16:colId xmlns:a16="http://schemas.microsoft.com/office/drawing/2014/main" val="20002"/>
                    </a:ext>
                  </a:extLst>
                </a:gridCol>
              </a:tblGrid>
              <a:tr h="817878">
                <a:tc>
                  <a:txBody>
                    <a:bodyPr/>
                    <a:lstStyle/>
                    <a:p>
                      <a:pPr marL="0" lvl="0" indent="0" algn="l" rtl="0">
                        <a:spcBef>
                          <a:spcPts val="0"/>
                        </a:spcBef>
                        <a:spcAft>
                          <a:spcPts val="0"/>
                        </a:spcAft>
                        <a:buNone/>
                      </a:pPr>
                      <a:r>
                        <a:rPr lang="en-GB" sz="1800" b="1">
                          <a:solidFill>
                            <a:schemeClr val="bg1"/>
                          </a:solidFill>
                          <a:latin typeface="Inter"/>
                          <a:ea typeface="Inter"/>
                          <a:cs typeface="Inter"/>
                          <a:sym typeface="Inter"/>
                        </a:rPr>
                        <a:t>Image</a:t>
                      </a:r>
                    </a:p>
                  </a:txBody>
                  <a:tcPr marL="91425" marR="91425" marT="91425" marB="91425">
                    <a:solidFill>
                      <a:srgbClr val="7CCBE0"/>
                    </a:solidFill>
                  </a:tcPr>
                </a:tc>
                <a:tc>
                  <a:txBody>
                    <a:bodyPr/>
                    <a:lstStyle/>
                    <a:p>
                      <a:pPr marL="0" lvl="0" indent="0" algn="l" rtl="0">
                        <a:spcBef>
                          <a:spcPts val="0"/>
                        </a:spcBef>
                        <a:spcAft>
                          <a:spcPts val="0"/>
                        </a:spcAft>
                        <a:buNone/>
                      </a:pPr>
                      <a:r>
                        <a:rPr lang="en-GB" sz="1800" b="1">
                          <a:solidFill>
                            <a:schemeClr val="bg1"/>
                          </a:solidFill>
                          <a:latin typeface="Inter"/>
                          <a:ea typeface="Inter"/>
                          <a:cs typeface="Inter"/>
                          <a:sym typeface="Inter"/>
                        </a:rPr>
                        <a:t>Formula</a:t>
                      </a:r>
                    </a:p>
                  </a:txBody>
                  <a:tcPr marL="91425" marR="91425" marT="91425" marB="91425">
                    <a:solidFill>
                      <a:srgbClr val="7CCBE0"/>
                    </a:solidFill>
                  </a:tcPr>
                </a:tc>
                <a:tc>
                  <a:txBody>
                    <a:bodyPr/>
                    <a:lstStyle/>
                    <a:p>
                      <a:pPr marL="0" lvl="0" indent="0" algn="l" rtl="0">
                        <a:spcBef>
                          <a:spcPts val="0"/>
                        </a:spcBef>
                        <a:spcAft>
                          <a:spcPts val="0"/>
                        </a:spcAft>
                        <a:buNone/>
                      </a:pPr>
                      <a:r>
                        <a:rPr lang="en-GB" sz="1800" b="1">
                          <a:solidFill>
                            <a:schemeClr val="bg1"/>
                          </a:solidFill>
                          <a:latin typeface="Inter"/>
                          <a:ea typeface="Inter"/>
                          <a:cs typeface="Inter"/>
                          <a:sym typeface="Inter"/>
                        </a:rPr>
                        <a:t>First Line in Primary Care</a:t>
                      </a:r>
                    </a:p>
                  </a:txBody>
                  <a:tcPr marL="91425" marR="91425" marT="91425" marB="91425">
                    <a:solidFill>
                      <a:srgbClr val="7CCBE0"/>
                    </a:solidFill>
                  </a:tcPr>
                </a:tc>
                <a:extLst>
                  <a:ext uri="{0D108BD9-81ED-4DB2-BD59-A6C34878D82A}">
                    <a16:rowId xmlns:a16="http://schemas.microsoft.com/office/drawing/2014/main" val="10000"/>
                  </a:ext>
                </a:extLst>
              </a:tr>
              <a:tr h="551509">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GB" sz="1400" err="1">
                          <a:latin typeface="Inter"/>
                          <a:ea typeface="Inter"/>
                          <a:cs typeface="Inter"/>
                          <a:sym typeface="Inter"/>
                        </a:rPr>
                        <a:t>Alimentum</a:t>
                      </a:r>
                      <a:r>
                        <a:rPr lang="en-GB" sz="1400">
                          <a:latin typeface="Inter"/>
                          <a:ea typeface="Inter"/>
                          <a:cs typeface="Inter"/>
                          <a:sym typeface="Inter"/>
                        </a:rPr>
                        <a:t> (Abbot) </a:t>
                      </a:r>
                      <a:endParaRPr sz="1400">
                        <a:latin typeface="Inter"/>
                        <a:ea typeface="Inter"/>
                        <a:cs typeface="Inter"/>
                        <a:sym typeface="Inter"/>
                      </a:endParaRPr>
                    </a:p>
                  </a:txBody>
                  <a:tcPr marL="91425" marR="91425" marT="91425" marB="91425" anchor="ctr"/>
                </a:tc>
                <a:tc>
                  <a:txBody>
                    <a:bodyPr/>
                    <a:lstStyle/>
                    <a:p>
                      <a:pPr marL="0" lvl="0" indent="0" algn="ctr" rtl="0">
                        <a:spcBef>
                          <a:spcPts val="0"/>
                        </a:spcBef>
                        <a:spcAft>
                          <a:spcPts val="0"/>
                        </a:spcAft>
                        <a:buNone/>
                      </a:pPr>
                      <a:r>
                        <a:rPr lang="en-GB" sz="1400" b="1">
                          <a:latin typeface="Inter"/>
                          <a:ea typeface="Inter"/>
                          <a:cs typeface="Inter"/>
                          <a:sym typeface="Inter"/>
                        </a:rPr>
                        <a:t>N/a</a:t>
                      </a:r>
                      <a:endParaRPr sz="1400" b="1">
                        <a:latin typeface="Inter"/>
                        <a:ea typeface="Inter"/>
                        <a:cs typeface="Inter"/>
                        <a:sym typeface="Inter"/>
                      </a:endParaRPr>
                    </a:p>
                  </a:txBody>
                  <a:tcPr marL="91425" marR="91425" marT="91425" marB="91425" anchor="ctr">
                    <a:solidFill>
                      <a:schemeClr val="bg1"/>
                    </a:solidFill>
                  </a:tcPr>
                </a:tc>
                <a:extLst>
                  <a:ext uri="{0D108BD9-81ED-4DB2-BD59-A6C34878D82A}">
                    <a16:rowId xmlns:a16="http://schemas.microsoft.com/office/drawing/2014/main" val="10001"/>
                  </a:ext>
                </a:extLst>
              </a:tr>
              <a:tr h="588278">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GB" sz="1400" b="1" err="1">
                          <a:latin typeface="Inter"/>
                          <a:ea typeface="Inter"/>
                          <a:cs typeface="Inter"/>
                          <a:sym typeface="Inter"/>
                        </a:rPr>
                        <a:t>Althera</a:t>
                      </a:r>
                      <a:r>
                        <a:rPr lang="en-GB" sz="1400" b="1">
                          <a:latin typeface="Inter"/>
                          <a:ea typeface="Inter"/>
                          <a:cs typeface="Inter"/>
                          <a:sym typeface="Inter"/>
                        </a:rPr>
                        <a:t> (Nestle) – (Halal and vegetarian)</a:t>
                      </a:r>
                      <a:endParaRPr sz="1400" b="1">
                        <a:latin typeface="Inter"/>
                        <a:ea typeface="Inter"/>
                        <a:cs typeface="Inter"/>
                        <a:sym typeface="Inter"/>
                      </a:endParaRPr>
                    </a:p>
                  </a:txBody>
                  <a:tcPr marL="91425" marR="91425" marT="91425" marB="91425" anchor="ctr"/>
                </a:tc>
                <a:tc>
                  <a:txBody>
                    <a:bodyPr/>
                    <a:lstStyle/>
                    <a:p>
                      <a:pPr marL="0" lvl="0" indent="0" algn="ctr" rtl="0">
                        <a:spcBef>
                          <a:spcPts val="0"/>
                        </a:spcBef>
                        <a:spcAft>
                          <a:spcPts val="0"/>
                        </a:spcAft>
                        <a:buNone/>
                      </a:pPr>
                      <a:r>
                        <a:rPr lang="en-GB" sz="1400" b="1">
                          <a:highlight>
                            <a:srgbClr val="00FF00"/>
                          </a:highlight>
                          <a:latin typeface="Inter"/>
                          <a:ea typeface="Inter"/>
                          <a:cs typeface="Inter"/>
                          <a:sym typeface="Inter"/>
                        </a:rPr>
                        <a:t>Yes*</a:t>
                      </a:r>
                      <a:endParaRPr sz="1400" b="1">
                        <a:highlight>
                          <a:srgbClr val="00FF00"/>
                        </a:highlight>
                        <a:latin typeface="Inter"/>
                        <a:ea typeface="Inter"/>
                        <a:cs typeface="Inter"/>
                        <a:sym typeface="Inter"/>
                      </a:endParaRPr>
                    </a:p>
                  </a:txBody>
                  <a:tcPr marL="91425" marR="91425" marT="91425" marB="91425" anchor="ctr">
                    <a:solidFill>
                      <a:schemeClr val="bg1"/>
                    </a:solidFill>
                  </a:tcPr>
                </a:tc>
                <a:extLst>
                  <a:ext uri="{0D108BD9-81ED-4DB2-BD59-A6C34878D82A}">
                    <a16:rowId xmlns:a16="http://schemas.microsoft.com/office/drawing/2014/main" val="10002"/>
                  </a:ext>
                </a:extLst>
              </a:tr>
              <a:tr h="574677">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GB" sz="1400" err="1">
                          <a:latin typeface="Inter"/>
                          <a:ea typeface="Inter"/>
                          <a:cs typeface="Inter"/>
                          <a:sym typeface="Inter"/>
                        </a:rPr>
                        <a:t>Aptamil</a:t>
                      </a:r>
                      <a:r>
                        <a:rPr lang="en-GB" sz="1400">
                          <a:latin typeface="Inter"/>
                          <a:ea typeface="Inter"/>
                          <a:cs typeface="Inter"/>
                          <a:sym typeface="Inter"/>
                        </a:rPr>
                        <a:t> </a:t>
                      </a:r>
                      <a:r>
                        <a:rPr lang="en-GB" sz="1400" err="1">
                          <a:latin typeface="Inter"/>
                          <a:ea typeface="Inter"/>
                          <a:cs typeface="Inter"/>
                          <a:sym typeface="Inter"/>
                        </a:rPr>
                        <a:t>Pepti</a:t>
                      </a:r>
                      <a:r>
                        <a:rPr lang="en-GB" sz="1400">
                          <a:latin typeface="Inter"/>
                          <a:ea typeface="Inter"/>
                          <a:cs typeface="Inter"/>
                          <a:sym typeface="Inter"/>
                        </a:rPr>
                        <a:t> 1 &amp; 2 (</a:t>
                      </a:r>
                      <a:r>
                        <a:rPr lang="en-GB" sz="1400" err="1">
                          <a:latin typeface="Inter"/>
                          <a:ea typeface="Inter"/>
                          <a:cs typeface="Inter"/>
                          <a:sym typeface="Inter"/>
                        </a:rPr>
                        <a:t>Nutricia</a:t>
                      </a:r>
                      <a:r>
                        <a:rPr lang="en-GB" sz="1400">
                          <a:latin typeface="Inter"/>
                          <a:ea typeface="Inter"/>
                          <a:cs typeface="Inter"/>
                          <a:sym typeface="Inter"/>
                        </a:rPr>
                        <a:t>)</a:t>
                      </a:r>
                      <a:endParaRPr sz="1400">
                        <a:latin typeface="Inter"/>
                        <a:ea typeface="Inter"/>
                        <a:cs typeface="Inter"/>
                        <a:sym typeface="Inter"/>
                      </a:endParaRPr>
                    </a:p>
                  </a:txBody>
                  <a:tcPr marL="91425" marR="91425" marT="91425" marB="91425" anchor="ctr"/>
                </a:tc>
                <a:tc>
                  <a:txBody>
                    <a:bodyPr/>
                    <a:lstStyle/>
                    <a:p>
                      <a:pPr marL="0" lvl="0" indent="0" algn="ctr" rtl="0">
                        <a:spcBef>
                          <a:spcPts val="0"/>
                        </a:spcBef>
                        <a:spcAft>
                          <a:spcPts val="0"/>
                        </a:spcAft>
                        <a:buNone/>
                      </a:pPr>
                      <a:r>
                        <a:rPr lang="en-GB" sz="1400" b="1">
                          <a:highlight>
                            <a:srgbClr val="FFFF00"/>
                          </a:highlight>
                          <a:latin typeface="Inter"/>
                          <a:ea typeface="Inter"/>
                          <a:cs typeface="Inter"/>
                          <a:sym typeface="Inter"/>
                        </a:rPr>
                        <a:t>No</a:t>
                      </a:r>
                      <a:endParaRPr sz="1400" b="1">
                        <a:highlight>
                          <a:srgbClr val="FFFF00"/>
                        </a:highlight>
                        <a:latin typeface="Inter"/>
                        <a:ea typeface="Inter"/>
                        <a:cs typeface="Inter"/>
                        <a:sym typeface="Inter"/>
                      </a:endParaRPr>
                    </a:p>
                  </a:txBody>
                  <a:tcPr marL="91425" marR="91425" marT="91425" marB="91425" anchor="ctr">
                    <a:solidFill>
                      <a:schemeClr val="bg1"/>
                    </a:solidFill>
                  </a:tcPr>
                </a:tc>
                <a:extLst>
                  <a:ext uri="{0D108BD9-81ED-4DB2-BD59-A6C34878D82A}">
                    <a16:rowId xmlns:a16="http://schemas.microsoft.com/office/drawing/2014/main" val="10003"/>
                  </a:ext>
                </a:extLst>
              </a:tr>
              <a:tr h="617472">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GB" sz="1400">
                          <a:latin typeface="Inter"/>
                          <a:ea typeface="Inter"/>
                          <a:cs typeface="Inter"/>
                          <a:sym typeface="Inter"/>
                        </a:rPr>
                        <a:t>Nutramigen LGG 1 &amp; 2 (Reckitt))</a:t>
                      </a:r>
                      <a:endParaRPr sz="1400">
                        <a:latin typeface="Inter"/>
                        <a:ea typeface="Inter"/>
                        <a:cs typeface="Inter"/>
                        <a:sym typeface="Inter"/>
                      </a:endParaRPr>
                    </a:p>
                  </a:txBody>
                  <a:tcPr marL="91425" marR="91425" marT="91425" marB="91425" anchor="ctr"/>
                </a:tc>
                <a:tc>
                  <a:txBody>
                    <a:bodyPr/>
                    <a:lstStyle/>
                    <a:p>
                      <a:pPr marL="0" lvl="0" indent="0" algn="ctr" rtl="0">
                        <a:spcBef>
                          <a:spcPts val="0"/>
                        </a:spcBef>
                        <a:spcAft>
                          <a:spcPts val="0"/>
                        </a:spcAft>
                        <a:buNone/>
                      </a:pPr>
                      <a:r>
                        <a:rPr lang="en-GB" sz="1400" b="1">
                          <a:highlight>
                            <a:srgbClr val="FF0000"/>
                          </a:highlight>
                          <a:latin typeface="Inter"/>
                          <a:ea typeface="Inter"/>
                          <a:cs typeface="Inter"/>
                          <a:sym typeface="Inter"/>
                        </a:rPr>
                        <a:t>No</a:t>
                      </a:r>
                      <a:endParaRPr sz="1400" b="1">
                        <a:highlight>
                          <a:srgbClr val="FF0000"/>
                        </a:highlight>
                        <a:latin typeface="Inter"/>
                        <a:ea typeface="Inter"/>
                        <a:cs typeface="Inter"/>
                        <a:sym typeface="Inter"/>
                      </a:endParaRPr>
                    </a:p>
                  </a:txBody>
                  <a:tcPr marL="91425" marR="91425" marT="91425" marB="91425" anchor="ctr"/>
                </a:tc>
                <a:extLst>
                  <a:ext uri="{0D108BD9-81ED-4DB2-BD59-A6C34878D82A}">
                    <a16:rowId xmlns:a16="http://schemas.microsoft.com/office/drawing/2014/main" val="10004"/>
                  </a:ext>
                </a:extLst>
              </a:tr>
              <a:tr h="618709">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GB" sz="1400">
                          <a:latin typeface="Inter"/>
                          <a:ea typeface="Inter"/>
                          <a:cs typeface="Inter"/>
                          <a:sym typeface="Inter"/>
                        </a:rPr>
                        <a:t>Aptamil Pepti Syneo (Nutricia)</a:t>
                      </a:r>
                      <a:endParaRPr sz="1400">
                        <a:latin typeface="Inter"/>
                        <a:ea typeface="Inter"/>
                        <a:cs typeface="Inter"/>
                        <a:sym typeface="Inter"/>
                      </a:endParaRPr>
                    </a:p>
                  </a:txBody>
                  <a:tcPr marL="91425" marR="91425" marT="91425" marB="91425" anchor="ctr"/>
                </a:tc>
                <a:tc>
                  <a:txBody>
                    <a:bodyPr/>
                    <a:lstStyle/>
                    <a:p>
                      <a:pPr marL="0" lvl="0" indent="0" algn="ctr" rtl="0">
                        <a:spcBef>
                          <a:spcPts val="0"/>
                        </a:spcBef>
                        <a:spcAft>
                          <a:spcPts val="0"/>
                        </a:spcAft>
                        <a:buNone/>
                      </a:pPr>
                      <a:r>
                        <a:rPr lang="en-GB" sz="1400" b="1">
                          <a:highlight>
                            <a:srgbClr val="FF0000"/>
                          </a:highlight>
                          <a:latin typeface="Inter"/>
                          <a:ea typeface="Inter"/>
                          <a:cs typeface="Inter"/>
                          <a:sym typeface="Inter"/>
                        </a:rPr>
                        <a:t>No</a:t>
                      </a:r>
                      <a:endParaRPr sz="1400" b="1">
                        <a:highlight>
                          <a:srgbClr val="FF0000"/>
                        </a:highlight>
                        <a:latin typeface="Inter"/>
                        <a:ea typeface="Inter"/>
                        <a:cs typeface="Inter"/>
                        <a:sym typeface="Inter"/>
                      </a:endParaRPr>
                    </a:p>
                  </a:txBody>
                  <a:tcPr marL="91425" marR="91425" marT="91425" marB="91425" anchor="ctr"/>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E0626859-9C58-762F-0502-033EA23FC525}"/>
              </a:ext>
            </a:extLst>
          </p:cNvPr>
          <p:cNvSpPr txBox="1"/>
          <p:nvPr/>
        </p:nvSpPr>
        <p:spPr>
          <a:xfrm>
            <a:off x="1238956" y="1284514"/>
            <a:ext cx="3909987" cy="369332"/>
          </a:xfrm>
          <a:prstGeom prst="rect">
            <a:avLst/>
          </a:prstGeom>
          <a:noFill/>
        </p:spPr>
        <p:txBody>
          <a:bodyPr wrap="square" rtlCol="0">
            <a:spAutoFit/>
          </a:bodyPr>
          <a:lstStyle/>
          <a:p>
            <a:r>
              <a:rPr lang="en-GB"/>
              <a:t>Extensively Hydrolysed Formulas (</a:t>
            </a:r>
            <a:r>
              <a:rPr lang="en-GB" err="1"/>
              <a:t>ehf</a:t>
            </a:r>
            <a:r>
              <a:rPr lang="en-GB"/>
              <a:t>)</a:t>
            </a:r>
          </a:p>
        </p:txBody>
      </p:sp>
      <p:sp>
        <p:nvSpPr>
          <p:cNvPr id="6" name="TextBox 5">
            <a:extLst>
              <a:ext uri="{FF2B5EF4-FFF2-40B4-BE49-F238E27FC236}">
                <a16:creationId xmlns:a16="http://schemas.microsoft.com/office/drawing/2014/main" id="{AD37FCDA-F7A3-0093-37B0-14AC7E307FB5}"/>
              </a:ext>
            </a:extLst>
          </p:cNvPr>
          <p:cNvSpPr txBox="1"/>
          <p:nvPr/>
        </p:nvSpPr>
        <p:spPr>
          <a:xfrm>
            <a:off x="7204238" y="851174"/>
            <a:ext cx="4321629" cy="553998"/>
          </a:xfrm>
          <a:prstGeom prst="rect">
            <a:avLst/>
          </a:prstGeom>
          <a:noFill/>
        </p:spPr>
        <p:txBody>
          <a:bodyPr wrap="square" rtlCol="0">
            <a:spAutoFit/>
          </a:bodyPr>
          <a:lstStyle/>
          <a:p>
            <a:r>
              <a:rPr lang="en-GB"/>
              <a:t>Amino Acid (AA) Formulas</a:t>
            </a:r>
          </a:p>
          <a:p>
            <a:r>
              <a:rPr lang="en-GB" sz="1200" b="1">
                <a:solidFill>
                  <a:schemeClr val="accent1"/>
                </a:solidFill>
                <a:latin typeface="Inter"/>
                <a:ea typeface="Inter"/>
                <a:cs typeface="Inter"/>
                <a:sym typeface="Inter"/>
              </a:rPr>
              <a:t>NOT TO BE ROUTINELY STARTED IN PRIMARY CARE</a:t>
            </a:r>
            <a:endParaRPr lang="en-GB" sz="1200"/>
          </a:p>
        </p:txBody>
      </p:sp>
      <p:graphicFrame>
        <p:nvGraphicFramePr>
          <p:cNvPr id="10" name="Google Shape;812;p83">
            <a:extLst>
              <a:ext uri="{FF2B5EF4-FFF2-40B4-BE49-F238E27FC236}">
                <a16:creationId xmlns:a16="http://schemas.microsoft.com/office/drawing/2014/main" id="{60C0A6CC-3BED-E2BB-C800-1F02E4E4B7E7}"/>
              </a:ext>
            </a:extLst>
          </p:cNvPr>
          <p:cNvGraphicFramePr/>
          <p:nvPr>
            <p:extLst>
              <p:ext uri="{D42A27DB-BD31-4B8C-83A1-F6EECF244321}">
                <p14:modId xmlns:p14="http://schemas.microsoft.com/office/powerpoint/2010/main" val="1547371692"/>
              </p:ext>
            </p:extLst>
          </p:nvPr>
        </p:nvGraphicFramePr>
        <p:xfrm>
          <a:off x="7427714" y="1457772"/>
          <a:ext cx="3525330" cy="4366287"/>
        </p:xfrm>
        <a:graphic>
          <a:graphicData uri="http://schemas.openxmlformats.org/drawingml/2006/table">
            <a:tbl>
              <a:tblPr>
                <a:noFill/>
              </a:tblPr>
              <a:tblGrid>
                <a:gridCol w="1308426">
                  <a:extLst>
                    <a:ext uri="{9D8B030D-6E8A-4147-A177-3AD203B41FA5}">
                      <a16:colId xmlns:a16="http://schemas.microsoft.com/office/drawing/2014/main" val="20000"/>
                    </a:ext>
                  </a:extLst>
                </a:gridCol>
                <a:gridCol w="2216904">
                  <a:extLst>
                    <a:ext uri="{9D8B030D-6E8A-4147-A177-3AD203B41FA5}">
                      <a16:colId xmlns:a16="http://schemas.microsoft.com/office/drawing/2014/main" val="20001"/>
                    </a:ext>
                  </a:extLst>
                </a:gridCol>
              </a:tblGrid>
              <a:tr h="440577">
                <a:tc>
                  <a:txBody>
                    <a:bodyPr/>
                    <a:lstStyle/>
                    <a:p>
                      <a:pPr marL="0" marR="0" lvl="0" indent="0" algn="l" rtl="0">
                        <a:lnSpc>
                          <a:spcPct val="100000"/>
                        </a:lnSpc>
                        <a:spcBef>
                          <a:spcPts val="0"/>
                        </a:spcBef>
                        <a:spcAft>
                          <a:spcPts val="0"/>
                        </a:spcAft>
                        <a:buClr>
                          <a:srgbClr val="000000"/>
                        </a:buClr>
                        <a:buSzPts val="1200"/>
                        <a:buFont typeface="Arial"/>
                        <a:buNone/>
                      </a:pPr>
                      <a:r>
                        <a:rPr lang="en-GB" sz="1800" b="1" u="none" strike="noStrike" cap="none">
                          <a:solidFill>
                            <a:schemeClr val="bg1"/>
                          </a:solidFill>
                          <a:latin typeface="Inter"/>
                          <a:ea typeface="Inter"/>
                          <a:cs typeface="Inter"/>
                          <a:sym typeface="Inter"/>
                        </a:rPr>
                        <a:t>Image</a:t>
                      </a:r>
                      <a:endParaRPr sz="1800" b="1" u="none" strike="noStrike" cap="none">
                        <a:solidFill>
                          <a:schemeClr val="bg1"/>
                        </a:solidFill>
                        <a:latin typeface="Inter"/>
                        <a:ea typeface="Inter"/>
                        <a:cs typeface="Inter"/>
                        <a:sym typeface="Inter"/>
                      </a:endParaRPr>
                    </a:p>
                  </a:txBody>
                  <a:tcPr marL="91425" marR="91425" marT="91425" marB="91425">
                    <a:solidFill>
                      <a:srgbClr val="7CCBE0"/>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800" b="1" u="none" strike="noStrike" cap="none">
                          <a:solidFill>
                            <a:schemeClr val="bg1"/>
                          </a:solidFill>
                          <a:latin typeface="Inter"/>
                          <a:ea typeface="Inter"/>
                          <a:cs typeface="Inter"/>
                          <a:sym typeface="Inter"/>
                        </a:rPr>
                        <a:t>Formula </a:t>
                      </a:r>
                      <a:endParaRPr sz="1800" b="1" u="none" strike="noStrike" cap="none">
                        <a:solidFill>
                          <a:schemeClr val="bg1"/>
                        </a:solidFill>
                        <a:latin typeface="Inter"/>
                        <a:ea typeface="Inter"/>
                        <a:cs typeface="Inter"/>
                        <a:sym typeface="Inter"/>
                      </a:endParaRPr>
                    </a:p>
                  </a:txBody>
                  <a:tcPr marL="91425" marR="91425" marT="91425" marB="91425">
                    <a:solidFill>
                      <a:srgbClr val="7CCBE0"/>
                    </a:solidFill>
                  </a:tcPr>
                </a:tc>
                <a:extLst>
                  <a:ext uri="{0D108BD9-81ED-4DB2-BD59-A6C34878D82A}">
                    <a16:rowId xmlns:a16="http://schemas.microsoft.com/office/drawing/2014/main" val="10000"/>
                  </a:ext>
                </a:extLst>
              </a:tr>
              <a:tr h="646193">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highlight>
                          <a:srgbClr val="FFFF00"/>
                        </a:highlight>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GB" sz="1400" b="1" u="none" strike="noStrike" cap="none" err="1">
                          <a:highlight>
                            <a:srgbClr val="00FF00"/>
                          </a:highlight>
                          <a:latin typeface="Inter"/>
                          <a:ea typeface="Inter"/>
                          <a:cs typeface="Inter"/>
                          <a:sym typeface="Inter"/>
                        </a:rPr>
                        <a:t>Alfamino</a:t>
                      </a:r>
                      <a:r>
                        <a:rPr lang="en-GB" sz="1400" b="1" u="none" strike="noStrike" cap="none">
                          <a:highlight>
                            <a:srgbClr val="00FF00"/>
                          </a:highlight>
                          <a:latin typeface="Inter"/>
                          <a:ea typeface="Inter"/>
                          <a:cs typeface="Inter"/>
                          <a:sym typeface="Inter"/>
                        </a:rPr>
                        <a:t> (Nestle) </a:t>
                      </a:r>
                      <a:r>
                        <a:rPr lang="en-GB" sz="1400" b="1" u="none" strike="noStrike" cap="none" err="1">
                          <a:highlight>
                            <a:srgbClr val="00FF00"/>
                          </a:highlight>
                          <a:latin typeface="Inter"/>
                          <a:ea typeface="Inter"/>
                          <a:cs typeface="Inter"/>
                          <a:sym typeface="Inter"/>
                        </a:rPr>
                        <a:t>utramigen</a:t>
                      </a:r>
                      <a:r>
                        <a:rPr lang="en-GB" sz="1400" b="1" u="none" strike="noStrike" cap="none">
                          <a:highlight>
                            <a:srgbClr val="00FF00"/>
                          </a:highlight>
                          <a:latin typeface="Inter"/>
                          <a:ea typeface="Inter"/>
                          <a:cs typeface="Inter"/>
                          <a:sym typeface="Inter"/>
                        </a:rPr>
                        <a:t> </a:t>
                      </a:r>
                      <a:r>
                        <a:rPr lang="en-GB" sz="1400" b="1" u="none" strike="noStrike" cap="none" err="1">
                          <a:highlight>
                            <a:srgbClr val="00FF00"/>
                          </a:highlight>
                          <a:latin typeface="Inter"/>
                          <a:ea typeface="Inter"/>
                          <a:cs typeface="Inter"/>
                          <a:sym typeface="Inter"/>
                        </a:rPr>
                        <a:t>Puramino</a:t>
                      </a:r>
                      <a:r>
                        <a:rPr lang="en-GB" sz="1400" b="1" u="none" strike="noStrike" cap="none">
                          <a:highlight>
                            <a:srgbClr val="00FF00"/>
                          </a:highlight>
                          <a:latin typeface="Inter"/>
                          <a:ea typeface="Inter"/>
                          <a:cs typeface="Inter"/>
                          <a:sym typeface="Inter"/>
                        </a:rPr>
                        <a:t> (</a:t>
                      </a:r>
                      <a:r>
                        <a:rPr lang="en-GB" sz="1400" b="1">
                          <a:highlight>
                            <a:srgbClr val="00FF00"/>
                          </a:highlight>
                          <a:latin typeface="Inter"/>
                          <a:ea typeface="Inter"/>
                          <a:cs typeface="Inter"/>
                          <a:sym typeface="Inter"/>
                        </a:rPr>
                        <a:t>Reckitt</a:t>
                      </a:r>
                      <a:r>
                        <a:rPr lang="en-GB" sz="1400" b="1" u="none" strike="noStrike" cap="none">
                          <a:highlight>
                            <a:srgbClr val="00FF00"/>
                          </a:highlight>
                          <a:latin typeface="Inter"/>
                          <a:ea typeface="Inter"/>
                          <a:cs typeface="Inter"/>
                          <a:sym typeface="Inter"/>
                        </a:rPr>
                        <a:t>)</a:t>
                      </a:r>
                      <a:endParaRPr sz="1400" b="1" u="none" strike="noStrike" cap="none">
                        <a:highlight>
                          <a:srgbClr val="00FF00"/>
                        </a:highlight>
                      </a:endParaRPr>
                    </a:p>
                  </a:txBody>
                  <a:tcPr marL="91425" marR="91425" marT="91425" marB="91425" anchor="ctr"/>
                </a:tc>
                <a:extLst>
                  <a:ext uri="{0D108BD9-81ED-4DB2-BD59-A6C34878D82A}">
                    <a16:rowId xmlns:a16="http://schemas.microsoft.com/office/drawing/2014/main" val="10001"/>
                  </a:ext>
                </a:extLst>
              </a:tr>
              <a:tr h="538038">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highlight>
                          <a:srgbClr val="FFFF00"/>
                        </a:highlight>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GB" sz="1400" b="1" u="none" strike="noStrike" cap="none" err="1">
                          <a:highlight>
                            <a:srgbClr val="FFFF00"/>
                          </a:highlight>
                          <a:latin typeface="Inter"/>
                          <a:ea typeface="Inter"/>
                          <a:cs typeface="Inter"/>
                          <a:sym typeface="Inter"/>
                        </a:rPr>
                        <a:t>Nutramigen</a:t>
                      </a:r>
                      <a:r>
                        <a:rPr lang="en-GB" sz="1400" b="1" u="none" strike="noStrike" cap="none">
                          <a:highlight>
                            <a:srgbClr val="FFFF00"/>
                          </a:highlight>
                          <a:latin typeface="Inter"/>
                          <a:ea typeface="Inter"/>
                          <a:cs typeface="Inter"/>
                          <a:sym typeface="Inter"/>
                        </a:rPr>
                        <a:t> </a:t>
                      </a:r>
                      <a:r>
                        <a:rPr lang="en-GB" sz="1400" b="1" u="none" strike="noStrike" cap="none" err="1">
                          <a:highlight>
                            <a:srgbClr val="FFFF00"/>
                          </a:highlight>
                          <a:latin typeface="Inter"/>
                          <a:ea typeface="Inter"/>
                          <a:cs typeface="Inter"/>
                          <a:sym typeface="Inter"/>
                        </a:rPr>
                        <a:t>Puramino</a:t>
                      </a:r>
                      <a:r>
                        <a:rPr lang="en-GB" sz="1400" b="1" u="none" strike="noStrike" cap="none">
                          <a:highlight>
                            <a:srgbClr val="FFFF00"/>
                          </a:highlight>
                          <a:latin typeface="Inter"/>
                          <a:ea typeface="Inter"/>
                          <a:cs typeface="Inter"/>
                          <a:sym typeface="Inter"/>
                        </a:rPr>
                        <a:t> (Reckitt)</a:t>
                      </a:r>
                      <a:endParaRPr sz="1400" b="1" u="none" strike="noStrike" cap="none">
                        <a:highlight>
                          <a:srgbClr val="FFFF00"/>
                        </a:highlight>
                      </a:endParaRPr>
                    </a:p>
                  </a:txBody>
                  <a:tcPr marL="91425" marR="91425" marT="91425" marB="91425" anchor="ctr"/>
                </a:tc>
                <a:extLst>
                  <a:ext uri="{0D108BD9-81ED-4DB2-BD59-A6C34878D82A}">
                    <a16:rowId xmlns:a16="http://schemas.microsoft.com/office/drawing/2014/main" val="10002"/>
                  </a:ext>
                </a:extLst>
              </a:tr>
              <a:tr h="538038">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GB" sz="1400" b="1" u="none" strike="noStrike" cap="none">
                          <a:latin typeface="Inter"/>
                          <a:ea typeface="Inter"/>
                          <a:cs typeface="Inter"/>
                          <a:sym typeface="Inter"/>
                        </a:rPr>
                        <a:t>Elecare (Abbot)</a:t>
                      </a:r>
                      <a:endParaRPr sz="1400" b="1" u="none" strike="noStrike" cap="none"/>
                    </a:p>
                  </a:txBody>
                  <a:tcPr marL="91425" marR="91425" marT="91425" marB="91425" anchor="ctr"/>
                </a:tc>
                <a:extLst>
                  <a:ext uri="{0D108BD9-81ED-4DB2-BD59-A6C34878D82A}">
                    <a16:rowId xmlns:a16="http://schemas.microsoft.com/office/drawing/2014/main" val="10003"/>
                  </a:ext>
                </a:extLst>
              </a:tr>
              <a:tr h="646193">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highlight>
                          <a:srgbClr val="FF0000"/>
                        </a:highlight>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GB" sz="1400" b="1" u="none" strike="noStrike" cap="none" err="1">
                          <a:highlight>
                            <a:srgbClr val="FF0000"/>
                          </a:highlight>
                          <a:latin typeface="Inter"/>
                          <a:ea typeface="Inter"/>
                          <a:cs typeface="Inter"/>
                          <a:sym typeface="Inter"/>
                        </a:rPr>
                        <a:t>Neocate</a:t>
                      </a:r>
                      <a:r>
                        <a:rPr lang="en-GB" sz="1400" b="1" u="none" strike="noStrike" cap="none">
                          <a:highlight>
                            <a:srgbClr val="FF0000"/>
                          </a:highlight>
                          <a:latin typeface="Inter"/>
                          <a:ea typeface="Inter"/>
                          <a:cs typeface="Inter"/>
                          <a:sym typeface="Inter"/>
                        </a:rPr>
                        <a:t> LCP (</a:t>
                      </a:r>
                      <a:r>
                        <a:rPr lang="en-GB" sz="1400" b="1" u="none" strike="noStrike" cap="none" err="1">
                          <a:highlight>
                            <a:srgbClr val="FF0000"/>
                          </a:highlight>
                          <a:latin typeface="Inter"/>
                          <a:ea typeface="Inter"/>
                          <a:cs typeface="Inter"/>
                          <a:sym typeface="Inter"/>
                        </a:rPr>
                        <a:t>Nutricia</a:t>
                      </a:r>
                      <a:r>
                        <a:rPr lang="en-GB" sz="1400" b="1" u="none" strike="noStrike" cap="none">
                          <a:highlight>
                            <a:srgbClr val="FF0000"/>
                          </a:highlight>
                          <a:latin typeface="Inter"/>
                          <a:ea typeface="Inter"/>
                          <a:cs typeface="Inter"/>
                          <a:sym typeface="Inter"/>
                        </a:rPr>
                        <a:t>)</a:t>
                      </a:r>
                      <a:endParaRPr sz="1400" b="1" u="none" strike="noStrike" cap="none">
                        <a:highlight>
                          <a:srgbClr val="FF0000"/>
                        </a:highlight>
                      </a:endParaRPr>
                    </a:p>
                  </a:txBody>
                  <a:tcPr marL="91425" marR="91425" marT="91425" marB="91425" anchor="ctr"/>
                </a:tc>
                <a:extLst>
                  <a:ext uri="{0D108BD9-81ED-4DB2-BD59-A6C34878D82A}">
                    <a16:rowId xmlns:a16="http://schemas.microsoft.com/office/drawing/2014/main" val="10004"/>
                  </a:ext>
                </a:extLst>
              </a:tr>
              <a:tr h="646193">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highlight>
                          <a:srgbClr val="FF0000"/>
                        </a:highlight>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GB" sz="1400" u="none" strike="noStrike" cap="none">
                          <a:highlight>
                            <a:srgbClr val="FF0000"/>
                          </a:highlight>
                          <a:latin typeface="Inter"/>
                          <a:ea typeface="Inter"/>
                          <a:cs typeface="Inter"/>
                          <a:sym typeface="Inter"/>
                        </a:rPr>
                        <a:t>Neocate Syneo (Nutricia) </a:t>
                      </a:r>
                      <a:endParaRPr sz="1400" u="none" strike="noStrike" cap="none">
                        <a:highlight>
                          <a:srgbClr val="FF0000"/>
                        </a:highlight>
                      </a:endParaRPr>
                    </a:p>
                  </a:txBody>
                  <a:tcPr marL="91425" marR="91425" marT="91425" marB="91425" anchor="ctr"/>
                </a:tc>
                <a:extLst>
                  <a:ext uri="{0D108BD9-81ED-4DB2-BD59-A6C34878D82A}">
                    <a16:rowId xmlns:a16="http://schemas.microsoft.com/office/drawing/2014/main" val="10005"/>
                  </a:ext>
                </a:extLst>
              </a:tr>
              <a:tr h="646193">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highlight>
                          <a:srgbClr val="FF0000"/>
                        </a:highlight>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GB" sz="1400" u="none" strike="noStrike" cap="none" err="1">
                          <a:highlight>
                            <a:srgbClr val="FF0000"/>
                          </a:highlight>
                          <a:latin typeface="Inter"/>
                          <a:ea typeface="Inter"/>
                          <a:cs typeface="Inter"/>
                          <a:sym typeface="Inter"/>
                        </a:rPr>
                        <a:t>Neocate</a:t>
                      </a:r>
                      <a:r>
                        <a:rPr lang="en-GB" sz="1400" u="none" strike="noStrike" cap="none">
                          <a:highlight>
                            <a:srgbClr val="FF0000"/>
                          </a:highlight>
                          <a:latin typeface="Inter"/>
                          <a:ea typeface="Inter"/>
                          <a:cs typeface="Inter"/>
                          <a:sym typeface="Inter"/>
                        </a:rPr>
                        <a:t> Junior (</a:t>
                      </a:r>
                      <a:r>
                        <a:rPr lang="en-GB" sz="1400" u="none" strike="noStrike" cap="none" err="1">
                          <a:highlight>
                            <a:srgbClr val="FF0000"/>
                          </a:highlight>
                          <a:latin typeface="Inter"/>
                          <a:ea typeface="Inter"/>
                          <a:cs typeface="Inter"/>
                          <a:sym typeface="Inter"/>
                        </a:rPr>
                        <a:t>Nutricia</a:t>
                      </a:r>
                      <a:r>
                        <a:rPr lang="en-GB" sz="1400" u="none" strike="noStrike" cap="none">
                          <a:highlight>
                            <a:srgbClr val="FF0000"/>
                          </a:highlight>
                          <a:latin typeface="Inter"/>
                          <a:ea typeface="Inter"/>
                          <a:cs typeface="Inter"/>
                          <a:sym typeface="Inter"/>
                        </a:rPr>
                        <a:t>) </a:t>
                      </a:r>
                      <a:endParaRPr sz="1400" u="none" strike="noStrike" cap="none">
                        <a:highlight>
                          <a:srgbClr val="FF0000"/>
                        </a:highlight>
                      </a:endParaRPr>
                    </a:p>
                  </a:txBody>
                  <a:tcPr marL="91425" marR="91425" marT="91425" marB="91425" anchor="ctr"/>
                </a:tc>
                <a:extLst>
                  <a:ext uri="{0D108BD9-81ED-4DB2-BD59-A6C34878D82A}">
                    <a16:rowId xmlns:a16="http://schemas.microsoft.com/office/drawing/2014/main" val="10006"/>
                  </a:ext>
                </a:extLst>
              </a:tr>
            </a:tbl>
          </a:graphicData>
        </a:graphic>
      </p:graphicFrame>
      <p:pic>
        <p:nvPicPr>
          <p:cNvPr id="13" name="Picture 12">
            <a:extLst>
              <a:ext uri="{FF2B5EF4-FFF2-40B4-BE49-F238E27FC236}">
                <a16:creationId xmlns:a16="http://schemas.microsoft.com/office/drawing/2014/main" id="{A2F132CA-3AA3-7CE7-60B3-D6FDC5FD270C}"/>
              </a:ext>
            </a:extLst>
          </p:cNvPr>
          <p:cNvPicPr>
            <a:picLocks noChangeAspect="1"/>
          </p:cNvPicPr>
          <p:nvPr/>
        </p:nvPicPr>
        <p:blipFill>
          <a:blip r:embed="rId5"/>
          <a:stretch>
            <a:fillRect/>
          </a:stretch>
        </p:blipFill>
        <p:spPr>
          <a:xfrm>
            <a:off x="7923434" y="3330153"/>
            <a:ext cx="2853175" cy="536494"/>
          </a:xfrm>
          <a:prstGeom prst="rect">
            <a:avLst/>
          </a:prstGeom>
        </p:spPr>
      </p:pic>
      <p:sp>
        <p:nvSpPr>
          <p:cNvPr id="15" name="Google Shape;821;p83">
            <a:extLst>
              <a:ext uri="{FF2B5EF4-FFF2-40B4-BE49-F238E27FC236}">
                <a16:creationId xmlns:a16="http://schemas.microsoft.com/office/drawing/2014/main" id="{34A09327-BE2C-0AAD-F359-2399C1E3BD96}"/>
              </a:ext>
            </a:extLst>
          </p:cNvPr>
          <p:cNvSpPr txBox="1"/>
          <p:nvPr/>
        </p:nvSpPr>
        <p:spPr>
          <a:xfrm>
            <a:off x="6172202" y="5887010"/>
            <a:ext cx="5849043"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1200" b="0" i="0" u="none" strike="noStrike" cap="none">
                <a:solidFill>
                  <a:schemeClr val="dk1"/>
                </a:solidFill>
                <a:latin typeface="Inter"/>
                <a:ea typeface="Inter"/>
                <a:cs typeface="Inter"/>
                <a:sym typeface="Inter"/>
              </a:rPr>
              <a:t>* If a patient presents with clear anaphylactic reaction to cow’s milk and requires formula these AAF should be commenced in primary care, with immediate onward referral to secondary or specialist care. Those</a:t>
            </a:r>
            <a:r>
              <a:rPr lang="en-GB" sz="1200" b="1" i="0" u="none" strike="noStrike" cap="none">
                <a:solidFill>
                  <a:schemeClr val="dk1"/>
                </a:solidFill>
                <a:latin typeface="Inter"/>
                <a:ea typeface="Inter"/>
                <a:cs typeface="Inter"/>
                <a:sym typeface="Inter"/>
              </a:rPr>
              <a:t> in bold</a:t>
            </a:r>
            <a:r>
              <a:rPr lang="en-GB" sz="1200" b="0" i="0" u="none" strike="noStrike" cap="none">
                <a:solidFill>
                  <a:schemeClr val="dk1"/>
                </a:solidFill>
                <a:latin typeface="Inter"/>
                <a:ea typeface="Inter"/>
                <a:cs typeface="Inter"/>
                <a:sym typeface="Inter"/>
              </a:rPr>
              <a:t> would be suitable only in these circumstances. </a:t>
            </a:r>
            <a:endParaRPr sz="1200" b="0" i="0" u="none" strike="noStrike" cap="none">
              <a:solidFill>
                <a:schemeClr val="dk1"/>
              </a:solidFill>
              <a:latin typeface="Inter"/>
              <a:ea typeface="Inter"/>
              <a:cs typeface="Inter"/>
              <a:sym typeface="Inter"/>
            </a:endParaRPr>
          </a:p>
        </p:txBody>
      </p:sp>
      <p:sp>
        <p:nvSpPr>
          <p:cNvPr id="16" name="Google Shape;820;p83">
            <a:extLst>
              <a:ext uri="{FF2B5EF4-FFF2-40B4-BE49-F238E27FC236}">
                <a16:creationId xmlns:a16="http://schemas.microsoft.com/office/drawing/2014/main" id="{76BE59F5-038B-03C9-30EC-0DC0363A886E}"/>
              </a:ext>
            </a:extLst>
          </p:cNvPr>
          <p:cNvSpPr txBox="1"/>
          <p:nvPr/>
        </p:nvSpPr>
        <p:spPr>
          <a:xfrm>
            <a:off x="1296900" y="5891681"/>
            <a:ext cx="4722900" cy="923400"/>
          </a:xfrm>
          <a:prstGeom prst="rect">
            <a:avLst/>
          </a:prstGeom>
          <a:solidFill>
            <a:srgbClr val="7CCBE0"/>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a:solidFill>
                  <a:schemeClr val="lt1"/>
                </a:solidFill>
                <a:latin typeface="Inter"/>
                <a:ea typeface="Inter"/>
                <a:cs typeface="Inter"/>
                <a:sym typeface="Inter"/>
              </a:rPr>
              <a:t>* </a:t>
            </a:r>
            <a:r>
              <a:rPr lang="en-GB" sz="1600" b="1" i="0" u="none" strike="noStrike" cap="none">
                <a:solidFill>
                  <a:schemeClr val="lt1"/>
                </a:solidFill>
                <a:latin typeface="Inter"/>
                <a:ea typeface="Inter"/>
                <a:cs typeface="Inter"/>
                <a:sym typeface="Inter"/>
              </a:rPr>
              <a:t>Always check your local CCG prescribing guidance and availability of any products at the time of prescribing</a:t>
            </a:r>
            <a:endParaRPr sz="1600" b="1" i="0" u="none" strike="noStrike" cap="none">
              <a:solidFill>
                <a:schemeClr val="lt1"/>
              </a:solidFill>
              <a:latin typeface="Inter"/>
              <a:ea typeface="Inter"/>
              <a:cs typeface="Inter"/>
              <a:sym typeface="Inter"/>
            </a:endParaRPr>
          </a:p>
        </p:txBody>
      </p:sp>
      <p:pic>
        <p:nvPicPr>
          <p:cNvPr id="17" name="Google Shape;816;p83">
            <a:extLst>
              <a:ext uri="{FF2B5EF4-FFF2-40B4-BE49-F238E27FC236}">
                <a16:creationId xmlns:a16="http://schemas.microsoft.com/office/drawing/2014/main" id="{41B15436-6797-1B65-ABA7-C7D1D20C234D}"/>
              </a:ext>
            </a:extLst>
          </p:cNvPr>
          <p:cNvPicPr preferRelativeResize="0"/>
          <p:nvPr/>
        </p:nvPicPr>
        <p:blipFill rotWithShape="1">
          <a:blip r:embed="rId6">
            <a:alphaModFix/>
          </a:blip>
          <a:srcRect l="31530" r="29384"/>
          <a:stretch/>
        </p:blipFill>
        <p:spPr>
          <a:xfrm>
            <a:off x="7794053" y="2913527"/>
            <a:ext cx="277825" cy="401300"/>
          </a:xfrm>
          <a:prstGeom prst="rect">
            <a:avLst/>
          </a:prstGeom>
          <a:noFill/>
          <a:ln>
            <a:noFill/>
          </a:ln>
        </p:spPr>
      </p:pic>
      <p:pic>
        <p:nvPicPr>
          <p:cNvPr id="18" name="Google Shape;815;p83">
            <a:extLst>
              <a:ext uri="{FF2B5EF4-FFF2-40B4-BE49-F238E27FC236}">
                <a16:creationId xmlns:a16="http://schemas.microsoft.com/office/drawing/2014/main" id="{14CBA611-6BB0-F801-4FFD-EB998DFB22CA}"/>
              </a:ext>
            </a:extLst>
          </p:cNvPr>
          <p:cNvPicPr preferRelativeResize="0"/>
          <p:nvPr/>
        </p:nvPicPr>
        <p:blipFill rotWithShape="1">
          <a:blip r:embed="rId7">
            <a:alphaModFix/>
          </a:blip>
          <a:srcRect l="18068" r="13329"/>
          <a:stretch/>
        </p:blipFill>
        <p:spPr>
          <a:xfrm>
            <a:off x="7837185" y="2131296"/>
            <a:ext cx="277825" cy="404416"/>
          </a:xfrm>
          <a:prstGeom prst="rect">
            <a:avLst/>
          </a:prstGeom>
          <a:noFill/>
          <a:ln>
            <a:noFill/>
          </a:ln>
        </p:spPr>
      </p:pic>
      <p:pic>
        <p:nvPicPr>
          <p:cNvPr id="19" name="Google Shape;819;p83">
            <a:extLst>
              <a:ext uri="{FF2B5EF4-FFF2-40B4-BE49-F238E27FC236}">
                <a16:creationId xmlns:a16="http://schemas.microsoft.com/office/drawing/2014/main" id="{9B19588C-1057-8A79-5D45-258AB29099CB}"/>
              </a:ext>
            </a:extLst>
          </p:cNvPr>
          <p:cNvPicPr preferRelativeResize="0"/>
          <p:nvPr/>
        </p:nvPicPr>
        <p:blipFill rotWithShape="1">
          <a:blip r:embed="rId8">
            <a:alphaModFix/>
          </a:blip>
          <a:srcRect l="22385" t="17419" r="15824" b="12142"/>
          <a:stretch/>
        </p:blipFill>
        <p:spPr>
          <a:xfrm>
            <a:off x="7883244" y="3990252"/>
            <a:ext cx="368412" cy="454445"/>
          </a:xfrm>
          <a:prstGeom prst="rect">
            <a:avLst/>
          </a:prstGeom>
          <a:noFill/>
          <a:ln>
            <a:noFill/>
          </a:ln>
        </p:spPr>
      </p:pic>
      <p:pic>
        <p:nvPicPr>
          <p:cNvPr id="20" name="Google Shape;818;p83">
            <a:extLst>
              <a:ext uri="{FF2B5EF4-FFF2-40B4-BE49-F238E27FC236}">
                <a16:creationId xmlns:a16="http://schemas.microsoft.com/office/drawing/2014/main" id="{DD11F1D5-BB6D-B82F-4607-38C9068709FA}"/>
              </a:ext>
            </a:extLst>
          </p:cNvPr>
          <p:cNvPicPr preferRelativeResize="0"/>
          <p:nvPr/>
        </p:nvPicPr>
        <p:blipFill rotWithShape="1">
          <a:blip r:embed="rId9">
            <a:alphaModFix/>
          </a:blip>
          <a:srcRect l="21538" t="16330" r="10429" b="13904"/>
          <a:stretch/>
        </p:blipFill>
        <p:spPr>
          <a:xfrm>
            <a:off x="7894694" y="4612625"/>
            <a:ext cx="411958" cy="454445"/>
          </a:xfrm>
          <a:prstGeom prst="rect">
            <a:avLst/>
          </a:prstGeom>
          <a:noFill/>
          <a:ln>
            <a:noFill/>
          </a:ln>
        </p:spPr>
      </p:pic>
      <p:pic>
        <p:nvPicPr>
          <p:cNvPr id="21" name="Google Shape;817;p83">
            <a:extLst>
              <a:ext uri="{FF2B5EF4-FFF2-40B4-BE49-F238E27FC236}">
                <a16:creationId xmlns:a16="http://schemas.microsoft.com/office/drawing/2014/main" id="{2FB6C506-607E-037D-CBB4-8AEE90FFA666}"/>
              </a:ext>
            </a:extLst>
          </p:cNvPr>
          <p:cNvPicPr preferRelativeResize="0"/>
          <p:nvPr/>
        </p:nvPicPr>
        <p:blipFill rotWithShape="1">
          <a:blip r:embed="rId10">
            <a:alphaModFix/>
          </a:blip>
          <a:srcRect l="16035" t="13688" r="16333" b="8179"/>
          <a:stretch/>
        </p:blipFill>
        <p:spPr>
          <a:xfrm>
            <a:off x="7894694" y="5290518"/>
            <a:ext cx="345512" cy="451452"/>
          </a:xfrm>
          <a:prstGeom prst="rect">
            <a:avLst/>
          </a:prstGeom>
          <a:noFill/>
          <a:ln>
            <a:noFill/>
          </a:ln>
        </p:spPr>
      </p:pic>
      <p:pic>
        <p:nvPicPr>
          <p:cNvPr id="22" name="Google Shape;824;p83">
            <a:extLst>
              <a:ext uri="{FF2B5EF4-FFF2-40B4-BE49-F238E27FC236}">
                <a16:creationId xmlns:a16="http://schemas.microsoft.com/office/drawing/2014/main" id="{38D929A4-998C-F324-0CD9-72BFC342C032}"/>
              </a:ext>
            </a:extLst>
          </p:cNvPr>
          <p:cNvPicPr preferRelativeResize="0"/>
          <p:nvPr/>
        </p:nvPicPr>
        <p:blipFill>
          <a:blip r:embed="rId11">
            <a:alphaModFix/>
          </a:blip>
          <a:stretch>
            <a:fillRect/>
          </a:stretch>
        </p:blipFill>
        <p:spPr>
          <a:xfrm>
            <a:off x="1438631" y="2708980"/>
            <a:ext cx="320400" cy="401309"/>
          </a:xfrm>
          <a:prstGeom prst="rect">
            <a:avLst/>
          </a:prstGeom>
          <a:noFill/>
          <a:ln>
            <a:noFill/>
          </a:ln>
        </p:spPr>
      </p:pic>
      <p:pic>
        <p:nvPicPr>
          <p:cNvPr id="23" name="Google Shape;825;p83">
            <a:extLst>
              <a:ext uri="{FF2B5EF4-FFF2-40B4-BE49-F238E27FC236}">
                <a16:creationId xmlns:a16="http://schemas.microsoft.com/office/drawing/2014/main" id="{DD1190C5-823D-DE2D-9B72-4BB0C098D46F}"/>
              </a:ext>
            </a:extLst>
          </p:cNvPr>
          <p:cNvPicPr preferRelativeResize="0"/>
          <p:nvPr/>
        </p:nvPicPr>
        <p:blipFill>
          <a:blip r:embed="rId12">
            <a:alphaModFix/>
          </a:blip>
          <a:stretch>
            <a:fillRect/>
          </a:stretch>
        </p:blipFill>
        <p:spPr>
          <a:xfrm>
            <a:off x="1462472" y="3868652"/>
            <a:ext cx="331200" cy="415624"/>
          </a:xfrm>
          <a:prstGeom prst="rect">
            <a:avLst/>
          </a:prstGeom>
          <a:noFill/>
          <a:ln>
            <a:noFill/>
          </a:ln>
        </p:spPr>
      </p:pic>
      <p:pic>
        <p:nvPicPr>
          <p:cNvPr id="24" name="Google Shape;827;p83">
            <a:extLst>
              <a:ext uri="{FF2B5EF4-FFF2-40B4-BE49-F238E27FC236}">
                <a16:creationId xmlns:a16="http://schemas.microsoft.com/office/drawing/2014/main" id="{9AD35F36-7072-905C-6BE7-2E1D8B55A669}"/>
              </a:ext>
            </a:extLst>
          </p:cNvPr>
          <p:cNvPicPr preferRelativeResize="0"/>
          <p:nvPr/>
        </p:nvPicPr>
        <p:blipFill rotWithShape="1">
          <a:blip r:embed="rId13">
            <a:alphaModFix/>
          </a:blip>
          <a:srcRect l="14243" r="9222"/>
          <a:stretch/>
        </p:blipFill>
        <p:spPr>
          <a:xfrm>
            <a:off x="1430889" y="4448363"/>
            <a:ext cx="331200" cy="482081"/>
          </a:xfrm>
          <a:prstGeom prst="rect">
            <a:avLst/>
          </a:prstGeom>
          <a:noFill/>
          <a:ln>
            <a:noFill/>
          </a:ln>
        </p:spPr>
      </p:pic>
      <p:pic>
        <p:nvPicPr>
          <p:cNvPr id="25" name="Google Shape;828;p83">
            <a:extLst>
              <a:ext uri="{FF2B5EF4-FFF2-40B4-BE49-F238E27FC236}">
                <a16:creationId xmlns:a16="http://schemas.microsoft.com/office/drawing/2014/main" id="{A04CC147-45B5-3786-88A3-D4B8130CA834}"/>
              </a:ext>
            </a:extLst>
          </p:cNvPr>
          <p:cNvPicPr preferRelativeResize="0"/>
          <p:nvPr/>
        </p:nvPicPr>
        <p:blipFill rotWithShape="1">
          <a:blip r:embed="rId14">
            <a:alphaModFix/>
          </a:blip>
          <a:srcRect l="30525" r="30529"/>
          <a:stretch/>
        </p:blipFill>
        <p:spPr>
          <a:xfrm>
            <a:off x="1433729" y="5041056"/>
            <a:ext cx="331200" cy="478400"/>
          </a:xfrm>
          <a:prstGeom prst="rect">
            <a:avLst/>
          </a:prstGeom>
          <a:noFill/>
          <a:ln>
            <a:noFill/>
          </a:ln>
        </p:spPr>
      </p:pic>
      <p:pic>
        <p:nvPicPr>
          <p:cNvPr id="26" name="Google Shape;826;p83">
            <a:extLst>
              <a:ext uri="{FF2B5EF4-FFF2-40B4-BE49-F238E27FC236}">
                <a16:creationId xmlns:a16="http://schemas.microsoft.com/office/drawing/2014/main" id="{4D31F322-A656-3E04-2385-A9F1481EF9ED}"/>
              </a:ext>
            </a:extLst>
          </p:cNvPr>
          <p:cNvPicPr preferRelativeResize="0"/>
          <p:nvPr/>
        </p:nvPicPr>
        <p:blipFill rotWithShape="1">
          <a:blip r:embed="rId15">
            <a:alphaModFix/>
          </a:blip>
          <a:srcRect l="12730" r="8442"/>
          <a:stretch/>
        </p:blipFill>
        <p:spPr>
          <a:xfrm>
            <a:off x="1457625" y="3298739"/>
            <a:ext cx="331200" cy="419520"/>
          </a:xfrm>
          <a:prstGeom prst="rect">
            <a:avLst/>
          </a:prstGeom>
          <a:noFill/>
          <a:ln>
            <a:noFill/>
          </a:ln>
        </p:spPr>
      </p:pic>
      <p:pic>
        <p:nvPicPr>
          <p:cNvPr id="2" name="Picture 1">
            <a:extLst>
              <a:ext uri="{FF2B5EF4-FFF2-40B4-BE49-F238E27FC236}">
                <a16:creationId xmlns:a16="http://schemas.microsoft.com/office/drawing/2014/main" id="{B02CCC22-3EE9-8CD8-0B4C-2FAC815C6CF3}"/>
              </a:ext>
            </a:extLst>
          </p:cNvPr>
          <p:cNvPicPr>
            <a:picLocks noChangeAspect="1"/>
          </p:cNvPicPr>
          <p:nvPr/>
        </p:nvPicPr>
        <p:blipFill>
          <a:blip r:embed="rId5"/>
          <a:stretch>
            <a:fillRect/>
          </a:stretch>
        </p:blipFill>
        <p:spPr>
          <a:xfrm>
            <a:off x="1594070" y="4690168"/>
            <a:ext cx="2853175" cy="536494"/>
          </a:xfrm>
          <a:prstGeom prst="rect">
            <a:avLst/>
          </a:prstGeom>
        </p:spPr>
      </p:pic>
      <p:sp>
        <p:nvSpPr>
          <p:cNvPr id="11" name="TextBox 10">
            <a:extLst>
              <a:ext uri="{FF2B5EF4-FFF2-40B4-BE49-F238E27FC236}">
                <a16:creationId xmlns:a16="http://schemas.microsoft.com/office/drawing/2014/main" id="{66FC4540-D681-38FC-5445-ED82A9AB77F4}"/>
              </a:ext>
            </a:extLst>
          </p:cNvPr>
          <p:cNvSpPr txBox="1"/>
          <p:nvPr/>
        </p:nvSpPr>
        <p:spPr>
          <a:xfrm>
            <a:off x="1173597" y="950680"/>
            <a:ext cx="6096000" cy="369332"/>
          </a:xfrm>
          <a:prstGeom prst="rect">
            <a:avLst/>
          </a:prstGeom>
          <a:noFill/>
        </p:spPr>
        <p:txBody>
          <a:bodyPr wrap="square">
            <a:spAutoFit/>
          </a:bodyPr>
          <a:lstStyle/>
          <a:p>
            <a:r>
              <a:rPr lang="en-GB" b="1"/>
              <a:t>Breast feeding is the best outcome</a:t>
            </a:r>
          </a:p>
        </p:txBody>
      </p:sp>
    </p:spTree>
    <p:extLst>
      <p:ext uri="{BB962C8B-B14F-4D97-AF65-F5344CB8AC3E}">
        <p14:creationId xmlns:p14="http://schemas.microsoft.com/office/powerpoint/2010/main" val="868556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CMA Background</a:t>
            </a:r>
            <a:endParaRPr lang="en-GB" sz="3600" b="1">
              <a:solidFill>
                <a:srgbClr val="7CCBE0"/>
              </a:solidFill>
              <a:latin typeface="+mj-lt"/>
              <a:ea typeface="+mj-ea"/>
              <a:cs typeface="+mj-cs"/>
            </a:endParaRPr>
          </a:p>
        </p:txBody>
      </p:sp>
      <p:sp>
        <p:nvSpPr>
          <p:cNvPr id="3" name="TextBox 2">
            <a:extLst>
              <a:ext uri="{FF2B5EF4-FFF2-40B4-BE49-F238E27FC236}">
                <a16:creationId xmlns:a16="http://schemas.microsoft.com/office/drawing/2014/main" id="{93995FEE-49CE-E003-D7B8-09BD7A0C17F0}"/>
              </a:ext>
            </a:extLst>
          </p:cNvPr>
          <p:cNvSpPr txBox="1"/>
          <p:nvPr/>
        </p:nvSpPr>
        <p:spPr>
          <a:xfrm>
            <a:off x="1032933" y="1058091"/>
            <a:ext cx="8546495" cy="5693866"/>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GB" sz="2800"/>
              <a:t>Cow’s milk allergy is an immune response to the proteins found in cow’s milk </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Not to be mistaken for lactose intolerance (managed differently to CMA)</a:t>
            </a:r>
            <a:endParaRPr lang="en-GB" sz="2800">
              <a:cs typeface="Calibri"/>
            </a:endParaRP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2-5% of infants in the UK have a CMA – 0.5% exclusively breastfeeding</a:t>
            </a:r>
          </a:p>
          <a:p>
            <a:pPr marL="342900" indent="-342900">
              <a:buFont typeface="Arial" panose="020B0604020202020204" pitchFamily="34" charset="0"/>
              <a:buChar char="•"/>
            </a:pPr>
            <a:endParaRPr lang="en-GB" sz="2800">
              <a:cs typeface="Calibri"/>
            </a:endParaRPr>
          </a:p>
          <a:p>
            <a:pPr marL="342900" indent="-342900">
              <a:buFont typeface="Arial" panose="020B0604020202020204" pitchFamily="34" charset="0"/>
              <a:buChar char="•"/>
            </a:pPr>
            <a:r>
              <a:rPr lang="en-GB" sz="2800"/>
              <a:t> Prognosis is good</a:t>
            </a:r>
            <a:endParaRPr lang="en-GB" sz="2800">
              <a:ea typeface="Calibri"/>
              <a:cs typeface="Calibri"/>
            </a:endParaRPr>
          </a:p>
          <a:p>
            <a:endParaRPr lang="en-GB" sz="2800"/>
          </a:p>
          <a:p>
            <a:pPr marL="342900" indent="-342900">
              <a:buFont typeface="Arial" panose="020B0604020202020204" pitchFamily="34" charset="0"/>
              <a:buChar char="•"/>
            </a:pPr>
            <a:r>
              <a:rPr lang="en-GB" sz="2800"/>
              <a:t>Over diagnosis &gt; can have huge impact on mother and baby, particularly if breast feeding</a:t>
            </a:r>
            <a:endParaRPr lang="en-GB" sz="2800">
              <a:cs typeface="Calibri"/>
            </a:endParaRPr>
          </a:p>
        </p:txBody>
      </p:sp>
      <p:pic>
        <p:nvPicPr>
          <p:cNvPr id="4" name="Google Shape;429;p54" title="Points scored">
            <a:extLst>
              <a:ext uri="{FF2B5EF4-FFF2-40B4-BE49-F238E27FC236}">
                <a16:creationId xmlns:a16="http://schemas.microsoft.com/office/drawing/2014/main" id="{C8666295-1B5A-5B1F-D3CE-CBA2BA195507}"/>
              </a:ext>
            </a:extLst>
          </p:cNvPr>
          <p:cNvPicPr preferRelativeResize="0"/>
          <p:nvPr/>
        </p:nvPicPr>
        <p:blipFill rotWithShape="1">
          <a:blip r:embed="rId4">
            <a:alphaModFix/>
            <a:duotone>
              <a:prstClr val="black"/>
              <a:srgbClr val="7CCBE0">
                <a:tint val="45000"/>
                <a:satMod val="400000"/>
              </a:srgbClr>
            </a:duotone>
          </a:blip>
          <a:srcRect/>
          <a:stretch/>
        </p:blipFill>
        <p:spPr>
          <a:xfrm>
            <a:off x="8628686" y="1937654"/>
            <a:ext cx="3917100" cy="2422075"/>
          </a:xfrm>
          <a:prstGeom prst="rect">
            <a:avLst/>
          </a:prstGeom>
          <a:noFill/>
          <a:ln>
            <a:noFill/>
          </a:ln>
        </p:spPr>
      </p:pic>
      <p:sp>
        <p:nvSpPr>
          <p:cNvPr id="5" name="TextBox 4">
            <a:extLst>
              <a:ext uri="{FF2B5EF4-FFF2-40B4-BE49-F238E27FC236}">
                <a16:creationId xmlns:a16="http://schemas.microsoft.com/office/drawing/2014/main" id="{52425C45-273E-BCC8-817A-BC6EBECF8463}"/>
              </a:ext>
            </a:extLst>
          </p:cNvPr>
          <p:cNvSpPr txBox="1"/>
          <p:nvPr/>
        </p:nvSpPr>
        <p:spPr>
          <a:xfrm>
            <a:off x="9922328" y="2718056"/>
            <a:ext cx="1317171" cy="707886"/>
          </a:xfrm>
          <a:prstGeom prst="rect">
            <a:avLst/>
          </a:prstGeom>
          <a:noFill/>
        </p:spPr>
        <p:txBody>
          <a:bodyPr wrap="square" lIns="91440" tIns="45720" rIns="91440" bIns="45720" rtlCol="0" anchor="t">
            <a:spAutoFit/>
          </a:bodyPr>
          <a:lstStyle/>
          <a:p>
            <a:r>
              <a:rPr lang="en-GB" sz="4000"/>
              <a:t>2-5%</a:t>
            </a:r>
          </a:p>
        </p:txBody>
      </p:sp>
    </p:spTree>
    <p:extLst>
      <p:ext uri="{BB962C8B-B14F-4D97-AF65-F5344CB8AC3E}">
        <p14:creationId xmlns:p14="http://schemas.microsoft.com/office/powerpoint/2010/main" val="882007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Soya Formula</a:t>
            </a:r>
            <a:endParaRPr lang="en-GB" sz="3600" b="1">
              <a:solidFill>
                <a:srgbClr val="7CCBE0"/>
              </a:solidFill>
              <a:latin typeface="+mj-lt"/>
              <a:ea typeface="+mj-ea"/>
              <a:cs typeface="+mj-cs"/>
            </a:endParaRPr>
          </a:p>
        </p:txBody>
      </p:sp>
      <p:sp>
        <p:nvSpPr>
          <p:cNvPr id="2" name="Google Shape;838;p84">
            <a:extLst>
              <a:ext uri="{FF2B5EF4-FFF2-40B4-BE49-F238E27FC236}">
                <a16:creationId xmlns:a16="http://schemas.microsoft.com/office/drawing/2014/main" id="{470D6D68-D417-51CC-4930-15B4610EC09B}"/>
              </a:ext>
            </a:extLst>
          </p:cNvPr>
          <p:cNvSpPr txBox="1"/>
          <p:nvPr/>
        </p:nvSpPr>
        <p:spPr>
          <a:xfrm>
            <a:off x="973960" y="1536529"/>
            <a:ext cx="4320529" cy="4819632"/>
          </a:xfrm>
          <a:prstGeom prst="rect">
            <a:avLst/>
          </a:prstGeom>
          <a:noFill/>
          <a:ln>
            <a:noFill/>
          </a:ln>
        </p:spPr>
        <p:txBody>
          <a:bodyPr spcFirstLastPara="1" wrap="square" lIns="79125" tIns="39550" rIns="79125" bIns="39550" anchor="t" anchorCtr="0">
            <a:spAutoFit/>
          </a:bodyPr>
          <a:lstStyle/>
          <a:p>
            <a:pPr marL="393700" marR="0" lvl="0" indent="-266700" algn="l" rtl="0">
              <a:lnSpc>
                <a:spcPct val="100000"/>
              </a:lnSpc>
              <a:spcBef>
                <a:spcPts val="0"/>
              </a:spcBef>
              <a:spcAft>
                <a:spcPts val="0"/>
              </a:spcAft>
              <a:buClr>
                <a:schemeClr val="dk1"/>
              </a:buClr>
              <a:buSzPts val="1200"/>
              <a:buFont typeface="Inter"/>
              <a:buChar char="●"/>
            </a:pPr>
            <a:r>
              <a:rPr lang="en-GB" sz="2800" b="0" i="0" u="none" strike="noStrike" cap="none">
                <a:solidFill>
                  <a:schemeClr val="dk1"/>
                </a:solidFill>
                <a:latin typeface="Calibri"/>
                <a:ea typeface="Inter"/>
                <a:cs typeface="Inter"/>
                <a:sym typeface="Inter"/>
              </a:rPr>
              <a:t>Should not be prescribed</a:t>
            </a:r>
            <a:endParaRPr lang="en-US" sz="2800" b="0" i="0" u="none" strike="noStrike" cap="none">
              <a:solidFill>
                <a:schemeClr val="dk1"/>
              </a:solidFill>
              <a:latin typeface="Calibri"/>
              <a:ea typeface="Inter"/>
              <a:cs typeface="Inter"/>
            </a:endParaRPr>
          </a:p>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chemeClr val="dk1"/>
              </a:solidFill>
              <a:latin typeface="Calibri"/>
              <a:ea typeface="Inter"/>
              <a:cs typeface="Inter"/>
            </a:endParaRPr>
          </a:p>
          <a:p>
            <a:pPr marL="393700" marR="0" lvl="0" indent="-266700" algn="l" rtl="0">
              <a:lnSpc>
                <a:spcPct val="100000"/>
              </a:lnSpc>
              <a:spcBef>
                <a:spcPts val="0"/>
              </a:spcBef>
              <a:spcAft>
                <a:spcPts val="0"/>
              </a:spcAft>
              <a:buClr>
                <a:schemeClr val="dk1"/>
              </a:buClr>
              <a:buSzPts val="1200"/>
              <a:buFont typeface="Inter"/>
              <a:buChar char="●"/>
            </a:pPr>
            <a:r>
              <a:rPr lang="en-GB" sz="2800" b="0" i="0" u="none" strike="noStrike" cap="none">
                <a:solidFill>
                  <a:schemeClr val="dk1"/>
                </a:solidFill>
                <a:latin typeface="Calibri"/>
                <a:ea typeface="Inter"/>
                <a:cs typeface="Inter"/>
                <a:sym typeface="Inter"/>
              </a:rPr>
              <a:t>Available in supermarkets and chemists</a:t>
            </a:r>
            <a:endParaRPr sz="2800" b="0" i="0" u="none" strike="noStrike" cap="none">
              <a:solidFill>
                <a:schemeClr val="dk1"/>
              </a:solidFill>
              <a:latin typeface="Calibri"/>
              <a:ea typeface="Inter"/>
              <a:cs typeface="Inter"/>
            </a:endParaRPr>
          </a:p>
          <a:p>
            <a:pPr marL="393700" marR="0" lvl="0" indent="0" algn="l" rtl="0">
              <a:lnSpc>
                <a:spcPct val="100000"/>
              </a:lnSpc>
              <a:spcBef>
                <a:spcPts val="0"/>
              </a:spcBef>
              <a:spcAft>
                <a:spcPts val="0"/>
              </a:spcAft>
              <a:buClr>
                <a:srgbClr val="000000"/>
              </a:buClr>
              <a:buSzPts val="1400"/>
              <a:buFont typeface="Arial"/>
              <a:buNone/>
            </a:pPr>
            <a:endParaRPr sz="2800" b="0" i="0" u="none" strike="noStrike" cap="none">
              <a:solidFill>
                <a:schemeClr val="dk1"/>
              </a:solidFill>
              <a:latin typeface="Calibri"/>
              <a:ea typeface="Inter"/>
              <a:cs typeface="Inter"/>
            </a:endParaRPr>
          </a:p>
          <a:p>
            <a:pPr marL="393700" indent="-266700">
              <a:buClr>
                <a:schemeClr val="dk1"/>
              </a:buClr>
              <a:buSzPts val="1200"/>
              <a:buFont typeface="Inter"/>
              <a:buChar char="●"/>
            </a:pPr>
            <a:r>
              <a:rPr lang="en-GB" sz="2800">
                <a:solidFill>
                  <a:schemeClr val="dk1"/>
                </a:solidFill>
                <a:latin typeface="Calibri"/>
                <a:ea typeface="Inter"/>
                <a:cs typeface="Inter"/>
                <a:sym typeface="Inter"/>
              </a:rPr>
              <a:t> </a:t>
            </a:r>
            <a:r>
              <a:rPr lang="en-GB" sz="2800" b="0" i="0" u="none" strike="noStrike" cap="none">
                <a:solidFill>
                  <a:schemeClr val="dk1"/>
                </a:solidFill>
                <a:latin typeface="Calibri"/>
                <a:ea typeface="Inter"/>
                <a:cs typeface="Inter"/>
                <a:sym typeface="Inter"/>
              </a:rPr>
              <a:t>Can be considered in those &gt;6 months if </a:t>
            </a:r>
            <a:r>
              <a:rPr lang="en-GB" sz="2800">
                <a:solidFill>
                  <a:schemeClr val="dk1"/>
                </a:solidFill>
                <a:latin typeface="Calibri"/>
                <a:ea typeface="Inter"/>
                <a:cs typeface="Inter"/>
                <a:sym typeface="Inter"/>
              </a:rPr>
              <a:t>hypoallergenic formula is not tolerated and if </a:t>
            </a:r>
            <a:r>
              <a:rPr lang="en-GB" sz="2800" b="0" i="0" u="none" strike="noStrike" cap="none">
                <a:solidFill>
                  <a:schemeClr val="dk1"/>
                </a:solidFill>
                <a:latin typeface="Calibri"/>
                <a:ea typeface="Inter"/>
                <a:cs typeface="Inter"/>
                <a:sym typeface="Inter"/>
              </a:rPr>
              <a:t>there is no cross reactivity to soya</a:t>
            </a:r>
            <a:endParaRPr sz="2800" b="0" i="0" u="none" strike="noStrike" cap="none">
              <a:solidFill>
                <a:schemeClr val="dk1"/>
              </a:solidFill>
              <a:latin typeface="Calibri"/>
              <a:ea typeface="Inter"/>
              <a:cs typeface="Inter"/>
              <a:sym typeface="Inter"/>
            </a:endParaRPr>
          </a:p>
        </p:txBody>
      </p:sp>
      <p:pic>
        <p:nvPicPr>
          <p:cNvPr id="3" name="Google Shape;837;p84">
            <a:extLst>
              <a:ext uri="{FF2B5EF4-FFF2-40B4-BE49-F238E27FC236}">
                <a16:creationId xmlns:a16="http://schemas.microsoft.com/office/drawing/2014/main" id="{5E7E9E1F-C6CB-6BDA-5089-CE747EAC7326}"/>
              </a:ext>
            </a:extLst>
          </p:cNvPr>
          <p:cNvPicPr preferRelativeResize="0"/>
          <p:nvPr/>
        </p:nvPicPr>
        <p:blipFill rotWithShape="1">
          <a:blip r:embed="rId5">
            <a:alphaModFix/>
          </a:blip>
          <a:srcRect l="14878" r="16996" b="4113"/>
          <a:stretch/>
        </p:blipFill>
        <p:spPr>
          <a:xfrm>
            <a:off x="7049285" y="1542391"/>
            <a:ext cx="2497486" cy="3422276"/>
          </a:xfrm>
          <a:prstGeom prst="rect">
            <a:avLst/>
          </a:prstGeom>
          <a:noFill/>
          <a:ln>
            <a:noFill/>
          </a:ln>
        </p:spPr>
      </p:pic>
    </p:spTree>
    <p:extLst>
      <p:ext uri="{BB962C8B-B14F-4D97-AF65-F5344CB8AC3E}">
        <p14:creationId xmlns:p14="http://schemas.microsoft.com/office/powerpoint/2010/main" val="983950651"/>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Formulas that need to be purchased</a:t>
            </a:r>
            <a:endParaRPr lang="en-GB" sz="3600" b="1">
              <a:solidFill>
                <a:srgbClr val="7CCBE0"/>
              </a:solidFill>
              <a:latin typeface="+mj-lt"/>
              <a:ea typeface="+mj-ea"/>
              <a:cs typeface="+mj-cs"/>
            </a:endParaRPr>
          </a:p>
        </p:txBody>
      </p:sp>
      <p:pic>
        <p:nvPicPr>
          <p:cNvPr id="3" name="Picture 2">
            <a:extLst>
              <a:ext uri="{FF2B5EF4-FFF2-40B4-BE49-F238E27FC236}">
                <a16:creationId xmlns:a16="http://schemas.microsoft.com/office/drawing/2014/main" id="{98781A57-57D7-8994-7058-1ED9C909C3C5}"/>
              </a:ext>
            </a:extLst>
          </p:cNvPr>
          <p:cNvPicPr>
            <a:picLocks noChangeAspect="1"/>
          </p:cNvPicPr>
          <p:nvPr/>
        </p:nvPicPr>
        <p:blipFill rotWithShape="1">
          <a:blip r:embed="rId4"/>
          <a:srcRect l="5115" t="25397" r="1400" b="22381"/>
          <a:stretch/>
        </p:blipFill>
        <p:spPr>
          <a:xfrm>
            <a:off x="623456" y="1741714"/>
            <a:ext cx="11397789" cy="3581400"/>
          </a:xfrm>
          <a:prstGeom prst="rect">
            <a:avLst/>
          </a:prstGeom>
        </p:spPr>
      </p:pic>
    </p:spTree>
    <p:extLst>
      <p:ext uri="{BB962C8B-B14F-4D97-AF65-F5344CB8AC3E}">
        <p14:creationId xmlns:p14="http://schemas.microsoft.com/office/powerpoint/2010/main" val="4022978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17185" y="420732"/>
            <a:ext cx="8111066" cy="646331"/>
          </a:xfrm>
          <a:prstGeom prst="rect">
            <a:avLst/>
          </a:prstGeom>
          <a:noFill/>
        </p:spPr>
        <p:txBody>
          <a:bodyPr wrap="square" rtlCol="0">
            <a:spAutoFit/>
          </a:bodyPr>
          <a:lstStyle/>
          <a:p>
            <a:r>
              <a:rPr lang="en-US" sz="3600" b="1">
                <a:solidFill>
                  <a:srgbClr val="7CCBE0"/>
                </a:solidFill>
                <a:latin typeface="+mj-lt"/>
                <a:ea typeface="+mj-ea"/>
                <a:cs typeface="+mj-cs"/>
              </a:rPr>
              <a:t>Formulas after 1 year of age</a:t>
            </a:r>
            <a:endParaRPr lang="en-GB" sz="3600" b="1">
              <a:solidFill>
                <a:srgbClr val="7CCBE0"/>
              </a:solidFill>
              <a:latin typeface="+mj-lt"/>
              <a:ea typeface="+mj-ea"/>
              <a:cs typeface="+mj-cs"/>
            </a:endParaRPr>
          </a:p>
        </p:txBody>
      </p:sp>
      <p:sp>
        <p:nvSpPr>
          <p:cNvPr id="2" name="TextBox 1">
            <a:extLst>
              <a:ext uri="{FF2B5EF4-FFF2-40B4-BE49-F238E27FC236}">
                <a16:creationId xmlns:a16="http://schemas.microsoft.com/office/drawing/2014/main" id="{398BA6F2-0745-48C1-7C6C-56DEDB1B0015}"/>
              </a:ext>
            </a:extLst>
          </p:cNvPr>
          <p:cNvSpPr txBox="1"/>
          <p:nvPr/>
        </p:nvSpPr>
        <p:spPr>
          <a:xfrm>
            <a:off x="1217185" y="1273629"/>
            <a:ext cx="9222215" cy="369332"/>
          </a:xfrm>
          <a:prstGeom prst="rect">
            <a:avLst/>
          </a:prstGeom>
          <a:noFill/>
        </p:spPr>
        <p:txBody>
          <a:bodyPr wrap="square" rtlCol="0">
            <a:spAutoFit/>
          </a:bodyPr>
          <a:lstStyle/>
          <a:p>
            <a:r>
              <a:rPr lang="en-GB"/>
              <a:t>Formula is often NOT needed after 1 year of age for babies with or without CMA</a:t>
            </a:r>
          </a:p>
        </p:txBody>
      </p:sp>
      <p:pic>
        <p:nvPicPr>
          <p:cNvPr id="4" name="Picture 3">
            <a:extLst>
              <a:ext uri="{FF2B5EF4-FFF2-40B4-BE49-F238E27FC236}">
                <a16:creationId xmlns:a16="http://schemas.microsoft.com/office/drawing/2014/main" id="{B7BA9084-3BFE-FF07-43E4-1E2117789658}"/>
              </a:ext>
            </a:extLst>
          </p:cNvPr>
          <p:cNvPicPr>
            <a:picLocks noChangeAspect="1"/>
          </p:cNvPicPr>
          <p:nvPr/>
        </p:nvPicPr>
        <p:blipFill rotWithShape="1">
          <a:blip r:embed="rId4"/>
          <a:srcRect l="9983" t="28095" r="15537" b="16508"/>
          <a:stretch/>
        </p:blipFill>
        <p:spPr>
          <a:xfrm>
            <a:off x="1555649" y="2155370"/>
            <a:ext cx="9080701" cy="3799115"/>
          </a:xfrm>
          <a:prstGeom prst="rect">
            <a:avLst/>
          </a:prstGeom>
        </p:spPr>
      </p:pic>
    </p:spTree>
    <p:extLst>
      <p:ext uri="{BB962C8B-B14F-4D97-AF65-F5344CB8AC3E}">
        <p14:creationId xmlns:p14="http://schemas.microsoft.com/office/powerpoint/2010/main" val="4069653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Typical formula Volumes </a:t>
            </a:r>
            <a:endParaRPr lang="en-GB" sz="3600" b="1">
              <a:solidFill>
                <a:srgbClr val="7CCBE0"/>
              </a:solidFill>
              <a:latin typeface="+mj-lt"/>
              <a:ea typeface="+mj-ea"/>
              <a:cs typeface="+mj-cs"/>
            </a:endParaRPr>
          </a:p>
        </p:txBody>
      </p:sp>
      <p:graphicFrame>
        <p:nvGraphicFramePr>
          <p:cNvPr id="2" name="Table 1">
            <a:extLst>
              <a:ext uri="{FF2B5EF4-FFF2-40B4-BE49-F238E27FC236}">
                <a16:creationId xmlns:a16="http://schemas.microsoft.com/office/drawing/2014/main" id="{BFD6590E-A40F-41FC-2519-73752C216DD1}"/>
              </a:ext>
            </a:extLst>
          </p:cNvPr>
          <p:cNvGraphicFramePr>
            <a:graphicFrameLocks noGrp="1"/>
          </p:cNvGraphicFramePr>
          <p:nvPr>
            <p:extLst>
              <p:ext uri="{D42A27DB-BD31-4B8C-83A1-F6EECF244321}">
                <p14:modId xmlns:p14="http://schemas.microsoft.com/office/powerpoint/2010/main" val="1475530565"/>
              </p:ext>
            </p:extLst>
          </p:nvPr>
        </p:nvGraphicFramePr>
        <p:xfrm>
          <a:off x="2035628" y="1756938"/>
          <a:ext cx="8490858" cy="4724136"/>
        </p:xfrm>
        <a:graphic>
          <a:graphicData uri="http://schemas.openxmlformats.org/drawingml/2006/table">
            <a:tbl>
              <a:tblPr>
                <a:noFill/>
              </a:tblPr>
              <a:tblGrid>
                <a:gridCol w="2830286">
                  <a:extLst>
                    <a:ext uri="{9D8B030D-6E8A-4147-A177-3AD203B41FA5}">
                      <a16:colId xmlns:a16="http://schemas.microsoft.com/office/drawing/2014/main" val="4097086625"/>
                    </a:ext>
                  </a:extLst>
                </a:gridCol>
                <a:gridCol w="2830286">
                  <a:extLst>
                    <a:ext uri="{9D8B030D-6E8A-4147-A177-3AD203B41FA5}">
                      <a16:colId xmlns:a16="http://schemas.microsoft.com/office/drawing/2014/main" val="1619276799"/>
                    </a:ext>
                  </a:extLst>
                </a:gridCol>
                <a:gridCol w="2830286">
                  <a:extLst>
                    <a:ext uri="{9D8B030D-6E8A-4147-A177-3AD203B41FA5}">
                      <a16:colId xmlns:a16="http://schemas.microsoft.com/office/drawing/2014/main" val="726332979"/>
                    </a:ext>
                  </a:extLst>
                </a:gridCol>
              </a:tblGrid>
              <a:tr h="1181034">
                <a:tc>
                  <a:txBody>
                    <a:bodyPr/>
                    <a:lstStyle/>
                    <a:p>
                      <a:pPr marL="0" marR="0" lvl="0" indent="0" algn="ctr" rtl="0">
                        <a:lnSpc>
                          <a:spcPct val="100000"/>
                        </a:lnSpc>
                        <a:spcBef>
                          <a:spcPts val="0"/>
                        </a:spcBef>
                        <a:spcAft>
                          <a:spcPts val="0"/>
                        </a:spcAft>
                        <a:buClr>
                          <a:srgbClr val="000000"/>
                        </a:buClr>
                        <a:buSzPts val="1400"/>
                        <a:buFont typeface="Arial"/>
                        <a:buNone/>
                      </a:pPr>
                      <a:r>
                        <a:rPr lang="en-GB" sz="2400" b="1" u="none" strike="noStrike" cap="none">
                          <a:solidFill>
                            <a:schemeClr val="lt1"/>
                          </a:solidFill>
                        </a:rPr>
                        <a:t>Age</a:t>
                      </a:r>
                      <a:endParaRPr sz="2400" b="1" u="none" strike="noStrike" cap="none">
                        <a:solidFill>
                          <a:schemeClr val="lt1"/>
                        </a:solidFill>
                      </a:endParaRPr>
                    </a:p>
                  </a:txBody>
                  <a:tcPr marL="91425" marR="91425" marT="91425" marB="91425">
                    <a:solidFill>
                      <a:srgbClr val="7CCBE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2400" b="1" u="none" strike="noStrike" cap="none">
                          <a:solidFill>
                            <a:schemeClr val="lt1"/>
                          </a:solidFill>
                        </a:rPr>
                        <a:t>Volume per 24 hours</a:t>
                      </a:r>
                      <a:endParaRPr sz="2400" b="1" u="none" strike="noStrike" cap="none">
                        <a:solidFill>
                          <a:schemeClr val="lt1"/>
                        </a:solidFill>
                      </a:endParaRPr>
                    </a:p>
                  </a:txBody>
                  <a:tcPr marL="91425" marR="91425" marT="91425" marB="91425">
                    <a:solidFill>
                      <a:srgbClr val="7CCBE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2400" b="1" u="none" strike="noStrike" cap="none">
                          <a:solidFill>
                            <a:schemeClr val="lt1"/>
                          </a:solidFill>
                        </a:rPr>
                        <a:t>Tins per month</a:t>
                      </a:r>
                      <a:endParaRPr sz="2400" b="1" u="none" strike="noStrike" cap="none">
                        <a:solidFill>
                          <a:schemeClr val="lt1"/>
                        </a:solidFill>
                      </a:endParaRPr>
                    </a:p>
                  </a:txBody>
                  <a:tcPr marL="91425" marR="91425" marT="91425" marB="91425">
                    <a:solidFill>
                      <a:srgbClr val="7CCBE0"/>
                    </a:solidFill>
                  </a:tcPr>
                </a:tc>
                <a:extLst>
                  <a:ext uri="{0D108BD9-81ED-4DB2-BD59-A6C34878D82A}">
                    <a16:rowId xmlns:a16="http://schemas.microsoft.com/office/drawing/2014/main" val="3548319936"/>
                  </a:ext>
                </a:extLst>
              </a:tr>
              <a:tr h="1181034">
                <a:tc>
                  <a:txBody>
                    <a:bodyPr/>
                    <a:lstStyle/>
                    <a:p>
                      <a:pPr marL="0" marR="0" lvl="0" indent="0" algn="l" rtl="0">
                        <a:lnSpc>
                          <a:spcPct val="100000"/>
                        </a:lnSpc>
                        <a:spcBef>
                          <a:spcPts val="0"/>
                        </a:spcBef>
                        <a:spcAft>
                          <a:spcPts val="0"/>
                        </a:spcAft>
                        <a:buClr>
                          <a:srgbClr val="000000"/>
                        </a:buClr>
                        <a:buSzPts val="1400"/>
                        <a:buFont typeface="Arial"/>
                        <a:buNone/>
                      </a:pPr>
                      <a:r>
                        <a:rPr lang="en-GB" sz="2000" u="none" strike="noStrike" cap="none"/>
                        <a:t>0-3 months</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2000" u="none" strike="noStrike" cap="none"/>
                        <a:t>500-1000ml</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2000" u="none" strike="noStrike" cap="none"/>
                        <a:t>5-11</a:t>
                      </a:r>
                      <a:endParaRPr sz="2000" u="none" strike="noStrike" cap="none"/>
                    </a:p>
                  </a:txBody>
                  <a:tcPr marL="91425" marR="91425" marT="91425" marB="91425"/>
                </a:tc>
                <a:extLst>
                  <a:ext uri="{0D108BD9-81ED-4DB2-BD59-A6C34878D82A}">
                    <a16:rowId xmlns:a16="http://schemas.microsoft.com/office/drawing/2014/main" val="3004533914"/>
                  </a:ext>
                </a:extLst>
              </a:tr>
              <a:tr h="1181034">
                <a:tc>
                  <a:txBody>
                    <a:bodyPr/>
                    <a:lstStyle/>
                    <a:p>
                      <a:pPr marL="0" marR="0" lvl="0" indent="0" algn="l" rtl="0">
                        <a:lnSpc>
                          <a:spcPct val="100000"/>
                        </a:lnSpc>
                        <a:spcBef>
                          <a:spcPts val="0"/>
                        </a:spcBef>
                        <a:spcAft>
                          <a:spcPts val="0"/>
                        </a:spcAft>
                        <a:buClr>
                          <a:srgbClr val="000000"/>
                        </a:buClr>
                        <a:buSzPts val="1400"/>
                        <a:buFont typeface="Arial"/>
                        <a:buNone/>
                      </a:pPr>
                      <a:r>
                        <a:rPr lang="en-GB" sz="2000" u="none" strike="noStrike" cap="none"/>
                        <a:t>3-6 months</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2000" u="none" strike="noStrike" cap="none"/>
                        <a:t>850-1100ml</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2000" u="none" strike="noStrike" cap="none"/>
                        <a:t>9-12</a:t>
                      </a:r>
                      <a:endParaRPr sz="2000" u="none" strike="noStrike" cap="none"/>
                    </a:p>
                  </a:txBody>
                  <a:tcPr marL="91425" marR="91425" marT="91425" marB="91425"/>
                </a:tc>
                <a:extLst>
                  <a:ext uri="{0D108BD9-81ED-4DB2-BD59-A6C34878D82A}">
                    <a16:rowId xmlns:a16="http://schemas.microsoft.com/office/drawing/2014/main" val="3428440390"/>
                  </a:ext>
                </a:extLst>
              </a:tr>
              <a:tr h="1181034">
                <a:tc>
                  <a:txBody>
                    <a:bodyPr/>
                    <a:lstStyle/>
                    <a:p>
                      <a:pPr marL="0" marR="0" lvl="0" indent="0" algn="l" rtl="0">
                        <a:lnSpc>
                          <a:spcPct val="100000"/>
                        </a:lnSpc>
                        <a:spcBef>
                          <a:spcPts val="0"/>
                        </a:spcBef>
                        <a:spcAft>
                          <a:spcPts val="0"/>
                        </a:spcAft>
                        <a:buClr>
                          <a:srgbClr val="000000"/>
                        </a:buClr>
                        <a:buSzPts val="1400"/>
                        <a:buFont typeface="Arial"/>
                        <a:buNone/>
                      </a:pPr>
                      <a:r>
                        <a:rPr lang="en-GB" sz="2000" u="none" strike="noStrike" cap="none"/>
                        <a:t>6 -12 months</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2000" u="none" strike="noStrike" cap="none"/>
                        <a:t>880-1000ml</a:t>
                      </a:r>
                      <a:endParaRPr sz="2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2000" u="none" strike="noStrike" cap="none"/>
                        <a:t>9-11</a:t>
                      </a:r>
                      <a:endParaRPr sz="2000" u="none" strike="noStrike" cap="none"/>
                    </a:p>
                  </a:txBody>
                  <a:tcPr marL="91425" marR="91425" marT="91425" marB="91425"/>
                </a:tc>
                <a:extLst>
                  <a:ext uri="{0D108BD9-81ED-4DB2-BD59-A6C34878D82A}">
                    <a16:rowId xmlns:a16="http://schemas.microsoft.com/office/drawing/2014/main" val="3501328389"/>
                  </a:ext>
                </a:extLst>
              </a:tr>
            </a:tbl>
          </a:graphicData>
        </a:graphic>
      </p:graphicFrame>
    </p:spTree>
    <p:extLst>
      <p:ext uri="{BB962C8B-B14F-4D97-AF65-F5344CB8AC3E}">
        <p14:creationId xmlns:p14="http://schemas.microsoft.com/office/powerpoint/2010/main" val="1693135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CMA Background</a:t>
            </a:r>
            <a:endParaRPr lang="en-GB" sz="3600" b="1">
              <a:solidFill>
                <a:srgbClr val="7CCBE0"/>
              </a:solidFill>
              <a:latin typeface="+mj-lt"/>
              <a:ea typeface="+mj-ea"/>
              <a:cs typeface="+mj-cs"/>
            </a:endParaRPr>
          </a:p>
        </p:txBody>
      </p:sp>
      <p:sp>
        <p:nvSpPr>
          <p:cNvPr id="2" name="Google Shape;893;p89">
            <a:extLst>
              <a:ext uri="{FF2B5EF4-FFF2-40B4-BE49-F238E27FC236}">
                <a16:creationId xmlns:a16="http://schemas.microsoft.com/office/drawing/2014/main" id="{B2910E30-AAF9-DECA-95CC-8F37FB9C3102}"/>
              </a:ext>
            </a:extLst>
          </p:cNvPr>
          <p:cNvSpPr/>
          <p:nvPr/>
        </p:nvSpPr>
        <p:spPr>
          <a:xfrm>
            <a:off x="1617457" y="1240900"/>
            <a:ext cx="936000" cy="936000"/>
          </a:xfrm>
          <a:prstGeom prst="ellipse">
            <a:avLst/>
          </a:prstGeom>
          <a:solidFill>
            <a:srgbClr val="7CCB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Inter"/>
                <a:ea typeface="Inter"/>
                <a:cs typeface="Inter"/>
                <a:sym typeface="Inter"/>
              </a:rPr>
              <a:t>0-6 </a:t>
            </a:r>
            <a:r>
              <a:rPr lang="en-GB" sz="1000" b="1" i="0" u="none" strike="noStrike" cap="none">
                <a:solidFill>
                  <a:schemeClr val="lt1"/>
                </a:solidFill>
                <a:latin typeface="Inter"/>
                <a:ea typeface="Inter"/>
                <a:cs typeface="Inter"/>
                <a:sym typeface="Inter"/>
              </a:rPr>
              <a:t>Months</a:t>
            </a:r>
            <a:endParaRPr sz="1000" b="1" i="0" u="none" strike="noStrike" cap="none">
              <a:solidFill>
                <a:schemeClr val="lt1"/>
              </a:solidFill>
              <a:latin typeface="Inter"/>
              <a:ea typeface="Inter"/>
              <a:cs typeface="Inter"/>
              <a:sym typeface="Inter"/>
            </a:endParaRPr>
          </a:p>
        </p:txBody>
      </p:sp>
      <p:sp>
        <p:nvSpPr>
          <p:cNvPr id="3" name="Google Shape;895;p89">
            <a:extLst>
              <a:ext uri="{FF2B5EF4-FFF2-40B4-BE49-F238E27FC236}">
                <a16:creationId xmlns:a16="http://schemas.microsoft.com/office/drawing/2014/main" id="{AE567F83-0F3D-686E-C7C4-290ED897A6D2}"/>
              </a:ext>
            </a:extLst>
          </p:cNvPr>
          <p:cNvSpPr/>
          <p:nvPr/>
        </p:nvSpPr>
        <p:spPr>
          <a:xfrm>
            <a:off x="5742097" y="1128554"/>
            <a:ext cx="936000" cy="936000"/>
          </a:xfrm>
          <a:prstGeom prst="ellipse">
            <a:avLst/>
          </a:prstGeom>
          <a:solidFill>
            <a:srgbClr val="7CCB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Inter"/>
                <a:ea typeface="Inter"/>
                <a:cs typeface="Inter"/>
                <a:sym typeface="Inter"/>
              </a:rPr>
              <a:t>6-12 </a:t>
            </a:r>
            <a:r>
              <a:rPr lang="en-GB" sz="1000" b="1" i="0" u="none" strike="noStrike" cap="none">
                <a:solidFill>
                  <a:schemeClr val="lt1"/>
                </a:solidFill>
                <a:latin typeface="Inter"/>
                <a:ea typeface="Inter"/>
                <a:cs typeface="Inter"/>
                <a:sym typeface="Inter"/>
              </a:rPr>
              <a:t>Months</a:t>
            </a:r>
            <a:endParaRPr sz="1000" b="1" i="0" u="none" strike="noStrike" cap="none">
              <a:solidFill>
                <a:schemeClr val="lt1"/>
              </a:solidFill>
              <a:latin typeface="Inter"/>
              <a:ea typeface="Inter"/>
              <a:cs typeface="Inter"/>
              <a:sym typeface="Inter"/>
            </a:endParaRPr>
          </a:p>
        </p:txBody>
      </p:sp>
      <p:sp>
        <p:nvSpPr>
          <p:cNvPr id="4" name="Google Shape;894;p89">
            <a:extLst>
              <a:ext uri="{FF2B5EF4-FFF2-40B4-BE49-F238E27FC236}">
                <a16:creationId xmlns:a16="http://schemas.microsoft.com/office/drawing/2014/main" id="{7EE32B54-2DFE-C3E6-F2F4-42EB21E4554E}"/>
              </a:ext>
            </a:extLst>
          </p:cNvPr>
          <p:cNvSpPr/>
          <p:nvPr/>
        </p:nvSpPr>
        <p:spPr>
          <a:xfrm>
            <a:off x="9530816" y="1039631"/>
            <a:ext cx="936000" cy="936000"/>
          </a:xfrm>
          <a:prstGeom prst="ellipse">
            <a:avLst/>
          </a:prstGeom>
          <a:solidFill>
            <a:srgbClr val="7CCB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Inter"/>
                <a:ea typeface="Inter"/>
                <a:cs typeface="Inter"/>
                <a:sym typeface="Inter"/>
              </a:rPr>
              <a:t>12+ </a:t>
            </a:r>
            <a:r>
              <a:rPr lang="en-GB" sz="1000" b="1" i="0" u="none" strike="noStrike" cap="none">
                <a:solidFill>
                  <a:schemeClr val="lt1"/>
                </a:solidFill>
                <a:latin typeface="Inter"/>
                <a:ea typeface="Inter"/>
                <a:cs typeface="Inter"/>
                <a:sym typeface="Inter"/>
              </a:rPr>
              <a:t>Months</a:t>
            </a:r>
            <a:endParaRPr sz="1000" b="1" i="0" u="none" strike="noStrike" cap="none">
              <a:solidFill>
                <a:schemeClr val="lt1"/>
              </a:solidFill>
              <a:latin typeface="Inter"/>
              <a:ea typeface="Inter"/>
              <a:cs typeface="Inter"/>
              <a:sym typeface="Inter"/>
            </a:endParaRPr>
          </a:p>
        </p:txBody>
      </p:sp>
      <p:sp>
        <p:nvSpPr>
          <p:cNvPr id="5" name="Google Shape;899;p89">
            <a:extLst>
              <a:ext uri="{FF2B5EF4-FFF2-40B4-BE49-F238E27FC236}">
                <a16:creationId xmlns:a16="http://schemas.microsoft.com/office/drawing/2014/main" id="{47E2EEA4-E59F-EF45-0B26-84B4B93B9E83}"/>
              </a:ext>
            </a:extLst>
          </p:cNvPr>
          <p:cNvSpPr/>
          <p:nvPr/>
        </p:nvSpPr>
        <p:spPr>
          <a:xfrm rot="-8100000">
            <a:off x="4009454" y="1440755"/>
            <a:ext cx="356806" cy="369110"/>
          </a:xfrm>
          <a:prstGeom prst="rtTriangle">
            <a:avLst/>
          </a:prstGeom>
          <a:solidFill>
            <a:srgbClr val="7CCB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899;p89">
            <a:extLst>
              <a:ext uri="{FF2B5EF4-FFF2-40B4-BE49-F238E27FC236}">
                <a16:creationId xmlns:a16="http://schemas.microsoft.com/office/drawing/2014/main" id="{1E5922A5-A0FB-3199-7F5B-83BF8E4F1021}"/>
              </a:ext>
            </a:extLst>
          </p:cNvPr>
          <p:cNvSpPr/>
          <p:nvPr/>
        </p:nvSpPr>
        <p:spPr>
          <a:xfrm rot="-8100000">
            <a:off x="8053933" y="1411999"/>
            <a:ext cx="356806" cy="369110"/>
          </a:xfrm>
          <a:prstGeom prst="rtTriangle">
            <a:avLst/>
          </a:prstGeom>
          <a:solidFill>
            <a:srgbClr val="7CCB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896;p89">
            <a:extLst>
              <a:ext uri="{FF2B5EF4-FFF2-40B4-BE49-F238E27FC236}">
                <a16:creationId xmlns:a16="http://schemas.microsoft.com/office/drawing/2014/main" id="{1D0C9C63-5048-01A9-65AD-B6203F852AC4}"/>
              </a:ext>
            </a:extLst>
          </p:cNvPr>
          <p:cNvSpPr txBox="1"/>
          <p:nvPr/>
        </p:nvSpPr>
        <p:spPr>
          <a:xfrm>
            <a:off x="1089457" y="2253430"/>
            <a:ext cx="1992000" cy="104641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400" b="0" i="0" u="none" strike="noStrike" cap="none">
                <a:solidFill>
                  <a:schemeClr val="dk1"/>
                </a:solidFill>
                <a:latin typeface="Inter"/>
                <a:ea typeface="Inter"/>
                <a:cs typeface="Inter"/>
                <a:sym typeface="Inter"/>
              </a:rPr>
              <a:t>Breast milk or prescribed hypoallergenic formula only</a:t>
            </a:r>
            <a:endParaRPr sz="1400" b="0" i="0" u="none" strike="noStrike" cap="none">
              <a:solidFill>
                <a:schemeClr val="dk1"/>
              </a:solidFill>
              <a:latin typeface="Inter"/>
              <a:ea typeface="Inter"/>
              <a:cs typeface="Inter"/>
              <a:sym typeface="Inter"/>
            </a:endParaRPr>
          </a:p>
        </p:txBody>
      </p:sp>
      <p:sp>
        <p:nvSpPr>
          <p:cNvPr id="11" name="Google Shape;897;p89">
            <a:extLst>
              <a:ext uri="{FF2B5EF4-FFF2-40B4-BE49-F238E27FC236}">
                <a16:creationId xmlns:a16="http://schemas.microsoft.com/office/drawing/2014/main" id="{109A3A9B-4243-FAC6-C500-96ACDE7841A7}"/>
              </a:ext>
            </a:extLst>
          </p:cNvPr>
          <p:cNvSpPr txBox="1"/>
          <p:nvPr/>
        </p:nvSpPr>
        <p:spPr>
          <a:xfrm>
            <a:off x="5024516" y="2222875"/>
            <a:ext cx="2633100" cy="83096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400" b="0" i="0" u="none" strike="noStrike" cap="none">
                <a:solidFill>
                  <a:schemeClr val="dk1"/>
                </a:solidFill>
                <a:latin typeface="Inter"/>
                <a:ea typeface="Inter"/>
                <a:cs typeface="Inter"/>
                <a:sym typeface="Inter"/>
              </a:rPr>
              <a:t>Milk-free alternatives can be used on foods, cereals and within meal preparations</a:t>
            </a:r>
            <a:endParaRPr sz="1400" b="0" i="0" u="none" strike="noStrike" cap="none">
              <a:solidFill>
                <a:schemeClr val="dk1"/>
              </a:solidFill>
              <a:latin typeface="Inter"/>
              <a:ea typeface="Inter"/>
              <a:cs typeface="Inter"/>
              <a:sym typeface="Inter"/>
            </a:endParaRPr>
          </a:p>
        </p:txBody>
      </p:sp>
      <p:sp>
        <p:nvSpPr>
          <p:cNvPr id="12" name="Google Shape;898;p89">
            <a:extLst>
              <a:ext uri="{FF2B5EF4-FFF2-40B4-BE49-F238E27FC236}">
                <a16:creationId xmlns:a16="http://schemas.microsoft.com/office/drawing/2014/main" id="{611A4A3D-C335-C4B9-A07C-EB3A03D821FB}"/>
              </a:ext>
            </a:extLst>
          </p:cNvPr>
          <p:cNvSpPr txBox="1"/>
          <p:nvPr/>
        </p:nvSpPr>
        <p:spPr>
          <a:xfrm>
            <a:off x="8789066" y="2110943"/>
            <a:ext cx="2419500" cy="104641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400" b="0" i="0" u="none" strike="noStrike" cap="none">
                <a:solidFill>
                  <a:schemeClr val="dk1"/>
                </a:solidFill>
                <a:latin typeface="Inter"/>
                <a:ea typeface="Inter"/>
                <a:cs typeface="Inter"/>
                <a:sym typeface="Inter"/>
              </a:rPr>
              <a:t>Most babies with </a:t>
            </a:r>
            <a:r>
              <a:rPr lang="en-GB" sz="1400">
                <a:solidFill>
                  <a:schemeClr val="dk1"/>
                </a:solidFill>
                <a:latin typeface="Inter"/>
                <a:ea typeface="Inter"/>
                <a:cs typeface="Inter"/>
                <a:sym typeface="Inter"/>
              </a:rPr>
              <a:t>CMA</a:t>
            </a:r>
            <a:r>
              <a:rPr lang="en-GB" sz="1400" b="0" i="0" u="none" strike="noStrike" cap="none">
                <a:solidFill>
                  <a:schemeClr val="dk1"/>
                </a:solidFill>
                <a:latin typeface="Inter"/>
                <a:ea typeface="Inter"/>
                <a:cs typeface="Inter"/>
                <a:sym typeface="Inter"/>
              </a:rPr>
              <a:t> can move from prescribed hypoallergenic formula to an alternative milk</a:t>
            </a:r>
            <a:endParaRPr sz="1400" b="0" i="0" u="none" strike="noStrike" cap="none">
              <a:solidFill>
                <a:schemeClr val="dk1"/>
              </a:solidFill>
              <a:latin typeface="Inter"/>
              <a:ea typeface="Inter"/>
              <a:cs typeface="Inter"/>
              <a:sym typeface="Inter"/>
            </a:endParaRPr>
          </a:p>
        </p:txBody>
      </p:sp>
      <p:sp>
        <p:nvSpPr>
          <p:cNvPr id="16" name="Google Shape;905;p89">
            <a:extLst>
              <a:ext uri="{FF2B5EF4-FFF2-40B4-BE49-F238E27FC236}">
                <a16:creationId xmlns:a16="http://schemas.microsoft.com/office/drawing/2014/main" id="{B1C35097-600B-85EA-55C7-C79FE7545F60}"/>
              </a:ext>
            </a:extLst>
          </p:cNvPr>
          <p:cNvSpPr txBox="1"/>
          <p:nvPr/>
        </p:nvSpPr>
        <p:spPr>
          <a:xfrm>
            <a:off x="1053157" y="3301022"/>
            <a:ext cx="4056600"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400" b="1" i="0" u="none" strike="noStrike" cap="none">
                <a:solidFill>
                  <a:schemeClr val="dk1"/>
                </a:solidFill>
                <a:latin typeface="Inter"/>
                <a:ea typeface="Inter"/>
                <a:cs typeface="Inter"/>
                <a:sym typeface="Inter"/>
              </a:rPr>
              <a:t>Suitable alternatives and examples *</a:t>
            </a:r>
            <a:endParaRPr sz="1400" b="0" i="0" u="none" strike="noStrike" cap="none">
              <a:solidFill>
                <a:schemeClr val="dk1"/>
              </a:solidFill>
              <a:latin typeface="Inter"/>
              <a:ea typeface="Inter"/>
              <a:cs typeface="Inter"/>
              <a:sym typeface="Inter"/>
            </a:endParaRPr>
          </a:p>
        </p:txBody>
      </p:sp>
      <p:sp>
        <p:nvSpPr>
          <p:cNvPr id="17" name="Google Shape;906;p89">
            <a:extLst>
              <a:ext uri="{FF2B5EF4-FFF2-40B4-BE49-F238E27FC236}">
                <a16:creationId xmlns:a16="http://schemas.microsoft.com/office/drawing/2014/main" id="{971C6A37-80E3-9EB8-752B-D338D6A6590C}"/>
              </a:ext>
            </a:extLst>
          </p:cNvPr>
          <p:cNvSpPr txBox="1"/>
          <p:nvPr/>
        </p:nvSpPr>
        <p:spPr>
          <a:xfrm>
            <a:off x="1053157" y="4205679"/>
            <a:ext cx="10835254"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400" b="1" i="0" u="none" strike="noStrike" cap="none">
                <a:solidFill>
                  <a:schemeClr val="dk1"/>
                </a:solidFill>
                <a:latin typeface="Inter"/>
                <a:ea typeface="Inter"/>
                <a:cs typeface="Inter"/>
                <a:sym typeface="Inter"/>
              </a:rPr>
              <a:t>Oat: </a:t>
            </a:r>
            <a:r>
              <a:rPr lang="en-GB" sz="1400" b="0" i="0" u="none" strike="noStrike" cap="none" err="1">
                <a:solidFill>
                  <a:schemeClr val="dk1"/>
                </a:solidFill>
                <a:latin typeface="Inter"/>
                <a:ea typeface="Inter"/>
                <a:cs typeface="Inter"/>
                <a:sym typeface="Inter"/>
              </a:rPr>
              <a:t>Oatly</a:t>
            </a:r>
            <a:r>
              <a:rPr lang="en-GB" sz="1400" b="0" i="0" u="none" strike="noStrike" cap="none">
                <a:solidFill>
                  <a:schemeClr val="dk1"/>
                </a:solidFill>
                <a:latin typeface="Inter"/>
                <a:ea typeface="Inter"/>
                <a:cs typeface="Inter"/>
                <a:sym typeface="Inter"/>
              </a:rPr>
              <a:t> Barista, </a:t>
            </a:r>
            <a:r>
              <a:rPr lang="en-GB" sz="1400" b="0" i="0" u="none" strike="noStrike" cap="none" err="1">
                <a:solidFill>
                  <a:schemeClr val="dk1"/>
                </a:solidFill>
                <a:latin typeface="Inter"/>
                <a:ea typeface="Inter"/>
                <a:cs typeface="Inter"/>
                <a:sym typeface="Inter"/>
              </a:rPr>
              <a:t>Oatly</a:t>
            </a:r>
            <a:r>
              <a:rPr lang="en-GB" sz="1400" b="0" i="0" u="none" strike="noStrike" cap="none">
                <a:solidFill>
                  <a:schemeClr val="dk1"/>
                </a:solidFill>
                <a:latin typeface="Inter"/>
                <a:ea typeface="Inter"/>
                <a:cs typeface="Inter"/>
                <a:sym typeface="Inter"/>
              </a:rPr>
              <a:t> full fat and </a:t>
            </a:r>
            <a:r>
              <a:rPr lang="en-GB" sz="1400" b="0" i="0" u="none" strike="noStrike" cap="none" err="1">
                <a:solidFill>
                  <a:schemeClr val="dk1"/>
                </a:solidFill>
                <a:latin typeface="Inter"/>
                <a:ea typeface="Inter"/>
                <a:cs typeface="Inter"/>
                <a:sym typeface="Inter"/>
              </a:rPr>
              <a:t>Alpro</a:t>
            </a:r>
            <a:r>
              <a:rPr lang="en-GB" sz="1400" b="0" i="0" u="none" strike="noStrike" cap="none">
                <a:solidFill>
                  <a:schemeClr val="dk1"/>
                </a:solidFill>
                <a:latin typeface="Inter"/>
                <a:ea typeface="Inter"/>
                <a:cs typeface="Inter"/>
                <a:sym typeface="Inter"/>
              </a:rPr>
              <a:t> Growing up oat drink have added calcium, iodine &amp; adequate protein and calories</a:t>
            </a:r>
            <a:endParaRPr sz="1400" b="0" i="0" u="none" strike="noStrike" cap="none">
              <a:solidFill>
                <a:schemeClr val="dk1"/>
              </a:solidFill>
              <a:latin typeface="Inter"/>
              <a:ea typeface="Inter"/>
              <a:cs typeface="Inter"/>
              <a:sym typeface="Inter"/>
            </a:endParaRPr>
          </a:p>
        </p:txBody>
      </p:sp>
      <p:sp>
        <p:nvSpPr>
          <p:cNvPr id="18" name="Google Shape;904;p89">
            <a:extLst>
              <a:ext uri="{FF2B5EF4-FFF2-40B4-BE49-F238E27FC236}">
                <a16:creationId xmlns:a16="http://schemas.microsoft.com/office/drawing/2014/main" id="{7E411233-CBB2-B040-8C03-E69E2D8EF8D1}"/>
              </a:ext>
            </a:extLst>
          </p:cNvPr>
          <p:cNvSpPr txBox="1"/>
          <p:nvPr/>
        </p:nvSpPr>
        <p:spPr>
          <a:xfrm>
            <a:off x="1032159" y="3670767"/>
            <a:ext cx="10782289"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400" b="1" i="0" u="none" strike="noStrike" cap="none">
                <a:solidFill>
                  <a:schemeClr val="dk1"/>
                </a:solidFill>
                <a:latin typeface="Inter"/>
                <a:ea typeface="Inter"/>
                <a:cs typeface="Inter"/>
                <a:sym typeface="Inter"/>
              </a:rPr>
              <a:t>Soya: </a:t>
            </a:r>
            <a:r>
              <a:rPr lang="en-GB" sz="1400" b="0" i="0" u="none" strike="noStrike" cap="none">
                <a:solidFill>
                  <a:schemeClr val="dk1"/>
                </a:solidFill>
                <a:latin typeface="Inter"/>
                <a:ea typeface="Inter"/>
                <a:cs typeface="Inter"/>
                <a:sym typeface="Inter"/>
              </a:rPr>
              <a:t>Calcium fortified soya milk is an excellent alternative to cow’s milk if tolerated.</a:t>
            </a:r>
            <a:r>
              <a:rPr lang="en-GB" sz="1400" b="1" i="0" u="none" strike="noStrike" cap="none">
                <a:solidFill>
                  <a:schemeClr val="dk1"/>
                </a:solidFill>
                <a:latin typeface="Inter"/>
                <a:ea typeface="Inter"/>
                <a:cs typeface="Inter"/>
                <a:sym typeface="Inter"/>
              </a:rPr>
              <a:t> </a:t>
            </a:r>
            <a:r>
              <a:rPr lang="en-GB" sz="1400" b="0" i="0" u="none" strike="noStrike" cap="none" err="1">
                <a:solidFill>
                  <a:schemeClr val="dk1"/>
                </a:solidFill>
                <a:latin typeface="Inter"/>
                <a:ea typeface="Inter"/>
                <a:cs typeface="Inter"/>
                <a:sym typeface="Inter"/>
              </a:rPr>
              <a:t>Alpro</a:t>
            </a:r>
            <a:r>
              <a:rPr lang="en-GB" sz="1400" b="0" i="0" u="none" strike="noStrike" cap="none">
                <a:solidFill>
                  <a:schemeClr val="dk1"/>
                </a:solidFill>
                <a:latin typeface="Inter"/>
                <a:ea typeface="Inter"/>
                <a:cs typeface="Inter"/>
                <a:sym typeface="Inter"/>
              </a:rPr>
              <a:t> do a soya growing up milk which has added iodine, iron &amp; adequate protein and calories</a:t>
            </a:r>
            <a:endParaRPr sz="1400" b="0" i="0" u="none" strike="noStrike" cap="none">
              <a:solidFill>
                <a:schemeClr val="dk1"/>
              </a:solidFill>
              <a:latin typeface="Inter"/>
              <a:ea typeface="Inter"/>
              <a:cs typeface="Inter"/>
              <a:sym typeface="Inter"/>
            </a:endParaRPr>
          </a:p>
        </p:txBody>
      </p:sp>
      <p:sp>
        <p:nvSpPr>
          <p:cNvPr id="19" name="Google Shape;907;p89">
            <a:extLst>
              <a:ext uri="{FF2B5EF4-FFF2-40B4-BE49-F238E27FC236}">
                <a16:creationId xmlns:a16="http://schemas.microsoft.com/office/drawing/2014/main" id="{64976D7D-18D7-E840-4769-E11FF3F92607}"/>
              </a:ext>
            </a:extLst>
          </p:cNvPr>
          <p:cNvSpPr txBox="1"/>
          <p:nvPr/>
        </p:nvSpPr>
        <p:spPr>
          <a:xfrm>
            <a:off x="1032159" y="4630559"/>
            <a:ext cx="10835253"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400" b="1" i="0" u="none" strike="noStrike" cap="none">
                <a:solidFill>
                  <a:schemeClr val="dk1"/>
                </a:solidFill>
                <a:latin typeface="Inter"/>
                <a:ea typeface="Inter"/>
                <a:cs typeface="Inter"/>
                <a:sym typeface="Inter"/>
              </a:rPr>
              <a:t>Pea: </a:t>
            </a:r>
            <a:r>
              <a:rPr lang="en-GB" sz="1400" b="0" i="0" u="none" strike="noStrike" cap="none">
                <a:solidFill>
                  <a:schemeClr val="dk1"/>
                </a:solidFill>
                <a:latin typeface="Inter"/>
                <a:ea typeface="Inter"/>
                <a:cs typeface="Inter"/>
                <a:sym typeface="Inter"/>
              </a:rPr>
              <a:t>Mighty Pea milk has added calcium and iodine, adequate protein but low calories. Or, </a:t>
            </a:r>
            <a:r>
              <a:rPr lang="en-GB" sz="1400" b="0" i="0" u="none" strike="noStrike" cap="none" err="1">
                <a:solidFill>
                  <a:schemeClr val="dk1"/>
                </a:solidFill>
                <a:latin typeface="Inter"/>
                <a:ea typeface="Inter"/>
                <a:cs typeface="Inter"/>
                <a:sym typeface="Inter"/>
              </a:rPr>
              <a:t>Sproud</a:t>
            </a:r>
            <a:r>
              <a:rPr lang="en-GB" sz="1400" b="0" i="0" u="none" strike="noStrike" cap="none">
                <a:solidFill>
                  <a:schemeClr val="dk1"/>
                </a:solidFill>
                <a:latin typeface="Inter"/>
                <a:ea typeface="Inter"/>
                <a:cs typeface="Inter"/>
                <a:sym typeface="Inter"/>
              </a:rPr>
              <a:t> unsweetened pea milk has adequate protein, calcium and adequate calories but no iodine</a:t>
            </a:r>
            <a:r>
              <a:rPr lang="en-GB" sz="1000" b="0" i="0" u="none" strike="noStrike" cap="none">
                <a:solidFill>
                  <a:schemeClr val="dk1"/>
                </a:solidFill>
                <a:latin typeface="Inter"/>
                <a:ea typeface="Inter"/>
                <a:cs typeface="Inter"/>
                <a:sym typeface="Inter"/>
              </a:rPr>
              <a:t>.</a:t>
            </a:r>
            <a:endParaRPr sz="1000" b="0" i="0" u="none" strike="noStrike" cap="none">
              <a:solidFill>
                <a:schemeClr val="dk1"/>
              </a:solidFill>
              <a:latin typeface="Inter"/>
              <a:ea typeface="Inter"/>
              <a:cs typeface="Inter"/>
              <a:sym typeface="Inter"/>
            </a:endParaRPr>
          </a:p>
        </p:txBody>
      </p:sp>
      <p:sp>
        <p:nvSpPr>
          <p:cNvPr id="20" name="Google Shape;909;p89">
            <a:extLst>
              <a:ext uri="{FF2B5EF4-FFF2-40B4-BE49-F238E27FC236}">
                <a16:creationId xmlns:a16="http://schemas.microsoft.com/office/drawing/2014/main" id="{6721AE3A-37C3-AA66-3F09-F76B4300ED49}"/>
              </a:ext>
            </a:extLst>
          </p:cNvPr>
          <p:cNvSpPr txBox="1"/>
          <p:nvPr/>
        </p:nvSpPr>
        <p:spPr>
          <a:xfrm>
            <a:off x="1053157" y="6469925"/>
            <a:ext cx="60411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1200" b="0" i="0" u="none" strike="noStrike" cap="none">
                <a:solidFill>
                  <a:schemeClr val="dk1"/>
                </a:solidFill>
                <a:latin typeface="Inter"/>
                <a:ea typeface="Inter"/>
                <a:cs typeface="Inter"/>
                <a:sym typeface="Inter"/>
              </a:rPr>
              <a:t>Rice milk not suitable until 4.5 years due to inorganic arsenic levels</a:t>
            </a:r>
            <a:endParaRPr sz="1200" b="1" i="0" u="none" strike="noStrike" cap="none">
              <a:solidFill>
                <a:schemeClr val="dk1"/>
              </a:solidFill>
              <a:latin typeface="Inter"/>
              <a:ea typeface="Inter"/>
              <a:cs typeface="Inter"/>
              <a:sym typeface="Inter"/>
            </a:endParaRPr>
          </a:p>
        </p:txBody>
      </p:sp>
      <p:sp>
        <p:nvSpPr>
          <p:cNvPr id="21" name="Google Shape;910;p89">
            <a:extLst>
              <a:ext uri="{FF2B5EF4-FFF2-40B4-BE49-F238E27FC236}">
                <a16:creationId xmlns:a16="http://schemas.microsoft.com/office/drawing/2014/main" id="{8270759B-9C9F-75B5-10BE-3CB6B3E881F5}"/>
              </a:ext>
            </a:extLst>
          </p:cNvPr>
          <p:cNvSpPr txBox="1"/>
          <p:nvPr/>
        </p:nvSpPr>
        <p:spPr>
          <a:xfrm>
            <a:off x="1053157" y="5700344"/>
            <a:ext cx="10580029"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400" b="1" i="0" u="none" strike="noStrike" cap="none">
                <a:solidFill>
                  <a:schemeClr val="dk1"/>
                </a:solidFill>
                <a:latin typeface="Inter"/>
                <a:ea typeface="Inter"/>
                <a:cs typeface="Inter"/>
                <a:sym typeface="Inter"/>
              </a:rPr>
              <a:t>Nut based milks</a:t>
            </a:r>
            <a:r>
              <a:rPr lang="en-GB" sz="1400" b="0" i="0" u="none" strike="noStrike" cap="none">
                <a:solidFill>
                  <a:schemeClr val="dk1"/>
                </a:solidFill>
                <a:latin typeface="Inter"/>
                <a:ea typeface="Inter"/>
                <a:cs typeface="Inter"/>
                <a:sym typeface="Inter"/>
              </a:rPr>
              <a:t> e.g. almond milk, hazelnut milk are not suitable as a drink after 12 months due to their very low energy content. However they can be used in food to expose babies to different nuts.</a:t>
            </a:r>
            <a:endParaRPr sz="1400" b="0" i="0" u="none" strike="noStrike" cap="none">
              <a:solidFill>
                <a:srgbClr val="000000"/>
              </a:solidFill>
              <a:latin typeface="Arial"/>
              <a:ea typeface="Arial"/>
              <a:cs typeface="Arial"/>
              <a:sym typeface="Arial"/>
            </a:endParaRPr>
          </a:p>
        </p:txBody>
      </p:sp>
      <p:sp>
        <p:nvSpPr>
          <p:cNvPr id="22" name="Google Shape;908;p89">
            <a:extLst>
              <a:ext uri="{FF2B5EF4-FFF2-40B4-BE49-F238E27FC236}">
                <a16:creationId xmlns:a16="http://schemas.microsoft.com/office/drawing/2014/main" id="{33D36821-4C88-6FBC-C5D4-1064905803F4}"/>
              </a:ext>
            </a:extLst>
          </p:cNvPr>
          <p:cNvSpPr txBox="1"/>
          <p:nvPr/>
        </p:nvSpPr>
        <p:spPr>
          <a:xfrm>
            <a:off x="1080083" y="5206984"/>
            <a:ext cx="9901961"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400" b="1" i="0" u="none" strike="noStrike" cap="none">
                <a:solidFill>
                  <a:schemeClr val="dk1"/>
                </a:solidFill>
                <a:latin typeface="Inter"/>
                <a:ea typeface="Inter"/>
                <a:cs typeface="Inter"/>
                <a:sym typeface="Inter"/>
              </a:rPr>
              <a:t>Coconut: </a:t>
            </a:r>
            <a:r>
              <a:rPr lang="en-GB" sz="1400" b="0" i="0" u="none" strike="noStrike" cap="none">
                <a:solidFill>
                  <a:schemeClr val="dk1"/>
                </a:solidFill>
                <a:latin typeface="Inter"/>
                <a:ea typeface="Inter"/>
                <a:cs typeface="Inter"/>
                <a:sym typeface="Inter"/>
              </a:rPr>
              <a:t>Koko dairy free super drink is the only suitable alternative which has</a:t>
            </a:r>
            <a:r>
              <a:rPr lang="en-GB" sz="1400" b="1" i="0" u="none" strike="noStrike" cap="none">
                <a:solidFill>
                  <a:schemeClr val="dk1"/>
                </a:solidFill>
                <a:latin typeface="Inter"/>
                <a:ea typeface="Inter"/>
                <a:cs typeface="Inter"/>
                <a:sym typeface="Inter"/>
              </a:rPr>
              <a:t> </a:t>
            </a:r>
            <a:r>
              <a:rPr lang="en-GB" sz="1400" b="0" i="0" u="none" strike="noStrike" cap="none">
                <a:solidFill>
                  <a:schemeClr val="dk1"/>
                </a:solidFill>
                <a:latin typeface="Inter"/>
                <a:ea typeface="Inter"/>
                <a:cs typeface="Inter"/>
                <a:sym typeface="Inter"/>
              </a:rPr>
              <a:t>added iodine, iron, adequate protein &amp; calories</a:t>
            </a:r>
            <a:endParaRPr sz="1400" b="0" i="0" u="none" strike="noStrike" cap="none">
              <a:solidFill>
                <a:schemeClr val="dk1"/>
              </a:solidFill>
              <a:latin typeface="Inter"/>
              <a:ea typeface="Inter"/>
              <a:cs typeface="Inter"/>
              <a:sym typeface="Inter"/>
            </a:endParaRPr>
          </a:p>
        </p:txBody>
      </p:sp>
    </p:spTree>
    <p:extLst>
      <p:ext uri="{BB962C8B-B14F-4D97-AF65-F5344CB8AC3E}">
        <p14:creationId xmlns:p14="http://schemas.microsoft.com/office/powerpoint/2010/main" val="819237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pic>
        <p:nvPicPr>
          <p:cNvPr id="2" name="Google Shape;920;p90">
            <a:extLst>
              <a:ext uri="{FF2B5EF4-FFF2-40B4-BE49-F238E27FC236}">
                <a16:creationId xmlns:a16="http://schemas.microsoft.com/office/drawing/2014/main" id="{E97B5F35-4BB1-4552-8501-539C6A64CBFE}"/>
              </a:ext>
            </a:extLst>
          </p:cNvPr>
          <p:cNvPicPr preferRelativeResize="0"/>
          <p:nvPr/>
        </p:nvPicPr>
        <p:blipFill rotWithShape="1">
          <a:blip r:embed="rId4">
            <a:alphaModFix/>
          </a:blip>
          <a:srcRect/>
          <a:stretch/>
        </p:blipFill>
        <p:spPr>
          <a:xfrm>
            <a:off x="6792685" y="500359"/>
            <a:ext cx="4865904" cy="6155871"/>
          </a:xfrm>
          <a:prstGeom prst="rect">
            <a:avLst/>
          </a:prstGeom>
          <a:noFill/>
          <a:ln>
            <a:noFill/>
          </a:ln>
        </p:spPr>
      </p:pic>
      <p:sp>
        <p:nvSpPr>
          <p:cNvPr id="4" name="Google Shape;924;p90">
            <a:extLst>
              <a:ext uri="{FF2B5EF4-FFF2-40B4-BE49-F238E27FC236}">
                <a16:creationId xmlns:a16="http://schemas.microsoft.com/office/drawing/2014/main" id="{75FF9C05-CE9E-13D7-D85E-C20F94B8B8F4}"/>
              </a:ext>
            </a:extLst>
          </p:cNvPr>
          <p:cNvSpPr txBox="1"/>
          <p:nvPr/>
        </p:nvSpPr>
        <p:spPr>
          <a:xfrm>
            <a:off x="3064025" y="1540712"/>
            <a:ext cx="3321000"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600" b="0" i="0" u="none" strike="noStrike" cap="none">
                <a:solidFill>
                  <a:schemeClr val="dk1"/>
                </a:solidFill>
                <a:latin typeface="Inter"/>
                <a:ea typeface="Inter"/>
                <a:cs typeface="Inter"/>
                <a:sym typeface="Inter"/>
              </a:rPr>
              <a:t>The milk ladder is an evidence based guideline for completion of a home milk reintroduction.  </a:t>
            </a:r>
            <a:endParaRPr sz="1600" b="0" i="0" u="none" strike="noStrike" cap="none">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1000"/>
              <a:buFont typeface="Arial"/>
              <a:buNone/>
            </a:pPr>
            <a:r>
              <a:rPr lang="en-GB" sz="1600" b="0" i="0" u="none" strike="noStrike" cap="none">
                <a:solidFill>
                  <a:schemeClr val="dk1"/>
                </a:solidFill>
                <a:latin typeface="Inter"/>
                <a:ea typeface="Inter"/>
                <a:cs typeface="Inter"/>
                <a:sym typeface="Inter"/>
              </a:rPr>
              <a:t>This should be under supervision of dietitian and/or allergy professional.  </a:t>
            </a:r>
            <a:endParaRPr sz="1600" b="0" i="0" u="none" strike="noStrike" cap="none">
              <a:solidFill>
                <a:schemeClr val="dk1"/>
              </a:solidFill>
              <a:latin typeface="Inter"/>
              <a:ea typeface="Inter"/>
              <a:cs typeface="Inter"/>
              <a:sym typeface="Inter"/>
            </a:endParaRPr>
          </a:p>
        </p:txBody>
      </p:sp>
      <p:sp>
        <p:nvSpPr>
          <p:cNvPr id="5" name="Google Shape;925;p90">
            <a:extLst>
              <a:ext uri="{FF2B5EF4-FFF2-40B4-BE49-F238E27FC236}">
                <a16:creationId xmlns:a16="http://schemas.microsoft.com/office/drawing/2014/main" id="{486B4227-D9E8-2783-A8F7-57FBCCE932F5}"/>
              </a:ext>
            </a:extLst>
          </p:cNvPr>
          <p:cNvSpPr txBox="1"/>
          <p:nvPr/>
        </p:nvSpPr>
        <p:spPr>
          <a:xfrm>
            <a:off x="2971800" y="3452442"/>
            <a:ext cx="3321000"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600" b="0" i="0" u="none" strike="noStrike" cap="none">
                <a:solidFill>
                  <a:schemeClr val="dk1"/>
                </a:solidFill>
                <a:latin typeface="Inter"/>
                <a:ea typeface="Inter"/>
                <a:cs typeface="Inter"/>
                <a:sym typeface="Inter"/>
              </a:rPr>
              <a:t>It is a gradual progression through different stages of milk protein introduction. Starting with baked milk which is less allergenic. </a:t>
            </a:r>
            <a:endParaRPr sz="1600" b="0" i="0" u="none" strike="noStrike" cap="none">
              <a:solidFill>
                <a:schemeClr val="dk1"/>
              </a:solidFill>
              <a:latin typeface="Inter"/>
              <a:ea typeface="Inter"/>
              <a:cs typeface="Inter"/>
              <a:sym typeface="Inter"/>
            </a:endParaRPr>
          </a:p>
        </p:txBody>
      </p:sp>
      <p:sp>
        <p:nvSpPr>
          <p:cNvPr id="6" name="Google Shape;926;p90">
            <a:extLst>
              <a:ext uri="{FF2B5EF4-FFF2-40B4-BE49-F238E27FC236}">
                <a16:creationId xmlns:a16="http://schemas.microsoft.com/office/drawing/2014/main" id="{5A0DDE30-7E46-8C60-FFE3-0D2E11DB246B}"/>
              </a:ext>
            </a:extLst>
          </p:cNvPr>
          <p:cNvSpPr txBox="1"/>
          <p:nvPr/>
        </p:nvSpPr>
        <p:spPr>
          <a:xfrm>
            <a:off x="2971800" y="5257800"/>
            <a:ext cx="3413225"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600" b="0" i="0" u="none" strike="noStrike" cap="none">
                <a:solidFill>
                  <a:schemeClr val="dk1"/>
                </a:solidFill>
                <a:latin typeface="Inter"/>
                <a:ea typeface="Inter"/>
                <a:cs typeface="Inter"/>
                <a:sym typeface="Inter"/>
              </a:rPr>
              <a:t>It is started around 12 months of age and/or when infant has been symptom free and following  milk free diet for 6 months. </a:t>
            </a:r>
            <a:endParaRPr sz="1600" b="0" i="0" u="none" strike="noStrike" cap="none">
              <a:solidFill>
                <a:schemeClr val="dk1"/>
              </a:solidFill>
              <a:latin typeface="Inter"/>
              <a:ea typeface="Inter"/>
              <a:cs typeface="Inter"/>
              <a:sym typeface="Inter"/>
            </a:endParaRPr>
          </a:p>
        </p:txBody>
      </p:sp>
      <p:pic>
        <p:nvPicPr>
          <p:cNvPr id="10" name="Google Shape;921;p90">
            <a:extLst>
              <a:ext uri="{FF2B5EF4-FFF2-40B4-BE49-F238E27FC236}">
                <a16:creationId xmlns:a16="http://schemas.microsoft.com/office/drawing/2014/main" id="{A72F599F-B311-558E-5923-F452C9EACFCA}"/>
              </a:ext>
            </a:extLst>
          </p:cNvPr>
          <p:cNvPicPr preferRelativeResize="0"/>
          <p:nvPr/>
        </p:nvPicPr>
        <p:blipFill rotWithShape="1">
          <a:blip r:embed="rId5">
            <a:alphaModFix/>
          </a:blip>
          <a:srcRect/>
          <a:stretch/>
        </p:blipFill>
        <p:spPr>
          <a:xfrm>
            <a:off x="1189307" y="1953619"/>
            <a:ext cx="836150" cy="836150"/>
          </a:xfrm>
          <a:prstGeom prst="rect">
            <a:avLst/>
          </a:prstGeom>
          <a:noFill/>
          <a:ln>
            <a:noFill/>
          </a:ln>
        </p:spPr>
      </p:pic>
      <p:pic>
        <p:nvPicPr>
          <p:cNvPr id="11" name="Google Shape;922;p90">
            <a:extLst>
              <a:ext uri="{FF2B5EF4-FFF2-40B4-BE49-F238E27FC236}">
                <a16:creationId xmlns:a16="http://schemas.microsoft.com/office/drawing/2014/main" id="{22FD66AE-B9C7-3716-F5E7-DE1566CAAB07}"/>
              </a:ext>
            </a:extLst>
          </p:cNvPr>
          <p:cNvPicPr preferRelativeResize="0"/>
          <p:nvPr/>
        </p:nvPicPr>
        <p:blipFill rotWithShape="1">
          <a:blip r:embed="rId6">
            <a:alphaModFix/>
            <a:duotone>
              <a:prstClr val="black"/>
              <a:srgbClr val="7CCBE0">
                <a:tint val="45000"/>
                <a:satMod val="400000"/>
              </a:srgbClr>
            </a:duotone>
          </a:blip>
          <a:srcRect/>
          <a:stretch/>
        </p:blipFill>
        <p:spPr>
          <a:xfrm>
            <a:off x="1193795" y="3544982"/>
            <a:ext cx="836150" cy="836150"/>
          </a:xfrm>
          <a:prstGeom prst="rect">
            <a:avLst/>
          </a:prstGeom>
          <a:noFill/>
          <a:ln>
            <a:noFill/>
          </a:ln>
        </p:spPr>
      </p:pic>
      <p:pic>
        <p:nvPicPr>
          <p:cNvPr id="12" name="Google Shape;923;p90">
            <a:extLst>
              <a:ext uri="{FF2B5EF4-FFF2-40B4-BE49-F238E27FC236}">
                <a16:creationId xmlns:a16="http://schemas.microsoft.com/office/drawing/2014/main" id="{D8B16B34-59E5-7AAA-6BCF-D51F18C712E2}"/>
              </a:ext>
            </a:extLst>
          </p:cNvPr>
          <p:cNvPicPr preferRelativeResize="0"/>
          <p:nvPr/>
        </p:nvPicPr>
        <p:blipFill rotWithShape="1">
          <a:blip r:embed="rId7">
            <a:alphaModFix/>
          </a:blip>
          <a:srcRect/>
          <a:stretch/>
        </p:blipFill>
        <p:spPr>
          <a:xfrm>
            <a:off x="1238956" y="5334251"/>
            <a:ext cx="955075" cy="955075"/>
          </a:xfrm>
          <a:prstGeom prst="rect">
            <a:avLst/>
          </a:prstGeom>
          <a:noFill/>
          <a:ln>
            <a:noFill/>
          </a:ln>
        </p:spPr>
      </p:pic>
      <p:sp>
        <p:nvSpPr>
          <p:cNvPr id="13" name="TextBox 12">
            <a:extLst>
              <a:ext uri="{FF2B5EF4-FFF2-40B4-BE49-F238E27FC236}">
                <a16:creationId xmlns:a16="http://schemas.microsoft.com/office/drawing/2014/main" id="{FFE0505A-1403-5E3B-9378-C6B0B03C7E1E}"/>
              </a:ext>
            </a:extLst>
          </p:cNvPr>
          <p:cNvSpPr txBox="1"/>
          <p:nvPr/>
        </p:nvSpPr>
        <p:spPr>
          <a:xfrm>
            <a:off x="1238956" y="388075"/>
            <a:ext cx="5191073" cy="1477328"/>
          </a:xfrm>
          <a:prstGeom prst="rect">
            <a:avLst/>
          </a:prstGeom>
          <a:noFill/>
        </p:spPr>
        <p:txBody>
          <a:bodyPr wrap="square" rtlCol="0">
            <a:spAutoFit/>
          </a:bodyPr>
          <a:lstStyle/>
          <a:p>
            <a:r>
              <a:rPr lang="en-US" sz="3600" b="1" err="1">
                <a:solidFill>
                  <a:srgbClr val="7CCBE0"/>
                </a:solidFill>
                <a:latin typeface="+mj-lt"/>
                <a:ea typeface="+mj-ea"/>
                <a:cs typeface="+mj-cs"/>
              </a:rPr>
              <a:t>iMAP</a:t>
            </a:r>
            <a:r>
              <a:rPr lang="en-US" sz="3600" b="1">
                <a:solidFill>
                  <a:srgbClr val="7CCBE0"/>
                </a:solidFill>
                <a:latin typeface="+mj-lt"/>
                <a:ea typeface="+mj-ea"/>
                <a:cs typeface="+mj-cs"/>
              </a:rPr>
              <a:t> Milk ladder </a:t>
            </a:r>
          </a:p>
          <a:p>
            <a:r>
              <a:rPr lang="en-GB">
                <a:solidFill>
                  <a:srgbClr val="7CCBE0"/>
                </a:solidFill>
              </a:rPr>
              <a:t>For use in non-</a:t>
            </a:r>
            <a:r>
              <a:rPr lang="en-GB" err="1">
                <a:solidFill>
                  <a:srgbClr val="7CCBE0"/>
                </a:solidFill>
              </a:rPr>
              <a:t>IgE</a:t>
            </a:r>
            <a:r>
              <a:rPr lang="en-GB">
                <a:solidFill>
                  <a:srgbClr val="7CCBE0"/>
                </a:solidFill>
              </a:rPr>
              <a:t> mediated CMA</a:t>
            </a:r>
          </a:p>
          <a:p>
            <a:endParaRPr lang="en-GB" sz="3600" b="1">
              <a:solidFill>
                <a:srgbClr val="7CCBE0"/>
              </a:solidFill>
              <a:latin typeface="+mj-lt"/>
              <a:ea typeface="+mj-ea"/>
              <a:cs typeface="+mj-cs"/>
            </a:endParaRPr>
          </a:p>
        </p:txBody>
      </p:sp>
      <p:sp>
        <p:nvSpPr>
          <p:cNvPr id="14" name="Google Shape;927;p90">
            <a:extLst>
              <a:ext uri="{FF2B5EF4-FFF2-40B4-BE49-F238E27FC236}">
                <a16:creationId xmlns:a16="http://schemas.microsoft.com/office/drawing/2014/main" id="{DB495DDC-3A62-E9C0-A49A-08517DCEA1C3}"/>
              </a:ext>
            </a:extLst>
          </p:cNvPr>
          <p:cNvSpPr txBox="1"/>
          <p:nvPr/>
        </p:nvSpPr>
        <p:spPr>
          <a:xfrm>
            <a:off x="722594" y="6409799"/>
            <a:ext cx="3773100" cy="3385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1000" b="0" i="0" u="none" strike="noStrike" cap="none">
                <a:solidFill>
                  <a:srgbClr val="000000"/>
                </a:solidFill>
                <a:latin typeface="Arial"/>
                <a:ea typeface="Arial"/>
                <a:cs typeface="Arial"/>
                <a:sym typeface="Arial"/>
              </a:rPr>
              <a:t>Link: </a:t>
            </a:r>
            <a:r>
              <a:rPr lang="en-GB" sz="1000" b="0" i="0" u="sng" strike="noStrike" cap="none">
                <a:solidFill>
                  <a:schemeClr val="hlink"/>
                </a:solidFill>
                <a:latin typeface="Arial"/>
                <a:ea typeface="Arial"/>
                <a:cs typeface="Arial"/>
                <a:sym typeface="Arial"/>
                <a:hlinkClick r:id="rId8"/>
              </a:rPr>
              <a:t>iMAP milk ladder  </a:t>
            </a:r>
            <a:endParaRPr sz="10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77346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38CFD-936E-E56C-0C26-EC3E8817D245}"/>
              </a:ext>
            </a:extLst>
          </p:cNvPr>
          <p:cNvPicPr>
            <a:picLocks noChangeAspect="1"/>
          </p:cNvPicPr>
          <p:nvPr/>
        </p:nvPicPr>
        <p:blipFill>
          <a:blip r:embed="rId3">
            <a:duotone>
              <a:prstClr val="black"/>
              <a:srgbClr val="7CCBE0">
                <a:tint val="45000"/>
                <a:satMod val="400000"/>
              </a:srgbClr>
            </a:duotone>
          </a:blip>
          <a:stretch>
            <a:fillRect/>
          </a:stretch>
        </p:blipFill>
        <p:spPr>
          <a:xfrm>
            <a:off x="5142795" y="1423781"/>
            <a:ext cx="2211160" cy="4010437"/>
          </a:xfrm>
          <a:prstGeom prst="rect">
            <a:avLst/>
          </a:prstGeom>
        </p:spPr>
      </p:pic>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Discontinuing Formula</a:t>
            </a:r>
            <a:endParaRPr lang="en-GB" sz="3600" b="1">
              <a:solidFill>
                <a:srgbClr val="7CCBE0"/>
              </a:solidFill>
              <a:latin typeface="+mj-lt"/>
              <a:ea typeface="+mj-ea"/>
              <a:cs typeface="+mj-cs"/>
            </a:endParaRPr>
          </a:p>
        </p:txBody>
      </p:sp>
      <p:pic>
        <p:nvPicPr>
          <p:cNvPr id="2" name="Google Shape;944;p91">
            <a:extLst>
              <a:ext uri="{FF2B5EF4-FFF2-40B4-BE49-F238E27FC236}">
                <a16:creationId xmlns:a16="http://schemas.microsoft.com/office/drawing/2014/main" id="{F691F6A0-8CB9-56A6-2FB0-EE3E57CA392F}"/>
              </a:ext>
            </a:extLst>
          </p:cNvPr>
          <p:cNvPicPr preferRelativeResize="0"/>
          <p:nvPr/>
        </p:nvPicPr>
        <p:blipFill rotWithShape="1">
          <a:blip r:embed="rId5">
            <a:alphaModFix/>
          </a:blip>
          <a:srcRect/>
          <a:stretch/>
        </p:blipFill>
        <p:spPr>
          <a:xfrm>
            <a:off x="4530826" y="1824734"/>
            <a:ext cx="3435099" cy="3435099"/>
          </a:xfrm>
          <a:prstGeom prst="rect">
            <a:avLst/>
          </a:prstGeom>
          <a:noFill/>
          <a:ln>
            <a:noFill/>
          </a:ln>
        </p:spPr>
      </p:pic>
      <p:pic>
        <p:nvPicPr>
          <p:cNvPr id="4" name="Picture 3">
            <a:extLst>
              <a:ext uri="{FF2B5EF4-FFF2-40B4-BE49-F238E27FC236}">
                <a16:creationId xmlns:a16="http://schemas.microsoft.com/office/drawing/2014/main" id="{EC3FDAEF-E87D-39D5-7A00-B463BAD2C10D}"/>
              </a:ext>
            </a:extLst>
          </p:cNvPr>
          <p:cNvPicPr>
            <a:picLocks noChangeAspect="1"/>
          </p:cNvPicPr>
          <p:nvPr/>
        </p:nvPicPr>
        <p:blipFill>
          <a:blip r:embed="rId6"/>
          <a:stretch>
            <a:fillRect/>
          </a:stretch>
        </p:blipFill>
        <p:spPr>
          <a:xfrm>
            <a:off x="991059" y="916152"/>
            <a:ext cx="8303472" cy="737680"/>
          </a:xfrm>
          <a:prstGeom prst="rect">
            <a:avLst/>
          </a:prstGeom>
        </p:spPr>
      </p:pic>
      <p:sp>
        <p:nvSpPr>
          <p:cNvPr id="5" name="Google Shape;940;p91">
            <a:extLst>
              <a:ext uri="{FF2B5EF4-FFF2-40B4-BE49-F238E27FC236}">
                <a16:creationId xmlns:a16="http://schemas.microsoft.com/office/drawing/2014/main" id="{34739F32-5292-2BFC-0B12-C1D05DFA0DEA}"/>
              </a:ext>
            </a:extLst>
          </p:cNvPr>
          <p:cNvSpPr txBox="1"/>
          <p:nvPr/>
        </p:nvSpPr>
        <p:spPr>
          <a:xfrm>
            <a:off x="1265188" y="2169567"/>
            <a:ext cx="2696100"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b="0" i="0" u="none" strike="noStrike" cap="none">
                <a:solidFill>
                  <a:schemeClr val="dk1"/>
                </a:solidFill>
                <a:latin typeface="Calibri"/>
                <a:ea typeface="Inter"/>
                <a:cs typeface="Inter"/>
                <a:sym typeface="Inter"/>
              </a:rPr>
              <a:t>After 12 months, milk becomes less important due to food intake. Calcium requirements are lower (350mg/day) which are easily achieved.</a:t>
            </a:r>
            <a:endParaRPr b="0" i="0" u="none" strike="noStrike" cap="none">
              <a:solidFill>
                <a:schemeClr val="dk1"/>
              </a:solidFill>
              <a:latin typeface="Calibri"/>
              <a:ea typeface="Inter"/>
              <a:cs typeface="Inter"/>
              <a:sym typeface="Inter"/>
            </a:endParaRPr>
          </a:p>
        </p:txBody>
      </p:sp>
      <p:sp>
        <p:nvSpPr>
          <p:cNvPr id="6" name="Google Shape;932;p91">
            <a:extLst>
              <a:ext uri="{FF2B5EF4-FFF2-40B4-BE49-F238E27FC236}">
                <a16:creationId xmlns:a16="http://schemas.microsoft.com/office/drawing/2014/main" id="{F1AA8B38-F4D5-53DD-A028-FE3C99AA07BD}"/>
              </a:ext>
            </a:extLst>
          </p:cNvPr>
          <p:cNvSpPr txBox="1"/>
          <p:nvPr/>
        </p:nvSpPr>
        <p:spPr>
          <a:xfrm>
            <a:off x="8285944" y="2049381"/>
            <a:ext cx="2696100" cy="1569630"/>
          </a:xfrm>
          <a:prstGeom prst="rect">
            <a:avLst/>
          </a:prstGeom>
          <a:noFill/>
          <a:ln>
            <a:noFill/>
          </a:ln>
        </p:spPr>
        <p:txBody>
          <a:bodyPr spcFirstLastPara="1" wrap="square" lIns="91425" tIns="91425" rIns="91425" bIns="91425" anchor="t" anchorCtr="0">
            <a:spAutoFit/>
          </a:bodyPr>
          <a:lstStyle/>
          <a:p>
            <a:pPr>
              <a:buClr>
                <a:srgbClr val="000000"/>
              </a:buClr>
              <a:buSzPts val="1000"/>
            </a:pPr>
            <a:r>
              <a:rPr lang="en-GB">
                <a:solidFill>
                  <a:schemeClr val="dk1"/>
                </a:solidFill>
                <a:latin typeface="Calibri"/>
                <a:ea typeface="Inter"/>
                <a:cs typeface="Inter"/>
                <a:sym typeface="Inter"/>
              </a:rPr>
              <a:t>Assess</a:t>
            </a:r>
            <a:r>
              <a:rPr lang="en-GB" b="0" i="0" u="none" strike="noStrike" cap="none">
                <a:solidFill>
                  <a:schemeClr val="dk1"/>
                </a:solidFill>
                <a:latin typeface="Calibri"/>
                <a:ea typeface="Inter"/>
                <a:cs typeface="Inter"/>
                <a:sym typeface="Inter"/>
              </a:rPr>
              <a:t> appropriateness of stopping formula with each infant. Looking at their growth and dietary intake.</a:t>
            </a:r>
            <a:endParaRPr b="0" i="0" u="none" strike="noStrike" cap="none">
              <a:solidFill>
                <a:schemeClr val="dk1"/>
              </a:solidFill>
              <a:latin typeface="Calibri"/>
              <a:ea typeface="Inter"/>
              <a:cs typeface="Inter"/>
              <a:sym typeface="Inter"/>
            </a:endParaRPr>
          </a:p>
        </p:txBody>
      </p:sp>
      <p:sp>
        <p:nvSpPr>
          <p:cNvPr id="10" name="Google Shape;941;p91">
            <a:extLst>
              <a:ext uri="{FF2B5EF4-FFF2-40B4-BE49-F238E27FC236}">
                <a16:creationId xmlns:a16="http://schemas.microsoft.com/office/drawing/2014/main" id="{67FA2F2A-A2DD-C5BB-A9C6-D3034D4DD6DD}"/>
              </a:ext>
            </a:extLst>
          </p:cNvPr>
          <p:cNvSpPr txBox="1"/>
          <p:nvPr/>
        </p:nvSpPr>
        <p:spPr>
          <a:xfrm>
            <a:off x="8132188" y="4473281"/>
            <a:ext cx="26961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b="0" i="0" u="none" strike="noStrike" cap="none">
                <a:solidFill>
                  <a:schemeClr val="dk1"/>
                </a:solidFill>
                <a:latin typeface="Calibri"/>
                <a:ea typeface="Inter"/>
                <a:cs typeface="Inter"/>
                <a:sym typeface="Inter"/>
              </a:rPr>
              <a:t>If cow’s milk still not tolerated, will need ~300mls of fortified milk-alternative per day.</a:t>
            </a:r>
            <a:endParaRPr b="0" i="0" u="none" strike="noStrike" cap="none">
              <a:solidFill>
                <a:schemeClr val="dk1"/>
              </a:solidFill>
              <a:latin typeface="Calibri"/>
              <a:ea typeface="Inter"/>
              <a:cs typeface="Inter"/>
              <a:sym typeface="Inter"/>
            </a:endParaRPr>
          </a:p>
        </p:txBody>
      </p:sp>
      <p:sp>
        <p:nvSpPr>
          <p:cNvPr id="11" name="Google Shape;942;p91">
            <a:extLst>
              <a:ext uri="{FF2B5EF4-FFF2-40B4-BE49-F238E27FC236}">
                <a16:creationId xmlns:a16="http://schemas.microsoft.com/office/drawing/2014/main" id="{FC7920A3-3458-7553-6B45-34FB506D4734}"/>
              </a:ext>
            </a:extLst>
          </p:cNvPr>
          <p:cNvSpPr txBox="1"/>
          <p:nvPr/>
        </p:nvSpPr>
        <p:spPr>
          <a:xfrm>
            <a:off x="1204206" y="4158169"/>
            <a:ext cx="2696100"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a:latin typeface="Calibri"/>
                <a:ea typeface="Calibri"/>
                <a:cs typeface="Calibri"/>
                <a:sym typeface="Inter"/>
              </a:rPr>
              <a:t>Nutrients achieved through diet and milk-alternatives. Multivitamin containing vits A,C &amp; D advised until 5 years of age.</a:t>
            </a:r>
            <a:endParaRPr>
              <a:latin typeface="Calibri"/>
              <a:ea typeface="Calibri"/>
              <a:cs typeface="Calibri"/>
              <a:sym typeface="Inter"/>
            </a:endParaRPr>
          </a:p>
        </p:txBody>
      </p:sp>
      <p:sp>
        <p:nvSpPr>
          <p:cNvPr id="12" name="Google Shape;943;p91">
            <a:extLst>
              <a:ext uri="{FF2B5EF4-FFF2-40B4-BE49-F238E27FC236}">
                <a16:creationId xmlns:a16="http://schemas.microsoft.com/office/drawing/2014/main" id="{E65911A7-6195-BE12-0579-6F92A758190B}"/>
              </a:ext>
            </a:extLst>
          </p:cNvPr>
          <p:cNvSpPr txBox="1"/>
          <p:nvPr/>
        </p:nvSpPr>
        <p:spPr>
          <a:xfrm>
            <a:off x="854274" y="6207490"/>
            <a:ext cx="41730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1200" b="0" i="0" u="none" strike="noStrike" cap="none">
                <a:solidFill>
                  <a:srgbClr val="000000"/>
                </a:solidFill>
                <a:latin typeface="Arial"/>
                <a:ea typeface="Arial"/>
                <a:cs typeface="Arial"/>
                <a:sym typeface="Arial"/>
              </a:rPr>
              <a:t>Link:</a:t>
            </a:r>
            <a:r>
              <a:rPr lang="en-GB" sz="1200" b="0" i="0" u="sng" strike="noStrike" cap="none">
                <a:solidFill>
                  <a:schemeClr val="hlink"/>
                </a:solidFill>
                <a:latin typeface="Arial"/>
                <a:ea typeface="Arial"/>
                <a:cs typeface="Arial"/>
                <a:sym typeface="Arial"/>
                <a:hlinkClick r:id="rId7"/>
              </a:rPr>
              <a:t> Vitamins for infants, NHS</a:t>
            </a:r>
            <a:endParaRPr sz="1200" b="0" i="0" u="none" strike="noStrike" cap="none">
              <a:solidFill>
                <a:srgbClr val="000000"/>
              </a:solidFill>
              <a:latin typeface="Arial"/>
              <a:ea typeface="Arial"/>
              <a:cs typeface="Arial"/>
              <a:sym typeface="Arial"/>
            </a:endParaRPr>
          </a:p>
        </p:txBody>
      </p:sp>
      <p:cxnSp>
        <p:nvCxnSpPr>
          <p:cNvPr id="14" name="Straight Arrow Connector 13">
            <a:extLst>
              <a:ext uri="{FF2B5EF4-FFF2-40B4-BE49-F238E27FC236}">
                <a16:creationId xmlns:a16="http://schemas.microsoft.com/office/drawing/2014/main" id="{21484127-731A-22EF-EADD-5CD00AA9A954}"/>
              </a:ext>
            </a:extLst>
          </p:cNvPr>
          <p:cNvCxnSpPr/>
          <p:nvPr/>
        </p:nvCxnSpPr>
        <p:spPr>
          <a:xfrm flipH="1">
            <a:off x="3900306" y="4473281"/>
            <a:ext cx="7764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F53989-FA76-5EC8-372A-1866392853AD}"/>
              </a:ext>
            </a:extLst>
          </p:cNvPr>
          <p:cNvCxnSpPr>
            <a:cxnSpLocks/>
          </p:cNvCxnSpPr>
          <p:nvPr/>
        </p:nvCxnSpPr>
        <p:spPr>
          <a:xfrm flipV="1">
            <a:off x="7927572" y="2680308"/>
            <a:ext cx="320020" cy="58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E3C68ED-4588-CA90-755B-B499DFE4FC84}"/>
              </a:ext>
            </a:extLst>
          </p:cNvPr>
          <p:cNvCxnSpPr>
            <a:cxnSpLocks/>
          </p:cNvCxnSpPr>
          <p:nvPr/>
        </p:nvCxnSpPr>
        <p:spPr>
          <a:xfrm>
            <a:off x="7621919" y="4576102"/>
            <a:ext cx="504015" cy="546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2E2C2B4-B9CA-726D-5CEF-A9B735A6C93B}"/>
              </a:ext>
            </a:extLst>
          </p:cNvPr>
          <p:cNvCxnSpPr>
            <a:cxnSpLocks/>
            <a:endCxn id="5" idx="3"/>
          </p:cNvCxnSpPr>
          <p:nvPr/>
        </p:nvCxnSpPr>
        <p:spPr>
          <a:xfrm flipH="1">
            <a:off x="3961288" y="3018154"/>
            <a:ext cx="607890" cy="74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460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38956" y="388075"/>
            <a:ext cx="8111066" cy="646331"/>
          </a:xfrm>
          <a:prstGeom prst="rect">
            <a:avLst/>
          </a:prstGeom>
          <a:noFill/>
        </p:spPr>
        <p:txBody>
          <a:bodyPr wrap="square" rtlCol="0">
            <a:spAutoFit/>
          </a:bodyPr>
          <a:lstStyle/>
          <a:p>
            <a:r>
              <a:rPr lang="en-US" sz="3600" b="1">
                <a:solidFill>
                  <a:srgbClr val="7CCBE0"/>
                </a:solidFill>
                <a:latin typeface="+mj-lt"/>
                <a:ea typeface="+mj-ea"/>
                <a:cs typeface="+mj-cs"/>
              </a:rPr>
              <a:t>Useful Links</a:t>
            </a:r>
            <a:endParaRPr lang="en-GB" sz="3600" b="1">
              <a:solidFill>
                <a:srgbClr val="7CCBE0"/>
              </a:solidFill>
              <a:latin typeface="+mj-lt"/>
              <a:ea typeface="+mj-ea"/>
              <a:cs typeface="+mj-cs"/>
            </a:endParaRPr>
          </a:p>
        </p:txBody>
      </p:sp>
      <p:sp>
        <p:nvSpPr>
          <p:cNvPr id="2" name="Google Shape;950;p92">
            <a:extLst>
              <a:ext uri="{FF2B5EF4-FFF2-40B4-BE49-F238E27FC236}">
                <a16:creationId xmlns:a16="http://schemas.microsoft.com/office/drawing/2014/main" id="{C3D78964-855C-3E96-25C3-C942AD82D9DF}"/>
              </a:ext>
            </a:extLst>
          </p:cNvPr>
          <p:cNvSpPr txBox="1">
            <a:spLocks/>
          </p:cNvSpPr>
          <p:nvPr/>
        </p:nvSpPr>
        <p:spPr>
          <a:xfrm>
            <a:off x="1005302" y="1034405"/>
            <a:ext cx="10374450" cy="5435519"/>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Pts val="1200"/>
              <a:buFont typeface="Arial" panose="020B0604020202020204" pitchFamily="34" charset="0"/>
              <a:buNone/>
            </a:pPr>
            <a:r>
              <a:rPr lang="en-GB" sz="1800" b="1">
                <a:solidFill>
                  <a:schemeClr val="dk1"/>
                </a:solidFill>
              </a:rPr>
              <a:t>Guidelines</a:t>
            </a:r>
          </a:p>
          <a:p>
            <a:pPr marL="457200" indent="-292100">
              <a:lnSpc>
                <a:spcPct val="100000"/>
              </a:lnSpc>
              <a:spcBef>
                <a:spcPts val="0"/>
              </a:spcBef>
              <a:buClr>
                <a:schemeClr val="dk2"/>
              </a:buClr>
              <a:buSzPts val="1000"/>
              <a:buFont typeface="Wingdings" panose="05000000000000000000" pitchFamily="2" charset="2"/>
              <a:buChar char="Ø"/>
            </a:pPr>
            <a:r>
              <a:rPr lang="en-GB" sz="1800" u="sng">
                <a:solidFill>
                  <a:srgbClr val="0070C0"/>
                </a:solidFill>
              </a:rPr>
              <a:t>www.</a:t>
            </a:r>
            <a:r>
              <a:rPr lang="en-GB" sz="1800" u="sng">
                <a:solidFill>
                  <a:srgbClr val="0070C0"/>
                </a:solidFill>
                <a:hlinkClick r:id="rId4">
                  <a:extLst>
                    <a:ext uri="{A12FA001-AC4F-418D-AE19-62706E023703}">
                      <ahyp:hlinkClr xmlns:ahyp="http://schemas.microsoft.com/office/drawing/2018/hyperlinkcolor" val="tx"/>
                    </a:ext>
                  </a:extLst>
                </a:hlinkClick>
              </a:rPr>
              <a:t>gpifn.org.uk/imap/</a:t>
            </a:r>
            <a:endParaRPr lang="en-GB" sz="1800" u="sng">
              <a:solidFill>
                <a:srgbClr val="0070C0"/>
              </a:solidFill>
            </a:endParaRPr>
          </a:p>
          <a:p>
            <a:pPr marL="457200" indent="-292100">
              <a:lnSpc>
                <a:spcPct val="100000"/>
              </a:lnSpc>
              <a:spcBef>
                <a:spcPts val="0"/>
              </a:spcBef>
              <a:buClr>
                <a:schemeClr val="dk2"/>
              </a:buClr>
              <a:buSzPts val="1000"/>
              <a:buFont typeface="Wingdings" panose="05000000000000000000" pitchFamily="2" charset="2"/>
              <a:buChar char="Ø"/>
            </a:pPr>
            <a:r>
              <a:rPr lang="en-GB" sz="1800" u="sng">
                <a:solidFill>
                  <a:srgbClr val="0070C0"/>
                </a:solidFill>
                <a:hlinkClick r:id="rId5">
                  <a:extLst>
                    <a:ext uri="{A12FA001-AC4F-418D-AE19-62706E023703}">
                      <ahyp:hlinkClr xmlns:ahyp="http://schemas.microsoft.com/office/drawing/2018/hyperlinkcolor" val="tx"/>
                    </a:ext>
                  </a:extLst>
                </a:hlinkClick>
              </a:rPr>
              <a:t>www.nice.org.uk/guidance/cg116</a:t>
            </a:r>
            <a:r>
              <a:rPr lang="en-GB" sz="1800" u="sng">
                <a:solidFill>
                  <a:srgbClr val="0070C0"/>
                </a:solidFill>
              </a:rPr>
              <a:t> </a:t>
            </a:r>
          </a:p>
          <a:p>
            <a:pPr marL="0" indent="0">
              <a:lnSpc>
                <a:spcPct val="100000"/>
              </a:lnSpc>
              <a:spcBef>
                <a:spcPts val="0"/>
              </a:spcBef>
              <a:buSzPts val="1200"/>
              <a:buNone/>
            </a:pPr>
            <a:endParaRPr lang="en-GB" sz="1800">
              <a:solidFill>
                <a:schemeClr val="dk1"/>
              </a:solidFill>
              <a:cs typeface="Calibri" panose="020F0502020204030204"/>
            </a:endParaRPr>
          </a:p>
          <a:p>
            <a:pPr marL="457200" indent="-292100">
              <a:lnSpc>
                <a:spcPct val="100000"/>
              </a:lnSpc>
              <a:spcBef>
                <a:spcPts val="0"/>
              </a:spcBef>
              <a:buClr>
                <a:schemeClr val="dk2"/>
              </a:buClr>
              <a:buSzPts val="1000"/>
              <a:buFont typeface="Wingdings" panose="05000000000000000000" pitchFamily="2" charset="2"/>
              <a:buChar char="Ø"/>
            </a:pPr>
            <a:r>
              <a:rPr lang="en-GB" sz="1800" b="1">
                <a:solidFill>
                  <a:schemeClr val="dk1"/>
                </a:solidFill>
              </a:rPr>
              <a:t>Factsheets</a:t>
            </a:r>
            <a:endParaRPr lang="en-GB" sz="1800" b="1">
              <a:solidFill>
                <a:schemeClr val="dk1"/>
              </a:solidFill>
              <a:cs typeface="Calibri"/>
            </a:endParaRPr>
          </a:p>
          <a:p>
            <a:pPr marL="457200" indent="-292100">
              <a:lnSpc>
                <a:spcPct val="100000"/>
              </a:lnSpc>
              <a:spcBef>
                <a:spcPts val="0"/>
              </a:spcBef>
              <a:buClr>
                <a:srgbClr val="0075B2"/>
              </a:buClr>
              <a:buSzPts val="1000"/>
              <a:buFont typeface="Wingdings" panose="05000000000000000000" pitchFamily="2" charset="2"/>
              <a:buChar char="Ø"/>
            </a:pPr>
            <a:r>
              <a:rPr lang="en-GB" sz="1800" u="sng">
                <a:solidFill>
                  <a:srgbClr val="0070C0"/>
                </a:solidFill>
                <a:hlinkClick r:id="rId6">
                  <a:extLst>
                    <a:ext uri="{A12FA001-AC4F-418D-AE19-62706E023703}">
                      <ahyp:hlinkClr xmlns:ahyp="http://schemas.microsoft.com/office/drawing/2018/hyperlinkcolor" val="tx"/>
                    </a:ext>
                  </a:extLst>
                </a:hlinkClick>
              </a:rPr>
              <a:t>www.allergyuk.org/resources/does-my-child-have-a-cows-milk-allergy/</a:t>
            </a:r>
            <a:endParaRPr lang="en-GB" sz="1800" u="sng">
              <a:solidFill>
                <a:srgbClr val="0070C0"/>
              </a:solidFill>
            </a:endParaRPr>
          </a:p>
          <a:p>
            <a:pPr marL="457200" indent="-292100">
              <a:lnSpc>
                <a:spcPct val="115000"/>
              </a:lnSpc>
              <a:spcBef>
                <a:spcPts val="0"/>
              </a:spcBef>
              <a:buClr>
                <a:srgbClr val="0075B2"/>
              </a:buClr>
              <a:buSzPts val="1000"/>
              <a:buFont typeface="Wingdings" panose="05000000000000000000" pitchFamily="2" charset="2"/>
              <a:buChar char="Ø"/>
            </a:pPr>
            <a:r>
              <a:rPr lang="en-GB" sz="1800" u="sng">
                <a:solidFill>
                  <a:srgbClr val="0070C0"/>
                </a:solidFill>
                <a:hlinkClick r:id="rId7">
                  <a:extLst>
                    <a:ext uri="{A12FA001-AC4F-418D-AE19-62706E023703}">
                      <ahyp:hlinkClr xmlns:ahyp="http://schemas.microsoft.com/office/drawing/2018/hyperlinkcolor" val="tx"/>
                    </a:ext>
                  </a:extLst>
                </a:hlinkClick>
              </a:rPr>
              <a:t>www.bda.uk.com/resourceDetail/printPdf/?resource=milk-allergy</a:t>
            </a:r>
            <a:r>
              <a:rPr lang="en-GB" sz="1800" u="sng">
                <a:solidFill>
                  <a:srgbClr val="0070C0"/>
                </a:solidFill>
              </a:rPr>
              <a:t> </a:t>
            </a:r>
            <a:endParaRPr lang="en-GB" sz="1800" b="1">
              <a:solidFill>
                <a:srgbClr val="0070C0"/>
              </a:solidFill>
            </a:endParaRPr>
          </a:p>
          <a:p>
            <a:pPr marL="0" indent="0">
              <a:lnSpc>
                <a:spcPct val="100000"/>
              </a:lnSpc>
              <a:spcBef>
                <a:spcPts val="1400"/>
              </a:spcBef>
              <a:buSzPts val="1200"/>
              <a:buNone/>
            </a:pPr>
            <a:r>
              <a:rPr lang="en-GB" sz="1800" b="1">
                <a:solidFill>
                  <a:schemeClr val="dk1"/>
                </a:solidFill>
              </a:rPr>
              <a:t>Other useful links </a:t>
            </a:r>
          </a:p>
          <a:p>
            <a:pPr>
              <a:lnSpc>
                <a:spcPct val="100000"/>
              </a:lnSpc>
              <a:spcBef>
                <a:spcPts val="1400"/>
              </a:spcBef>
              <a:buSzPts val="1200"/>
              <a:buFont typeface="Wingdings" panose="020B0604020202020204" pitchFamily="34" charset="0"/>
              <a:buChar char="Ø"/>
            </a:pPr>
            <a:r>
              <a:rPr lang="en-GB" sz="1800">
                <a:solidFill>
                  <a:srgbClr val="0075B2"/>
                </a:solidFill>
                <a:cs typeface="Calibri"/>
                <a:hlinkClick r:id="rId8">
                  <a:extLst>
                    <a:ext uri="{A12FA001-AC4F-418D-AE19-62706E023703}">
                      <ahyp:hlinkClr xmlns:ahyp="http://schemas.microsoft.com/office/drawing/2018/hyperlinkcolor" val="tx"/>
                    </a:ext>
                  </a:extLst>
                </a:hlinkClick>
              </a:rPr>
              <a:t>https://laleche.org.uk/</a:t>
            </a:r>
            <a:endParaRPr lang="en-GB" sz="1800">
              <a:solidFill>
                <a:srgbClr val="0075B2"/>
              </a:solidFill>
              <a:cs typeface="Calibri"/>
            </a:endParaRPr>
          </a:p>
          <a:p>
            <a:pPr marL="450850" indent="-285750">
              <a:lnSpc>
                <a:spcPct val="100000"/>
              </a:lnSpc>
              <a:spcBef>
                <a:spcPts val="0"/>
              </a:spcBef>
              <a:buClr>
                <a:schemeClr val="dk2"/>
              </a:buClr>
              <a:buSzPts val="1000"/>
              <a:buFont typeface="Wingdings" panose="020B0604020202020204" pitchFamily="34" charset="0"/>
              <a:buChar char="Ø"/>
            </a:pPr>
            <a:r>
              <a:rPr lang="en-GB" sz="1800">
                <a:solidFill>
                  <a:srgbClr val="0075B2"/>
                </a:solidFill>
              </a:rPr>
              <a:t>Gastro-oesophageal reflux disease in children and young people</a:t>
            </a:r>
            <a:r>
              <a:rPr lang="en-GB" sz="1800" b="1">
                <a:solidFill>
                  <a:srgbClr val="0075B2"/>
                </a:solidFill>
              </a:rPr>
              <a:t> </a:t>
            </a:r>
            <a:r>
              <a:rPr lang="en-GB" sz="1800" u="sng">
                <a:solidFill>
                  <a:schemeClr val="hlink"/>
                </a:solidFill>
                <a:hlinkClick r:id="rId9">
                  <a:extLst>
                    <a:ext uri="{A12FA001-AC4F-418D-AE19-62706E023703}">
                      <ahyp:hlinkClr xmlns:ahyp="http://schemas.microsoft.com/office/drawing/2018/hyperlinkcolor" val="tx"/>
                    </a:ext>
                  </a:extLst>
                </a:hlinkClick>
              </a:rPr>
              <a:t>https://www.nice.org.uk/guidance/ng1</a:t>
            </a:r>
            <a:endParaRPr lang="en-GB" sz="1800">
              <a:solidFill>
                <a:schemeClr val="hlink"/>
              </a:solidFill>
              <a:cs typeface="Calibri" panose="020F0502020204030204"/>
            </a:endParaRPr>
          </a:p>
          <a:p>
            <a:pPr marL="450850" indent="-285750">
              <a:lnSpc>
                <a:spcPct val="100000"/>
              </a:lnSpc>
              <a:spcBef>
                <a:spcPts val="0"/>
              </a:spcBef>
              <a:buClr>
                <a:srgbClr val="0075B2"/>
              </a:buClr>
              <a:buSzPts val="1000"/>
              <a:buFont typeface="Wingdings" panose="05000000000000000000" pitchFamily="2" charset="2"/>
              <a:buChar char="Ø"/>
            </a:pPr>
            <a:r>
              <a:rPr lang="en-GB" sz="1800" u="sng">
                <a:solidFill>
                  <a:srgbClr val="0070C0"/>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https://cks.nice.org.uk/topics/colic-infantile/</a:t>
            </a:r>
            <a:endParaRPr lang="en-GB" sz="1800">
              <a:solidFill>
                <a:srgbClr val="0070C0"/>
              </a:solidFill>
            </a:endParaRPr>
          </a:p>
          <a:p>
            <a:pPr marL="457200" indent="-292100">
              <a:lnSpc>
                <a:spcPct val="100000"/>
              </a:lnSpc>
              <a:spcBef>
                <a:spcPts val="0"/>
              </a:spcBef>
              <a:buClr>
                <a:schemeClr val="dk2"/>
              </a:buClr>
              <a:buSzPts val="1000"/>
              <a:buFont typeface="Wingdings" panose="05000000000000000000" pitchFamily="2" charset="2"/>
              <a:buChar char="Ø"/>
            </a:pPr>
            <a:r>
              <a:rPr lang="en-GB" sz="1800" u="sng">
                <a:solidFill>
                  <a:srgbClr val="0070C0"/>
                </a:solidFill>
                <a:hlinkClick r:id="rId11">
                  <a:extLst>
                    <a:ext uri="{A12FA001-AC4F-418D-AE19-62706E023703}">
                      <ahyp:hlinkClr xmlns:ahyp="http://schemas.microsoft.com/office/drawing/2018/hyperlinkcolor" val="tx"/>
                    </a:ext>
                  </a:extLst>
                </a:hlinkClick>
              </a:rPr>
              <a:t>www.nhs.uk/conditions/pregnancy-and-baby/eczema-in-children/</a:t>
            </a:r>
            <a:r>
              <a:rPr lang="en-GB" sz="1800" u="sng">
                <a:solidFill>
                  <a:srgbClr val="0070C0"/>
                </a:solidFill>
              </a:rPr>
              <a:t> </a:t>
            </a:r>
            <a:endParaRPr lang="en-GB" sz="1800" u="sng">
              <a:solidFill>
                <a:srgbClr val="0070C0"/>
              </a:solidFill>
              <a:cs typeface="Calibri"/>
            </a:endParaRPr>
          </a:p>
          <a:p>
            <a:pPr marL="457200" indent="-292100">
              <a:lnSpc>
                <a:spcPct val="115000"/>
              </a:lnSpc>
              <a:spcBef>
                <a:spcPts val="0"/>
              </a:spcBef>
              <a:buClr>
                <a:schemeClr val="dk2"/>
              </a:buClr>
              <a:buSzPts val="1000"/>
              <a:buFont typeface="Wingdings" panose="05000000000000000000" pitchFamily="2" charset="2"/>
              <a:buChar char="Ø"/>
            </a:pPr>
            <a:r>
              <a:rPr lang="en-GB" sz="1800" u="sng">
                <a:solidFill>
                  <a:srgbClr val="0070C0"/>
                </a:solidFill>
                <a:hlinkClick r:id="rId12">
                  <a:extLst>
                    <a:ext uri="{A12FA001-AC4F-418D-AE19-62706E023703}">
                      <ahyp:hlinkClr xmlns:ahyp="http://schemas.microsoft.com/office/drawing/2018/hyperlinkcolor" val="tx"/>
                    </a:ext>
                  </a:extLst>
                </a:hlinkClick>
              </a:rPr>
              <a:t>www.eczema.org/</a:t>
            </a:r>
            <a:r>
              <a:rPr lang="en-GB" sz="1800" u="sng">
                <a:solidFill>
                  <a:srgbClr val="0070C0"/>
                </a:solidFill>
              </a:rPr>
              <a:t> </a:t>
            </a:r>
            <a:endParaRPr lang="en-GB" sz="1800" u="sng">
              <a:solidFill>
                <a:srgbClr val="0070C0"/>
              </a:solidFill>
              <a:cs typeface="Calibri"/>
            </a:endParaRPr>
          </a:p>
          <a:p>
            <a:pPr marL="457200" indent="-292100">
              <a:lnSpc>
                <a:spcPct val="115000"/>
              </a:lnSpc>
              <a:spcBef>
                <a:spcPts val="0"/>
              </a:spcBef>
              <a:buClr>
                <a:schemeClr val="dk2"/>
              </a:buClr>
              <a:buSzPts val="1000"/>
              <a:buFont typeface="Wingdings" panose="05000000000000000000" pitchFamily="2" charset="2"/>
              <a:buChar char="Ø"/>
            </a:pPr>
            <a:r>
              <a:rPr lang="en-GB" sz="1800" u="sng">
                <a:solidFill>
                  <a:srgbClr val="0070C0"/>
                </a:solidFill>
                <a:hlinkClick r:id="rId13">
                  <a:extLst>
                    <a:ext uri="{A12FA001-AC4F-418D-AE19-62706E023703}">
                      <ahyp:hlinkClr xmlns:ahyp="http://schemas.microsoft.com/office/drawing/2018/hyperlinkcolor" val="tx"/>
                    </a:ext>
                  </a:extLst>
                </a:hlinkClick>
              </a:rPr>
              <a:t>www.itchysneezywheezy.co.uk/</a:t>
            </a:r>
            <a:endParaRPr lang="en-GB" sz="1800" u="sng">
              <a:solidFill>
                <a:srgbClr val="0070C0"/>
              </a:solidFill>
            </a:endParaRPr>
          </a:p>
          <a:p>
            <a:pPr marL="457200" indent="-292100">
              <a:lnSpc>
                <a:spcPct val="115000"/>
              </a:lnSpc>
              <a:spcBef>
                <a:spcPts val="0"/>
              </a:spcBef>
              <a:buClr>
                <a:schemeClr val="dk2"/>
              </a:buClr>
              <a:buSzPts val="1000"/>
              <a:buFont typeface="Wingdings" panose="05000000000000000000" pitchFamily="2" charset="2"/>
              <a:buChar char="Ø"/>
            </a:pPr>
            <a:r>
              <a:rPr lang="en-GB" sz="1800" u="sng">
                <a:solidFill>
                  <a:srgbClr val="0070C0"/>
                </a:solidFill>
                <a:hlinkClick r:id="rId14">
                  <a:extLst>
                    <a:ext uri="{A12FA001-AC4F-418D-AE19-62706E023703}">
                      <ahyp:hlinkClr xmlns:ahyp="http://schemas.microsoft.com/office/drawing/2018/hyperlinkcolor" val="tx"/>
                    </a:ext>
                  </a:extLst>
                </a:hlinkClick>
              </a:rPr>
              <a:t>www.allergyuk.org/</a:t>
            </a:r>
            <a:r>
              <a:rPr lang="en-GB" sz="1800" u="sng">
                <a:solidFill>
                  <a:srgbClr val="0070C0"/>
                </a:solidFill>
              </a:rPr>
              <a:t> </a:t>
            </a:r>
            <a:endParaRPr lang="en-GB" sz="1800" u="sng">
              <a:solidFill>
                <a:srgbClr val="0070C0"/>
              </a:solidFill>
              <a:cs typeface="Calibri"/>
            </a:endParaRPr>
          </a:p>
          <a:p>
            <a:pPr marL="457200" indent="-292100">
              <a:lnSpc>
                <a:spcPct val="115000"/>
              </a:lnSpc>
              <a:spcBef>
                <a:spcPts val="0"/>
              </a:spcBef>
              <a:buClr>
                <a:schemeClr val="dk2"/>
              </a:buClr>
              <a:buSzPts val="1000"/>
              <a:buFont typeface="Wingdings" panose="05000000000000000000" pitchFamily="2" charset="2"/>
              <a:buChar char="Ø"/>
            </a:pPr>
            <a:r>
              <a:rPr lang="en-GB" sz="1800" u="sng">
                <a:solidFill>
                  <a:srgbClr val="0070C0"/>
                </a:solidFill>
                <a:hlinkClick r:id="rId15">
                  <a:extLst>
                    <a:ext uri="{A12FA001-AC4F-418D-AE19-62706E023703}">
                      <ahyp:hlinkClr xmlns:ahyp="http://schemas.microsoft.com/office/drawing/2018/hyperlinkcolor" val="tx"/>
                    </a:ext>
                  </a:extLst>
                </a:hlinkClick>
              </a:rPr>
              <a:t>www.anaphylaxis.org.uk/</a:t>
            </a:r>
            <a:endParaRPr lang="en-GB" sz="1800" u="sng">
              <a:solidFill>
                <a:srgbClr val="0070C0"/>
              </a:solidFill>
            </a:endParaRPr>
          </a:p>
          <a:p>
            <a:pPr marL="463550" indent="-285750">
              <a:lnSpc>
                <a:spcPct val="115000"/>
              </a:lnSpc>
              <a:spcBef>
                <a:spcPts val="0"/>
              </a:spcBef>
              <a:buClr>
                <a:schemeClr val="dk2"/>
              </a:buClr>
              <a:buSzPts val="800"/>
              <a:buFont typeface="Wingdings" panose="05000000000000000000" pitchFamily="2" charset="2"/>
              <a:buChar char="Ø"/>
            </a:pPr>
            <a:r>
              <a:rPr lang="en-GB" sz="1800" u="sng">
                <a:solidFill>
                  <a:srgbClr val="0070C0"/>
                </a:solidFill>
                <a:hlinkClick r:id="rId9">
                  <a:extLst>
                    <a:ext uri="{A12FA001-AC4F-418D-AE19-62706E023703}">
                      <ahyp:hlinkClr xmlns:ahyp="http://schemas.microsoft.com/office/drawing/2018/hyperlinkcolor" val="tx"/>
                    </a:ext>
                  </a:extLst>
                </a:hlinkClick>
              </a:rPr>
              <a:t>Overview | Gastro-oesophageal reflux disease in children and young people: diagnosis and management | Guidance | NICE</a:t>
            </a:r>
            <a:endParaRPr lang="en-GB" sz="1800" u="sng">
              <a:solidFill>
                <a:srgbClr val="0070C0"/>
              </a:solidFill>
            </a:endParaRPr>
          </a:p>
          <a:p>
            <a:pPr marL="0" indent="0">
              <a:lnSpc>
                <a:spcPct val="100000"/>
              </a:lnSpc>
              <a:spcBef>
                <a:spcPts val="1400"/>
              </a:spcBef>
              <a:buSzPts val="1200"/>
              <a:buFont typeface="Arial" panose="020B0604020202020204" pitchFamily="34" charset="0"/>
              <a:buNone/>
            </a:pPr>
            <a:endParaRPr lang="en-GB" sz="1800"/>
          </a:p>
          <a:p>
            <a:pPr marL="0" indent="0">
              <a:lnSpc>
                <a:spcPct val="100000"/>
              </a:lnSpc>
              <a:spcBef>
                <a:spcPts val="0"/>
              </a:spcBef>
              <a:buSzPts val="1200"/>
              <a:buFont typeface="Arial" panose="020B0604020202020204" pitchFamily="34" charset="0"/>
              <a:buNone/>
            </a:pPr>
            <a:endParaRPr lang="en-GB" sz="1800"/>
          </a:p>
        </p:txBody>
      </p:sp>
    </p:spTree>
    <p:extLst>
      <p:ext uri="{BB962C8B-B14F-4D97-AF65-F5344CB8AC3E}">
        <p14:creationId xmlns:p14="http://schemas.microsoft.com/office/powerpoint/2010/main" val="4162414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2" name="TextBox 1">
            <a:extLst>
              <a:ext uri="{FF2B5EF4-FFF2-40B4-BE49-F238E27FC236}">
                <a16:creationId xmlns:a16="http://schemas.microsoft.com/office/drawing/2014/main" id="{36B2E6FA-D656-564B-F6A6-E561F818A5E6}"/>
              </a:ext>
            </a:extLst>
          </p:cNvPr>
          <p:cNvSpPr txBox="1"/>
          <p:nvPr/>
        </p:nvSpPr>
        <p:spPr>
          <a:xfrm>
            <a:off x="938355" y="5588941"/>
            <a:ext cx="3242930" cy="1169551"/>
          </a:xfrm>
          <a:prstGeom prst="rect">
            <a:avLst/>
          </a:prstGeom>
          <a:noFill/>
        </p:spPr>
        <p:txBody>
          <a:bodyPr wrap="square" lIns="91440" tIns="45720" rIns="91440" bIns="45720" rtlCol="0" anchor="t">
            <a:spAutoFit/>
          </a:bodyPr>
          <a:lstStyle/>
          <a:p>
            <a:r>
              <a:rPr lang="en-GB" sz="1400" b="1">
                <a:solidFill>
                  <a:srgbClr val="0075B2"/>
                </a:solidFill>
                <a:latin typeface="Arial"/>
                <a:cs typeface="Arial"/>
              </a:rPr>
              <a:t>GP Care Group CIC</a:t>
            </a:r>
          </a:p>
          <a:p>
            <a:r>
              <a:rPr lang="en-GB" sz="1400">
                <a:solidFill>
                  <a:srgbClr val="0075B2"/>
                </a:solidFill>
                <a:latin typeface="Arial"/>
                <a:cs typeface="Arial"/>
              </a:rPr>
              <a:t>Island Health</a:t>
            </a:r>
          </a:p>
          <a:p>
            <a:r>
              <a:rPr lang="en-GB" sz="1400">
                <a:solidFill>
                  <a:srgbClr val="0075B2"/>
                </a:solidFill>
                <a:latin typeface="Arial"/>
                <a:cs typeface="Arial"/>
              </a:rPr>
              <a:t>145 East Ferry Road</a:t>
            </a:r>
          </a:p>
          <a:p>
            <a:r>
              <a:rPr lang="en-GB" sz="1400">
                <a:solidFill>
                  <a:srgbClr val="0075B2"/>
                </a:solidFill>
                <a:latin typeface="Arial"/>
                <a:cs typeface="Arial"/>
              </a:rPr>
              <a:t>London</a:t>
            </a:r>
          </a:p>
          <a:p>
            <a:r>
              <a:rPr lang="en-GB" sz="1400">
                <a:solidFill>
                  <a:srgbClr val="0075B2"/>
                </a:solidFill>
                <a:latin typeface="Arial"/>
                <a:cs typeface="Arial"/>
              </a:rPr>
              <a:t>E14 3BQ</a:t>
            </a:r>
          </a:p>
        </p:txBody>
      </p:sp>
      <p:sp>
        <p:nvSpPr>
          <p:cNvPr id="3" name="TextBox 2">
            <a:extLst>
              <a:ext uri="{FF2B5EF4-FFF2-40B4-BE49-F238E27FC236}">
                <a16:creationId xmlns:a16="http://schemas.microsoft.com/office/drawing/2014/main" id="{D1B42E5F-1309-85D1-7AC5-3ED015C3991F}"/>
              </a:ext>
            </a:extLst>
          </p:cNvPr>
          <p:cNvSpPr txBox="1"/>
          <p:nvPr/>
        </p:nvSpPr>
        <p:spPr>
          <a:xfrm>
            <a:off x="5045675" y="6316035"/>
            <a:ext cx="3242930" cy="307777"/>
          </a:xfrm>
          <a:prstGeom prst="rect">
            <a:avLst/>
          </a:prstGeom>
          <a:noFill/>
        </p:spPr>
        <p:txBody>
          <a:bodyPr wrap="square" lIns="91440" tIns="45720" rIns="91440" bIns="45720" rtlCol="0" anchor="t">
            <a:spAutoFit/>
          </a:bodyPr>
          <a:lstStyle/>
          <a:p>
            <a:r>
              <a:rPr lang="en-GB" sz="1400">
                <a:solidFill>
                  <a:srgbClr val="0075B2"/>
                </a:solidFill>
                <a:latin typeface="Arial"/>
                <a:cs typeface="Arial"/>
              </a:rPr>
              <a:t>www.gpcaregroup.org </a:t>
            </a:r>
          </a:p>
        </p:txBody>
      </p:sp>
      <p:sp>
        <p:nvSpPr>
          <p:cNvPr id="4" name="TextBox 3">
            <a:extLst>
              <a:ext uri="{FF2B5EF4-FFF2-40B4-BE49-F238E27FC236}">
                <a16:creationId xmlns:a16="http://schemas.microsoft.com/office/drawing/2014/main" id="{3BABA66D-403B-6274-175B-00435CFD45D4}"/>
              </a:ext>
            </a:extLst>
          </p:cNvPr>
          <p:cNvSpPr txBox="1"/>
          <p:nvPr/>
        </p:nvSpPr>
        <p:spPr>
          <a:xfrm>
            <a:off x="3183926" y="6316036"/>
            <a:ext cx="3242930" cy="307777"/>
          </a:xfrm>
          <a:prstGeom prst="rect">
            <a:avLst/>
          </a:prstGeom>
          <a:noFill/>
        </p:spPr>
        <p:txBody>
          <a:bodyPr wrap="square" lIns="91440" tIns="45720" rIns="91440" bIns="45720" rtlCol="0" anchor="t">
            <a:spAutoFit/>
          </a:bodyPr>
          <a:lstStyle/>
          <a:p>
            <a:r>
              <a:rPr lang="en-GB" sz="1400">
                <a:solidFill>
                  <a:srgbClr val="0075B2"/>
                </a:solidFill>
                <a:latin typeface="Arial"/>
                <a:cs typeface="Arial"/>
              </a:rPr>
              <a:t>@THGPCareGroup</a:t>
            </a:r>
          </a:p>
        </p:txBody>
      </p:sp>
      <p:sp>
        <p:nvSpPr>
          <p:cNvPr id="5" name="TextBox 4">
            <a:extLst>
              <a:ext uri="{FF2B5EF4-FFF2-40B4-BE49-F238E27FC236}">
                <a16:creationId xmlns:a16="http://schemas.microsoft.com/office/drawing/2014/main" id="{E04A5404-BDE2-8098-1589-971AE1FC5F08}"/>
              </a:ext>
            </a:extLst>
          </p:cNvPr>
          <p:cNvSpPr txBox="1"/>
          <p:nvPr/>
        </p:nvSpPr>
        <p:spPr>
          <a:xfrm>
            <a:off x="4232527" y="2815589"/>
            <a:ext cx="8111066" cy="1015663"/>
          </a:xfrm>
          <a:prstGeom prst="rect">
            <a:avLst/>
          </a:prstGeom>
          <a:noFill/>
        </p:spPr>
        <p:txBody>
          <a:bodyPr wrap="square" rtlCol="0">
            <a:spAutoFit/>
          </a:bodyPr>
          <a:lstStyle/>
          <a:p>
            <a:r>
              <a:rPr lang="en-GB" sz="6000" b="1">
                <a:solidFill>
                  <a:srgbClr val="7CCBE0"/>
                </a:solidFill>
                <a:latin typeface="+mj-lt"/>
                <a:ea typeface="+mj-ea"/>
                <a:cs typeface="+mj-cs"/>
              </a:rPr>
              <a:t>Thank You </a:t>
            </a:r>
          </a:p>
        </p:txBody>
      </p:sp>
    </p:spTree>
    <p:extLst>
      <p:ext uri="{BB962C8B-B14F-4D97-AF65-F5344CB8AC3E}">
        <p14:creationId xmlns:p14="http://schemas.microsoft.com/office/powerpoint/2010/main" val="2907429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1206299" y="500359"/>
            <a:ext cx="8111066" cy="646331"/>
          </a:xfrm>
          <a:prstGeom prst="rect">
            <a:avLst/>
          </a:prstGeom>
          <a:noFill/>
        </p:spPr>
        <p:txBody>
          <a:bodyPr wrap="square" rtlCol="0">
            <a:spAutoFit/>
          </a:bodyPr>
          <a:lstStyle/>
          <a:p>
            <a:r>
              <a:rPr lang="en-US" sz="3600" b="1">
                <a:solidFill>
                  <a:srgbClr val="7CCBE0"/>
                </a:solidFill>
                <a:latin typeface="+mj-lt"/>
                <a:ea typeface="+mj-ea"/>
                <a:cs typeface="+mj-cs"/>
              </a:rPr>
              <a:t>Classification of Food Allergies</a:t>
            </a:r>
            <a:endParaRPr lang="en-GB" sz="3600" b="1">
              <a:solidFill>
                <a:srgbClr val="7CCBE0"/>
              </a:solidFill>
              <a:latin typeface="+mj-lt"/>
              <a:ea typeface="+mj-ea"/>
              <a:cs typeface="+mj-cs"/>
            </a:endParaRPr>
          </a:p>
        </p:txBody>
      </p:sp>
      <p:sp>
        <p:nvSpPr>
          <p:cNvPr id="2" name="TextBox 1">
            <a:extLst>
              <a:ext uri="{FF2B5EF4-FFF2-40B4-BE49-F238E27FC236}">
                <a16:creationId xmlns:a16="http://schemas.microsoft.com/office/drawing/2014/main" id="{70ADBA17-D0DA-30D6-6EBC-75A422D5AD30}"/>
              </a:ext>
            </a:extLst>
          </p:cNvPr>
          <p:cNvSpPr txBox="1"/>
          <p:nvPr/>
        </p:nvSpPr>
        <p:spPr>
          <a:xfrm>
            <a:off x="7565571" y="4163330"/>
            <a:ext cx="3156858" cy="2585323"/>
          </a:xfrm>
          <a:prstGeom prst="rect">
            <a:avLst/>
          </a:prstGeom>
          <a:noFill/>
        </p:spPr>
        <p:txBody>
          <a:bodyPr wrap="square" rtlCol="0">
            <a:spAutoFit/>
          </a:bodyPr>
          <a:lstStyle/>
          <a:p>
            <a:pPr marL="457200" marR="0" lvl="0" indent="-304800" algn="l" rtl="0">
              <a:lnSpc>
                <a:spcPct val="100000"/>
              </a:lnSpc>
              <a:spcBef>
                <a:spcPts val="0"/>
              </a:spcBef>
              <a:spcAft>
                <a:spcPts val="0"/>
              </a:spcAft>
              <a:buClr>
                <a:schemeClr val="dk1"/>
              </a:buClr>
              <a:buSzPts val="1200"/>
              <a:buFont typeface="Inter"/>
              <a:buChar char="●"/>
            </a:pPr>
            <a:r>
              <a:rPr lang="en-GB" sz="1800" b="0" i="0" u="none" strike="noStrike" cap="none">
                <a:solidFill>
                  <a:schemeClr val="dk1"/>
                </a:solidFill>
                <a:latin typeface="Inter"/>
                <a:ea typeface="Inter"/>
                <a:cs typeface="Inter"/>
                <a:sym typeface="Inter"/>
              </a:rPr>
              <a:t>Symptoms can present from 2 hours to days</a:t>
            </a:r>
          </a:p>
          <a:p>
            <a:pPr marL="457200" marR="0" lvl="0" indent="-304800" algn="l" rtl="0">
              <a:lnSpc>
                <a:spcPct val="100000"/>
              </a:lnSpc>
              <a:spcBef>
                <a:spcPts val="0"/>
              </a:spcBef>
              <a:spcAft>
                <a:spcPts val="0"/>
              </a:spcAft>
              <a:buClr>
                <a:schemeClr val="dk1"/>
              </a:buClr>
              <a:buSzPts val="1200"/>
              <a:buFont typeface="Inter"/>
              <a:buChar char="●"/>
            </a:pPr>
            <a:r>
              <a:rPr lang="en-GB" sz="1800" b="0" i="0" u="none" strike="noStrike" cap="none">
                <a:solidFill>
                  <a:schemeClr val="dk1"/>
                </a:solidFill>
                <a:latin typeface="Inter"/>
                <a:ea typeface="Inter"/>
                <a:cs typeface="Inter"/>
                <a:sym typeface="Inter"/>
              </a:rPr>
              <a:t>Delayed symptoms does not mean it is an intolerance</a:t>
            </a:r>
          </a:p>
          <a:p>
            <a:pPr marL="457200" marR="0" lvl="0" indent="-304800" algn="l" rtl="0">
              <a:lnSpc>
                <a:spcPct val="100000"/>
              </a:lnSpc>
              <a:spcBef>
                <a:spcPts val="0"/>
              </a:spcBef>
              <a:spcAft>
                <a:spcPts val="0"/>
              </a:spcAft>
              <a:buClr>
                <a:schemeClr val="dk1"/>
              </a:buClr>
              <a:buSzPts val="1200"/>
              <a:buFont typeface="Inter"/>
              <a:buChar char="●"/>
            </a:pPr>
            <a:r>
              <a:rPr lang="en-GB" sz="1800" b="0" i="0" u="none" strike="noStrike" cap="none">
                <a:solidFill>
                  <a:schemeClr val="dk1"/>
                </a:solidFill>
                <a:latin typeface="Inter"/>
                <a:ea typeface="Inter"/>
                <a:cs typeface="Inter"/>
                <a:sym typeface="Inter"/>
              </a:rPr>
              <a:t>Typically present with several, persistent and troublesome symptoms </a:t>
            </a:r>
          </a:p>
          <a:p>
            <a:endParaRPr lang="en-GB"/>
          </a:p>
        </p:txBody>
      </p:sp>
      <p:sp>
        <p:nvSpPr>
          <p:cNvPr id="3" name="TextBox 2">
            <a:extLst>
              <a:ext uri="{FF2B5EF4-FFF2-40B4-BE49-F238E27FC236}">
                <a16:creationId xmlns:a16="http://schemas.microsoft.com/office/drawing/2014/main" id="{1A2CF0D2-A383-DFF2-FE51-DA2092957258}"/>
              </a:ext>
            </a:extLst>
          </p:cNvPr>
          <p:cNvSpPr txBox="1"/>
          <p:nvPr/>
        </p:nvSpPr>
        <p:spPr>
          <a:xfrm>
            <a:off x="2034158" y="4724400"/>
            <a:ext cx="2427514" cy="1200329"/>
          </a:xfrm>
          <a:prstGeom prst="rect">
            <a:avLst/>
          </a:prstGeom>
          <a:noFill/>
        </p:spPr>
        <p:txBody>
          <a:bodyPr wrap="square" rtlCol="0">
            <a:spAutoFit/>
          </a:bodyPr>
          <a:lstStyle/>
          <a:p>
            <a:pPr marL="457200" marR="0" lvl="0" indent="-304800" algn="l" rtl="0">
              <a:lnSpc>
                <a:spcPct val="100000"/>
              </a:lnSpc>
              <a:spcBef>
                <a:spcPts val="0"/>
              </a:spcBef>
              <a:spcAft>
                <a:spcPts val="0"/>
              </a:spcAft>
              <a:buClr>
                <a:schemeClr val="dk1"/>
              </a:buClr>
              <a:buSzPts val="1200"/>
              <a:buFont typeface="Inter"/>
              <a:buChar char="●"/>
            </a:pPr>
            <a:r>
              <a:rPr lang="en-GB" sz="1800" b="0" i="0" u="none" strike="noStrike" cap="none">
                <a:solidFill>
                  <a:schemeClr val="dk1"/>
                </a:solidFill>
                <a:latin typeface="Inter"/>
                <a:ea typeface="Inter"/>
                <a:cs typeface="Inter"/>
                <a:sym typeface="Inter"/>
              </a:rPr>
              <a:t>Symptoms can present from seconds to 2 hours</a:t>
            </a:r>
          </a:p>
        </p:txBody>
      </p:sp>
      <p:pic>
        <p:nvPicPr>
          <p:cNvPr id="4" name="Google Shape;447;p55">
            <a:extLst>
              <a:ext uri="{FF2B5EF4-FFF2-40B4-BE49-F238E27FC236}">
                <a16:creationId xmlns:a16="http://schemas.microsoft.com/office/drawing/2014/main" id="{86A8C6D9-B130-9BBA-481C-BCD3D625C3E8}"/>
              </a:ext>
            </a:extLst>
          </p:cNvPr>
          <p:cNvPicPr preferRelativeResize="0"/>
          <p:nvPr/>
        </p:nvPicPr>
        <p:blipFill rotWithShape="1">
          <a:blip r:embed="rId4">
            <a:alphaModFix/>
            <a:duotone>
              <a:schemeClr val="accent5">
                <a:shade val="45000"/>
                <a:satMod val="135000"/>
              </a:schemeClr>
              <a:prstClr val="white"/>
            </a:duotone>
          </a:blip>
          <a:srcRect/>
          <a:stretch/>
        </p:blipFill>
        <p:spPr>
          <a:xfrm>
            <a:off x="2777590" y="3016544"/>
            <a:ext cx="993450" cy="993450"/>
          </a:xfrm>
          <a:prstGeom prst="rect">
            <a:avLst/>
          </a:prstGeom>
          <a:noFill/>
          <a:ln>
            <a:noFill/>
          </a:ln>
        </p:spPr>
      </p:pic>
      <p:pic>
        <p:nvPicPr>
          <p:cNvPr id="5" name="Google Shape;446;p55">
            <a:extLst>
              <a:ext uri="{FF2B5EF4-FFF2-40B4-BE49-F238E27FC236}">
                <a16:creationId xmlns:a16="http://schemas.microsoft.com/office/drawing/2014/main" id="{80952E6E-C409-B74A-57EC-6683E96E8985}"/>
              </a:ext>
            </a:extLst>
          </p:cNvPr>
          <p:cNvPicPr preferRelativeResize="0"/>
          <p:nvPr/>
        </p:nvPicPr>
        <p:blipFill rotWithShape="1">
          <a:blip r:embed="rId5">
            <a:alphaModFix/>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3000"/>
                    </a14:imgEffect>
                  </a14:imgLayer>
                </a14:imgProps>
              </a:ext>
            </a:extLst>
          </a:blip>
          <a:srcRect/>
          <a:stretch/>
        </p:blipFill>
        <p:spPr>
          <a:xfrm>
            <a:off x="8647275" y="2932275"/>
            <a:ext cx="993450" cy="993450"/>
          </a:xfrm>
          <a:prstGeom prst="rect">
            <a:avLst/>
          </a:prstGeom>
          <a:noFill/>
          <a:ln>
            <a:noFill/>
          </a:ln>
        </p:spPr>
      </p:pic>
      <p:cxnSp>
        <p:nvCxnSpPr>
          <p:cNvPr id="6" name="Google Shape;445;p55">
            <a:extLst>
              <a:ext uri="{FF2B5EF4-FFF2-40B4-BE49-F238E27FC236}">
                <a16:creationId xmlns:a16="http://schemas.microsoft.com/office/drawing/2014/main" id="{6D4EF39E-DEBA-4BBD-384D-A105015D07BB}"/>
              </a:ext>
            </a:extLst>
          </p:cNvPr>
          <p:cNvCxnSpPr/>
          <p:nvPr/>
        </p:nvCxnSpPr>
        <p:spPr>
          <a:xfrm>
            <a:off x="5983216" y="3349984"/>
            <a:ext cx="13200" cy="3075600"/>
          </a:xfrm>
          <a:prstGeom prst="straightConnector1">
            <a:avLst/>
          </a:prstGeom>
          <a:noFill/>
          <a:ln w="9525" cap="flat" cmpd="sng">
            <a:solidFill>
              <a:schemeClr val="dk2"/>
            </a:solidFill>
            <a:prstDash val="solid"/>
            <a:round/>
            <a:headEnd type="none" w="sm" len="sm"/>
            <a:tailEnd type="none" w="sm" len="sm"/>
          </a:ln>
        </p:spPr>
      </p:cxnSp>
      <p:sp>
        <p:nvSpPr>
          <p:cNvPr id="10" name="TextBox 9">
            <a:extLst>
              <a:ext uri="{FF2B5EF4-FFF2-40B4-BE49-F238E27FC236}">
                <a16:creationId xmlns:a16="http://schemas.microsoft.com/office/drawing/2014/main" id="{A331BF4F-3D6A-7369-1F3A-60842EB94E60}"/>
              </a:ext>
            </a:extLst>
          </p:cNvPr>
          <p:cNvSpPr txBox="1"/>
          <p:nvPr/>
        </p:nvSpPr>
        <p:spPr>
          <a:xfrm>
            <a:off x="2034158" y="1785257"/>
            <a:ext cx="3005928" cy="369332"/>
          </a:xfrm>
          <a:prstGeom prst="rect">
            <a:avLst/>
          </a:prstGeom>
          <a:noFill/>
        </p:spPr>
        <p:txBody>
          <a:bodyPr wrap="square" rtlCol="0">
            <a:spAutoFit/>
          </a:bodyPr>
          <a:lstStyle/>
          <a:p>
            <a:r>
              <a:rPr lang="en-GB" b="1" err="1"/>
              <a:t>IgE</a:t>
            </a:r>
            <a:r>
              <a:rPr lang="en-GB" b="1"/>
              <a:t> Mediated (Immediate)</a:t>
            </a:r>
          </a:p>
        </p:txBody>
      </p:sp>
      <p:sp>
        <p:nvSpPr>
          <p:cNvPr id="11" name="TextBox 10">
            <a:extLst>
              <a:ext uri="{FF2B5EF4-FFF2-40B4-BE49-F238E27FC236}">
                <a16:creationId xmlns:a16="http://schemas.microsoft.com/office/drawing/2014/main" id="{FE786FB8-013F-927D-D941-EDA21D111465}"/>
              </a:ext>
            </a:extLst>
          </p:cNvPr>
          <p:cNvSpPr txBox="1"/>
          <p:nvPr/>
        </p:nvSpPr>
        <p:spPr>
          <a:xfrm>
            <a:off x="7565571" y="1686415"/>
            <a:ext cx="3156858" cy="369332"/>
          </a:xfrm>
          <a:prstGeom prst="rect">
            <a:avLst/>
          </a:prstGeom>
          <a:noFill/>
        </p:spPr>
        <p:txBody>
          <a:bodyPr wrap="square" rtlCol="0">
            <a:spAutoFit/>
          </a:bodyPr>
          <a:lstStyle/>
          <a:p>
            <a:r>
              <a:rPr lang="en-GB" b="1"/>
              <a:t>Non-</a:t>
            </a:r>
            <a:r>
              <a:rPr lang="en-GB" b="1" err="1"/>
              <a:t>IgE</a:t>
            </a:r>
            <a:r>
              <a:rPr lang="en-GB" b="1"/>
              <a:t> Mediated (Delayed)</a:t>
            </a:r>
          </a:p>
        </p:txBody>
      </p:sp>
    </p:spTree>
    <p:extLst>
      <p:ext uri="{BB962C8B-B14F-4D97-AF65-F5344CB8AC3E}">
        <p14:creationId xmlns:p14="http://schemas.microsoft.com/office/powerpoint/2010/main" val="4002409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9" name="TextBox 8">
            <a:extLst>
              <a:ext uri="{FF2B5EF4-FFF2-40B4-BE49-F238E27FC236}">
                <a16:creationId xmlns:a16="http://schemas.microsoft.com/office/drawing/2014/main" id="{60800751-564E-F86B-B146-AEC437AEA9EC}"/>
              </a:ext>
            </a:extLst>
          </p:cNvPr>
          <p:cNvSpPr txBox="1"/>
          <p:nvPr/>
        </p:nvSpPr>
        <p:spPr>
          <a:xfrm>
            <a:off x="803527" y="109633"/>
            <a:ext cx="8111066" cy="646331"/>
          </a:xfrm>
          <a:prstGeom prst="rect">
            <a:avLst/>
          </a:prstGeom>
          <a:noFill/>
        </p:spPr>
        <p:txBody>
          <a:bodyPr wrap="square" rtlCol="0">
            <a:spAutoFit/>
          </a:bodyPr>
          <a:lstStyle/>
          <a:p>
            <a:r>
              <a:rPr lang="en-US" sz="3600" b="1">
                <a:solidFill>
                  <a:srgbClr val="7CCBE0"/>
                </a:solidFill>
                <a:latin typeface="+mj-lt"/>
                <a:ea typeface="+mj-ea"/>
                <a:cs typeface="+mj-cs"/>
              </a:rPr>
              <a:t>Symptoms of CMA</a:t>
            </a:r>
            <a:endParaRPr lang="en-GB" sz="3600" b="1">
              <a:solidFill>
                <a:srgbClr val="7CCBE0"/>
              </a:solidFill>
              <a:latin typeface="+mj-lt"/>
              <a:ea typeface="+mj-ea"/>
              <a:cs typeface="+mj-cs"/>
            </a:endParaRPr>
          </a:p>
        </p:txBody>
      </p:sp>
      <p:pic>
        <p:nvPicPr>
          <p:cNvPr id="3" name="Picture 2">
            <a:extLst>
              <a:ext uri="{FF2B5EF4-FFF2-40B4-BE49-F238E27FC236}">
                <a16:creationId xmlns:a16="http://schemas.microsoft.com/office/drawing/2014/main" id="{DD94E5FD-669F-34C2-CF75-2F2F72E0F53D}"/>
              </a:ext>
            </a:extLst>
          </p:cNvPr>
          <p:cNvPicPr>
            <a:picLocks noChangeAspect="1"/>
          </p:cNvPicPr>
          <p:nvPr/>
        </p:nvPicPr>
        <p:blipFill rotWithShape="1">
          <a:blip r:embed="rId4"/>
          <a:srcRect l="2321" t="19524" r="8126" b="3810"/>
          <a:stretch/>
        </p:blipFill>
        <p:spPr>
          <a:xfrm>
            <a:off x="702295" y="1556657"/>
            <a:ext cx="10376390" cy="4996807"/>
          </a:xfrm>
          <a:prstGeom prst="rect">
            <a:avLst/>
          </a:prstGeom>
          <a:ln>
            <a:solidFill>
              <a:schemeClr val="dk2"/>
            </a:solidFill>
          </a:ln>
        </p:spPr>
      </p:pic>
      <p:sp>
        <p:nvSpPr>
          <p:cNvPr id="4" name="TextBox 3">
            <a:extLst>
              <a:ext uri="{FF2B5EF4-FFF2-40B4-BE49-F238E27FC236}">
                <a16:creationId xmlns:a16="http://schemas.microsoft.com/office/drawing/2014/main" id="{910AB68A-8674-949D-3ABD-E9DE5B5274B9}"/>
              </a:ext>
            </a:extLst>
          </p:cNvPr>
          <p:cNvSpPr txBox="1"/>
          <p:nvPr/>
        </p:nvSpPr>
        <p:spPr>
          <a:xfrm>
            <a:off x="803527" y="833145"/>
            <a:ext cx="9688286" cy="646331"/>
          </a:xfrm>
          <a:prstGeom prst="rect">
            <a:avLst/>
          </a:prstGeom>
          <a:noFill/>
        </p:spPr>
        <p:txBody>
          <a:bodyPr wrap="square" rtlCol="0">
            <a:spAutoFit/>
          </a:bodyPr>
          <a:lstStyle/>
          <a:p>
            <a:pPr marL="0" lvl="0" indent="0" algn="l" rtl="0">
              <a:lnSpc>
                <a:spcPct val="100000"/>
              </a:lnSpc>
              <a:spcBef>
                <a:spcPts val="0"/>
              </a:spcBef>
              <a:spcAft>
                <a:spcPts val="0"/>
              </a:spcAft>
              <a:buSzPts val="1700"/>
              <a:buNone/>
            </a:pPr>
            <a:r>
              <a:rPr lang="en-GB" sz="1800"/>
              <a:t>Both </a:t>
            </a:r>
            <a:r>
              <a:rPr lang="en-GB" sz="1800" err="1"/>
              <a:t>IgE</a:t>
            </a:r>
            <a:r>
              <a:rPr lang="en-GB" sz="1800"/>
              <a:t> and Non-</a:t>
            </a:r>
            <a:r>
              <a:rPr lang="en-GB" sz="1800" err="1"/>
              <a:t>IgE</a:t>
            </a:r>
            <a:r>
              <a:rPr lang="en-GB" sz="1800"/>
              <a:t> CMA can impact a patient’s skin, digestive system and breathing but there are some key differences.</a:t>
            </a:r>
          </a:p>
        </p:txBody>
      </p:sp>
      <p:sp>
        <p:nvSpPr>
          <p:cNvPr id="6" name="TextBox 5">
            <a:extLst>
              <a:ext uri="{FF2B5EF4-FFF2-40B4-BE49-F238E27FC236}">
                <a16:creationId xmlns:a16="http://schemas.microsoft.com/office/drawing/2014/main" id="{225813A4-28CA-FD65-82BE-1B018B75DCB2}"/>
              </a:ext>
            </a:extLst>
          </p:cNvPr>
          <p:cNvSpPr txBox="1"/>
          <p:nvPr/>
        </p:nvSpPr>
        <p:spPr>
          <a:xfrm>
            <a:off x="702295" y="6630645"/>
            <a:ext cx="6096000" cy="215444"/>
          </a:xfrm>
          <a:prstGeom prst="rect">
            <a:avLst/>
          </a:prstGeom>
          <a:noFill/>
        </p:spPr>
        <p:txBody>
          <a:bodyPr wrap="square">
            <a:spAutoFit/>
          </a:bodyPr>
          <a:lstStyle/>
          <a:p>
            <a:pPr marL="0" lvl="0" indent="0" algn="l" rtl="0">
              <a:lnSpc>
                <a:spcPct val="100000"/>
              </a:lnSpc>
              <a:spcBef>
                <a:spcPts val="0"/>
              </a:spcBef>
              <a:spcAft>
                <a:spcPts val="0"/>
              </a:spcAft>
              <a:buSzPts val="1700"/>
              <a:buNone/>
            </a:pPr>
            <a:r>
              <a:rPr lang="en-GB" sz="800" u="sng">
                <a:solidFill>
                  <a:schemeClr val="hlink"/>
                </a:solidFill>
                <a:latin typeface="Inter"/>
                <a:ea typeface="Inter"/>
                <a:cs typeface="Inter"/>
                <a:sym typeface="Inter"/>
                <a:hlinkClick r:id="rId5"/>
              </a:rPr>
              <a:t>Source: Adapted from </a:t>
            </a:r>
            <a:r>
              <a:rPr lang="en-GB" sz="800" u="sng" err="1">
                <a:solidFill>
                  <a:schemeClr val="hlink"/>
                </a:solidFill>
                <a:latin typeface="Inter"/>
                <a:ea typeface="Inter"/>
                <a:cs typeface="Inter"/>
                <a:sym typeface="Inter"/>
                <a:hlinkClick r:id="rId5"/>
              </a:rPr>
              <a:t>iMAP</a:t>
            </a:r>
            <a:r>
              <a:rPr lang="en-GB" sz="800" u="sng">
                <a:solidFill>
                  <a:schemeClr val="hlink"/>
                </a:solidFill>
                <a:latin typeface="Inter"/>
                <a:ea typeface="Inter"/>
                <a:cs typeface="Inter"/>
                <a:sym typeface="Inter"/>
                <a:hlinkClick r:id="rId5"/>
              </a:rPr>
              <a:t> 2019</a:t>
            </a:r>
            <a:r>
              <a:rPr lang="en-GB" sz="800" u="sng">
                <a:solidFill>
                  <a:schemeClr val="hlink"/>
                </a:solidFill>
                <a:latin typeface="Inter"/>
                <a:ea typeface="Inter"/>
                <a:cs typeface="Inter"/>
                <a:sym typeface="Inter"/>
              </a:rPr>
              <a:t> </a:t>
            </a:r>
            <a:endParaRPr lang="en-GB" sz="800">
              <a:latin typeface="Inter"/>
              <a:ea typeface="Inter"/>
              <a:cs typeface="Inter"/>
              <a:sym typeface="Inter"/>
            </a:endParaRPr>
          </a:p>
        </p:txBody>
      </p:sp>
    </p:spTree>
    <p:extLst>
      <p:ext uri="{BB962C8B-B14F-4D97-AF65-F5344CB8AC3E}">
        <p14:creationId xmlns:p14="http://schemas.microsoft.com/office/powerpoint/2010/main" val="633487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4" name="TextBox 3">
            <a:extLst>
              <a:ext uri="{FF2B5EF4-FFF2-40B4-BE49-F238E27FC236}">
                <a16:creationId xmlns:a16="http://schemas.microsoft.com/office/drawing/2014/main" id="{56C7ED17-623B-F7BC-4C10-A2EA9BC57183}"/>
              </a:ext>
            </a:extLst>
          </p:cNvPr>
          <p:cNvSpPr txBox="1"/>
          <p:nvPr/>
        </p:nvSpPr>
        <p:spPr>
          <a:xfrm>
            <a:off x="1206299" y="500359"/>
            <a:ext cx="8111066" cy="646331"/>
          </a:xfrm>
          <a:prstGeom prst="rect">
            <a:avLst/>
          </a:prstGeom>
          <a:noFill/>
        </p:spPr>
        <p:txBody>
          <a:bodyPr wrap="square" rtlCol="0">
            <a:spAutoFit/>
          </a:bodyPr>
          <a:lstStyle/>
          <a:p>
            <a:r>
              <a:rPr lang="en-GB" sz="3600" b="1">
                <a:solidFill>
                  <a:srgbClr val="7CCBE0"/>
                </a:solidFill>
                <a:latin typeface="+mj-lt"/>
                <a:ea typeface="+mj-ea"/>
                <a:cs typeface="+mj-cs"/>
              </a:rPr>
              <a:t>First line management of Symptoms</a:t>
            </a:r>
          </a:p>
        </p:txBody>
      </p:sp>
      <p:pic>
        <p:nvPicPr>
          <p:cNvPr id="6" name="Picture 5">
            <a:extLst>
              <a:ext uri="{FF2B5EF4-FFF2-40B4-BE49-F238E27FC236}">
                <a16:creationId xmlns:a16="http://schemas.microsoft.com/office/drawing/2014/main" id="{00F14C66-B703-8338-E7C5-2BE75CB1956E}"/>
              </a:ext>
            </a:extLst>
          </p:cNvPr>
          <p:cNvPicPr>
            <a:picLocks noChangeAspect="1"/>
          </p:cNvPicPr>
          <p:nvPr/>
        </p:nvPicPr>
        <p:blipFill rotWithShape="1">
          <a:blip r:embed="rId4">
            <a:duotone>
              <a:prstClr val="black"/>
              <a:srgbClr val="7CCBE0">
                <a:tint val="45000"/>
                <a:satMod val="400000"/>
              </a:srgbClr>
            </a:duotone>
          </a:blip>
          <a:srcRect l="8036" t="19682" r="8304" b="13175"/>
          <a:stretch/>
        </p:blipFill>
        <p:spPr>
          <a:xfrm>
            <a:off x="979714" y="1349829"/>
            <a:ext cx="11092953" cy="5007812"/>
          </a:xfrm>
          <a:prstGeom prst="rect">
            <a:avLst/>
          </a:prstGeom>
          <a:solidFill>
            <a:srgbClr val="99CCFF"/>
          </a:solidFill>
        </p:spPr>
      </p:pic>
    </p:spTree>
    <p:extLst>
      <p:ext uri="{BB962C8B-B14F-4D97-AF65-F5344CB8AC3E}">
        <p14:creationId xmlns:p14="http://schemas.microsoft.com/office/powerpoint/2010/main" val="3365051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3" name="TextBox 2">
            <a:extLst>
              <a:ext uri="{FF2B5EF4-FFF2-40B4-BE49-F238E27FC236}">
                <a16:creationId xmlns:a16="http://schemas.microsoft.com/office/drawing/2014/main" id="{E942C7BA-6A55-901A-EF90-B54F4D1D4F6A}"/>
              </a:ext>
            </a:extLst>
          </p:cNvPr>
          <p:cNvSpPr txBox="1"/>
          <p:nvPr/>
        </p:nvSpPr>
        <p:spPr>
          <a:xfrm>
            <a:off x="1206299" y="500359"/>
            <a:ext cx="8111066" cy="646331"/>
          </a:xfrm>
          <a:prstGeom prst="rect">
            <a:avLst/>
          </a:prstGeom>
          <a:noFill/>
        </p:spPr>
        <p:txBody>
          <a:bodyPr wrap="square" rtlCol="0">
            <a:spAutoFit/>
          </a:bodyPr>
          <a:lstStyle/>
          <a:p>
            <a:r>
              <a:rPr lang="en-GB" sz="3600" b="1">
                <a:solidFill>
                  <a:srgbClr val="7CCBE0"/>
                </a:solidFill>
                <a:latin typeface="+mj-lt"/>
                <a:ea typeface="+mj-ea"/>
                <a:cs typeface="+mj-cs"/>
              </a:rPr>
              <a:t>First line management of Symptoms</a:t>
            </a:r>
          </a:p>
        </p:txBody>
      </p:sp>
      <p:sp>
        <p:nvSpPr>
          <p:cNvPr id="5" name="TextBox 4">
            <a:extLst>
              <a:ext uri="{FF2B5EF4-FFF2-40B4-BE49-F238E27FC236}">
                <a16:creationId xmlns:a16="http://schemas.microsoft.com/office/drawing/2014/main" id="{C5B05EFE-C661-6DF8-2F25-204FF964C322}"/>
              </a:ext>
            </a:extLst>
          </p:cNvPr>
          <p:cNvSpPr txBox="1"/>
          <p:nvPr/>
        </p:nvSpPr>
        <p:spPr>
          <a:xfrm>
            <a:off x="7315199" y="1545773"/>
            <a:ext cx="3755571" cy="3416320"/>
          </a:xfrm>
          <a:prstGeom prst="rect">
            <a:avLst/>
          </a:prstGeom>
          <a:noFill/>
        </p:spPr>
        <p:txBody>
          <a:bodyPr wrap="square" lIns="91440" tIns="45720" rIns="91440" bIns="45720" anchor="t">
            <a:spAutoFit/>
          </a:bodyPr>
          <a:lstStyle/>
          <a:p>
            <a:pPr marL="0" marR="0" lvl="0" indent="0" algn="l" rtl="0">
              <a:lnSpc>
                <a:spcPct val="100000"/>
              </a:lnSpc>
              <a:spcBef>
                <a:spcPts val="0"/>
              </a:spcBef>
              <a:spcAft>
                <a:spcPts val="0"/>
              </a:spcAft>
              <a:buNone/>
            </a:pPr>
            <a:r>
              <a:rPr lang="en-GB" sz="1800" b="1" i="0" u="none" strike="noStrike" cap="none">
                <a:solidFill>
                  <a:srgbClr val="000E30"/>
                </a:solidFill>
                <a:latin typeface="Inter"/>
                <a:ea typeface="Inter"/>
                <a:cs typeface="Inter"/>
                <a:sym typeface="Inter"/>
              </a:rPr>
              <a:t>Tips</a:t>
            </a:r>
            <a:r>
              <a:rPr lang="en-GB" sz="1800" b="0" i="0" u="none" strike="noStrike" cap="none">
                <a:solidFill>
                  <a:srgbClr val="000E30"/>
                </a:solidFill>
                <a:latin typeface="Inter"/>
                <a:ea typeface="Inter"/>
                <a:cs typeface="Inter"/>
                <a:sym typeface="Inter"/>
              </a:rPr>
              <a:t>: </a:t>
            </a:r>
            <a:endParaRPr lang="en-GB"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1800" b="0" i="0" u="none" strike="noStrike" cap="none">
                <a:solidFill>
                  <a:srgbClr val="000E30"/>
                </a:solidFill>
                <a:latin typeface="Inter"/>
                <a:ea typeface="Inter"/>
                <a:cs typeface="Inter"/>
                <a:sym typeface="Inter"/>
              </a:rPr>
              <a:t>Smaller and more frequent feeds, avoid over feeding, regular winding, keep upright after feeding, avoid constipation.</a:t>
            </a:r>
            <a:endParaRPr lang="en-GB"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1800" b="0" i="0" u="none" strike="noStrike" cap="none">
                <a:solidFill>
                  <a:srgbClr val="000E30"/>
                </a:solidFill>
                <a:latin typeface="Inter"/>
                <a:ea typeface="Inter"/>
                <a:cs typeface="Inter"/>
                <a:sym typeface="Inter"/>
              </a:rPr>
              <a:t>Check positioning and attachment in breast fed babies. </a:t>
            </a:r>
            <a:endParaRPr lang="en-GB" sz="1800" b="0" i="0" u="none" strike="noStrike" cap="none">
              <a:solidFill>
                <a:srgbClr val="000000"/>
              </a:solidFill>
              <a:latin typeface="Arial"/>
              <a:ea typeface="Arial"/>
              <a:cs typeface="Arial"/>
              <a:sym typeface="Arial"/>
            </a:endParaRPr>
          </a:p>
          <a:p>
            <a:br>
              <a:rPr lang="en-GB" sz="1800" b="0" i="0" u="none" strike="noStrike" cap="none">
                <a:latin typeface="Arial"/>
                <a:ea typeface="Arial"/>
                <a:cs typeface="Arial"/>
              </a:rPr>
            </a:br>
            <a:r>
              <a:rPr lang="en-GB" sz="1800" b="1" i="0" u="none" strike="noStrike" cap="none">
                <a:solidFill>
                  <a:srgbClr val="000E30"/>
                </a:solidFill>
                <a:latin typeface="Inter"/>
                <a:ea typeface="Inter"/>
                <a:cs typeface="Inter"/>
                <a:sym typeface="Inter"/>
              </a:rPr>
              <a:t>Treatment:</a:t>
            </a:r>
            <a:r>
              <a:rPr lang="en-GB" sz="1800" b="0" i="0" u="none" strike="noStrike" cap="none">
                <a:solidFill>
                  <a:srgbClr val="000E30"/>
                </a:solidFill>
                <a:latin typeface="Inter"/>
                <a:ea typeface="Inter"/>
                <a:cs typeface="Inter"/>
                <a:sym typeface="Inter"/>
              </a:rPr>
              <a:t> Thickening agents </a:t>
            </a:r>
            <a:r>
              <a:rPr lang="en-GB" sz="1800" b="0" i="0" u="none" strike="noStrike" cap="none" err="1">
                <a:solidFill>
                  <a:srgbClr val="000E30"/>
                </a:solidFill>
                <a:latin typeface="Inter"/>
                <a:ea typeface="Inter"/>
                <a:cs typeface="Inter"/>
                <a:sym typeface="Inter"/>
              </a:rPr>
              <a:t>eg</a:t>
            </a:r>
            <a:r>
              <a:rPr lang="en-GB" sz="1800" b="0" i="0" u="none" strike="noStrike" cap="none">
                <a:solidFill>
                  <a:srgbClr val="000E30"/>
                </a:solidFill>
                <a:latin typeface="Inter"/>
                <a:ea typeface="Inter"/>
                <a:cs typeface="Inter"/>
                <a:sym typeface="Inter"/>
              </a:rPr>
              <a:t>/ </a:t>
            </a:r>
            <a:r>
              <a:rPr lang="en-GB" sz="1800" b="0" i="0" u="none" strike="noStrike" cap="none" err="1">
                <a:solidFill>
                  <a:srgbClr val="000E30"/>
                </a:solidFill>
                <a:latin typeface="Inter"/>
                <a:ea typeface="Inter"/>
                <a:cs typeface="Inter"/>
                <a:sym typeface="Inter"/>
              </a:rPr>
              <a:t>carobel</a:t>
            </a:r>
            <a:r>
              <a:rPr lang="en-GB" sz="1800" b="0" i="0" u="none" strike="noStrike" cap="none">
                <a:solidFill>
                  <a:srgbClr val="000E30"/>
                </a:solidFill>
                <a:latin typeface="Inter"/>
                <a:ea typeface="Inter"/>
                <a:cs typeface="Inter"/>
                <a:sym typeface="Inter"/>
              </a:rPr>
              <a:t>, Thickened formulas, Alginates, or medication such as omeprazole</a:t>
            </a:r>
            <a:r>
              <a:rPr lang="en-GB">
                <a:solidFill>
                  <a:srgbClr val="000E30"/>
                </a:solidFill>
                <a:latin typeface="Inter"/>
                <a:ea typeface="Inter"/>
                <a:cs typeface="Inter"/>
                <a:sym typeface="Inter"/>
              </a:rPr>
              <a:t> (PPIs)</a:t>
            </a:r>
            <a:endParaRPr lang="en-GB" sz="1800" b="0" i="0" u="none" strike="noStrike" cap="none">
              <a:solidFill>
                <a:schemeClr val="dk1"/>
              </a:solidFill>
              <a:latin typeface="Inter"/>
              <a:ea typeface="Inter"/>
              <a:cs typeface="Inter"/>
              <a:sym typeface="Inter"/>
            </a:endParaRPr>
          </a:p>
        </p:txBody>
      </p:sp>
      <p:sp>
        <p:nvSpPr>
          <p:cNvPr id="6" name="Flowchart: Terminator 5">
            <a:extLst>
              <a:ext uri="{FF2B5EF4-FFF2-40B4-BE49-F238E27FC236}">
                <a16:creationId xmlns:a16="http://schemas.microsoft.com/office/drawing/2014/main" id="{8A386D1B-C54F-453E-5DF0-F34AC4D95B81}"/>
              </a:ext>
            </a:extLst>
          </p:cNvPr>
          <p:cNvSpPr/>
          <p:nvPr/>
        </p:nvSpPr>
        <p:spPr>
          <a:xfrm>
            <a:off x="1589978" y="2234425"/>
            <a:ext cx="4278086" cy="1654628"/>
          </a:xfrm>
          <a:prstGeom prst="flowChartTerminator">
            <a:avLst/>
          </a:prstGeom>
          <a:solidFill>
            <a:srgbClr val="7CCB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a:t>Reflux</a:t>
            </a:r>
          </a:p>
        </p:txBody>
      </p:sp>
      <p:sp>
        <p:nvSpPr>
          <p:cNvPr id="9" name="Google Shape;482;p58">
            <a:extLst>
              <a:ext uri="{FF2B5EF4-FFF2-40B4-BE49-F238E27FC236}">
                <a16:creationId xmlns:a16="http://schemas.microsoft.com/office/drawing/2014/main" id="{44AF9C5E-FC3F-2D09-D7BF-CCC0A3138B5A}"/>
              </a:ext>
            </a:extLst>
          </p:cNvPr>
          <p:cNvSpPr txBox="1"/>
          <p:nvPr/>
        </p:nvSpPr>
        <p:spPr>
          <a:xfrm>
            <a:off x="1055824" y="5961338"/>
            <a:ext cx="813418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0" i="0" u="none" strike="noStrike" cap="none">
                <a:solidFill>
                  <a:srgbClr val="000000"/>
                </a:solidFill>
                <a:latin typeface="Calibri"/>
                <a:ea typeface="Calibri"/>
                <a:cs typeface="Calibri"/>
                <a:sym typeface="Calibri"/>
              </a:rPr>
              <a:t>Please refer to NICE guidance for managing reflux. </a:t>
            </a:r>
            <a:r>
              <a:rPr lang="en-GB" sz="1200" b="0" i="0" u="sng" strike="noStrike" cap="none">
                <a:solidFill>
                  <a:srgbClr val="00645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Overview | Gastro-oesophageal reflux disease in children and young people: diagnosis and management | Guidance | NICE</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7562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3" name="TextBox 2">
            <a:extLst>
              <a:ext uri="{FF2B5EF4-FFF2-40B4-BE49-F238E27FC236}">
                <a16:creationId xmlns:a16="http://schemas.microsoft.com/office/drawing/2014/main" id="{F25628E8-D816-D7DC-0694-C65A1187D4DE}"/>
              </a:ext>
            </a:extLst>
          </p:cNvPr>
          <p:cNvSpPr txBox="1"/>
          <p:nvPr/>
        </p:nvSpPr>
        <p:spPr>
          <a:xfrm>
            <a:off x="977700" y="358845"/>
            <a:ext cx="8111066" cy="646331"/>
          </a:xfrm>
          <a:prstGeom prst="rect">
            <a:avLst/>
          </a:prstGeom>
          <a:noFill/>
        </p:spPr>
        <p:txBody>
          <a:bodyPr wrap="square" rtlCol="0">
            <a:spAutoFit/>
          </a:bodyPr>
          <a:lstStyle/>
          <a:p>
            <a:r>
              <a:rPr lang="en-GB" sz="3600" b="1">
                <a:solidFill>
                  <a:srgbClr val="7CCBE0"/>
                </a:solidFill>
                <a:latin typeface="+mj-lt"/>
                <a:ea typeface="+mj-ea"/>
                <a:cs typeface="+mj-cs"/>
              </a:rPr>
              <a:t>First line management of Symptoms</a:t>
            </a:r>
          </a:p>
        </p:txBody>
      </p:sp>
      <p:sp>
        <p:nvSpPr>
          <p:cNvPr id="5" name="TextBox 4">
            <a:extLst>
              <a:ext uri="{FF2B5EF4-FFF2-40B4-BE49-F238E27FC236}">
                <a16:creationId xmlns:a16="http://schemas.microsoft.com/office/drawing/2014/main" id="{7A08CDBB-6145-A541-E628-4AF94BB20934}"/>
              </a:ext>
            </a:extLst>
          </p:cNvPr>
          <p:cNvSpPr txBox="1"/>
          <p:nvPr/>
        </p:nvSpPr>
        <p:spPr>
          <a:xfrm>
            <a:off x="6626428" y="2108675"/>
            <a:ext cx="3788229" cy="2308324"/>
          </a:xfrm>
          <a:prstGeom prst="rect">
            <a:avLst/>
          </a:prstGeom>
          <a:noFill/>
        </p:spPr>
        <p:txBody>
          <a:bodyPr wrap="square" lIns="91440" tIns="45720" rIns="91440" bIns="45720" anchor="t">
            <a:spAutoFit/>
          </a:bodyPr>
          <a:lstStyle/>
          <a:p>
            <a:pPr>
              <a:buClr>
                <a:srgbClr val="000000"/>
              </a:buClr>
              <a:buSzPts val="1400"/>
            </a:pPr>
            <a:r>
              <a:rPr lang="en-GB" sz="1800" b="1" i="0" u="none" strike="noStrike" cap="none">
                <a:solidFill>
                  <a:schemeClr val="dk1"/>
                </a:solidFill>
                <a:latin typeface="Inter"/>
                <a:ea typeface="Inter"/>
                <a:cs typeface="Inter"/>
                <a:sym typeface="Inter"/>
              </a:rPr>
              <a:t>Tips: </a:t>
            </a:r>
            <a:r>
              <a:rPr lang="en-GB" sz="1800" b="0" i="0" u="none" strike="noStrike" cap="none">
                <a:solidFill>
                  <a:schemeClr val="dk1"/>
                </a:solidFill>
                <a:latin typeface="Inter"/>
                <a:ea typeface="Inter"/>
                <a:cs typeface="Inter"/>
                <a:sym typeface="Inter"/>
              </a:rPr>
              <a:t>If breastfed - check attachment and positioning,</a:t>
            </a:r>
            <a:r>
              <a:rPr lang="en-GB">
                <a:solidFill>
                  <a:schemeClr val="dk1"/>
                </a:solidFill>
                <a:latin typeface="Inter"/>
                <a:ea typeface="Inter"/>
                <a:cs typeface="Inter"/>
                <a:sym typeface="Inter"/>
              </a:rPr>
              <a:t>  Encourage parent to seek support. </a:t>
            </a:r>
            <a:endParaRPr lang="en-GB">
              <a:solidFill>
                <a:schemeClr val="dk1"/>
              </a:solidFill>
              <a:latin typeface="Inter"/>
            </a:endParaRPr>
          </a:p>
          <a:p>
            <a:pPr marL="0" marR="0" lvl="0" indent="0" algn="l" rtl="0">
              <a:lnSpc>
                <a:spcPct val="100000"/>
              </a:lnSpc>
              <a:spcBef>
                <a:spcPts val="0"/>
              </a:spcBef>
              <a:spcAft>
                <a:spcPts val="0"/>
              </a:spcAft>
              <a:buClr>
                <a:srgbClr val="000000"/>
              </a:buClr>
              <a:buSzPts val="1400"/>
              <a:buFont typeface="Arial"/>
              <a:buNone/>
            </a:pPr>
            <a:endParaRPr lang="en-GB" sz="1800" b="0" i="0" u="none" strike="noStrike" cap="none">
              <a:solidFill>
                <a:schemeClr val="dk1"/>
              </a:solidFill>
              <a:latin typeface="Inter"/>
              <a:ea typeface="Inter"/>
              <a:cs typeface="Inter"/>
              <a:sym typeface="Inter"/>
            </a:endParaRPr>
          </a:p>
          <a:p>
            <a:pPr>
              <a:buClr>
                <a:srgbClr val="000000"/>
              </a:buClr>
              <a:buSzPts val="1400"/>
            </a:pPr>
            <a:r>
              <a:rPr lang="en-GB" sz="1800" b="0" i="0" u="none" strike="noStrike" cap="none">
                <a:solidFill>
                  <a:schemeClr val="dk1"/>
                </a:solidFill>
                <a:latin typeface="Inter"/>
                <a:ea typeface="Inter"/>
                <a:cs typeface="Inter"/>
                <a:sym typeface="Inter"/>
              </a:rPr>
              <a:t>If bottle fed - avoid over shaking bottle, take regular breaks for winding,</a:t>
            </a:r>
            <a:r>
              <a:rPr lang="en-GB">
                <a:solidFill>
                  <a:schemeClr val="dk1"/>
                </a:solidFill>
                <a:latin typeface="Inter"/>
                <a:ea typeface="Inter"/>
                <a:cs typeface="Inter"/>
                <a:sym typeface="Inter"/>
              </a:rPr>
              <a:t> ensure pace feeding,, encourage to seek support</a:t>
            </a:r>
            <a:endParaRPr lang="en-GB" sz="1800" b="0" i="0" u="none" strike="noStrike" cap="none">
              <a:solidFill>
                <a:schemeClr val="dk1"/>
              </a:solidFill>
              <a:latin typeface="Inter"/>
              <a:ea typeface="Inter"/>
              <a:cs typeface="Inter"/>
            </a:endParaRPr>
          </a:p>
        </p:txBody>
      </p:sp>
      <p:sp>
        <p:nvSpPr>
          <p:cNvPr id="6" name="Flowchart: Terminator 5">
            <a:extLst>
              <a:ext uri="{FF2B5EF4-FFF2-40B4-BE49-F238E27FC236}">
                <a16:creationId xmlns:a16="http://schemas.microsoft.com/office/drawing/2014/main" id="{BAC1001C-7AEF-BEE3-CD83-7799861253E5}"/>
              </a:ext>
            </a:extLst>
          </p:cNvPr>
          <p:cNvSpPr/>
          <p:nvPr/>
        </p:nvSpPr>
        <p:spPr>
          <a:xfrm>
            <a:off x="1817914" y="2329543"/>
            <a:ext cx="4278086" cy="1654628"/>
          </a:xfrm>
          <a:prstGeom prst="flowChartTerminator">
            <a:avLst/>
          </a:prstGeom>
          <a:solidFill>
            <a:srgbClr val="7CCB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a:t>Colic</a:t>
            </a:r>
          </a:p>
        </p:txBody>
      </p:sp>
      <p:sp>
        <p:nvSpPr>
          <p:cNvPr id="9" name="Google Shape;492;p59">
            <a:extLst>
              <a:ext uri="{FF2B5EF4-FFF2-40B4-BE49-F238E27FC236}">
                <a16:creationId xmlns:a16="http://schemas.microsoft.com/office/drawing/2014/main" id="{B41D7A78-848C-AE39-386C-AA8CA36921B1}"/>
              </a:ext>
            </a:extLst>
          </p:cNvPr>
          <p:cNvSpPr txBox="1"/>
          <p:nvPr/>
        </p:nvSpPr>
        <p:spPr>
          <a:xfrm>
            <a:off x="1311025" y="5824060"/>
            <a:ext cx="785741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0" i="0" u="none" strike="noStrike" cap="none">
                <a:solidFill>
                  <a:srgbClr val="012D41"/>
                </a:solidFill>
                <a:latin typeface="Calibri"/>
                <a:ea typeface="Calibri"/>
                <a:cs typeface="Calibri"/>
                <a:sym typeface="Calibri"/>
              </a:rPr>
              <a:t>More guidance on management can be found here:  </a:t>
            </a:r>
            <a:r>
              <a:rPr lang="en-GB" sz="1200" b="0" i="0" u="sng" strike="noStrike" cap="none">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https://cks.nice.org.uk/topics/colic-infantile/</a:t>
            </a:r>
            <a:r>
              <a:rPr lang="en-GB" sz="1200" b="0" i="0" u="none" strike="noStrike" cap="none">
                <a:solidFill>
                  <a:srgbClr val="012D4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3208131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63536-FAAA-8FC4-8AE6-19A918EF7F4C}"/>
              </a:ext>
            </a:extLst>
          </p:cNvPr>
          <p:cNvSpPr/>
          <p:nvPr/>
        </p:nvSpPr>
        <p:spPr>
          <a:xfrm>
            <a:off x="0" y="0"/>
            <a:ext cx="623456" cy="6858000"/>
          </a:xfrm>
          <a:prstGeom prst="rect">
            <a:avLst/>
          </a:prstGeom>
          <a:solidFill>
            <a:srgbClr val="7C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10;&#10;Description automatically generated">
            <a:extLst>
              <a:ext uri="{FF2B5EF4-FFF2-40B4-BE49-F238E27FC236}">
                <a16:creationId xmlns:a16="http://schemas.microsoft.com/office/drawing/2014/main" id="{1FC13647-35B5-6085-F880-0921CCF30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044" y="109633"/>
            <a:ext cx="1039201" cy="781453"/>
          </a:xfrm>
          <a:prstGeom prst="rect">
            <a:avLst/>
          </a:prstGeom>
        </p:spPr>
      </p:pic>
      <p:sp>
        <p:nvSpPr>
          <p:cNvPr id="3" name="TextBox 2">
            <a:extLst>
              <a:ext uri="{FF2B5EF4-FFF2-40B4-BE49-F238E27FC236}">
                <a16:creationId xmlns:a16="http://schemas.microsoft.com/office/drawing/2014/main" id="{DC807174-F882-D786-51AB-ED8717CB39E3}"/>
              </a:ext>
            </a:extLst>
          </p:cNvPr>
          <p:cNvSpPr txBox="1"/>
          <p:nvPr/>
        </p:nvSpPr>
        <p:spPr>
          <a:xfrm>
            <a:off x="1206299" y="500359"/>
            <a:ext cx="8111066" cy="646331"/>
          </a:xfrm>
          <a:prstGeom prst="rect">
            <a:avLst/>
          </a:prstGeom>
          <a:noFill/>
        </p:spPr>
        <p:txBody>
          <a:bodyPr wrap="square" rtlCol="0">
            <a:spAutoFit/>
          </a:bodyPr>
          <a:lstStyle/>
          <a:p>
            <a:r>
              <a:rPr lang="en-GB" sz="3600" b="1">
                <a:solidFill>
                  <a:srgbClr val="7CCBE0"/>
                </a:solidFill>
                <a:latin typeface="+mj-lt"/>
                <a:ea typeface="+mj-ea"/>
                <a:cs typeface="+mj-cs"/>
              </a:rPr>
              <a:t>First line management of Symptoms</a:t>
            </a:r>
          </a:p>
        </p:txBody>
      </p:sp>
      <p:sp>
        <p:nvSpPr>
          <p:cNvPr id="4" name="Flowchart: Terminator 3">
            <a:extLst>
              <a:ext uri="{FF2B5EF4-FFF2-40B4-BE49-F238E27FC236}">
                <a16:creationId xmlns:a16="http://schemas.microsoft.com/office/drawing/2014/main" id="{4F9D6E21-4776-6D96-68DB-E4FB5F03771F}"/>
              </a:ext>
            </a:extLst>
          </p:cNvPr>
          <p:cNvSpPr/>
          <p:nvPr/>
        </p:nvSpPr>
        <p:spPr>
          <a:xfrm>
            <a:off x="1817914" y="2329543"/>
            <a:ext cx="4278086" cy="1654628"/>
          </a:xfrm>
          <a:prstGeom prst="flowChartTerminator">
            <a:avLst/>
          </a:prstGeom>
          <a:solidFill>
            <a:srgbClr val="7CCB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a:t>Constipation</a:t>
            </a:r>
          </a:p>
        </p:txBody>
      </p:sp>
      <p:sp>
        <p:nvSpPr>
          <p:cNvPr id="5" name="Google Shape;498;p60">
            <a:extLst>
              <a:ext uri="{FF2B5EF4-FFF2-40B4-BE49-F238E27FC236}">
                <a16:creationId xmlns:a16="http://schemas.microsoft.com/office/drawing/2014/main" id="{70B33618-9C58-EC16-B359-F30DD6792449}"/>
              </a:ext>
            </a:extLst>
          </p:cNvPr>
          <p:cNvSpPr txBox="1"/>
          <p:nvPr/>
        </p:nvSpPr>
        <p:spPr>
          <a:xfrm>
            <a:off x="7105401" y="1951687"/>
            <a:ext cx="3691586" cy="29546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2000" b="1" i="0" u="none" strike="noStrike" cap="none">
                <a:solidFill>
                  <a:schemeClr val="dk1"/>
                </a:solidFill>
                <a:latin typeface="Inter"/>
                <a:ea typeface="Inter"/>
                <a:cs typeface="Inter"/>
                <a:sym typeface="Inter"/>
              </a:rPr>
              <a:t>Tips: </a:t>
            </a:r>
            <a:r>
              <a:rPr lang="en-GB" sz="2000" b="0" i="0" u="none" strike="noStrike" cap="none">
                <a:solidFill>
                  <a:schemeClr val="dk1"/>
                </a:solidFill>
                <a:latin typeface="Inter"/>
                <a:ea typeface="Inter"/>
                <a:cs typeface="Inter"/>
                <a:sym typeface="Inter"/>
              </a:rPr>
              <a:t>Try bicycle legs, tummy massage, offer water to drink in between feeds/meals if &gt;6 months of age. </a:t>
            </a:r>
            <a:endParaRPr sz="2000" b="0" i="0" u="none" strike="noStrike" cap="none">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1400"/>
              <a:buFont typeface="Arial"/>
              <a:buNone/>
            </a:pPr>
            <a:r>
              <a:rPr lang="en-GB" sz="2000" b="1" i="0" u="none" strike="noStrike" cap="none">
                <a:solidFill>
                  <a:schemeClr val="dk1"/>
                </a:solidFill>
                <a:latin typeface="Inter"/>
                <a:ea typeface="Inter"/>
                <a:cs typeface="Inter"/>
                <a:sym typeface="Inter"/>
              </a:rPr>
              <a:t>Treatment: </a:t>
            </a:r>
            <a:r>
              <a:rPr lang="en-GB" sz="2000" b="0" i="0" u="none" strike="noStrike" cap="none">
                <a:solidFill>
                  <a:schemeClr val="dk1"/>
                </a:solidFill>
                <a:latin typeface="Inter"/>
                <a:ea typeface="Inter"/>
                <a:cs typeface="Inter"/>
                <a:sym typeface="Inter"/>
              </a:rPr>
              <a:t>If appropriate consider prescription of macrogol, lactulose or </a:t>
            </a:r>
            <a:r>
              <a:rPr lang="en-GB" sz="2000" b="0" i="0" u="none" strike="noStrike" cap="none" err="1">
                <a:solidFill>
                  <a:schemeClr val="dk1"/>
                </a:solidFill>
                <a:latin typeface="Inter"/>
                <a:ea typeface="Inter"/>
                <a:cs typeface="Inter"/>
                <a:sym typeface="Inter"/>
              </a:rPr>
              <a:t>glycerin</a:t>
            </a:r>
            <a:r>
              <a:rPr lang="en-GB" sz="2000" b="0" i="0" u="none" strike="noStrike" cap="none">
                <a:solidFill>
                  <a:schemeClr val="dk1"/>
                </a:solidFill>
                <a:latin typeface="Inter"/>
                <a:ea typeface="Inter"/>
                <a:cs typeface="Inter"/>
                <a:sym typeface="Inter"/>
              </a:rPr>
              <a:t> suppositories. </a:t>
            </a:r>
            <a:endParaRPr sz="2000" b="0" i="0" u="none" strike="noStrike" cap="none">
              <a:solidFill>
                <a:schemeClr val="dk1"/>
              </a:solidFill>
              <a:latin typeface="Inter"/>
              <a:ea typeface="Inter"/>
              <a:cs typeface="Inter"/>
              <a:sym typeface="Inter"/>
            </a:endParaRPr>
          </a:p>
        </p:txBody>
      </p:sp>
    </p:spTree>
    <p:extLst>
      <p:ext uri="{BB962C8B-B14F-4D97-AF65-F5344CB8AC3E}">
        <p14:creationId xmlns:p14="http://schemas.microsoft.com/office/powerpoint/2010/main" val="1962523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03416e72-5498-46e9-80a4-b7f3bb6579a4" xsi:nil="true"/>
    <_ip_UnifiedCompliancePolicyProperties xmlns="http://schemas.microsoft.com/sharepoint/v3" xsi:nil="true"/>
    <lcf76f155ced4ddcb4097134ff3c332f xmlns="f3a1cdf9-22ad-4c2b-8074-9330433c7a6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489B44EC756BD43B13FE015D9006AC0" ma:contentTypeVersion="20" ma:contentTypeDescription="Create a new document." ma:contentTypeScope="" ma:versionID="13e9599986604846d083e5b7f03b4b0e">
  <xsd:schema xmlns:xsd="http://www.w3.org/2001/XMLSchema" xmlns:xs="http://www.w3.org/2001/XMLSchema" xmlns:p="http://schemas.microsoft.com/office/2006/metadata/properties" xmlns:ns1="http://schemas.microsoft.com/sharepoint/v3" xmlns:ns2="f3a1cdf9-22ad-4c2b-8074-9330433c7a6f" xmlns:ns3="03416e72-5498-46e9-80a4-b7f3bb6579a4" targetNamespace="http://schemas.microsoft.com/office/2006/metadata/properties" ma:root="true" ma:fieldsID="a4b7688083e7fa748c4ba50482776c86" ns1:_="" ns2:_="" ns3:_="">
    <xsd:import namespace="http://schemas.microsoft.com/sharepoint/v3"/>
    <xsd:import namespace="f3a1cdf9-22ad-4c2b-8074-9330433c7a6f"/>
    <xsd:import namespace="03416e72-5498-46e9-80a4-b7f3bb6579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a1cdf9-22ad-4c2b-8074-9330433c7a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73e1637-2868-4dc5-87c7-dd421af268d6"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416e72-5498-46e9-80a4-b7f3bb6579a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17a584e-ccff-46c7-9d7c-30aae06f2ed7}" ma:internalName="TaxCatchAll" ma:showField="CatchAllData" ma:web="03416e72-5498-46e9-80a4-b7f3bb6579a4">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0AEE27-556D-40A2-B12E-777450BDEF70}">
  <ds:schemaRefs>
    <ds:schemaRef ds:uri="03416e72-5498-46e9-80a4-b7f3bb6579a4"/>
    <ds:schemaRef ds:uri="f3a1cdf9-22ad-4c2b-8074-9330433c7a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6094284-84AB-4798-A41E-33EDCA59FB67}">
  <ds:schemaRefs>
    <ds:schemaRef ds:uri="http://schemas.microsoft.com/sharepoint/v3/contenttype/forms"/>
  </ds:schemaRefs>
</ds:datastoreItem>
</file>

<file path=customXml/itemProps3.xml><?xml version="1.0" encoding="utf-8"?>
<ds:datastoreItem xmlns:ds="http://schemas.openxmlformats.org/officeDocument/2006/customXml" ds:itemID="{F2FC543F-3131-4DC9-BE09-B4A4A372422A}">
  <ds:schemaRefs>
    <ds:schemaRef ds:uri="03416e72-5498-46e9-80a4-b7f3bb6579a4"/>
    <ds:schemaRef ds:uri="f3a1cdf9-22ad-4c2b-8074-9330433c7a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8846</Words>
  <Application>Microsoft Office PowerPoint</Application>
  <PresentationFormat>Widescreen</PresentationFormat>
  <Paragraphs>654</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Calibri Light</vt:lpstr>
      <vt:lpstr>DM Serif Display</vt:lpstr>
      <vt:lpstr>Inter</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amelie.gonguet</dc:creator>
  <cp:lastModifiedBy>Mba Chujor</cp:lastModifiedBy>
  <cp:revision>2</cp:revision>
  <dcterms:created xsi:type="dcterms:W3CDTF">2022-10-13T11:57:08Z</dcterms:created>
  <dcterms:modified xsi:type="dcterms:W3CDTF">2024-06-13T11:39:27Z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0x0101003489B44EC756BD43B13FE015D9006AC0</vt:lpwstr>
  </property>
  <property fmtid="{D5CDD505-2E9C-101B-9397-08002B2CF9AE}" pid="3" name="MediaServiceImageTags">
    <vt:lpwstr/>
  </property>
</Properties>
</file>