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738" r:id="rId5"/>
  </p:sldMasterIdLst>
  <p:notesMasterIdLst>
    <p:notesMasterId r:id="rId8"/>
  </p:notesMasterIdLst>
  <p:sldIdLst>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9" userDrawn="1">
          <p15:clr>
            <a:srgbClr val="A4A3A4"/>
          </p15:clr>
        </p15:guide>
        <p15:guide id="2" orient="horz" pos="3906" userDrawn="1">
          <p15:clr>
            <a:srgbClr val="A4A3A4"/>
          </p15:clr>
        </p15:guide>
        <p15:guide id="3" pos="5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ED1C24"/>
    <a:srgbClr val="39B54A"/>
    <a:srgbClr val="D70B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2F4932-B06D-48D8-BE21-CE64C0F29224}" v="12" dt="2024-06-04T16:11:14.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32" autoAdjust="0"/>
    <p:restoredTop sz="93979" autoAdjust="0"/>
  </p:normalViewPr>
  <p:slideViewPr>
    <p:cSldViewPr snapToGrid="0">
      <p:cViewPr varScale="1">
        <p:scale>
          <a:sx n="115" d="100"/>
          <a:sy n="115" d="100"/>
        </p:scale>
        <p:origin x="432" y="114"/>
      </p:cViewPr>
      <p:guideLst>
        <p:guide orient="horz" pos="1139"/>
        <p:guide orient="horz" pos="3906"/>
        <p:guide pos="529"/>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TERS, Rebecca (NHS NORTH EAST LONDON ICB - A3A8R)" userId="8a7de817-e8db-49fe-8a4d-57c240e85ddb" providerId="ADAL" clId="{3C2F4932-B06D-48D8-BE21-CE64C0F29224}"/>
    <pc:docChg chg="modSld">
      <pc:chgData name="WATERS, Rebecca (NHS NORTH EAST LONDON ICB - A3A8R)" userId="8a7de817-e8db-49fe-8a4d-57c240e85ddb" providerId="ADAL" clId="{3C2F4932-B06D-48D8-BE21-CE64C0F29224}" dt="2024-06-04T16:11:20.798" v="23" actId="1076"/>
      <pc:docMkLst>
        <pc:docMk/>
      </pc:docMkLst>
      <pc:sldChg chg="addSp modSp mod">
        <pc:chgData name="WATERS, Rebecca (NHS NORTH EAST LONDON ICB - A3A8R)" userId="8a7de817-e8db-49fe-8a4d-57c240e85ddb" providerId="ADAL" clId="{3C2F4932-B06D-48D8-BE21-CE64C0F29224}" dt="2024-06-04T16:11:20.798" v="23" actId="1076"/>
        <pc:sldMkLst>
          <pc:docMk/>
          <pc:sldMk cId="2488048327" sldId="270"/>
        </pc:sldMkLst>
        <pc:spChg chg="mod">
          <ac:chgData name="WATERS, Rebecca (NHS NORTH EAST LONDON ICB - A3A8R)" userId="8a7de817-e8db-49fe-8a4d-57c240e85ddb" providerId="ADAL" clId="{3C2F4932-B06D-48D8-BE21-CE64C0F29224}" dt="2024-06-04T16:11:20.798" v="23" actId="1076"/>
          <ac:spMkLst>
            <pc:docMk/>
            <pc:sldMk cId="2488048327" sldId="270"/>
            <ac:spMk id="34" creationId="{F7903748-FDF7-A0BA-35D1-638D86F2D2FD}"/>
          </ac:spMkLst>
        </pc:spChg>
        <pc:picChg chg="mod">
          <ac:chgData name="WATERS, Rebecca (NHS NORTH EAST LONDON ICB - A3A8R)" userId="8a7de817-e8db-49fe-8a4d-57c240e85ddb" providerId="ADAL" clId="{3C2F4932-B06D-48D8-BE21-CE64C0F29224}" dt="2024-06-04T16:10:25.966" v="9" actId="1076"/>
          <ac:picMkLst>
            <pc:docMk/>
            <pc:sldMk cId="2488048327" sldId="270"/>
            <ac:picMk id="3" creationId="{1B3DECD0-1861-355C-A45D-97763D33531E}"/>
          </ac:picMkLst>
        </pc:picChg>
        <pc:picChg chg="mod">
          <ac:chgData name="WATERS, Rebecca (NHS NORTH EAST LONDON ICB - A3A8R)" userId="8a7de817-e8db-49fe-8a4d-57c240e85ddb" providerId="ADAL" clId="{3C2F4932-B06D-48D8-BE21-CE64C0F29224}" dt="2024-06-04T16:11:14.205" v="22" actId="14100"/>
          <ac:picMkLst>
            <pc:docMk/>
            <pc:sldMk cId="2488048327" sldId="270"/>
            <ac:picMk id="4" creationId="{284642F6-455B-00D9-C04B-CF1A4335FD20}"/>
          </ac:picMkLst>
        </pc:picChg>
        <pc:picChg chg="add mod">
          <ac:chgData name="WATERS, Rebecca (NHS NORTH EAST LONDON ICB - A3A8R)" userId="8a7de817-e8db-49fe-8a4d-57c240e85ddb" providerId="ADAL" clId="{3C2F4932-B06D-48D8-BE21-CE64C0F29224}" dt="2024-06-04T16:10:18.211" v="7" actId="1076"/>
          <ac:picMkLst>
            <pc:docMk/>
            <pc:sldMk cId="2488048327" sldId="270"/>
            <ac:picMk id="6" creationId="{9226DFE4-D513-801E-540B-74DF76F81D5D}"/>
          </ac:picMkLst>
        </pc:picChg>
        <pc:picChg chg="mod">
          <ac:chgData name="WATERS, Rebecca (NHS NORTH EAST LONDON ICB - A3A8R)" userId="8a7de817-e8db-49fe-8a4d-57c240e85ddb" providerId="ADAL" clId="{3C2F4932-B06D-48D8-BE21-CE64C0F29224}" dt="2024-06-04T16:11:10.082" v="21" actId="1076"/>
          <ac:picMkLst>
            <pc:docMk/>
            <pc:sldMk cId="2488048327" sldId="270"/>
            <ac:picMk id="23" creationId="{1B770AD8-4EA3-CD28-17E8-3EA490048185}"/>
          </ac:picMkLst>
        </pc:picChg>
        <pc:picChg chg="mod">
          <ac:chgData name="WATERS, Rebecca (NHS NORTH EAST LONDON ICB - A3A8R)" userId="8a7de817-e8db-49fe-8a4d-57c240e85ddb" providerId="ADAL" clId="{3C2F4932-B06D-48D8-BE21-CE64C0F29224}" dt="2024-06-04T16:11:00.471" v="18" actId="14100"/>
          <ac:picMkLst>
            <pc:docMk/>
            <pc:sldMk cId="2488048327" sldId="270"/>
            <ac:picMk id="24" creationId="{6C23C030-613D-A535-EAC0-E40AA67F43C1}"/>
          </ac:picMkLst>
        </pc:picChg>
        <pc:picChg chg="mod">
          <ac:chgData name="WATERS, Rebecca (NHS NORTH EAST LONDON ICB - A3A8R)" userId="8a7de817-e8db-49fe-8a4d-57c240e85ddb" providerId="ADAL" clId="{3C2F4932-B06D-48D8-BE21-CE64C0F29224}" dt="2024-06-04T16:10:49.670" v="15" actId="14100"/>
          <ac:picMkLst>
            <pc:docMk/>
            <pc:sldMk cId="2488048327" sldId="270"/>
            <ac:picMk id="26" creationId="{ED1626FF-4079-A6EE-D716-01D974230CBB}"/>
          </ac:picMkLst>
        </pc:picChg>
        <pc:picChg chg="mod">
          <ac:chgData name="WATERS, Rebecca (NHS NORTH EAST LONDON ICB - A3A8R)" userId="8a7de817-e8db-49fe-8a4d-57c240e85ddb" providerId="ADAL" clId="{3C2F4932-B06D-48D8-BE21-CE64C0F29224}" dt="2024-06-04T16:10:58.161" v="17" actId="14100"/>
          <ac:picMkLst>
            <pc:docMk/>
            <pc:sldMk cId="2488048327" sldId="270"/>
            <ac:picMk id="29" creationId="{70168F4E-F5D2-079E-54C4-233F6DD046D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87B248-394A-450D-AEEA-DCF4FAC7F662}" type="datetimeFigureOut">
              <a:rPr lang="en-GB" smtClean="0"/>
              <a:t>04/06/2024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A066F9-353A-4FAE-883A-85F2C3D04A3C}" type="slidenum">
              <a:rPr lang="en-GB" smtClean="0"/>
              <a:t>‹#›</a:t>
            </a:fld>
            <a:endParaRPr lang="en-GB"/>
          </a:p>
        </p:txBody>
      </p:sp>
    </p:spTree>
    <p:extLst>
      <p:ext uri="{BB962C8B-B14F-4D97-AF65-F5344CB8AC3E}">
        <p14:creationId xmlns:p14="http://schemas.microsoft.com/office/powerpoint/2010/main" val="2321940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northeastlondonhcp.nhs.uk/"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twitter.com/nelhcp" TargetMode="Externa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www.northeastlondonhcp.nhs.uk/"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twitter.com/nelhcp" TargetMode="Externa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254187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LHCP end slide">
    <p:spTree>
      <p:nvGrpSpPr>
        <p:cNvPr id="1" name=""/>
        <p:cNvGrpSpPr/>
        <p:nvPr/>
      </p:nvGrpSpPr>
      <p:grpSpPr>
        <a:xfrm>
          <a:off x="0" y="0"/>
          <a:ext cx="0" cy="0"/>
          <a:chOff x="0" y="0"/>
          <a:chExt cx="0" cy="0"/>
        </a:xfrm>
      </p:grpSpPr>
      <p:sp>
        <p:nvSpPr>
          <p:cNvPr id="9" name="Rectangle 8"/>
          <p:cNvSpPr/>
          <p:nvPr userDrawn="1"/>
        </p:nvSpPr>
        <p:spPr>
          <a:xfrm>
            <a:off x="0" y="4920735"/>
            <a:ext cx="12192000" cy="1937266"/>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136" y="2762480"/>
            <a:ext cx="2913544" cy="744351"/>
          </a:xfrm>
          <a:prstGeom prst="rect">
            <a:avLst/>
          </a:prstGeom>
        </p:spPr>
      </p:pic>
      <p:sp>
        <p:nvSpPr>
          <p:cNvPr id="3" name="TextBox 2"/>
          <p:cNvSpPr txBox="1"/>
          <p:nvPr userDrawn="1"/>
        </p:nvSpPr>
        <p:spPr>
          <a:xfrm>
            <a:off x="839788" y="646225"/>
            <a:ext cx="4991100" cy="769441"/>
          </a:xfrm>
          <a:prstGeom prst="rect">
            <a:avLst/>
          </a:prstGeom>
          <a:noFill/>
        </p:spPr>
        <p:txBody>
          <a:bodyPr wrap="square" rtlCol="0">
            <a:spAutoFit/>
          </a:bodyPr>
          <a:lstStyle/>
          <a:p>
            <a:r>
              <a:rPr lang="en-GB" sz="4400" b="0" i="0" kern="1200" dirty="0">
                <a:solidFill>
                  <a:schemeClr val="tx1"/>
                </a:solidFill>
                <a:latin typeface="Arial" panose="020B0604020202020204" pitchFamily="34" charset="0"/>
                <a:ea typeface="+mj-ea"/>
                <a:cs typeface="Arial" panose="020B0604020202020204" pitchFamily="34" charset="0"/>
              </a:rPr>
              <a:t>Thank</a:t>
            </a:r>
            <a:r>
              <a:rPr lang="en-GB" sz="4400" dirty="0">
                <a:latin typeface="Arial" panose="020B0604020202020204" pitchFamily="34" charset="0"/>
                <a:cs typeface="Arial" panose="020B0604020202020204" pitchFamily="34" charset="0"/>
              </a:rPr>
              <a:t> You</a:t>
            </a:r>
          </a:p>
        </p:txBody>
      </p:sp>
      <p:sp>
        <p:nvSpPr>
          <p:cNvPr id="4" name="TextBox 3"/>
          <p:cNvSpPr txBox="1"/>
          <p:nvPr userDrawn="1"/>
        </p:nvSpPr>
        <p:spPr>
          <a:xfrm>
            <a:off x="838199" y="3624183"/>
            <a:ext cx="8102601" cy="116955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North East London Health and Care Partnership is our integrated care system, which brings together NHS organisations, local authorities, community organisations and local people to ensure our residents can live healthier, happier lives.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rPr>
              <a:t>www.northeastlondonhcp.nhs.uk</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Follow us on Twitter </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ction="ppaction://hlinkfile"/>
              </a:rPr>
              <a:t>@</a:t>
            </a:r>
            <a:r>
              <a:rPr kumimoji="0" lang="en-GB" altLang="en-US" sz="14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ction="ppaction://hlinkfile"/>
              </a:rPr>
              <a:t>nelhcp</a:t>
            </a:r>
            <a:endParaRPr lang="en-GB" dirty="0"/>
          </a:p>
        </p:txBody>
      </p:sp>
      <p:sp>
        <p:nvSpPr>
          <p:cNvPr id="5" name="TextBox 4"/>
          <p:cNvSpPr txBox="1"/>
          <p:nvPr userDrawn="1"/>
        </p:nvSpPr>
        <p:spPr>
          <a:xfrm>
            <a:off x="850900" y="5116396"/>
            <a:ext cx="8089900" cy="1754326"/>
          </a:xfrm>
          <a:prstGeom prst="rect">
            <a:avLst/>
          </a:prstGeom>
          <a:noFill/>
        </p:spPr>
        <p:txBody>
          <a:bodyPr wrap="square" rtlCol="0">
            <a:spAutoFit/>
          </a:bodyPr>
          <a:lstStyle/>
          <a:p>
            <a:r>
              <a:rPr lang="en-GB" sz="1800" b="0" i="0" dirty="0">
                <a:solidFill>
                  <a:schemeClr val="bg1"/>
                </a:solidFill>
                <a:latin typeface="Arial" panose="020B0604020202020204" pitchFamily="34" charset="0"/>
                <a:cs typeface="Arial" panose="020B0604020202020204" pitchFamily="34" charset="0"/>
              </a:rPr>
              <a:t>North East London Health and Care Partnership</a:t>
            </a:r>
            <a:endParaRPr lang="en-GB" sz="1800" b="0" i="0" baseline="0" dirty="0">
              <a:solidFill>
                <a:schemeClr val="bg1"/>
              </a:solidFill>
              <a:latin typeface="Arial" panose="020B0604020202020204" pitchFamily="34" charset="0"/>
              <a:cs typeface="Arial" panose="020B0604020202020204" pitchFamily="34" charset="0"/>
            </a:endParaRPr>
          </a:p>
          <a:p>
            <a:r>
              <a:rPr lang="en-GB" sz="1800" b="0" i="0" baseline="0" dirty="0">
                <a:solidFill>
                  <a:schemeClr val="bg1"/>
                </a:solidFill>
                <a:latin typeface="Arial" panose="020B0604020202020204" pitchFamily="34" charset="0"/>
                <a:cs typeface="Arial" panose="020B0604020202020204" pitchFamily="34" charset="0"/>
              </a:rPr>
              <a:t>Citizen’s Panel</a:t>
            </a:r>
          </a:p>
          <a:p>
            <a:endParaRPr lang="en-GB" sz="1200" b="0" i="0" baseline="0" dirty="0">
              <a:solidFill>
                <a:schemeClr val="bg1"/>
              </a:solidFill>
              <a:latin typeface="Arial" panose="020B0604020202020204" pitchFamily="34" charset="0"/>
              <a:cs typeface="Arial" panose="020B0604020202020204" pitchFamily="34" charset="0"/>
            </a:endParaRPr>
          </a:p>
          <a:p>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Join our</a:t>
            </a:r>
            <a:r>
              <a:rPr lang="en-GB" sz="1400" b="0" i="0" u="none" strike="noStrike" kern="1200" baseline="0" dirty="0">
                <a:solidFill>
                  <a:schemeClr val="bg1"/>
                </a:solidFill>
                <a:effectLst/>
                <a:latin typeface="Arial" panose="020B0604020202020204" pitchFamily="34" charset="0"/>
                <a:ea typeface="+mn-ea"/>
                <a:cs typeface="Arial" panose="020B0604020202020204" pitchFamily="34" charset="0"/>
              </a:rPr>
              <a:t> </a:t>
            </a:r>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Citizen’s Panel and help us shape health services in north east London. </a:t>
            </a:r>
          </a:p>
          <a:p>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Help create services that work for you and others in your area</a:t>
            </a:r>
            <a:r>
              <a:rPr lang="en-GB" sz="1400" b="0" i="0" u="none" strike="noStrike" kern="1200" baseline="0" dirty="0">
                <a:solidFill>
                  <a:schemeClr val="bg1"/>
                </a:solidFill>
                <a:effectLst/>
                <a:latin typeface="Arial" panose="020B0604020202020204" pitchFamily="34" charset="0"/>
                <a:ea typeface="+mn-ea"/>
                <a:cs typeface="Arial" panose="020B0604020202020204" pitchFamily="34" charset="0"/>
              </a:rPr>
              <a:t> and g</a:t>
            </a:r>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et your voice heard.</a:t>
            </a:r>
          </a:p>
          <a:p>
            <a:r>
              <a:rPr lang="en-GB" sz="1400" b="0" i="0" dirty="0">
                <a:solidFill>
                  <a:schemeClr val="bg1"/>
                </a:solidFill>
                <a:latin typeface="Arial" panose="020B0604020202020204" pitchFamily="34" charset="0"/>
                <a:cs typeface="Arial" panose="020B0604020202020204" pitchFamily="34" charset="0"/>
              </a:rPr>
              <a:t>enquiries@northeastlondonhcp.nhs.uk</a:t>
            </a:r>
          </a:p>
          <a:p>
            <a:endParaRPr lang="en-GB" dirty="0"/>
          </a:p>
        </p:txBody>
      </p:sp>
    </p:spTree>
    <p:extLst>
      <p:ext uri="{BB962C8B-B14F-4D97-AF65-F5344CB8AC3E}">
        <p14:creationId xmlns:p14="http://schemas.microsoft.com/office/powerpoint/2010/main" val="2594866624"/>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ELHCP end slide">
    <p:spTree>
      <p:nvGrpSpPr>
        <p:cNvPr id="1" name=""/>
        <p:cNvGrpSpPr/>
        <p:nvPr/>
      </p:nvGrpSpPr>
      <p:grpSpPr>
        <a:xfrm>
          <a:off x="0" y="0"/>
          <a:ext cx="0" cy="0"/>
          <a:chOff x="0" y="0"/>
          <a:chExt cx="0" cy="0"/>
        </a:xfrm>
      </p:grpSpPr>
      <p:sp>
        <p:nvSpPr>
          <p:cNvPr id="9" name="Rectangle 8"/>
          <p:cNvSpPr/>
          <p:nvPr userDrawn="1"/>
        </p:nvSpPr>
        <p:spPr>
          <a:xfrm>
            <a:off x="0" y="4920735"/>
            <a:ext cx="12192000" cy="1937266"/>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136" y="2762480"/>
            <a:ext cx="2913544" cy="744351"/>
          </a:xfrm>
          <a:prstGeom prst="rect">
            <a:avLst/>
          </a:prstGeom>
        </p:spPr>
      </p:pic>
      <p:sp>
        <p:nvSpPr>
          <p:cNvPr id="3" name="TextBox 2"/>
          <p:cNvSpPr txBox="1"/>
          <p:nvPr userDrawn="1"/>
        </p:nvSpPr>
        <p:spPr>
          <a:xfrm>
            <a:off x="839788" y="646225"/>
            <a:ext cx="4991100" cy="769441"/>
          </a:xfrm>
          <a:prstGeom prst="rect">
            <a:avLst/>
          </a:prstGeom>
          <a:noFill/>
        </p:spPr>
        <p:txBody>
          <a:bodyPr wrap="square" rtlCol="0">
            <a:spAutoFit/>
          </a:bodyPr>
          <a:lstStyle/>
          <a:p>
            <a:r>
              <a:rPr lang="en-GB" sz="4400" b="0" i="0" kern="1200" dirty="0">
                <a:solidFill>
                  <a:schemeClr val="tx1"/>
                </a:solidFill>
                <a:latin typeface="Arial" panose="020B0604020202020204" pitchFamily="34" charset="0"/>
                <a:ea typeface="+mj-ea"/>
                <a:cs typeface="Arial" panose="020B0604020202020204" pitchFamily="34" charset="0"/>
              </a:rPr>
              <a:t>Thank</a:t>
            </a:r>
            <a:r>
              <a:rPr lang="en-GB" sz="4400" dirty="0">
                <a:latin typeface="Arial" panose="020B0604020202020204" pitchFamily="34" charset="0"/>
                <a:cs typeface="Arial" panose="020B0604020202020204" pitchFamily="34" charset="0"/>
              </a:rPr>
              <a:t> You</a:t>
            </a:r>
          </a:p>
        </p:txBody>
      </p:sp>
      <p:sp>
        <p:nvSpPr>
          <p:cNvPr id="4" name="TextBox 3"/>
          <p:cNvSpPr txBox="1"/>
          <p:nvPr userDrawn="1"/>
        </p:nvSpPr>
        <p:spPr>
          <a:xfrm>
            <a:off x="838199" y="3624183"/>
            <a:ext cx="8102601" cy="116955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North East London Health and Care Partnership is our integrated care system, which brings together NHS organisations, local authorities, community organisations and local people to ensure our residents can live healthier, happier lives.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rPr>
              <a:t>www.northeastlondonhcp.nhs.uk</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Follow us on Twitter </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ction="ppaction://hlinkfile"/>
              </a:rPr>
              <a:t>@</a:t>
            </a:r>
            <a:r>
              <a:rPr kumimoji="0" lang="en-GB" altLang="en-US" sz="14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ction="ppaction://hlinkfile"/>
              </a:rPr>
              <a:t>nelhcp</a:t>
            </a:r>
            <a:endParaRPr lang="en-GB" dirty="0"/>
          </a:p>
        </p:txBody>
      </p:sp>
      <p:sp>
        <p:nvSpPr>
          <p:cNvPr id="5" name="TextBox 4"/>
          <p:cNvSpPr txBox="1"/>
          <p:nvPr userDrawn="1"/>
        </p:nvSpPr>
        <p:spPr>
          <a:xfrm>
            <a:off x="850900" y="5116396"/>
            <a:ext cx="8089900" cy="1754326"/>
          </a:xfrm>
          <a:prstGeom prst="rect">
            <a:avLst/>
          </a:prstGeom>
          <a:noFill/>
        </p:spPr>
        <p:txBody>
          <a:bodyPr wrap="square" rtlCol="0">
            <a:spAutoFit/>
          </a:bodyPr>
          <a:lstStyle/>
          <a:p>
            <a:r>
              <a:rPr lang="en-GB" sz="1800" b="0" i="0" dirty="0">
                <a:solidFill>
                  <a:schemeClr val="bg1"/>
                </a:solidFill>
                <a:latin typeface="Arial" panose="020B0604020202020204" pitchFamily="34" charset="0"/>
                <a:cs typeface="Arial" panose="020B0604020202020204" pitchFamily="34" charset="0"/>
              </a:rPr>
              <a:t>North East London Health and Care Partnership</a:t>
            </a:r>
            <a:endParaRPr lang="en-GB" sz="1800" b="0" i="0" baseline="0" dirty="0">
              <a:solidFill>
                <a:schemeClr val="bg1"/>
              </a:solidFill>
              <a:latin typeface="Arial" panose="020B0604020202020204" pitchFamily="34" charset="0"/>
              <a:cs typeface="Arial" panose="020B0604020202020204" pitchFamily="34" charset="0"/>
            </a:endParaRPr>
          </a:p>
          <a:p>
            <a:r>
              <a:rPr lang="en-GB" sz="1800" b="0" i="0" baseline="0" dirty="0">
                <a:solidFill>
                  <a:schemeClr val="bg1"/>
                </a:solidFill>
                <a:latin typeface="Arial" panose="020B0604020202020204" pitchFamily="34" charset="0"/>
                <a:cs typeface="Arial" panose="020B0604020202020204" pitchFamily="34" charset="0"/>
              </a:rPr>
              <a:t>Citizen’s Panel</a:t>
            </a:r>
          </a:p>
          <a:p>
            <a:endParaRPr lang="en-GB" sz="1200" b="0" i="0" baseline="0" dirty="0">
              <a:solidFill>
                <a:schemeClr val="bg1"/>
              </a:solidFill>
              <a:latin typeface="Arial" panose="020B0604020202020204" pitchFamily="34" charset="0"/>
              <a:cs typeface="Arial" panose="020B0604020202020204" pitchFamily="34" charset="0"/>
            </a:endParaRPr>
          </a:p>
          <a:p>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Join our</a:t>
            </a:r>
            <a:r>
              <a:rPr lang="en-GB" sz="1400" b="0" i="0" u="none" strike="noStrike" kern="1200" baseline="0" dirty="0">
                <a:solidFill>
                  <a:schemeClr val="bg1"/>
                </a:solidFill>
                <a:effectLst/>
                <a:latin typeface="Arial" panose="020B0604020202020204" pitchFamily="34" charset="0"/>
                <a:ea typeface="+mn-ea"/>
                <a:cs typeface="Arial" panose="020B0604020202020204" pitchFamily="34" charset="0"/>
              </a:rPr>
              <a:t> </a:t>
            </a:r>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Citizen’s Panel and help us shape health services in north east London. </a:t>
            </a:r>
          </a:p>
          <a:p>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Help create services that work for you and others in your area</a:t>
            </a:r>
            <a:r>
              <a:rPr lang="en-GB" sz="1400" b="0" i="0" u="none" strike="noStrike" kern="1200" baseline="0" dirty="0">
                <a:solidFill>
                  <a:schemeClr val="bg1"/>
                </a:solidFill>
                <a:effectLst/>
                <a:latin typeface="Arial" panose="020B0604020202020204" pitchFamily="34" charset="0"/>
                <a:ea typeface="+mn-ea"/>
                <a:cs typeface="Arial" panose="020B0604020202020204" pitchFamily="34" charset="0"/>
              </a:rPr>
              <a:t> and g</a:t>
            </a:r>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et your voice heard.</a:t>
            </a:r>
          </a:p>
          <a:p>
            <a:r>
              <a:rPr lang="en-GB" sz="1400" b="0" i="0" dirty="0">
                <a:solidFill>
                  <a:schemeClr val="bg1"/>
                </a:solidFill>
                <a:latin typeface="Arial" panose="020B0604020202020204" pitchFamily="34" charset="0"/>
                <a:cs typeface="Arial" panose="020B0604020202020204" pitchFamily="34" charset="0"/>
              </a:rPr>
              <a:t>enquiries@northeastlondonhcp.nhs.uk</a:t>
            </a:r>
          </a:p>
          <a:p>
            <a:endParaRPr lang="en-GB" dirty="0"/>
          </a:p>
        </p:txBody>
      </p:sp>
    </p:spTree>
    <p:extLst>
      <p:ext uri="{BB962C8B-B14F-4D97-AF65-F5344CB8AC3E}">
        <p14:creationId xmlns:p14="http://schemas.microsoft.com/office/powerpoint/2010/main" val="61407713"/>
      </p:ext>
    </p:extLst>
  </p:cSld>
  <p:clrMapOvr>
    <a:masterClrMapping/>
  </p:clrMapOvr>
  <p:extLst>
    <p:ext uri="{DCECCB84-F9BA-43D5-87BE-67443E8EF086}">
      <p15:sldGuideLst xmlns:p15="http://schemas.microsoft.com/office/powerpoint/2012/main">
        <p15:guide id="1" pos="52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0003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2028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89481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961112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97705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4157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65086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3002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393622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5916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2633234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29770591"/>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26389627"/>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3929262"/>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26410159"/>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764634154"/>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049030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7253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marL="457200" indent="-457200">
              <a:buClr>
                <a:srgbClr val="0071BC"/>
              </a:buClr>
              <a:buFont typeface="Arial" panose="020B0604020202020204" pitchFamily="34" charset="0"/>
              <a:buChar char="•"/>
              <a:defRPr/>
            </a:lvl1pPr>
            <a:lvl2pPr marL="800100" indent="-342900">
              <a:buClr>
                <a:srgbClr val="0071BC"/>
              </a:buClr>
              <a:buFont typeface="Arial" panose="020B0604020202020204" pitchFamily="34" charset="0"/>
              <a:buChar char="•"/>
              <a:defRPr/>
            </a:lvl2pPr>
            <a:lvl3pPr marL="1257300" indent="-342900">
              <a:buClr>
                <a:srgbClr val="0071BC"/>
              </a:buClr>
              <a:buFont typeface="Arial" panose="020B0604020202020204" pitchFamily="34" charset="0"/>
              <a:buChar char="•"/>
              <a:defRPr/>
            </a:lvl3pPr>
            <a:lvl4pPr marL="1657350" indent="-285750">
              <a:buClr>
                <a:srgbClr val="0071BC"/>
              </a:buClr>
              <a:buFont typeface="Arial" panose="020B0604020202020204" pitchFamily="34" charset="0"/>
              <a:buChar char="•"/>
              <a:defRPr/>
            </a:lvl4pPr>
            <a:lvl5pPr marL="2114550" indent="-285750">
              <a:buClr>
                <a:srgbClr val="0071BC"/>
              </a:buClr>
              <a:buFont typeface="Arial" panose="020B0604020202020204" pitchFamily="34" charset="0"/>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lvl1pPr marL="457200" indent="-457200">
              <a:buClr>
                <a:srgbClr val="0071BC"/>
              </a:buClr>
              <a:buFont typeface="Arial" panose="020B0604020202020204" pitchFamily="34" charset="0"/>
              <a:buChar char="•"/>
              <a:defRPr/>
            </a:lvl1pPr>
            <a:lvl2pPr marL="800100" indent="-342900">
              <a:buClr>
                <a:srgbClr val="0071BC"/>
              </a:buClr>
              <a:buFont typeface="Arial" panose="020B0604020202020204" pitchFamily="34" charset="0"/>
              <a:buChar char="•"/>
              <a:defRPr/>
            </a:lvl2pPr>
            <a:lvl3pPr marL="1257300" indent="-342900">
              <a:buClr>
                <a:srgbClr val="0071BC"/>
              </a:buClr>
              <a:buFont typeface="Arial" panose="020B0604020202020204" pitchFamily="34" charset="0"/>
              <a:buChar char="•"/>
              <a:defRPr/>
            </a:lvl3pPr>
            <a:lvl4pPr marL="1657350" indent="-285750">
              <a:buClr>
                <a:srgbClr val="0071BC"/>
              </a:buClr>
              <a:buFont typeface="Arial" panose="020B0604020202020204" pitchFamily="34" charset="0"/>
              <a:buChar char="•"/>
              <a:defRPr/>
            </a:lvl4pPr>
            <a:lvl5pPr marL="2114550" indent="-285750">
              <a:buClr>
                <a:srgbClr val="0071BC"/>
              </a:buClr>
              <a:buFont typeface="Arial" panose="020B0604020202020204" pitchFamily="34" charset="0"/>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77437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8657138"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49940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355197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343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1600" y="1257300"/>
            <a:ext cx="6172200" cy="4873625"/>
          </a:xfrm>
        </p:spPr>
        <p:txBody>
          <a:bodyPr/>
          <a:lstStyle>
            <a:lvl1pPr>
              <a:buClr>
                <a:srgbClr val="0071BC"/>
              </a:buClr>
              <a:defRPr sz="3200"/>
            </a:lvl1pPr>
            <a:lvl2pPr>
              <a:buClr>
                <a:srgbClr val="0071BC"/>
              </a:buClr>
              <a:defRPr sz="2800"/>
            </a:lvl2pPr>
            <a:lvl3pPr>
              <a:buClr>
                <a:srgbClr val="0071BC"/>
              </a:buClr>
              <a:defRPr sz="2400"/>
            </a:lvl3pPr>
            <a:lvl4pPr>
              <a:buClr>
                <a:srgbClr val="0071BC"/>
              </a:buClr>
              <a:defRPr sz="2000"/>
            </a:lvl4pPr>
            <a:lvl5pPr>
              <a:buClr>
                <a:srgbClr val="0071BC"/>
              </a:buCl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46946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p:cNvSpPr>
          <p:nvPr>
            <p:ph type="pic" idx="1"/>
          </p:nvPr>
        </p:nvSpPr>
        <p:spPr>
          <a:xfrm>
            <a:off x="5295483" y="125730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336704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396425"/>
            <a:ext cx="12192000" cy="489284"/>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365125"/>
            <a:ext cx="8209547"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375393" y="374361"/>
            <a:ext cx="2516570" cy="632402"/>
          </a:xfrm>
          <a:prstGeom prst="rect">
            <a:avLst/>
          </a:prstGeom>
        </p:spPr>
      </p:pic>
    </p:spTree>
    <p:extLst>
      <p:ext uri="{BB962C8B-B14F-4D97-AF65-F5344CB8AC3E}">
        <p14:creationId xmlns:p14="http://schemas.microsoft.com/office/powerpoint/2010/main" val="3320071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717" r:id="rId10"/>
    <p:sldLayoutId id="2147483737" r:id="rId11"/>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91" userDrawn="1">
          <p15:clr>
            <a:srgbClr val="F26B43"/>
          </p15:clr>
        </p15:guide>
        <p15:guide id="2" orient="horz" pos="2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
        <p:nvSpPr>
          <p:cNvPr id="8" name="Rectangle 7">
            <a:extLst>
              <a:ext uri="{FF2B5EF4-FFF2-40B4-BE49-F238E27FC236}">
                <a16:creationId xmlns:a16="http://schemas.microsoft.com/office/drawing/2014/main" id="{68E3565F-C58C-14C9-1406-84D1210B3175}"/>
              </a:ext>
            </a:extLst>
          </p:cNvPr>
          <p:cNvSpPr/>
          <p:nvPr userDrawn="1"/>
        </p:nvSpPr>
        <p:spPr>
          <a:xfrm>
            <a:off x="0" y="6396425"/>
            <a:ext cx="12192000" cy="489284"/>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64515E90-98D4-C7FA-CD84-01F373E7F8A0}"/>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375393" y="374361"/>
            <a:ext cx="2516570" cy="632402"/>
          </a:xfrm>
          <a:prstGeom prst="rect">
            <a:avLst/>
          </a:prstGeom>
        </p:spPr>
      </p:pic>
    </p:spTree>
    <p:extLst>
      <p:ext uri="{BB962C8B-B14F-4D97-AF65-F5344CB8AC3E}">
        <p14:creationId xmlns:p14="http://schemas.microsoft.com/office/powerpoint/2010/main" val="232576796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91" userDrawn="1">
          <p15:clr>
            <a:srgbClr val="F26B43"/>
          </p15:clr>
        </p15:guide>
        <p15:guide id="2" orient="horz" pos="2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14" descr="Safe Surgery">
            <a:extLst>
              <a:ext uri="{FF2B5EF4-FFF2-40B4-BE49-F238E27FC236}">
                <a16:creationId xmlns:a16="http://schemas.microsoft.com/office/drawing/2014/main" id="{1B770AD8-4EA3-CD28-17E8-3EA4900481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9773" y="5851256"/>
            <a:ext cx="2213035" cy="83510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6C23C030-613D-A535-EAC0-E40AA67F43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575" y="5752407"/>
            <a:ext cx="1514091" cy="1007559"/>
          </a:xfrm>
          <a:prstGeom prst="rect">
            <a:avLst/>
          </a:prstGeom>
        </p:spPr>
      </p:pic>
      <p:sp>
        <p:nvSpPr>
          <p:cNvPr id="25" name="AutoShape 4" descr="RCGP CIRC Podcast / Introduction to the RCGP Active Practice Charter">
            <a:extLst>
              <a:ext uri="{FF2B5EF4-FFF2-40B4-BE49-F238E27FC236}">
                <a16:creationId xmlns:a16="http://schemas.microsoft.com/office/drawing/2014/main" id="{E485353D-AA7D-D948-86BB-E976E069ED7E}"/>
              </a:ext>
            </a:extLst>
          </p:cNvPr>
          <p:cNvSpPr>
            <a:spLocks noChangeAspect="1" noChangeArrowheads="1"/>
          </p:cNvSpPr>
          <p:nvPr/>
        </p:nvSpPr>
        <p:spPr bwMode="auto">
          <a:xfrm flipH="1">
            <a:off x="612774" y="7938"/>
            <a:ext cx="2310712" cy="23107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000">
              <a:latin typeface="+mj-lt"/>
            </a:endParaRPr>
          </a:p>
        </p:txBody>
      </p:sp>
      <p:pic>
        <p:nvPicPr>
          <p:cNvPr id="26" name="Picture 6" descr="RCGP CIRC Podcast / Introduction to the RCGP Active Practice Charter">
            <a:extLst>
              <a:ext uri="{FF2B5EF4-FFF2-40B4-BE49-F238E27FC236}">
                <a16:creationId xmlns:a16="http://schemas.microsoft.com/office/drawing/2014/main" id="{ED1626FF-4079-A6EE-D716-01D974230C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7084" y="5752407"/>
            <a:ext cx="981186" cy="1007559"/>
          </a:xfrm>
          <a:prstGeom prst="rect">
            <a:avLst/>
          </a:prstGeom>
          <a:noFill/>
          <a:extLst>
            <a:ext uri="{909E8E84-426E-40DD-AFC4-6F175D3DCCD1}">
              <a14:hiddenFill xmlns:a14="http://schemas.microsoft.com/office/drawing/2010/main">
                <a:solidFill>
                  <a:srgbClr val="FFFFFF"/>
                </a:solidFill>
              </a14:hiddenFill>
            </a:ext>
          </a:extLst>
        </p:spPr>
      </p:pic>
      <p:sp>
        <p:nvSpPr>
          <p:cNvPr id="27" name="AutoShape 8" descr="Fairtrade organizations and businesses -">
            <a:extLst>
              <a:ext uri="{FF2B5EF4-FFF2-40B4-BE49-F238E27FC236}">
                <a16:creationId xmlns:a16="http://schemas.microsoft.com/office/drawing/2014/main" id="{C9705267-5E5A-0CC7-2D48-11BD9A3B2EF8}"/>
              </a:ext>
            </a:extLst>
          </p:cNvPr>
          <p:cNvSpPr>
            <a:spLocks noChangeAspect="1" noChangeArrowheads="1"/>
          </p:cNvSpPr>
          <p:nvPr/>
        </p:nvSpPr>
        <p:spPr bwMode="auto">
          <a:xfrm>
            <a:off x="5028021" y="198555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000">
              <a:latin typeface="+mj-lt"/>
            </a:endParaRPr>
          </a:p>
        </p:txBody>
      </p:sp>
      <p:sp>
        <p:nvSpPr>
          <p:cNvPr id="28" name="AutoShape 10" descr="Fairtrade organizations and businesses -">
            <a:extLst>
              <a:ext uri="{FF2B5EF4-FFF2-40B4-BE49-F238E27FC236}">
                <a16:creationId xmlns:a16="http://schemas.microsoft.com/office/drawing/2014/main" id="{78AF2801-9DD8-735B-CBB2-C6161DDA7EF0}"/>
              </a:ext>
            </a:extLst>
          </p:cNvP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000">
              <a:latin typeface="+mj-lt"/>
            </a:endParaRPr>
          </a:p>
        </p:txBody>
      </p:sp>
      <p:pic>
        <p:nvPicPr>
          <p:cNvPr id="29" name="Picture 12" descr="Fairtrade organizations and businesses -">
            <a:extLst>
              <a:ext uri="{FF2B5EF4-FFF2-40B4-BE49-F238E27FC236}">
                <a16:creationId xmlns:a16="http://schemas.microsoft.com/office/drawing/2014/main" id="{70168F4E-F5D2-079E-54C4-233F6DD046D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78244" y="5752407"/>
            <a:ext cx="901555" cy="966122"/>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a:extLst>
              <a:ext uri="{FF2B5EF4-FFF2-40B4-BE49-F238E27FC236}">
                <a16:creationId xmlns:a16="http://schemas.microsoft.com/office/drawing/2014/main" id="{BF67EF20-51B6-36CA-F95D-AB08B8290F74}"/>
              </a:ext>
            </a:extLst>
          </p:cNvPr>
          <p:cNvSpPr/>
          <p:nvPr/>
        </p:nvSpPr>
        <p:spPr>
          <a:xfrm>
            <a:off x="6276761" y="1691080"/>
            <a:ext cx="6067780" cy="3046988"/>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We are committed to:</a:t>
            </a: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List your top achievements here</a:t>
            </a:r>
          </a:p>
          <a:p>
            <a:pPr marL="457200" indent="-457200">
              <a:buFont typeface="Arial" panose="020B0604020202020204" pitchFamily="34" charset="0"/>
              <a:buChar char="•"/>
            </a:pPr>
            <a:r>
              <a:rPr lang="en-GB" sz="2400" dirty="0" err="1">
                <a:latin typeface="Arial" panose="020B0604020202020204" pitchFamily="34" charset="0"/>
                <a:cs typeface="Arial" panose="020B0604020202020204" pitchFamily="34" charset="0"/>
              </a:rPr>
              <a:t>Xxx</a:t>
            </a:r>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err="1">
                <a:latin typeface="Arial" panose="020B0604020202020204" pitchFamily="34" charset="0"/>
                <a:cs typeface="Arial" panose="020B0604020202020204" pitchFamily="34" charset="0"/>
              </a:rPr>
              <a:t>Xxx</a:t>
            </a:r>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err="1">
                <a:latin typeface="Arial" panose="020B0604020202020204" pitchFamily="34" charset="0"/>
                <a:cs typeface="Arial" panose="020B0604020202020204" pitchFamily="34" charset="0"/>
              </a:rPr>
              <a:t>Xxx</a:t>
            </a:r>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err="1">
                <a:latin typeface="Arial" panose="020B0604020202020204" pitchFamily="34" charset="0"/>
                <a:cs typeface="Arial" panose="020B0604020202020204" pitchFamily="34" charset="0"/>
              </a:rPr>
              <a:t>Xxxx</a:t>
            </a:r>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err="1">
                <a:latin typeface="Arial" panose="020B0604020202020204" pitchFamily="34" charset="0"/>
                <a:cs typeface="Arial" panose="020B0604020202020204" pitchFamily="34" charset="0"/>
              </a:rPr>
              <a:t>Xxxx</a:t>
            </a:r>
            <a:endParaRPr lang="en-GB"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400" dirty="0" err="1">
                <a:latin typeface="Arial" panose="020B0604020202020204" pitchFamily="34" charset="0"/>
                <a:cs typeface="Arial" panose="020B0604020202020204" pitchFamily="34" charset="0"/>
              </a:rPr>
              <a:t>xxxx</a:t>
            </a:r>
            <a:r>
              <a:rPr lang="en-GB" sz="2400" dirty="0">
                <a:latin typeface="Arial" panose="020B0604020202020204" pitchFamily="34" charset="0"/>
                <a:cs typeface="Arial" panose="020B0604020202020204" pitchFamily="34" charset="0"/>
              </a:rPr>
              <a:t>. </a:t>
            </a:r>
          </a:p>
        </p:txBody>
      </p:sp>
      <p:sp>
        <p:nvSpPr>
          <p:cNvPr id="31" name="Rectangle 30">
            <a:extLst>
              <a:ext uri="{FF2B5EF4-FFF2-40B4-BE49-F238E27FC236}">
                <a16:creationId xmlns:a16="http://schemas.microsoft.com/office/drawing/2014/main" id="{835841FC-A205-C975-FD4B-FB6FDD661B42}"/>
              </a:ext>
            </a:extLst>
          </p:cNvPr>
          <p:cNvSpPr/>
          <p:nvPr/>
        </p:nvSpPr>
        <p:spPr>
          <a:xfrm>
            <a:off x="3090809" y="1852791"/>
            <a:ext cx="6096000" cy="2554545"/>
          </a:xfrm>
          <a:prstGeom prst="rect">
            <a:avLst/>
          </a:prstGeom>
        </p:spPr>
        <p:txBody>
          <a:bodyPr>
            <a:spAutoFit/>
          </a:bodyPr>
          <a:lstStyle/>
          <a:p>
            <a:pPr fontAlgn="base"/>
            <a:br>
              <a:rPr lang="en-GB" sz="4000" dirty="0">
                <a:effectLst/>
                <a:latin typeface="+mj-lt"/>
              </a:rPr>
            </a:br>
            <a:endParaRPr lang="en-GB" sz="4000" dirty="0">
              <a:effectLst/>
              <a:latin typeface="+mj-lt"/>
            </a:endParaRPr>
          </a:p>
          <a:p>
            <a:br>
              <a:rPr lang="en-GB" sz="4000" dirty="0">
                <a:effectLst/>
                <a:latin typeface="+mj-lt"/>
              </a:rPr>
            </a:br>
            <a:endParaRPr lang="en-GB" sz="4000" dirty="0">
              <a:latin typeface="+mj-lt"/>
            </a:endParaRPr>
          </a:p>
        </p:txBody>
      </p:sp>
      <p:sp>
        <p:nvSpPr>
          <p:cNvPr id="32" name="AutoShape 22" descr="Green Impact Awards 2021 - University Of Worcester">
            <a:extLst>
              <a:ext uri="{FF2B5EF4-FFF2-40B4-BE49-F238E27FC236}">
                <a16:creationId xmlns:a16="http://schemas.microsoft.com/office/drawing/2014/main" id="{19BB79AA-0812-B840-6BFA-7029BE6DE7BC}"/>
              </a:ext>
            </a:extLst>
          </p:cNvP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4000">
              <a:latin typeface="+mj-lt"/>
            </a:endParaRPr>
          </a:p>
        </p:txBody>
      </p:sp>
      <p:sp>
        <p:nvSpPr>
          <p:cNvPr id="34" name="TextBox 33">
            <a:extLst>
              <a:ext uri="{FF2B5EF4-FFF2-40B4-BE49-F238E27FC236}">
                <a16:creationId xmlns:a16="http://schemas.microsoft.com/office/drawing/2014/main" id="{F7903748-FDF7-A0BA-35D1-638D86F2D2FD}"/>
              </a:ext>
            </a:extLst>
          </p:cNvPr>
          <p:cNvSpPr txBox="1"/>
          <p:nvPr/>
        </p:nvSpPr>
        <p:spPr>
          <a:xfrm>
            <a:off x="243669" y="2183522"/>
            <a:ext cx="5359634" cy="2062103"/>
          </a:xfrm>
          <a:prstGeom prst="rect">
            <a:avLst/>
          </a:prstGeom>
          <a:noFill/>
        </p:spPr>
        <p:txBody>
          <a:bodyPr wrap="square">
            <a:spAutoFit/>
          </a:bodyPr>
          <a:lstStyle/>
          <a:p>
            <a:r>
              <a:rPr lang="en-GB" sz="3200" b="1" dirty="0">
                <a:latin typeface="Arial" panose="020B0604020202020204" pitchFamily="34" charset="0"/>
                <a:cs typeface="Arial" panose="020B0604020202020204" pitchFamily="34" charset="0"/>
              </a:rPr>
              <a:t>&lt;Insert Practice Name&gt; </a:t>
            </a:r>
          </a:p>
          <a:p>
            <a:r>
              <a:rPr lang="en-GB" sz="3200" dirty="0">
                <a:latin typeface="Arial" panose="020B0604020202020204" pitchFamily="34" charset="0"/>
                <a:cs typeface="Arial" panose="020B0604020202020204" pitchFamily="34" charset="0"/>
              </a:rPr>
              <a:t>is proud to be a Green Impact for Health Award winner</a:t>
            </a:r>
          </a:p>
        </p:txBody>
      </p:sp>
      <p:pic>
        <p:nvPicPr>
          <p:cNvPr id="3" name="Picture 2">
            <a:extLst>
              <a:ext uri="{FF2B5EF4-FFF2-40B4-BE49-F238E27FC236}">
                <a16:creationId xmlns:a16="http://schemas.microsoft.com/office/drawing/2014/main" id="{1B3DECD0-1861-355C-A45D-97763D33531E}"/>
              </a:ext>
            </a:extLst>
          </p:cNvPr>
          <p:cNvPicPr>
            <a:picLocks noChangeAspect="1"/>
          </p:cNvPicPr>
          <p:nvPr/>
        </p:nvPicPr>
        <p:blipFill>
          <a:blip r:embed="rId6"/>
          <a:stretch>
            <a:fillRect/>
          </a:stretch>
        </p:blipFill>
        <p:spPr>
          <a:xfrm>
            <a:off x="198941" y="238568"/>
            <a:ext cx="6772275" cy="1038225"/>
          </a:xfrm>
          <a:prstGeom prst="rect">
            <a:avLst/>
          </a:prstGeom>
        </p:spPr>
      </p:pic>
      <p:pic>
        <p:nvPicPr>
          <p:cNvPr id="4" name="Picture 6" descr="Green Impact | Minchinhampton Surgery">
            <a:extLst>
              <a:ext uri="{FF2B5EF4-FFF2-40B4-BE49-F238E27FC236}">
                <a16:creationId xmlns:a16="http://schemas.microsoft.com/office/drawing/2014/main" id="{284642F6-455B-00D9-C04B-CF1A4335FD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0950" y="5314067"/>
            <a:ext cx="3932826" cy="13042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black background with a black square&#10;&#10;Description automatically generated with medium confidence">
            <a:extLst>
              <a:ext uri="{FF2B5EF4-FFF2-40B4-BE49-F238E27FC236}">
                <a16:creationId xmlns:a16="http://schemas.microsoft.com/office/drawing/2014/main" id="{9226DFE4-D513-801E-540B-74DF76F81D5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97108" y="335269"/>
            <a:ext cx="2802821" cy="704336"/>
          </a:xfrm>
          <a:prstGeom prst="rect">
            <a:avLst/>
          </a:prstGeom>
        </p:spPr>
      </p:pic>
    </p:spTree>
    <p:extLst>
      <p:ext uri="{BB962C8B-B14F-4D97-AF65-F5344CB8AC3E}">
        <p14:creationId xmlns:p14="http://schemas.microsoft.com/office/powerpoint/2010/main" val="248804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reen Impact Awards 2022 - University Of Worcester">
            <a:extLst>
              <a:ext uri="{FF2B5EF4-FFF2-40B4-BE49-F238E27FC236}">
                <a16:creationId xmlns:a16="http://schemas.microsoft.com/office/drawing/2014/main" id="{BF4F132A-D524-2D10-A6E3-EDD1AC5EA5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49" y="2737987"/>
            <a:ext cx="5248275" cy="15621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6" descr="Green Impact | Minchinhampton Surgery">
            <a:extLst>
              <a:ext uri="{FF2B5EF4-FFF2-40B4-BE49-F238E27FC236}">
                <a16:creationId xmlns:a16="http://schemas.microsoft.com/office/drawing/2014/main" id="{D4AA9B2E-9B5F-7590-E921-7B2EAB99E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49" y="1110605"/>
            <a:ext cx="3705225" cy="12287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Green Impact Award - Brannam Medical Centre">
            <a:extLst>
              <a:ext uri="{FF2B5EF4-FFF2-40B4-BE49-F238E27FC236}">
                <a16:creationId xmlns:a16="http://schemas.microsoft.com/office/drawing/2014/main" id="{84AD347D-F4BB-809C-54FA-49D29FAAB0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723" y="4698744"/>
            <a:ext cx="3419475" cy="1333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30FB33A-4E3F-01E4-6B96-7CFEC1CECA99}"/>
              </a:ext>
            </a:extLst>
          </p:cNvPr>
          <p:cNvSpPr txBox="1"/>
          <p:nvPr/>
        </p:nvSpPr>
        <p:spPr>
          <a:xfrm>
            <a:off x="7373389" y="1463040"/>
            <a:ext cx="2901142" cy="2862322"/>
          </a:xfrm>
          <a:prstGeom prst="rect">
            <a:avLst/>
          </a:prstGeom>
          <a:noFill/>
        </p:spPr>
        <p:txBody>
          <a:bodyPr wrap="square" rtlCol="0">
            <a:spAutoFit/>
          </a:bodyPr>
          <a:lstStyle/>
          <a:p>
            <a:endParaRPr lang="en-GB" dirty="0"/>
          </a:p>
          <a:p>
            <a:r>
              <a:rPr lang="en-GB" sz="1800" dirty="0">
                <a:latin typeface="Arial" panose="020B0604020202020204" pitchFamily="34" charset="0"/>
                <a:cs typeface="Arial" panose="020B0604020202020204" pitchFamily="34" charset="0"/>
              </a:rPr>
              <a:t>Remove or add images if necessary from the template on slide one.</a:t>
            </a:r>
          </a:p>
          <a:p>
            <a:endParaRPr lang="en-GB" dirty="0">
              <a:latin typeface="Arial" panose="020B0604020202020204" pitchFamily="34" charset="0"/>
              <a:cs typeface="Arial" panose="020B0604020202020204" pitchFamily="34" charset="0"/>
            </a:endParaRPr>
          </a:p>
          <a:p>
            <a:r>
              <a:rPr lang="en-GB" dirty="0"/>
              <a:t>Select the appropriate logo’s to chose from and paste onto your poster.</a:t>
            </a:r>
          </a:p>
          <a:p>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485112082"/>
      </p:ext>
    </p:extLst>
  </p:cSld>
  <p:clrMapOvr>
    <a:masterClrMapping/>
  </p:clrMapOvr>
</p:sld>
</file>

<file path=ppt/theme/theme1.xml><?xml version="1.0" encoding="utf-8"?>
<a:theme xmlns:a="http://schemas.openxmlformats.org/drawingml/2006/main" name="ELHCP Blue">
  <a:themeElements>
    <a:clrScheme name="ELHCP Brand">
      <a:dk1>
        <a:sysClr val="windowText" lastClr="000000"/>
      </a:dk1>
      <a:lt1>
        <a:sysClr val="window" lastClr="FFFFFF"/>
      </a:lt1>
      <a:dk2>
        <a:srgbClr val="44546A"/>
      </a:dk2>
      <a:lt2>
        <a:srgbClr val="E7E6E6"/>
      </a:lt2>
      <a:accent1>
        <a:srgbClr val="0071BC"/>
      </a:accent1>
      <a:accent2>
        <a:srgbClr val="D70B8C"/>
      </a:accent2>
      <a:accent3>
        <a:srgbClr val="A5A5A5"/>
      </a:accent3>
      <a:accent4>
        <a:srgbClr val="FFC000"/>
      </a:accent4>
      <a:accent5>
        <a:srgbClr val="0071BC"/>
      </a:accent5>
      <a:accent6>
        <a:srgbClr val="39B54A"/>
      </a:accent6>
      <a:hlink>
        <a:srgbClr val="0071BC"/>
      </a:hlink>
      <a:folHlink>
        <a:srgbClr val="ED1C2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HCP PRESENTATION TEMPLATE " id="{B7312E50-40D2-4931-B14D-A4B5F2B67F7E}" vid="{5FDA91C8-C1CD-4E4A-9B3C-3CA7CF350F48}"/>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278B98BD8E2B468CE5BD5CE038F74E" ma:contentTypeVersion="17" ma:contentTypeDescription="Create a new document." ma:contentTypeScope="" ma:versionID="9338a78b7ec5445b77fafd82e3fc3fc6">
  <xsd:schema xmlns:xsd="http://www.w3.org/2001/XMLSchema" xmlns:xs="http://www.w3.org/2001/XMLSchema" xmlns:p="http://schemas.microsoft.com/office/2006/metadata/properties" xmlns:ns2="bcf438aa-660b-4746-87db-8a457bdcbdde" xmlns:ns3="499a739b-db39-4600-b538-56c52c51a571" targetNamespace="http://schemas.microsoft.com/office/2006/metadata/properties" ma:root="true" ma:fieldsID="6383efb0782afb16bae22b9f08b8d0cf" ns2:_="" ns3:_="">
    <xsd:import namespace="bcf438aa-660b-4746-87db-8a457bdcbdde"/>
    <xsd:import namespace="499a739b-db39-4600-b538-56c52c51a5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f438aa-660b-4746-87db-8a457bdcbd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99a739b-db39-4600-b538-56c52c51a57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0081193-fe13-4169-92dc-336ccf6904d1}" ma:internalName="TaxCatchAll" ma:showField="CatchAllData" ma:web="499a739b-db39-4600-b538-56c52c51a5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cf438aa-660b-4746-87db-8a457bdcbdde">
      <Terms xmlns="http://schemas.microsoft.com/office/infopath/2007/PartnerControls"/>
    </lcf76f155ced4ddcb4097134ff3c332f>
    <TaxCatchAll xmlns="499a739b-db39-4600-b538-56c52c51a571" xsi:nil="true"/>
  </documentManagement>
</p:properties>
</file>

<file path=customXml/itemProps1.xml><?xml version="1.0" encoding="utf-8"?>
<ds:datastoreItem xmlns:ds="http://schemas.openxmlformats.org/officeDocument/2006/customXml" ds:itemID="{8DD62E5C-5E46-4C20-ACD8-1DF9D9F24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f438aa-660b-4746-87db-8a457bdcbdde"/>
    <ds:schemaRef ds:uri="499a739b-db39-4600-b538-56c52c51a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D9DF2F-0801-47E6-8AFC-A1AF9A995616}">
  <ds:schemaRefs>
    <ds:schemaRef ds:uri="http://schemas.microsoft.com/sharepoint/v3/contenttype/forms"/>
  </ds:schemaRefs>
</ds:datastoreItem>
</file>

<file path=customXml/itemProps3.xml><?xml version="1.0" encoding="utf-8"?>
<ds:datastoreItem xmlns:ds="http://schemas.openxmlformats.org/officeDocument/2006/customXml" ds:itemID="{6474FD7A-83F6-467F-9719-5A2E2DBCAF8B}">
  <ds:schemaRefs>
    <ds:schemaRef ds:uri="bcf438aa-660b-4746-87db-8a457bdcbdde"/>
    <ds:schemaRef ds:uri="http://schemas.microsoft.com/office/2006/metadata/properties"/>
    <ds:schemaRef ds:uri="http://schemas.microsoft.com/office/infopath/2007/PartnerControls"/>
    <ds:schemaRef ds:uri="http://www.w3.org/XML/1998/namespace"/>
    <ds:schemaRef ds:uri="http://purl.org/dc/terms/"/>
    <ds:schemaRef ds:uri="499a739b-db39-4600-b538-56c52c51a571"/>
    <ds:schemaRef ds:uri="http://purl.org/dc/elements/1.1/"/>
    <ds:schemaRef ds:uri="http://purl.org/dc/dcmitype/"/>
    <ds:schemaRef ds:uri="http://schemas.microsoft.com/office/2006/documentManagement/types"/>
    <ds:schemaRef ds:uri="http://schemas.openxmlformats.org/package/2006/metadata/core-propertie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751</TotalTime>
  <Words>61</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Trebuchet MS</vt:lpstr>
      <vt:lpstr>Wingdings 3</vt:lpstr>
      <vt:lpstr>ELHCP Blue</vt:lpstr>
      <vt:lpstr>Facet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BATT, Vicki (NHS NEL CSU)</dc:creator>
  <cp:lastModifiedBy>WATERS, Rebecca (NHS NORTH EAST LONDON ICB - A3A8R)</cp:lastModifiedBy>
  <cp:revision>19</cp:revision>
  <dcterms:created xsi:type="dcterms:W3CDTF">2019-11-22T08:10:59Z</dcterms:created>
  <dcterms:modified xsi:type="dcterms:W3CDTF">2024-06-04T16:11:24Z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0x010100D2278B98BD8E2B468CE5BD5CE038F74E</vt:lpwstr>
  </property>
  <property fmtid="{D5CDD505-2E9C-101B-9397-08002B2CF9AE}" pid="3" name="MediaServiceImageTags">
    <vt:lpwstr/>
  </property>
</Properties>
</file>