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4EEA5-8A24-EE23-BF0F-932D1FD91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1CA914-4B69-D66D-97C9-235D5318C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7F2593-AA1C-C471-69E4-EAA990C6D11F}"/>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B23E7B9B-287D-468C-35E7-4530072A5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2787FF-32DC-FCF5-6744-2A9BEC0978FC}"/>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69897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9529-CDFE-6351-860C-AA657CFB7A6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07E8BD-4035-2646-ED09-18FA00802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77A023-5F3F-9C4C-CD19-2ECE8457E13A}"/>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E3EE6DA8-B064-AC04-7000-6701051C67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10F88A-09E5-9DF1-6D01-6E009A7BC921}"/>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63981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7BBAD2-BC13-A5A0-00CA-C4B775C496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6FA3F9-3241-CF29-D07E-C7D662C2EF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A699A-C5BD-9A67-D49D-32E4C68022B9}"/>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1307A937-59F5-BC49-5A9B-10EB576EA0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6B7EA-79D1-9D4B-743B-AD4C703FC6E4}"/>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43235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8B26D-3AD7-AC56-12D2-694F288D39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5A9CB3-B5D0-DDCE-80FF-491AE88FC6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C6ED8A-2FB4-1B21-9D10-7671A227EB6A}"/>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AD7132FD-221D-18FA-D6E3-AC19A4398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80585B-CF0F-5721-08BC-606778D5C075}"/>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82276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3140-B8CF-9201-A06A-4240DEA7A6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A2DE4F-4EB8-4844-2E0E-D2BE2B5063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F6C869-290A-4112-2199-F7599E8A415E}"/>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38F00D9A-D7AA-7159-81E7-34C3C25090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3797E-0DC0-D51F-A115-0A2BB36F75BA}"/>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266349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EEC9-9AB6-EB7F-692A-D2047AB199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35DD38-1A76-4EDF-3DF3-6E9EFD4218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6DD2F3-6332-508E-6934-7BF63ED76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107EE8-680E-AB0D-970E-122B45F15F06}"/>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6" name="Footer Placeholder 5">
            <a:extLst>
              <a:ext uri="{FF2B5EF4-FFF2-40B4-BE49-F238E27FC236}">
                <a16:creationId xmlns:a16="http://schemas.microsoft.com/office/drawing/2014/main" id="{5777BD0F-4031-156B-9008-A2D0112AFF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316DB-C067-BEA1-0FCB-6E2E31203422}"/>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352256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0ED31-1FB2-FF4B-5348-747D224005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DBEB53-459D-AA62-CFE9-4356C580D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9A21B-4653-B534-0D73-C7E56A4B63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B03E2A-64D7-7C2F-8D3B-3DADA3BAC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5DB61E-BCA3-A6DA-6273-E6149EA059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BC5F400-0B09-D59F-8485-D479E0BEB14E}"/>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8" name="Footer Placeholder 7">
            <a:extLst>
              <a:ext uri="{FF2B5EF4-FFF2-40B4-BE49-F238E27FC236}">
                <a16:creationId xmlns:a16="http://schemas.microsoft.com/office/drawing/2014/main" id="{4925EDAF-720E-5D1C-D69D-F076EB58BA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0D8823-92E8-1C62-9E59-83865C1F5D6D}"/>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33570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FE9B-5B24-38F5-64A8-7A5366A775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4DCAD4-A4C1-E9C2-E2D6-6384EF565259}"/>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4" name="Footer Placeholder 3">
            <a:extLst>
              <a:ext uri="{FF2B5EF4-FFF2-40B4-BE49-F238E27FC236}">
                <a16:creationId xmlns:a16="http://schemas.microsoft.com/office/drawing/2014/main" id="{43BDC90E-DC8B-DF25-DBB7-01C6A5F861F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7C7305-004E-9DB9-6794-7CECE5718912}"/>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213164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EEBEF8-4C99-3FB0-9E32-A7B990E3FC99}"/>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3" name="Footer Placeholder 2">
            <a:extLst>
              <a:ext uri="{FF2B5EF4-FFF2-40B4-BE49-F238E27FC236}">
                <a16:creationId xmlns:a16="http://schemas.microsoft.com/office/drawing/2014/main" id="{A9449433-D445-EDF5-417F-CFBA116D23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8FA95B-EBE8-EC83-FA48-A7826BA503D1}"/>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62891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9351-02D3-2236-CE31-C71996915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A4EC78-5CE0-23DA-E012-916EC490A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AE2546-8098-17A5-81D4-34C5DDC5E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7F633-4F33-4276-3DC9-FCB15276D00D}"/>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6" name="Footer Placeholder 5">
            <a:extLst>
              <a:ext uri="{FF2B5EF4-FFF2-40B4-BE49-F238E27FC236}">
                <a16:creationId xmlns:a16="http://schemas.microsoft.com/office/drawing/2014/main" id="{574E679E-A378-86EC-1242-22FE08591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E90DCE-7F47-9A04-8765-B9650E98503F}"/>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136755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811A-BC52-A105-5C17-E584C81B36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F14339-F5BC-00FE-D20F-0F2D14840F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8F45E0-F62E-54D2-B0D4-1C1411B35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45D65-1235-F15F-D9D6-C8FB9969588D}"/>
              </a:ext>
            </a:extLst>
          </p:cNvPr>
          <p:cNvSpPr>
            <a:spLocks noGrp="1"/>
          </p:cNvSpPr>
          <p:nvPr>
            <p:ph type="dt" sz="half" idx="10"/>
          </p:nvPr>
        </p:nvSpPr>
        <p:spPr/>
        <p:txBody>
          <a:bodyPr/>
          <a:lstStyle/>
          <a:p>
            <a:fld id="{66EE0D30-EBA5-499B-8B61-3558B24156FB}" type="datetimeFigureOut">
              <a:rPr lang="en-GB" smtClean="0"/>
              <a:t>05/12/2023</a:t>
            </a:fld>
            <a:endParaRPr lang="en-GB"/>
          </a:p>
        </p:txBody>
      </p:sp>
      <p:sp>
        <p:nvSpPr>
          <p:cNvPr id="6" name="Footer Placeholder 5">
            <a:extLst>
              <a:ext uri="{FF2B5EF4-FFF2-40B4-BE49-F238E27FC236}">
                <a16:creationId xmlns:a16="http://schemas.microsoft.com/office/drawing/2014/main" id="{F4D1A309-E26F-3A7B-B2B5-9B744A65A3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CB9B8F-E5ED-CF0D-ECD0-50E501261FFE}"/>
              </a:ext>
            </a:extLst>
          </p:cNvPr>
          <p:cNvSpPr>
            <a:spLocks noGrp="1"/>
          </p:cNvSpPr>
          <p:nvPr>
            <p:ph type="sldNum" sz="quarter" idx="12"/>
          </p:nvPr>
        </p:nvSpPr>
        <p:spPr/>
        <p:txBody>
          <a:bodyPr/>
          <a:lstStyle/>
          <a:p>
            <a:fld id="{8812B15E-2A82-419F-9C2A-03D59C501715}" type="slidenum">
              <a:rPr lang="en-GB" smtClean="0"/>
              <a:t>‹#›</a:t>
            </a:fld>
            <a:endParaRPr lang="en-GB"/>
          </a:p>
        </p:txBody>
      </p:sp>
    </p:spTree>
    <p:extLst>
      <p:ext uri="{BB962C8B-B14F-4D97-AF65-F5344CB8AC3E}">
        <p14:creationId xmlns:p14="http://schemas.microsoft.com/office/powerpoint/2010/main" val="401271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6085F-1529-CC38-8148-E52C913A4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715E87-EDD2-AE44-F19B-F096D31FC8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744F83-CD0E-5DC4-BEAD-C7D075964D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E0D30-EBA5-499B-8B61-3558B24156FB}" type="datetimeFigureOut">
              <a:rPr lang="en-GB" smtClean="0"/>
              <a:t>05/12/2023</a:t>
            </a:fld>
            <a:endParaRPr lang="en-GB"/>
          </a:p>
        </p:txBody>
      </p:sp>
      <p:sp>
        <p:nvSpPr>
          <p:cNvPr id="5" name="Footer Placeholder 4">
            <a:extLst>
              <a:ext uri="{FF2B5EF4-FFF2-40B4-BE49-F238E27FC236}">
                <a16:creationId xmlns:a16="http://schemas.microsoft.com/office/drawing/2014/main" id="{02FFBCE5-4244-8663-9D4C-AA13C93DDE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94C691-AAAA-36A4-9F3D-F6C520A59F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2B15E-2A82-419F-9C2A-03D59C501715}" type="slidenum">
              <a:rPr lang="en-GB" smtClean="0"/>
              <a:t>‹#›</a:t>
            </a:fld>
            <a:endParaRPr lang="en-GB"/>
          </a:p>
        </p:txBody>
      </p:sp>
    </p:spTree>
    <p:extLst>
      <p:ext uri="{BB962C8B-B14F-4D97-AF65-F5344CB8AC3E}">
        <p14:creationId xmlns:p14="http://schemas.microsoft.com/office/powerpoint/2010/main" val="2864411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eams.microsoft.com/l/meetup-join/19%3ameeting_MjViMzQ5NjAtM2E2Yy00NGU1LTgwODUtNjg3ZTcxNjQxMjNi%40thread.v2/0?context=%7b%22Tid%22%3a%2237c354b2-85b0-47f5-b222-07b48d774ee3%22%2c%22Oid%22%3a%220be88497-20df-45b9-94da-39de2de8e317%22%7d" TargetMode="External"/><Relationship Id="rId2" Type="http://schemas.openxmlformats.org/officeDocument/2006/relationships/hyperlink" Target="mailto:guyslade@nh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4D59E-70D8-9465-77B9-CF337B67C727}"/>
              </a:ext>
            </a:extLst>
          </p:cNvPr>
          <p:cNvSpPr>
            <a:spLocks noGrp="1"/>
          </p:cNvSpPr>
          <p:nvPr>
            <p:ph type="title"/>
          </p:nvPr>
        </p:nvSpPr>
        <p:spPr>
          <a:xfrm>
            <a:off x="838200" y="812165"/>
            <a:ext cx="10515600" cy="1325563"/>
          </a:xfrm>
        </p:spPr>
        <p:txBody>
          <a:bodyPr>
            <a:normAutofit/>
          </a:bodyPr>
          <a:lstStyle/>
          <a:p>
            <a:r>
              <a:rPr kumimoji="0" lang="en-GB" sz="4000" b="1" i="0" u="none" strike="noStrike" kern="1200" cap="none" spc="0" normalizeH="0" baseline="0" noProof="0" dirty="0">
                <a:ln>
                  <a:noFill/>
                </a:ln>
                <a:solidFill>
                  <a:srgbClr val="005EB8"/>
                </a:solidFill>
                <a:effectLst/>
                <a:uLnTx/>
                <a:uFillTx/>
                <a:latin typeface="Arial" panose="020B0604020202020204" pitchFamily="34" charset="0"/>
                <a:ea typeface="Cambria" panose="02040503050406030204" pitchFamily="18" charset="0"/>
                <a:cs typeface="Times New Roman" panose="02020603050405020304" pitchFamily="18" charset="0"/>
              </a:rPr>
              <a:t>Tower Hamlets Women’s Health Hub update</a:t>
            </a:r>
            <a:endParaRPr lang="en-GB" sz="4000" dirty="0"/>
          </a:p>
        </p:txBody>
      </p:sp>
      <p:sp>
        <p:nvSpPr>
          <p:cNvPr id="3" name="Content Placeholder 2">
            <a:extLst>
              <a:ext uri="{FF2B5EF4-FFF2-40B4-BE49-F238E27FC236}">
                <a16:creationId xmlns:a16="http://schemas.microsoft.com/office/drawing/2014/main" id="{655F3D99-1D8E-88B0-B120-232CF45A0A2F}"/>
              </a:ext>
            </a:extLst>
          </p:cNvPr>
          <p:cNvSpPr>
            <a:spLocks noGrp="1"/>
          </p:cNvSpPr>
          <p:nvPr>
            <p:ph idx="1"/>
          </p:nvPr>
        </p:nvSpPr>
        <p:spPr>
          <a:xfrm>
            <a:off x="838200" y="2323465"/>
            <a:ext cx="10515600" cy="4351338"/>
          </a:xfrm>
        </p:spPr>
        <p:txBody>
          <a:bodyPr/>
          <a:lstStyle/>
          <a:p>
            <a:pPr marL="0" indent="0">
              <a:buNone/>
            </a:pPr>
            <a:r>
              <a:rPr lang="en-GB" b="1" dirty="0"/>
              <a:t>Guy Slade</a:t>
            </a:r>
            <a:r>
              <a:rPr lang="en-GB" dirty="0"/>
              <a:t/>
            </a:r>
            <a:br>
              <a:rPr lang="en-GB" dirty="0"/>
            </a:br>
            <a:r>
              <a:rPr lang="en-GB" dirty="0"/>
              <a:t>Women’s Health Hub Project Manager – Tower Hamlets and City &amp; Hackney</a:t>
            </a:r>
            <a:br>
              <a:rPr lang="en-GB" dirty="0"/>
            </a:br>
            <a:r>
              <a:rPr lang="en-GB" dirty="0"/>
              <a:t>Homerton Healthcare and Barts Health</a:t>
            </a:r>
          </a:p>
          <a:p>
            <a:pPr marL="0" indent="0">
              <a:buNone/>
            </a:pPr>
            <a:endParaRPr lang="en-GB" dirty="0"/>
          </a:p>
          <a:p>
            <a:pPr marL="0" indent="0">
              <a:buNone/>
            </a:pPr>
            <a:r>
              <a:rPr lang="en-GB" b="1" dirty="0"/>
              <a:t>Ishi Bains</a:t>
            </a:r>
          </a:p>
          <a:p>
            <a:pPr marL="0" indent="0">
              <a:buNone/>
            </a:pPr>
            <a:r>
              <a:rPr lang="en-GB" dirty="0"/>
              <a:t>GP THCCG, Primary care lead for gynaecology NHS London, </a:t>
            </a:r>
          </a:p>
          <a:p>
            <a:pPr marL="0" indent="0">
              <a:buNone/>
            </a:pPr>
            <a:r>
              <a:rPr lang="en-GB" dirty="0"/>
              <a:t>Planned care clinical lead - women’s health NEL ICB </a:t>
            </a:r>
          </a:p>
          <a:p>
            <a:pPr marL="0" indent="0">
              <a:buNone/>
            </a:pPr>
            <a:endParaRPr lang="en-GB" b="1" dirty="0"/>
          </a:p>
        </p:txBody>
      </p:sp>
    </p:spTree>
    <p:extLst>
      <p:ext uri="{BB962C8B-B14F-4D97-AF65-F5344CB8AC3E}">
        <p14:creationId xmlns:p14="http://schemas.microsoft.com/office/powerpoint/2010/main" val="238589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CD98A6-1B0E-6DB6-9132-CD854ECC6774}"/>
              </a:ext>
            </a:extLst>
          </p:cNvPr>
          <p:cNvSpPr txBox="1"/>
          <p:nvPr/>
        </p:nvSpPr>
        <p:spPr>
          <a:xfrm>
            <a:off x="792480" y="1076960"/>
            <a:ext cx="10464800" cy="4524315"/>
          </a:xfrm>
          <a:prstGeom prst="rect">
            <a:avLst/>
          </a:prstGeom>
          <a:noFill/>
        </p:spPr>
        <p:txBody>
          <a:bodyPr wrap="square">
            <a:spAutoFit/>
          </a:bodyPr>
          <a:lstStyle/>
          <a:p>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Tower Hamlets Women’s Health Hub is arriving on</a:t>
            </a:r>
            <a:endParaRPr lang="en-GB" sz="2400" dirty="0">
              <a:effectLst/>
              <a:latin typeface="Arial" panose="020B0604020202020204" pitchFamily="34" charset="0"/>
              <a:ea typeface="Cambria" panose="02040503050406030204" pitchFamily="18" charset="0"/>
              <a:cs typeface="Times New Roman" panose="02020603050405020304" pitchFamily="18" charset="0"/>
            </a:endParaRPr>
          </a:p>
          <a:p>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1</a:t>
            </a:r>
            <a:r>
              <a:rPr lang="en-GB" sz="2400" b="1" baseline="30000"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st</a:t>
            </a:r>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 December 2023, including</a:t>
            </a:r>
            <a:endParaRPr lang="en-GB" sz="2400" dirty="0">
              <a:effectLst/>
              <a:latin typeface="Arial" panose="020B0604020202020204" pitchFamily="34" charset="0"/>
              <a:ea typeface="Cambria" panose="02040503050406030204" pitchFamily="18" charset="0"/>
              <a:cs typeface="Times New Roman" panose="02020603050405020304" pitchFamily="18" charset="0"/>
            </a:endParaRPr>
          </a:p>
          <a:p>
            <a:pPr marL="457200"/>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pPr marL="342900" lvl="0" indent="-342900">
              <a:buFont typeface="Symbol" panose="05050102010706020507" pitchFamily="18" charset="2"/>
              <a:buChar char=""/>
            </a:pPr>
            <a:r>
              <a:rPr lang="en-GB" sz="1600" b="1" dirty="0">
                <a:effectLst/>
                <a:latin typeface="Arial" panose="020B0604020202020204" pitchFamily="34" charset="0"/>
                <a:ea typeface="Cambria" panose="02040503050406030204" pitchFamily="18" charset="0"/>
                <a:cs typeface="Times New Roman" panose="02020603050405020304" pitchFamily="18" charset="0"/>
              </a:rPr>
              <a:t>Single Point of Access</a:t>
            </a:r>
            <a:r>
              <a:rPr lang="en-GB" sz="1600" dirty="0">
                <a:effectLst/>
                <a:latin typeface="Arial" panose="020B0604020202020204" pitchFamily="34" charset="0"/>
                <a:ea typeface="Cambria" panose="02040503050406030204" pitchFamily="18" charset="0"/>
                <a:cs typeface="Times New Roman" panose="02020603050405020304" pitchFamily="18" charset="0"/>
              </a:rPr>
              <a:t> for women’s health advice and triage to the right service</a:t>
            </a:r>
          </a:p>
          <a:p>
            <a:pPr marL="342900" lvl="0" indent="-342900">
              <a:buFont typeface="Symbol" panose="05050102010706020507" pitchFamily="18" charset="2"/>
              <a:buChar char=""/>
            </a:pPr>
            <a:r>
              <a:rPr lang="en-GB" sz="1600" b="1" dirty="0">
                <a:effectLst/>
                <a:latin typeface="Arial" panose="020B0604020202020204" pitchFamily="34" charset="0"/>
                <a:ea typeface="Cambria" panose="02040503050406030204" pitchFamily="18" charset="0"/>
                <a:cs typeface="Times New Roman" panose="02020603050405020304" pitchFamily="18" charset="0"/>
              </a:rPr>
              <a:t>Women’s Health Hub clinics</a:t>
            </a:r>
            <a:r>
              <a:rPr lang="en-GB" sz="1600" dirty="0">
                <a:effectLst/>
                <a:latin typeface="Arial" panose="020B0604020202020204" pitchFamily="34" charset="0"/>
                <a:ea typeface="Cambria" panose="02040503050406030204" pitchFamily="18" charset="0"/>
                <a:cs typeface="Times New Roman" panose="02020603050405020304" pitchFamily="18" charset="0"/>
              </a:rPr>
              <a:t> led by a multidisciplinary team</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Why a Women’s Health Hub?</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Tower Hamlets faces significant challenges in managing women’s health:</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increasing demand for care, particularly for chronic problems like menopause, menstrual health, PCOS and other pelvic health</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variable confidence and skill sets in managing women’s health in primary care</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convoluted pathways across community, general and specialist services</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long wait times</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women going to the wrong sub-specialty clinics</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inefficient use of outpatient capacity</a:t>
            </a:r>
          </a:p>
        </p:txBody>
      </p:sp>
    </p:spTree>
    <p:extLst>
      <p:ext uri="{BB962C8B-B14F-4D97-AF65-F5344CB8AC3E}">
        <p14:creationId xmlns:p14="http://schemas.microsoft.com/office/powerpoint/2010/main" val="201891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5276-00B0-A8E3-C7BB-CFE18C8EDE7E}"/>
              </a:ext>
            </a:extLst>
          </p:cNvPr>
          <p:cNvSpPr>
            <a:spLocks noGrp="1"/>
          </p:cNvSpPr>
          <p:nvPr>
            <p:ph type="title"/>
          </p:nvPr>
        </p:nvSpPr>
        <p:spPr>
          <a:xfrm>
            <a:off x="1046080" y="912812"/>
            <a:ext cx="10515600" cy="894715"/>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5EB8"/>
                </a:solidFill>
                <a:effectLst/>
                <a:uLnTx/>
                <a:uFillTx/>
                <a:latin typeface="Arial" panose="020B0604020202020204" pitchFamily="34" charset="0"/>
                <a:ea typeface="Cambria" panose="02040503050406030204" pitchFamily="18" charset="0"/>
                <a:cs typeface="Times New Roman" panose="02020603050405020304" pitchFamily="18" charset="0"/>
              </a:rPr>
              <a:t>Overview of changes to Gynaecology referral pathways</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Times New Roman" panose="02020603050405020304" pitchFamily="18" charset="0"/>
              </a:rPr>
              <a:t/>
            </a:r>
            <a:b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Times New Roman" panose="02020603050405020304" pitchFamily="18" charset="0"/>
              </a:rPr>
            </a:br>
            <a:endParaRPr lang="en-GB" b="1" dirty="0"/>
          </a:p>
        </p:txBody>
      </p:sp>
      <p:pic>
        <p:nvPicPr>
          <p:cNvPr id="4" name="Picture 3">
            <a:extLst>
              <a:ext uri="{FF2B5EF4-FFF2-40B4-BE49-F238E27FC236}">
                <a16:creationId xmlns:a16="http://schemas.microsoft.com/office/drawing/2014/main" id="{5AA08105-BDDB-4D65-1C6C-E8504CB1D6D8}"/>
              </a:ext>
            </a:extLst>
          </p:cNvPr>
          <p:cNvPicPr>
            <a:picLocks noChangeAspect="1"/>
          </p:cNvPicPr>
          <p:nvPr/>
        </p:nvPicPr>
        <p:blipFill rotWithShape="1">
          <a:blip r:embed="rId2"/>
          <a:srcRect l="2216" t="17334" r="9705" b="8213"/>
          <a:stretch/>
        </p:blipFill>
        <p:spPr bwMode="auto">
          <a:xfrm>
            <a:off x="1868169" y="1807527"/>
            <a:ext cx="8871423" cy="421735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9338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CD9FC0-E347-32C6-FF70-CF6F23A90B5A}"/>
              </a:ext>
            </a:extLst>
          </p:cNvPr>
          <p:cNvSpPr txBox="1"/>
          <p:nvPr/>
        </p:nvSpPr>
        <p:spPr>
          <a:xfrm>
            <a:off x="609600" y="735955"/>
            <a:ext cx="10607040" cy="5878532"/>
          </a:xfrm>
          <a:prstGeom prst="rect">
            <a:avLst/>
          </a:prstGeom>
          <a:noFill/>
        </p:spPr>
        <p:txBody>
          <a:bodyPr wrap="square">
            <a:spAutoFit/>
          </a:bodyPr>
          <a:lstStyle/>
          <a:p>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Single Point of Access</a:t>
            </a:r>
            <a:endParaRPr lang="en-GB" sz="2400" dirty="0">
              <a:effectLst/>
              <a:latin typeface="Arial" panose="020B0604020202020204" pitchFamily="34" charset="0"/>
              <a:ea typeface="Cambria" panose="02040503050406030204" pitchFamily="18" charset="0"/>
              <a:cs typeface="Times New Roman" panose="02020603050405020304" pitchFamily="18" charset="0"/>
            </a:endParaRPr>
          </a:p>
          <a:p>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From </a:t>
            </a:r>
            <a:r>
              <a:rPr lang="en-GB" sz="1600" b="1" dirty="0">
                <a:effectLst/>
                <a:latin typeface="Arial" panose="020B0604020202020204" pitchFamily="34" charset="0"/>
                <a:ea typeface="Cambria" panose="02040503050406030204" pitchFamily="18" charset="0"/>
                <a:cs typeface="Times New Roman" panose="02020603050405020304" pitchFamily="18" charset="0"/>
              </a:rPr>
              <a:t>Friday 1</a:t>
            </a:r>
            <a:r>
              <a:rPr lang="en-GB" sz="1600" b="1" baseline="30000" dirty="0">
                <a:effectLst/>
                <a:latin typeface="Arial" panose="020B0604020202020204" pitchFamily="34" charset="0"/>
                <a:ea typeface="Cambria" panose="02040503050406030204" pitchFamily="18" charset="0"/>
                <a:cs typeface="Times New Roman" panose="02020603050405020304" pitchFamily="18" charset="0"/>
              </a:rPr>
              <a:t>st</a:t>
            </a:r>
            <a:r>
              <a:rPr lang="en-GB" sz="1600" b="1" dirty="0">
                <a:effectLst/>
                <a:latin typeface="Arial" panose="020B0604020202020204" pitchFamily="34" charset="0"/>
                <a:ea typeface="Cambria" panose="02040503050406030204" pitchFamily="18" charset="0"/>
                <a:cs typeface="Times New Roman" panose="02020603050405020304" pitchFamily="18" charset="0"/>
              </a:rPr>
              <a:t> December 2023</a:t>
            </a:r>
            <a:r>
              <a:rPr lang="en-GB" sz="1600" dirty="0">
                <a:effectLst/>
                <a:latin typeface="Arial" panose="020B0604020202020204" pitchFamily="34" charset="0"/>
                <a:ea typeface="Cambria" panose="02040503050406030204" pitchFamily="18" charset="0"/>
                <a:cs typeface="Times New Roman" panose="02020603050405020304" pitchFamily="18" charset="0"/>
              </a:rPr>
              <a:t>, all GP requests for advice or referrals for gynaecology services go through a Single Point of Access – except for 2 week waits, women in pregnancy, abortions, emergency gynaecology and &lt;16 year olds.</a:t>
            </a:r>
          </a:p>
          <a:p>
            <a:endParaRPr lang="en-GB" sz="1600" dirty="0">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On ERS, GPs will use, within the Gynaecology specialty:</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i="1" dirty="0">
                <a:effectLst/>
                <a:latin typeface="Arial" panose="020B0604020202020204" pitchFamily="34" charset="0"/>
                <a:ea typeface="Cambria" panose="02040503050406030204" pitchFamily="18" charset="0"/>
                <a:cs typeface="Times New Roman" panose="02020603050405020304" pitchFamily="18" charset="0"/>
              </a:rPr>
              <a:t>Advice &amp; Guidance – Tower Hamlets Women’s Health Hub Single Point of Access - Barts Health NHS Trust – R1</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i="1" dirty="0">
                <a:effectLst/>
                <a:latin typeface="Arial" panose="020B0604020202020204" pitchFamily="34" charset="0"/>
                <a:ea typeface="Cambria" panose="02040503050406030204" pitchFamily="18" charset="0"/>
                <a:cs typeface="Times New Roman" panose="02020603050405020304" pitchFamily="18" charset="0"/>
              </a:rPr>
              <a:t> </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Advice and triage provided by a MDT, including:</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Consultant Gynaecologist</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Sexual and Reproductive Health Consultant</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GP with a Special Interest (GPSI) in Women’s Health</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Administrator</a:t>
            </a:r>
          </a:p>
          <a:p>
            <a:pPr marL="342900" lvl="0" indent="-342900">
              <a:buFont typeface="Symbol" panose="05050102010706020507" pitchFamily="18" charset="2"/>
              <a:buChar char=""/>
            </a:pP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on </a:t>
            </a:r>
            <a:r>
              <a:rPr lang="en-GB" sz="1600" b="1" dirty="0">
                <a:effectLst/>
                <a:latin typeface="Arial" panose="020B0604020202020204" pitchFamily="34" charset="0"/>
                <a:ea typeface="Cambria" panose="02040503050406030204" pitchFamily="18" charset="0"/>
                <a:cs typeface="Times New Roman" panose="02020603050405020304" pitchFamily="18" charset="0"/>
              </a:rPr>
              <a:t>Monday afternoon</a:t>
            </a:r>
            <a:r>
              <a:rPr lang="en-GB" sz="1600" dirty="0">
                <a:effectLst/>
                <a:latin typeface="Arial" panose="020B0604020202020204" pitchFamily="34" charset="0"/>
                <a:ea typeface="Cambria" panose="02040503050406030204" pitchFamily="18" charset="0"/>
                <a:cs typeface="Times New Roman" panose="02020603050405020304" pitchFamily="18" charset="0"/>
              </a:rPr>
              <a:t>, </a:t>
            </a:r>
            <a:r>
              <a:rPr lang="en-GB" sz="1600" b="1" dirty="0">
                <a:effectLst/>
                <a:latin typeface="Arial" panose="020B0604020202020204" pitchFamily="34" charset="0"/>
                <a:ea typeface="Cambria" panose="02040503050406030204" pitchFamily="18" charset="0"/>
                <a:cs typeface="Times New Roman" panose="02020603050405020304" pitchFamily="18" charset="0"/>
              </a:rPr>
              <a:t>Tuesday morning </a:t>
            </a:r>
            <a:r>
              <a:rPr lang="en-GB" sz="1600" dirty="0">
                <a:effectLst/>
                <a:latin typeface="Arial" panose="020B0604020202020204" pitchFamily="34" charset="0"/>
                <a:ea typeface="Cambria" panose="02040503050406030204" pitchFamily="18" charset="0"/>
                <a:cs typeface="Times New Roman" panose="02020603050405020304" pitchFamily="18" charset="0"/>
              </a:rPr>
              <a:t>and </a:t>
            </a:r>
            <a:r>
              <a:rPr lang="en-GB" sz="1600" b="1" dirty="0">
                <a:effectLst/>
                <a:latin typeface="Arial" panose="020B0604020202020204" pitchFamily="34" charset="0"/>
                <a:ea typeface="Cambria" panose="02040503050406030204" pitchFamily="18" charset="0"/>
                <a:cs typeface="Times New Roman" panose="02020603050405020304" pitchFamily="18" charset="0"/>
              </a:rPr>
              <a:t>Thursday morning</a:t>
            </a:r>
            <a:endParaRPr lang="en-GB" sz="1600" b="1" dirty="0">
              <a:latin typeface="Arial" panose="020B0604020202020204" pitchFamily="34" charset="0"/>
              <a:ea typeface="Cambria" panose="02040503050406030204" pitchFamily="18" charset="0"/>
              <a:cs typeface="Times New Roman" panose="02020603050405020304" pitchFamily="18" charset="0"/>
            </a:endParaRPr>
          </a:p>
          <a:p>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We are also working towards providing a hotline for GPs to briefly discuss any queries they may have.</a:t>
            </a:r>
          </a:p>
          <a:p>
            <a:endParaRPr lang="en-GB" sz="1600" dirty="0">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Practised running through Advice &amp; Guidance over last 6 weeks and reduced backlog.</a:t>
            </a:r>
          </a:p>
          <a:p>
            <a:endParaRPr lang="en-GB" sz="1600" dirty="0">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Aim to improve quality of advice and more efficient use of services (including new Women’s Health Hub clinics)</a:t>
            </a:r>
          </a:p>
        </p:txBody>
      </p:sp>
    </p:spTree>
    <p:extLst>
      <p:ext uri="{BB962C8B-B14F-4D97-AF65-F5344CB8AC3E}">
        <p14:creationId xmlns:p14="http://schemas.microsoft.com/office/powerpoint/2010/main" val="242147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2AED4F-7D8C-F255-EF95-A1694C44F261}"/>
              </a:ext>
            </a:extLst>
          </p:cNvPr>
          <p:cNvSpPr txBox="1"/>
          <p:nvPr/>
        </p:nvSpPr>
        <p:spPr>
          <a:xfrm>
            <a:off x="447040" y="528321"/>
            <a:ext cx="11369040" cy="5755422"/>
          </a:xfrm>
          <a:prstGeom prst="rect">
            <a:avLst/>
          </a:prstGeom>
          <a:noFill/>
        </p:spPr>
        <p:txBody>
          <a:bodyPr wrap="square">
            <a:spAutoFit/>
          </a:bodyPr>
          <a:lstStyle/>
          <a:p>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Women’s Health Hub clinics</a:t>
            </a:r>
          </a:p>
          <a:p>
            <a:endParaRPr lang="en-GB" sz="24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latin typeface="Arial" panose="020B0604020202020204" pitchFamily="34" charset="0"/>
                <a:ea typeface="Cambria" panose="02040503050406030204" pitchFamily="18" charset="0"/>
                <a:cs typeface="Times New Roman" panose="02020603050405020304" pitchFamily="18" charset="0"/>
              </a:rPr>
              <a:t>MDT </a:t>
            </a:r>
            <a:r>
              <a:rPr lang="en-GB" sz="1600" dirty="0">
                <a:effectLst/>
                <a:latin typeface="Arial" panose="020B0604020202020204" pitchFamily="34" charset="0"/>
                <a:ea typeface="Cambria" panose="02040503050406030204" pitchFamily="18" charset="0"/>
                <a:cs typeface="Times New Roman" panose="02020603050405020304" pitchFamily="18" charset="0"/>
              </a:rPr>
              <a:t>at Sylvia Pankhurst Centre/Community Women’s Health Services at </a:t>
            </a:r>
            <a:r>
              <a:rPr lang="en-GB" sz="1600" b="1" dirty="0">
                <a:effectLst/>
                <a:latin typeface="Arial" panose="020B0604020202020204" pitchFamily="34" charset="0"/>
                <a:ea typeface="Cambria" panose="02040503050406030204" pitchFamily="18" charset="0"/>
                <a:cs typeface="Times New Roman" panose="02020603050405020304" pitchFamily="18" charset="0"/>
              </a:rPr>
              <a:t>Mile End Hospital</a:t>
            </a:r>
            <a:endParaRPr lang="en-GB" sz="1600" b="1" dirty="0">
              <a:latin typeface="Arial" panose="020B0604020202020204" pitchFamily="34" charset="0"/>
              <a:ea typeface="Cambria" panose="02040503050406030204" pitchFamily="18" charset="0"/>
              <a:cs typeface="Times New Roman" panose="02020603050405020304" pitchFamily="18" charset="0"/>
            </a:endParaRPr>
          </a:p>
          <a:p>
            <a:endParaRPr lang="en-GB" sz="1600" dirty="0">
              <a:latin typeface="Arial" panose="020B0604020202020204" pitchFamily="34" charset="0"/>
              <a:ea typeface="Cambria" panose="02040503050406030204" pitchFamily="18" charset="0"/>
              <a:cs typeface="Times New Roman" panose="02020603050405020304" pitchFamily="18" charset="0"/>
            </a:endParaRPr>
          </a:p>
          <a:p>
            <a:r>
              <a:rPr lang="en-GB" sz="1600" dirty="0">
                <a:latin typeface="Arial" panose="020B0604020202020204" pitchFamily="34" charset="0"/>
                <a:ea typeface="Cambria" panose="02040503050406030204" pitchFamily="18" charset="0"/>
                <a:cs typeface="Times New Roman" panose="02020603050405020304" pitchFamily="18" charset="0"/>
              </a:rPr>
              <a:t>O</a:t>
            </a:r>
            <a:r>
              <a:rPr lang="en-GB" sz="1600" dirty="0">
                <a:effectLst/>
                <a:latin typeface="Arial" panose="020B0604020202020204" pitchFamily="34" charset="0"/>
                <a:ea typeface="Cambria" panose="02040503050406030204" pitchFamily="18" charset="0"/>
                <a:cs typeface="Times New Roman" panose="02020603050405020304" pitchFamily="18" charset="0"/>
              </a:rPr>
              <a:t>n </a:t>
            </a:r>
            <a:r>
              <a:rPr lang="en-GB" sz="1600" b="1" dirty="0">
                <a:effectLst/>
                <a:latin typeface="Arial" panose="020B0604020202020204" pitchFamily="34" charset="0"/>
                <a:ea typeface="Cambria" panose="02040503050406030204" pitchFamily="18" charset="0"/>
                <a:cs typeface="Times New Roman" panose="02020603050405020304" pitchFamily="18" charset="0"/>
              </a:rPr>
              <a:t>Wednesdays</a:t>
            </a:r>
            <a:r>
              <a:rPr lang="en-GB" sz="1600" dirty="0">
                <a:effectLst/>
                <a:latin typeface="Arial" panose="020B0604020202020204" pitchFamily="34" charset="0"/>
                <a:ea typeface="Cambria" panose="02040503050406030204" pitchFamily="18" charset="0"/>
                <a:cs typeface="Times New Roman" panose="02020603050405020304" pitchFamily="18" charset="0"/>
              </a:rPr>
              <a:t> and </a:t>
            </a:r>
            <a:r>
              <a:rPr lang="en-GB" sz="1600" b="1" dirty="0">
                <a:effectLst/>
                <a:latin typeface="Arial" panose="020B0604020202020204" pitchFamily="34" charset="0"/>
                <a:ea typeface="Cambria" panose="02040503050406030204" pitchFamily="18" charset="0"/>
                <a:cs typeface="Times New Roman" panose="02020603050405020304" pitchFamily="18" charset="0"/>
              </a:rPr>
              <a:t>Fridays</a:t>
            </a:r>
            <a:r>
              <a:rPr lang="en-GB" sz="1600" dirty="0">
                <a:effectLst/>
                <a:latin typeface="Arial" panose="020B0604020202020204" pitchFamily="34" charset="0"/>
                <a:ea typeface="Cambria" panose="02040503050406030204" pitchFamily="18" charset="0"/>
                <a:cs typeface="Times New Roman" panose="02020603050405020304" pitchFamily="18" charset="0"/>
              </a:rPr>
              <a:t> starting on </a:t>
            </a:r>
            <a:r>
              <a:rPr lang="en-GB" sz="1600" b="1" dirty="0">
                <a:effectLst/>
                <a:latin typeface="Arial" panose="020B0604020202020204" pitchFamily="34" charset="0"/>
                <a:ea typeface="Cambria" panose="02040503050406030204" pitchFamily="18" charset="0"/>
                <a:cs typeface="Times New Roman" panose="02020603050405020304" pitchFamily="18" charset="0"/>
              </a:rPr>
              <a:t>Wednesday 3</a:t>
            </a:r>
            <a:r>
              <a:rPr lang="en-GB" sz="1600" b="1" baseline="30000" dirty="0">
                <a:effectLst/>
                <a:latin typeface="Arial" panose="020B0604020202020204" pitchFamily="34" charset="0"/>
                <a:ea typeface="Cambria" panose="02040503050406030204" pitchFamily="18" charset="0"/>
                <a:cs typeface="Times New Roman" panose="02020603050405020304" pitchFamily="18" charset="0"/>
              </a:rPr>
              <a:t>rd</a:t>
            </a:r>
            <a:r>
              <a:rPr lang="en-GB" sz="1600" b="1" dirty="0">
                <a:effectLst/>
                <a:latin typeface="Arial" panose="020B0604020202020204" pitchFamily="34" charset="0"/>
                <a:ea typeface="Cambria" panose="02040503050406030204" pitchFamily="18" charset="0"/>
                <a:cs typeface="Times New Roman" panose="02020603050405020304" pitchFamily="18" charset="0"/>
              </a:rPr>
              <a:t> January 2024.</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dirty="0">
                <a:latin typeface="Arial" panose="020B0604020202020204" pitchFamily="34" charset="0"/>
                <a:ea typeface="Cambria" panose="02040503050406030204" pitchFamily="18" charset="0"/>
                <a:cs typeface="Times New Roman" panose="02020603050405020304" pitchFamily="18" charset="0"/>
              </a:rPr>
              <a:t>For </a:t>
            </a:r>
            <a:r>
              <a:rPr lang="en-GB" sz="1600" dirty="0">
                <a:effectLst/>
                <a:latin typeface="Arial" panose="020B0604020202020204" pitchFamily="34" charset="0"/>
                <a:ea typeface="Cambria" panose="02040503050406030204" pitchFamily="18" charset="0"/>
                <a:cs typeface="Times New Roman" panose="02020603050405020304" pitchFamily="18" charset="0"/>
              </a:rPr>
              <a:t>common gynaecological needs (not requiring invasive investigation), including:</a:t>
            </a:r>
            <a:endParaRPr lang="en-GB" sz="1600" dirty="0">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Menorrhagia, LARC (contraception and menorrhagia), Postnatal care 8 weeks plus, Chronic Pelvic pain, Vaginismus, AUB, Menopause, Urogynaecology, Urinary incontinence, PMS, PCOS, Difficult smears/ difficult threads, Biopsies (vulval).</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The clinics are run by:</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pPr marL="342900" lvl="0" indent="-342900">
              <a:buFont typeface="Symbol" panose="05050102010706020507" pitchFamily="18" charset="2"/>
              <a:buChar char=""/>
            </a:pPr>
            <a:r>
              <a:rPr lang="en-GB" sz="1600" b="1"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GPs with a Special Interest (GPSI) in Women’s Health</a:t>
            </a:r>
            <a:r>
              <a:rPr lang="en-GB" sz="1600"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who are experienced GPs working in Tower Hamlets practices. </a:t>
            </a:r>
          </a:p>
          <a:p>
            <a:pPr marL="342900" lvl="0" indent="-342900">
              <a:buFont typeface="Symbol" panose="05050102010706020507" pitchFamily="18" charset="2"/>
              <a:buChar char=""/>
            </a:pPr>
            <a:r>
              <a:rPr lang="en-GB" sz="1600" b="1"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Physiotherapist</a:t>
            </a:r>
            <a:r>
              <a:rPr lang="en-GB" sz="1600" dirty="0">
                <a:effectLst/>
                <a:latin typeface="Arial" panose="020B0604020202020204" pitchFamily="34" charset="0"/>
                <a:ea typeface="Cambria" panose="02040503050406030204" pitchFamily="18" charset="0"/>
                <a:cs typeface="Times New Roman" panose="02020603050405020304" pitchFamily="18" charset="0"/>
              </a:rPr>
              <a:t> offering specialist assessment and rehabilitation for pelvic, bladder and bowel pain and dysfunction. They support women for incontinence, chronic pelvic pain, vaginismus, sexual intercourse issues and post-natal care (beyond 6-8 weeks).</a:t>
            </a:r>
          </a:p>
          <a:p>
            <a:pPr marL="342900" lvl="0" indent="-342900">
              <a:buFont typeface="Symbol" panose="05050102010706020507" pitchFamily="18" charset="2"/>
              <a:buChar char=""/>
            </a:pPr>
            <a:r>
              <a:rPr lang="en-GB" sz="1600" b="1" dirty="0">
                <a:solidFill>
                  <a:schemeClr val="accent2"/>
                </a:solidFill>
                <a:effectLst/>
                <a:latin typeface="Arial" panose="020B0604020202020204" pitchFamily="34" charset="0"/>
                <a:ea typeface="Cambria" panose="02040503050406030204" pitchFamily="18" charset="0"/>
                <a:cs typeface="Times New Roman" panose="02020603050405020304" pitchFamily="18" charset="0"/>
              </a:rPr>
              <a:t>Specialist Nurse</a:t>
            </a:r>
            <a:r>
              <a:rPr lang="en-GB" sz="1600" dirty="0">
                <a:solidFill>
                  <a:schemeClr val="accent2"/>
                </a:solidFill>
                <a:effectLst/>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e.g. for LARC insertion for menorrhagia and/or contraception, biopsies and difficult coil thread checks.</a:t>
            </a:r>
          </a:p>
          <a:p>
            <a:pPr marL="342900" lvl="0" indent="-342900">
              <a:buFont typeface="Symbol" panose="05050102010706020507" pitchFamily="18" charset="2"/>
              <a:buChar char=""/>
            </a:pPr>
            <a:r>
              <a:rPr lang="en-GB" sz="1600" b="1" dirty="0">
                <a:solidFill>
                  <a:schemeClr val="accent2"/>
                </a:solidFill>
                <a:effectLst/>
                <a:latin typeface="Arial" panose="020B0604020202020204" pitchFamily="34" charset="0"/>
                <a:ea typeface="Cambria" panose="02040503050406030204" pitchFamily="18" charset="0"/>
                <a:cs typeface="Times New Roman" panose="02020603050405020304" pitchFamily="18" charset="0"/>
              </a:rPr>
              <a:t>Sonographer</a:t>
            </a:r>
            <a:r>
              <a:rPr lang="en-GB" sz="1600" b="1" dirty="0">
                <a:effectLst/>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to ensure that any patients requiring scanning can be identified, scanned and receive other investigations and care within the same visit.</a:t>
            </a:r>
          </a:p>
          <a:p>
            <a:pPr marL="342900" lvl="0" indent="-342900">
              <a:buFont typeface="Symbol" panose="05050102010706020507" pitchFamily="18" charset="2"/>
              <a:buChar char=""/>
            </a:pPr>
            <a:r>
              <a:rPr lang="en-GB" sz="1600" b="1"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Sexual and Reproductive Health Consultant</a:t>
            </a:r>
            <a:r>
              <a:rPr lang="en-GB" sz="1600"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and </a:t>
            </a:r>
            <a:r>
              <a:rPr lang="en-GB" sz="1600" b="1" dirty="0">
                <a:solidFill>
                  <a:schemeClr val="accent2"/>
                </a:solidFill>
                <a:effectLst/>
                <a:latin typeface="Arial" panose="020B0604020202020204" pitchFamily="34" charset="0"/>
                <a:ea typeface="Cambria" panose="02040503050406030204" pitchFamily="18" charset="0"/>
                <a:cs typeface="Times New Roman" panose="02020603050405020304" pitchFamily="18" charset="0"/>
              </a:rPr>
              <a:t>Consultant Gynaecologist</a:t>
            </a:r>
            <a:r>
              <a:rPr lang="en-GB" sz="1600" dirty="0">
                <a:solidFill>
                  <a:schemeClr val="accent2"/>
                </a:solidFill>
                <a:effectLst/>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for specialist care and to provide necessary training, supervision and support for other members of the team.</a:t>
            </a:r>
          </a:p>
          <a:p>
            <a:pPr marL="342900" lvl="0" indent="-342900">
              <a:buFont typeface="Symbol" panose="05050102010706020507" pitchFamily="18" charset="2"/>
              <a:buChar char=""/>
            </a:pPr>
            <a:r>
              <a:rPr lang="en-GB" sz="1600" b="1"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rPr>
              <a:t>Health Care Assistant</a:t>
            </a:r>
            <a:endParaRPr lang="en-GB" sz="1600" dirty="0">
              <a:solidFill>
                <a:schemeClr val="accent6">
                  <a:lumMod val="75000"/>
                </a:schemeClr>
              </a:solidFill>
              <a:effectLst/>
              <a:latin typeface="Arial" panose="020B060402020202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529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622DD9-4629-9202-0AAB-1C44C7389F11}"/>
              </a:ext>
            </a:extLst>
          </p:cNvPr>
          <p:cNvSpPr txBox="1"/>
          <p:nvPr/>
        </p:nvSpPr>
        <p:spPr>
          <a:xfrm>
            <a:off x="558800" y="731520"/>
            <a:ext cx="11318240" cy="4401205"/>
          </a:xfrm>
          <a:prstGeom prst="rect">
            <a:avLst/>
          </a:prstGeom>
          <a:noFill/>
        </p:spPr>
        <p:txBody>
          <a:bodyPr wrap="square">
            <a:spAutoFit/>
          </a:bodyPr>
          <a:lstStyle/>
          <a:p>
            <a:r>
              <a:rPr lang="en-GB" sz="2400" b="1" dirty="0">
                <a:solidFill>
                  <a:srgbClr val="005EB8"/>
                </a:solidFill>
                <a:effectLst/>
                <a:latin typeface="Arial" panose="020B0604020202020204" pitchFamily="34" charset="0"/>
                <a:ea typeface="Cambria" panose="02040503050406030204" pitchFamily="18" charset="0"/>
                <a:cs typeface="Times New Roman" panose="02020603050405020304" pitchFamily="18" charset="0"/>
              </a:rPr>
              <a:t>What else?</a:t>
            </a:r>
            <a:endParaRPr lang="en-GB" sz="2400" dirty="0">
              <a:effectLst/>
              <a:latin typeface="Arial" panose="020B0604020202020204" pitchFamily="34" charset="0"/>
              <a:ea typeface="Cambria" panose="02040503050406030204" pitchFamily="18" charset="0"/>
              <a:cs typeface="Times New Roman" panose="02020603050405020304" pitchFamily="18" charset="0"/>
            </a:endParaRP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Joint NEL work / plans:</a:t>
            </a:r>
          </a:p>
          <a:p>
            <a:r>
              <a:rPr lang="en-GB" sz="1600" dirty="0">
                <a:effectLst/>
                <a:latin typeface="Arial" panose="020B0604020202020204" pitchFamily="34" charset="0"/>
                <a:ea typeface="Cambria" panose="02040503050406030204" pitchFamily="18" charset="0"/>
                <a:cs typeface="Times New Roman" panose="02020603050405020304" pitchFamily="18" charset="0"/>
              </a:rPr>
              <a:t> </a:t>
            </a:r>
          </a:p>
          <a:p>
            <a:pPr marL="342900" lvl="0" indent="-342900">
              <a:buFont typeface="Symbol" panose="05050102010706020507" pitchFamily="18" charset="2"/>
              <a:buChar char=""/>
            </a:pPr>
            <a:r>
              <a:rPr lang="en-GB" sz="1600" b="1" dirty="0">
                <a:effectLst/>
                <a:latin typeface="Arial" panose="020B0604020202020204" pitchFamily="34" charset="0"/>
                <a:ea typeface="Cambria" panose="02040503050406030204" pitchFamily="18" charset="0"/>
                <a:cs typeface="Times New Roman" panose="02020603050405020304" pitchFamily="18" charset="0"/>
              </a:rPr>
              <a:t>North East London Community Gynaecology weekly drop-in</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457200"/>
            <a:r>
              <a:rPr lang="en-GB" sz="1600" dirty="0">
                <a:effectLst/>
                <a:latin typeface="Arial" panose="020B0604020202020204" pitchFamily="34" charset="0"/>
                <a:ea typeface="Cambria" panose="02040503050406030204" pitchFamily="18" charset="0"/>
                <a:cs typeface="Times New Roman" panose="02020603050405020304" pitchFamily="18" charset="0"/>
              </a:rPr>
              <a:t>every Wednesday at 1:00-2:00pm on MS Teams</a:t>
            </a:r>
            <a:r>
              <a:rPr lang="en-GB" sz="1600" dirty="0">
                <a:latin typeface="Arial" panose="020B0604020202020204" pitchFamily="34" charset="0"/>
                <a:ea typeface="Cambria" panose="02040503050406030204" pitchFamily="18" charset="0"/>
                <a:cs typeface="Times New Roman" panose="02020603050405020304" pitchFamily="18" charset="0"/>
              </a:rPr>
              <a:t> </a:t>
            </a:r>
            <a:r>
              <a:rPr lang="en-GB" sz="1600" dirty="0">
                <a:effectLst/>
                <a:latin typeface="Arial" panose="020B0604020202020204" pitchFamily="34" charset="0"/>
                <a:ea typeface="Cambria" panose="02040503050406030204" pitchFamily="18" charset="0"/>
                <a:cs typeface="Times New Roman" panose="02020603050405020304" pitchFamily="18" charset="0"/>
              </a:rPr>
              <a:t>to discuss cases, ask questions, or listen and learn. Gynaecologists/SRH Consultants from North East London (Homerton, Barts and BHR) give advice or answer questions on anything related to women’s health e.g. menopause, menstrual health, contraception and vulvovaginal problems. Please email </a:t>
            </a:r>
            <a:r>
              <a:rPr lang="en-GB" sz="1600" u="sng" dirty="0">
                <a:solidFill>
                  <a:srgbClr val="0000FF"/>
                </a:solidFill>
                <a:effectLst/>
                <a:latin typeface="Arial" panose="020B0604020202020204" pitchFamily="34" charset="0"/>
                <a:ea typeface="Cambria" panose="02040503050406030204" pitchFamily="18" charset="0"/>
                <a:cs typeface="Times New Roman" panose="02020603050405020304" pitchFamily="18" charset="0"/>
                <a:hlinkClick r:id="rId2"/>
              </a:rPr>
              <a:t>guyslade@nhs.net</a:t>
            </a:r>
            <a:r>
              <a:rPr lang="en-GB" sz="1600" dirty="0">
                <a:effectLst/>
                <a:latin typeface="Arial" panose="020B0604020202020204" pitchFamily="34" charset="0"/>
                <a:ea typeface="Cambria" panose="02040503050406030204" pitchFamily="18" charset="0"/>
                <a:cs typeface="Times New Roman" panose="02020603050405020304" pitchFamily="18" charset="0"/>
              </a:rPr>
              <a:t> if you want the meeting invite or more information – or you can </a:t>
            </a:r>
            <a:r>
              <a:rPr lang="en-GB" sz="1600" u="sng" dirty="0">
                <a:solidFill>
                  <a:srgbClr val="0000FF"/>
                </a:solidFill>
                <a:effectLst/>
                <a:latin typeface="Arial" panose="020B0604020202020204" pitchFamily="34" charset="0"/>
                <a:ea typeface="Cambria" panose="02040503050406030204" pitchFamily="18" charset="0"/>
                <a:cs typeface="Times New Roman" panose="02020603050405020304" pitchFamily="18" charset="0"/>
                <a:hlinkClick r:id="rId3"/>
              </a:rPr>
              <a:t>join the meeting here</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Development of common pathways </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Shared evaluation of our Women’s Health Hub services</a:t>
            </a:r>
          </a:p>
          <a:p>
            <a:pPr marL="342900" lvl="0" indent="-342900">
              <a:buFont typeface="Symbol" panose="05050102010706020507" pitchFamily="18" charset="2"/>
              <a:buChar char=""/>
            </a:pPr>
            <a:r>
              <a:rPr lang="en-GB" sz="1600" dirty="0">
                <a:effectLst/>
                <a:latin typeface="Arial" panose="020B0604020202020204" pitchFamily="34" charset="0"/>
                <a:ea typeface="Cambria" panose="02040503050406030204" pitchFamily="18" charset="0"/>
                <a:cs typeface="Times New Roman" panose="02020603050405020304" pitchFamily="18" charset="0"/>
              </a:rPr>
              <a:t>Exploring potential for shared roles across North East London, e.g. women’s health dietitian</a:t>
            </a:r>
          </a:p>
          <a:p>
            <a:pPr marL="342900" lvl="0" indent="-342900">
              <a:buFont typeface="Symbol" panose="05050102010706020507" pitchFamily="18" charset="2"/>
              <a:buChar char=""/>
            </a:pPr>
            <a:endParaRPr lang="en-GB" sz="1600" dirty="0">
              <a:latin typeface="Arial" panose="020B0604020202020204" pitchFamily="34" charset="0"/>
              <a:ea typeface="Cambria" panose="02040503050406030204" pitchFamily="18" charset="0"/>
              <a:cs typeface="Times New Roman" panose="02020603050405020304" pitchFamily="18" charset="0"/>
            </a:endParaRPr>
          </a:p>
          <a:p>
            <a:pPr lvl="0"/>
            <a:r>
              <a:rPr lang="en-GB" sz="1600" dirty="0">
                <a:effectLst/>
                <a:latin typeface="Arial" panose="020B0604020202020204" pitchFamily="34" charset="0"/>
                <a:ea typeface="Cambria" panose="02040503050406030204" pitchFamily="18" charset="0"/>
                <a:cs typeface="Times New Roman" panose="02020603050405020304" pitchFamily="18" charset="0"/>
              </a:rPr>
              <a:t>We are also open to ideas from primary care and others about how we can achieve our aims during the pilot</a:t>
            </a:r>
          </a:p>
          <a:p>
            <a:pPr lvl="0"/>
            <a:endParaRPr lang="en-GB" sz="1600" dirty="0">
              <a:latin typeface="Arial" panose="020B0604020202020204" pitchFamily="34" charset="0"/>
              <a:ea typeface="Cambria" panose="02040503050406030204" pitchFamily="18" charset="0"/>
              <a:cs typeface="Times New Roman" panose="02020603050405020304" pitchFamily="18" charset="0"/>
            </a:endParaRPr>
          </a:p>
          <a:p>
            <a:pPr lvl="0"/>
            <a:r>
              <a:rPr lang="en-GB" sz="1600" dirty="0">
                <a:latin typeface="Arial" panose="020B0604020202020204" pitchFamily="34" charset="0"/>
                <a:ea typeface="Cambria" panose="02040503050406030204" pitchFamily="18" charset="0"/>
                <a:cs typeface="Times New Roman" panose="02020603050405020304" pitchFamily="18" charset="0"/>
              </a:rPr>
              <a:t>Work will begin soon on the business case for a service after the pilot ends from September 2024.</a:t>
            </a:r>
          </a:p>
        </p:txBody>
      </p:sp>
    </p:spTree>
    <p:extLst>
      <p:ext uri="{BB962C8B-B14F-4D97-AF65-F5344CB8AC3E}">
        <p14:creationId xmlns:p14="http://schemas.microsoft.com/office/powerpoint/2010/main" val="2598868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726</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Cambria</vt:lpstr>
      <vt:lpstr>Symbol</vt:lpstr>
      <vt:lpstr>Times New Roman</vt:lpstr>
      <vt:lpstr>Office Theme</vt:lpstr>
      <vt:lpstr>Tower Hamlets Women’s Health Hub update</vt:lpstr>
      <vt:lpstr>PowerPoint Presentation</vt:lpstr>
      <vt:lpstr>Overview of changes to Gynaecology referral pathways </vt:lpstr>
      <vt:lpstr>PowerPoint Presentation</vt:lpstr>
      <vt:lpstr>PowerPoint Presentation</vt:lpstr>
      <vt:lpstr>PowerPoint Presentation</vt:lpstr>
    </vt:vector>
  </TitlesOfParts>
  <Company>Homerton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SLADE, Guy (HOMERTON HEALTHCARE NHS FOUNDATION TRUST)</dc:creator>
  <cp:lastModifiedBy>Fournigault, Ghislaine</cp:lastModifiedBy>
  <cp:revision>2</cp:revision>
  <dcterms:created xsi:type="dcterms:W3CDTF">2023-11-21T09:26:38Z</dcterms:created>
  <dcterms:modified xsi:type="dcterms:W3CDTF">2023-12-05T14:38:14Z</dcterms:modified>
</cp:coreProperties>
</file>