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7556500" cy="106934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David" initials="J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87"/>
    <a:srgbClr val="005EB8"/>
    <a:srgbClr val="00A9C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94DC0D-1EF4-DE86-2EE3-3C472AF67474}" v="175" dt="2022-09-23T14:25:25.867"/>
    <p1510:client id="{66BFBCFF-E744-324B-8D94-094CAEFCE9F8}" v="97" dt="2022-09-23T22:39:06.073"/>
    <p1510:client id="{83A25124-7C99-189E-3A07-9402B8D69E98}" v="4" dt="2022-10-04T08:35:33.964"/>
    <p1510:client id="{A932B8A4-2B17-19E0-3EBE-60FF3BD89E4E}" v="1" dt="2022-10-07T11:02:35.591"/>
    <p1510:client id="{FE4B9791-972B-51A6-F401-7C6E81D38C0C}" v="32" dt="2022-09-30T09:41:24.57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97" autoAdjust="0"/>
    <p:restoredTop sz="95807"/>
  </p:normalViewPr>
  <p:slideViewPr>
    <p:cSldViewPr>
      <p:cViewPr varScale="1">
        <p:scale>
          <a:sx n="40" d="100"/>
          <a:sy n="40" d="100"/>
        </p:scale>
        <p:origin x="2056" y="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36B83AF9-539E-4030-99DE-0259B821A23B}" type="datetimeFigureOut">
              <a:rPr lang="en-GB" smtClean="0"/>
              <a:t>10/10/2022</a:t>
            </a:fld>
            <a:endParaRPr lang="en-GB"/>
          </a:p>
        </p:txBody>
      </p:sp>
      <p:sp>
        <p:nvSpPr>
          <p:cNvPr id="4" name="Slide Image Placeholder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7552"/>
            <a:ext cx="5438775" cy="3909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258"/>
            <a:ext cx="2946400" cy="496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31258"/>
            <a:ext cx="2946400" cy="496967"/>
          </a:xfrm>
          <a:prstGeom prst="rect">
            <a:avLst/>
          </a:prstGeom>
        </p:spPr>
        <p:txBody>
          <a:bodyPr vert="horz" lIns="91440" tIns="45720" rIns="91440" bIns="45720" rtlCol="0" anchor="b"/>
          <a:lstStyle>
            <a:lvl1pPr algn="r">
              <a:defRPr sz="1200"/>
            </a:lvl1pPr>
          </a:lstStyle>
          <a:p>
            <a:fld id="{3E6B86EA-C029-4152-95A3-1BEBCC719247}" type="slidenum">
              <a:rPr lang="en-GB" smtClean="0"/>
              <a:t>‹#›</a:t>
            </a:fld>
            <a:endParaRPr lang="en-GB"/>
          </a:p>
        </p:txBody>
      </p:sp>
    </p:spTree>
    <p:extLst>
      <p:ext uri="{BB962C8B-B14F-4D97-AF65-F5344CB8AC3E}">
        <p14:creationId xmlns:p14="http://schemas.microsoft.com/office/powerpoint/2010/main" val="459255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E6B86EA-C029-4152-95A3-1BEBCC719247}" type="slidenum">
              <a:rPr lang="en-GB" smtClean="0"/>
              <a:t>1</a:t>
            </a:fld>
            <a:endParaRPr lang="en-GB"/>
          </a:p>
        </p:txBody>
      </p:sp>
    </p:spTree>
    <p:extLst>
      <p:ext uri="{BB962C8B-B14F-4D97-AF65-F5344CB8AC3E}">
        <p14:creationId xmlns:p14="http://schemas.microsoft.com/office/powerpoint/2010/main" val="3809126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E6B86EA-C029-4152-95A3-1BEBCC719247}" type="slidenum">
              <a:rPr lang="en-GB" smtClean="0"/>
              <a:t>2</a:t>
            </a:fld>
            <a:endParaRPr lang="en-GB"/>
          </a:p>
        </p:txBody>
      </p:sp>
    </p:spTree>
    <p:extLst>
      <p:ext uri="{BB962C8B-B14F-4D97-AF65-F5344CB8AC3E}">
        <p14:creationId xmlns:p14="http://schemas.microsoft.com/office/powerpoint/2010/main" val="72529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10/10/2022</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6.png"/><Relationship Id="rId11" Type="http://schemas.openxmlformats.org/officeDocument/2006/relationships/image" Target="../media/image11.jpe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3306" y="1373188"/>
            <a:ext cx="1001712" cy="100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bject 2"/>
          <p:cNvSpPr/>
          <p:nvPr/>
        </p:nvSpPr>
        <p:spPr>
          <a:xfrm>
            <a:off x="0" y="0"/>
            <a:ext cx="7560309" cy="1062355"/>
          </a:xfrm>
          <a:custGeom>
            <a:avLst/>
            <a:gdLst/>
            <a:ahLst/>
            <a:cxnLst/>
            <a:rect l="l" t="t" r="r" b="b"/>
            <a:pathLst>
              <a:path w="7560309" h="1062355">
                <a:moveTo>
                  <a:pt x="0" y="1061999"/>
                </a:moveTo>
                <a:lnTo>
                  <a:pt x="7559992" y="1061999"/>
                </a:lnTo>
                <a:lnTo>
                  <a:pt x="7559992" y="0"/>
                </a:lnTo>
                <a:lnTo>
                  <a:pt x="0" y="0"/>
                </a:lnTo>
                <a:lnTo>
                  <a:pt x="0" y="1061999"/>
                </a:lnTo>
                <a:close/>
              </a:path>
            </a:pathLst>
          </a:custGeom>
          <a:solidFill>
            <a:srgbClr val="003087"/>
          </a:solidFill>
        </p:spPr>
        <p:txBody>
          <a:bodyPr wrap="square" lIns="0" tIns="0" rIns="0" bIns="0" rtlCol="0"/>
          <a:lstStyle/>
          <a:p>
            <a:endParaRPr/>
          </a:p>
        </p:txBody>
      </p:sp>
      <p:sp>
        <p:nvSpPr>
          <p:cNvPr id="3" name="object 3"/>
          <p:cNvSpPr txBox="1"/>
          <p:nvPr/>
        </p:nvSpPr>
        <p:spPr>
          <a:xfrm>
            <a:off x="27941" y="-16028"/>
            <a:ext cx="7513449" cy="787395"/>
          </a:xfrm>
          <a:prstGeom prst="rect">
            <a:avLst/>
          </a:prstGeom>
        </p:spPr>
        <p:txBody>
          <a:bodyPr vert="horz" wrap="square" lIns="0" tIns="2540" rIns="0" bIns="0" rtlCol="0">
            <a:spAutoFit/>
          </a:bodyPr>
          <a:lstStyle/>
          <a:p>
            <a:pPr>
              <a:lnSpc>
                <a:spcPct val="100000"/>
              </a:lnSpc>
              <a:spcBef>
                <a:spcPts val="20"/>
              </a:spcBef>
            </a:pPr>
            <a:endParaRPr sz="1900" dirty="0">
              <a:latin typeface="Times New Roman"/>
              <a:cs typeface="Times New Roman"/>
            </a:endParaRPr>
          </a:p>
          <a:p>
            <a:pPr marL="177800">
              <a:lnSpc>
                <a:spcPct val="100000"/>
              </a:lnSpc>
            </a:pPr>
            <a:r>
              <a:rPr sz="2000" b="1" dirty="0">
                <a:solidFill>
                  <a:srgbClr val="FFFFFF"/>
                </a:solidFill>
                <a:latin typeface="Arial"/>
                <a:cs typeface="Arial"/>
              </a:rPr>
              <a:t>Wheeze</a:t>
            </a:r>
            <a:r>
              <a:rPr lang="en-GB" sz="2000" b="1" dirty="0">
                <a:solidFill>
                  <a:srgbClr val="FFFFFF"/>
                </a:solidFill>
                <a:latin typeface="Arial"/>
                <a:cs typeface="Arial"/>
              </a:rPr>
              <a:t> Discharge Advice</a:t>
            </a:r>
          </a:p>
          <a:p>
            <a:pPr marL="177800">
              <a:lnSpc>
                <a:spcPct val="100000"/>
              </a:lnSpc>
            </a:pPr>
            <a:r>
              <a:rPr lang="en-GB" sz="1200" b="1" dirty="0">
                <a:solidFill>
                  <a:srgbClr val="FFFFFF"/>
                </a:solidFill>
                <a:latin typeface="Arial"/>
                <a:cs typeface="Arial"/>
              </a:rPr>
              <a:t>Advice for parents/carers</a:t>
            </a:r>
            <a:endParaRPr sz="1200" dirty="0">
              <a:latin typeface="Arial"/>
              <a:cs typeface="Arial"/>
            </a:endParaRPr>
          </a:p>
        </p:txBody>
      </p:sp>
      <p:sp>
        <p:nvSpPr>
          <p:cNvPr id="12" name="object 12"/>
          <p:cNvSpPr/>
          <p:nvPr/>
        </p:nvSpPr>
        <p:spPr>
          <a:xfrm>
            <a:off x="0" y="10223995"/>
            <a:ext cx="7560309" cy="12700"/>
          </a:xfrm>
          <a:custGeom>
            <a:avLst/>
            <a:gdLst/>
            <a:ahLst/>
            <a:cxnLst/>
            <a:rect l="l" t="t" r="r" b="b"/>
            <a:pathLst>
              <a:path w="7560309" h="12700">
                <a:moveTo>
                  <a:pt x="0" y="12700"/>
                </a:moveTo>
                <a:lnTo>
                  <a:pt x="7560005" y="12700"/>
                </a:lnTo>
                <a:lnTo>
                  <a:pt x="7560005" y="0"/>
                </a:lnTo>
                <a:lnTo>
                  <a:pt x="0" y="0"/>
                </a:lnTo>
                <a:lnTo>
                  <a:pt x="0" y="12700"/>
                </a:lnTo>
                <a:close/>
              </a:path>
            </a:pathLst>
          </a:custGeom>
          <a:solidFill>
            <a:srgbClr val="FFFFFF"/>
          </a:solidFill>
        </p:spPr>
        <p:txBody>
          <a:bodyPr wrap="square" lIns="0" tIns="0" rIns="0" bIns="0" rtlCol="0"/>
          <a:lstStyle/>
          <a:p>
            <a:endParaRPr/>
          </a:p>
        </p:txBody>
      </p:sp>
      <p:sp>
        <p:nvSpPr>
          <p:cNvPr id="17" name="object 17"/>
          <p:cNvSpPr txBox="1"/>
          <p:nvPr/>
        </p:nvSpPr>
        <p:spPr>
          <a:xfrm>
            <a:off x="273051" y="1460500"/>
            <a:ext cx="6200256" cy="764312"/>
          </a:xfrm>
          <a:prstGeom prst="rect">
            <a:avLst/>
          </a:prstGeom>
        </p:spPr>
        <p:txBody>
          <a:bodyPr vert="horz" wrap="square" lIns="0" tIns="12700" rIns="0" bIns="0" rtlCol="0">
            <a:spAutoFit/>
          </a:bodyPr>
          <a:lstStyle/>
          <a:p>
            <a:pPr marL="12700" marR="5080" algn="just">
              <a:lnSpc>
                <a:spcPct val="100000"/>
              </a:lnSpc>
              <a:spcBef>
                <a:spcPts val="100"/>
              </a:spcBef>
            </a:pPr>
            <a:r>
              <a:rPr lang="en-GB" sz="1200" spc="-5" dirty="0">
                <a:solidFill>
                  <a:srgbClr val="231F20"/>
                </a:solidFill>
                <a:latin typeface="Arial" panose="020B0604020202020204" pitchFamily="34" charset="0"/>
                <a:cs typeface="Arial" panose="020B0604020202020204" pitchFamily="34" charset="0"/>
              </a:rPr>
              <a:t>W</a:t>
            </a:r>
            <a:r>
              <a:rPr sz="1200" spc="-5" dirty="0" err="1">
                <a:solidFill>
                  <a:srgbClr val="231F20"/>
                </a:solidFill>
                <a:latin typeface="Arial" panose="020B0604020202020204" pitchFamily="34" charset="0"/>
                <a:cs typeface="Arial" panose="020B0604020202020204" pitchFamily="34" charset="0"/>
              </a:rPr>
              <a:t>heeze</a:t>
            </a:r>
            <a:r>
              <a:rPr sz="1200" spc="-5" dirty="0">
                <a:solidFill>
                  <a:srgbClr val="231F20"/>
                </a:solidFill>
                <a:latin typeface="Arial" panose="020B0604020202020204" pitchFamily="34" charset="0"/>
                <a:cs typeface="Arial" panose="020B0604020202020204" pitchFamily="34" charset="0"/>
              </a:rPr>
              <a:t> </a:t>
            </a:r>
            <a:r>
              <a:rPr lang="en-GB" sz="1200" spc="-5" dirty="0">
                <a:solidFill>
                  <a:srgbClr val="231F20"/>
                </a:solidFill>
                <a:latin typeface="Arial" panose="020B0604020202020204" pitchFamily="34" charset="0"/>
                <a:cs typeface="Arial" panose="020B0604020202020204" pitchFamily="34" charset="0"/>
              </a:rPr>
              <a:t>is a</a:t>
            </a:r>
            <a:r>
              <a:rPr sz="1200" spc="-5" dirty="0">
                <a:solidFill>
                  <a:srgbClr val="231F20"/>
                </a:solidFill>
                <a:latin typeface="Arial" panose="020B0604020202020204" pitchFamily="34" charset="0"/>
                <a:cs typeface="Arial" panose="020B0604020202020204" pitchFamily="34" charset="0"/>
              </a:rPr>
              <a:t> whistling </a:t>
            </a:r>
            <a:r>
              <a:rPr sz="1200" dirty="0">
                <a:solidFill>
                  <a:srgbClr val="231F20"/>
                </a:solidFill>
                <a:latin typeface="Arial" panose="020B0604020202020204" pitchFamily="34" charset="0"/>
                <a:cs typeface="Arial" panose="020B0604020202020204" pitchFamily="34" charset="0"/>
              </a:rPr>
              <a:t>sound</a:t>
            </a:r>
            <a:r>
              <a:rPr lang="en-GB" sz="1200" dirty="0">
                <a:solidFill>
                  <a:srgbClr val="231F20"/>
                </a:solidFill>
                <a:latin typeface="Arial" panose="020B0604020202020204" pitchFamily="34" charset="0"/>
                <a:cs typeface="Arial" panose="020B0604020202020204" pitchFamily="34" charset="0"/>
              </a:rPr>
              <a:t> caused by narrowing of the airways. This can sometimes </a:t>
            </a:r>
            <a:br>
              <a:rPr lang="en-GB" sz="1200" dirty="0">
                <a:solidFill>
                  <a:srgbClr val="231F20"/>
                </a:solidFill>
                <a:latin typeface="Arial" panose="020B0604020202020204" pitchFamily="34" charset="0"/>
                <a:cs typeface="Arial" panose="020B0604020202020204" pitchFamily="34" charset="0"/>
              </a:rPr>
            </a:br>
            <a:r>
              <a:rPr lang="en-GB" sz="1200" dirty="0">
                <a:solidFill>
                  <a:srgbClr val="231F20"/>
                </a:solidFill>
                <a:latin typeface="Arial" panose="020B0604020202020204" pitchFamily="34" charset="0"/>
                <a:cs typeface="Arial" panose="020B0604020202020204" pitchFamily="34" charset="0"/>
              </a:rPr>
              <a:t>only be heard through a stethoscope. It has many causes including viral infections.   </a:t>
            </a:r>
          </a:p>
          <a:p>
            <a:pPr marL="12700" marR="5080" algn="just">
              <a:lnSpc>
                <a:spcPct val="100000"/>
              </a:lnSpc>
              <a:spcBef>
                <a:spcPts val="100"/>
              </a:spcBef>
            </a:pPr>
            <a:r>
              <a:rPr lang="en-GB" sz="1200" dirty="0">
                <a:solidFill>
                  <a:srgbClr val="231F20"/>
                </a:solidFill>
                <a:latin typeface="Arial" panose="020B0604020202020204" pitchFamily="34" charset="0"/>
                <a:cs typeface="Arial" panose="020B0604020202020204" pitchFamily="34" charset="0"/>
              </a:rPr>
              <a:t>If you cannot hear a wheeze, an increase in your child / young person’s work of breathing can also be a useful sign of airway narrowing. </a:t>
            </a:r>
            <a:r>
              <a:rPr lang="en-GB" sz="1200" b="1" dirty="0">
                <a:solidFill>
                  <a:srgbClr val="231F20"/>
                </a:solidFill>
                <a:latin typeface="Arial" panose="020B0604020202020204" pitchFamily="34" charset="0"/>
                <a:cs typeface="Arial" panose="020B0604020202020204" pitchFamily="34" charset="0"/>
              </a:rPr>
              <a:t>Scan the QR code for an example.</a:t>
            </a:r>
          </a:p>
        </p:txBody>
      </p:sp>
      <p:sp>
        <p:nvSpPr>
          <p:cNvPr id="18" name="object 18"/>
          <p:cNvSpPr txBox="1"/>
          <p:nvPr/>
        </p:nvSpPr>
        <p:spPr>
          <a:xfrm>
            <a:off x="273050" y="2803545"/>
            <a:ext cx="6906143" cy="751488"/>
          </a:xfrm>
          <a:prstGeom prst="rect">
            <a:avLst/>
          </a:prstGeom>
        </p:spPr>
        <p:txBody>
          <a:bodyPr vert="horz" wrap="square" lIns="0" tIns="12700" rIns="0" bIns="0" rtlCol="0">
            <a:spAutoFit/>
          </a:bodyPr>
          <a:lstStyle/>
          <a:p>
            <a:pPr marL="12700" algn="just">
              <a:lnSpc>
                <a:spcPct val="100000"/>
              </a:lnSpc>
              <a:spcBef>
                <a:spcPts val="100"/>
              </a:spcBef>
            </a:pPr>
            <a:r>
              <a:rPr lang="en-GB" sz="1200" dirty="0">
                <a:solidFill>
                  <a:srgbClr val="231F20"/>
                </a:solidFill>
                <a:latin typeface="Arial"/>
                <a:cs typeface="Arial"/>
              </a:rPr>
              <a:t>When your child is wheezy it is important to use the blue inhaler to treat their symptoms.  This flow chart can guide treatment during an asthma attack, and can help you reduce treatment safely as your child recovers.  It is important to assess your child’s symptoms regularly and at least four hourly to be sure they are getting better.  This is particularly important at night and first thing in the morning.</a:t>
            </a:r>
            <a:endParaRPr lang="en-GB" sz="1000" dirty="0">
              <a:solidFill>
                <a:srgbClr val="231F20"/>
              </a:solidFill>
              <a:latin typeface="Arial"/>
              <a:cs typeface="Arial"/>
            </a:endParaRPr>
          </a:p>
        </p:txBody>
      </p:sp>
      <p:sp>
        <p:nvSpPr>
          <p:cNvPr id="48" name="object 14">
            <a:extLst>
              <a:ext uri="{FF2B5EF4-FFF2-40B4-BE49-F238E27FC236}">
                <a16:creationId xmlns:a16="http://schemas.microsoft.com/office/drawing/2014/main" id="{81678CA4-7891-4FF4-876B-55C7F9F9BFBB}"/>
              </a:ext>
            </a:extLst>
          </p:cNvPr>
          <p:cNvSpPr/>
          <p:nvPr/>
        </p:nvSpPr>
        <p:spPr>
          <a:xfrm>
            <a:off x="0" y="1042380"/>
            <a:ext cx="7560308" cy="341920"/>
          </a:xfrm>
          <a:custGeom>
            <a:avLst/>
            <a:gdLst/>
            <a:ahLst/>
            <a:cxnLst/>
            <a:rect l="l" t="t" r="r" b="b"/>
            <a:pathLst>
              <a:path w="7560309" h="386080">
                <a:moveTo>
                  <a:pt x="0" y="385762"/>
                </a:moveTo>
                <a:lnTo>
                  <a:pt x="7559992" y="385762"/>
                </a:lnTo>
                <a:lnTo>
                  <a:pt x="7559992" y="0"/>
                </a:lnTo>
                <a:lnTo>
                  <a:pt x="0" y="0"/>
                </a:lnTo>
                <a:lnTo>
                  <a:pt x="0" y="385762"/>
                </a:lnTo>
                <a:close/>
              </a:path>
            </a:pathLst>
          </a:custGeom>
          <a:solidFill>
            <a:srgbClr val="00A9CE"/>
          </a:solidFill>
        </p:spPr>
        <p:txBody>
          <a:bodyPr wrap="square" lIns="0" tIns="0" rIns="0" bIns="0" rtlCol="0"/>
          <a:lstStyle/>
          <a:p>
            <a:pPr algn="ctr"/>
            <a:r>
              <a:rPr lang="en-GB" b="1" dirty="0">
                <a:solidFill>
                  <a:schemeClr val="bg1"/>
                </a:solidFill>
                <a:latin typeface="Arial" panose="020B0604020202020204" pitchFamily="34" charset="0"/>
                <a:cs typeface="Arial" panose="020B0604020202020204" pitchFamily="34" charset="0"/>
              </a:rPr>
              <a:t>What is wheeze?</a:t>
            </a:r>
          </a:p>
        </p:txBody>
      </p:sp>
      <p:sp>
        <p:nvSpPr>
          <p:cNvPr id="28" name="Down Arrow 27">
            <a:extLst>
              <a:ext uri="{FF2B5EF4-FFF2-40B4-BE49-F238E27FC236}">
                <a16:creationId xmlns:a16="http://schemas.microsoft.com/office/drawing/2014/main" id="{F9D51CC3-913D-EC68-FBB4-856D3E08476C}"/>
              </a:ext>
            </a:extLst>
          </p:cNvPr>
          <p:cNvSpPr/>
          <p:nvPr/>
        </p:nvSpPr>
        <p:spPr>
          <a:xfrm rot="16200000">
            <a:off x="6230678" y="1931220"/>
            <a:ext cx="76200" cy="409056"/>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highlight>
                <a:srgbClr val="FFFF00"/>
              </a:highlight>
            </a:endParaRPr>
          </a:p>
        </p:txBody>
      </p:sp>
      <p:pic>
        <p:nvPicPr>
          <p:cNvPr id="1026" name="Picture 2" descr="Barts Health NHS Trust - Wikipedia">
            <a:extLst>
              <a:ext uri="{FF2B5EF4-FFF2-40B4-BE49-F238E27FC236}">
                <a16:creationId xmlns:a16="http://schemas.microsoft.com/office/drawing/2014/main" id="{6894D738-8267-F450-5A06-4F93AA0E01C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7538" y="115499"/>
            <a:ext cx="1106860" cy="6558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ast London Health &amp; Care Partnership">
            <a:extLst>
              <a:ext uri="{FF2B5EF4-FFF2-40B4-BE49-F238E27FC236}">
                <a16:creationId xmlns:a16="http://schemas.microsoft.com/office/drawing/2014/main" id="{ACBE876A-626E-57E7-D9D2-89D175B81E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8927" y="133856"/>
            <a:ext cx="2607278" cy="655868"/>
          </a:xfrm>
          <a:prstGeom prst="rect">
            <a:avLst/>
          </a:prstGeom>
          <a:solidFill>
            <a:schemeClr val="bg1"/>
          </a:solidFill>
        </p:spPr>
      </p:pic>
      <p:sp>
        <p:nvSpPr>
          <p:cNvPr id="5" name="object 14">
            <a:extLst>
              <a:ext uri="{FF2B5EF4-FFF2-40B4-BE49-F238E27FC236}">
                <a16:creationId xmlns:a16="http://schemas.microsoft.com/office/drawing/2014/main" id="{B9103E3B-3B8D-0CD4-ADD7-1AE96649DDF0}"/>
              </a:ext>
            </a:extLst>
          </p:cNvPr>
          <p:cNvSpPr/>
          <p:nvPr/>
        </p:nvSpPr>
        <p:spPr>
          <a:xfrm>
            <a:off x="0" y="2374900"/>
            <a:ext cx="7560308" cy="341920"/>
          </a:xfrm>
          <a:custGeom>
            <a:avLst/>
            <a:gdLst/>
            <a:ahLst/>
            <a:cxnLst/>
            <a:rect l="l" t="t" r="r" b="b"/>
            <a:pathLst>
              <a:path w="7560309" h="386080">
                <a:moveTo>
                  <a:pt x="0" y="385762"/>
                </a:moveTo>
                <a:lnTo>
                  <a:pt x="7559992" y="385762"/>
                </a:lnTo>
                <a:lnTo>
                  <a:pt x="7559992" y="0"/>
                </a:lnTo>
                <a:lnTo>
                  <a:pt x="0" y="0"/>
                </a:lnTo>
                <a:lnTo>
                  <a:pt x="0" y="385762"/>
                </a:lnTo>
                <a:close/>
              </a:path>
            </a:pathLst>
          </a:custGeom>
          <a:solidFill>
            <a:srgbClr val="00A9CE"/>
          </a:solidFill>
        </p:spPr>
        <p:txBody>
          <a:bodyPr wrap="square" lIns="0" tIns="0" rIns="0" bIns="0" rtlCol="0"/>
          <a:lstStyle/>
          <a:p>
            <a:pPr algn="ctr"/>
            <a:r>
              <a:rPr lang="en-GB" b="1" dirty="0">
                <a:solidFill>
                  <a:schemeClr val="bg1"/>
                </a:solidFill>
                <a:latin typeface="Arial" panose="020B0604020202020204" pitchFamily="34" charset="0"/>
                <a:cs typeface="Arial" panose="020B0604020202020204" pitchFamily="34" charset="0"/>
              </a:rPr>
              <a:t>Using salbutamol (the blue inhaler) to treat wheeze at home</a:t>
            </a:r>
          </a:p>
        </p:txBody>
      </p:sp>
      <p:grpSp>
        <p:nvGrpSpPr>
          <p:cNvPr id="49" name="Group 48">
            <a:extLst>
              <a:ext uri="{FF2B5EF4-FFF2-40B4-BE49-F238E27FC236}">
                <a16:creationId xmlns:a16="http://schemas.microsoft.com/office/drawing/2014/main" id="{8AD30033-55BB-8BF9-86BD-62DAC766B22C}"/>
              </a:ext>
            </a:extLst>
          </p:cNvPr>
          <p:cNvGrpSpPr/>
          <p:nvPr/>
        </p:nvGrpSpPr>
        <p:grpSpPr>
          <a:xfrm>
            <a:off x="377303" y="3828532"/>
            <a:ext cx="6801891" cy="6090168"/>
            <a:chOff x="377303" y="3678519"/>
            <a:chExt cx="6801891" cy="6090168"/>
          </a:xfrm>
        </p:grpSpPr>
        <p:sp>
          <p:nvSpPr>
            <p:cNvPr id="8" name="TextBox 7">
              <a:extLst>
                <a:ext uri="{FF2B5EF4-FFF2-40B4-BE49-F238E27FC236}">
                  <a16:creationId xmlns:a16="http://schemas.microsoft.com/office/drawing/2014/main" id="{2BEB841E-9FB7-487B-B856-82557E9FE00E}"/>
                </a:ext>
              </a:extLst>
            </p:cNvPr>
            <p:cNvSpPr txBox="1"/>
            <p:nvPr/>
          </p:nvSpPr>
          <p:spPr>
            <a:xfrm>
              <a:off x="3865835" y="7560390"/>
              <a:ext cx="3309323" cy="2208297"/>
            </a:xfrm>
            <a:prstGeom prst="rect">
              <a:avLst/>
            </a:prstGeom>
            <a:solidFill>
              <a:srgbClr val="FFFF00"/>
            </a:solidFill>
            <a:ln w="25400">
              <a:solidFill>
                <a:srgbClr val="FF0000"/>
              </a:solidFill>
            </a:ln>
          </p:spPr>
          <p:txBody>
            <a:bodyPr wrap="square" rtlCol="0">
              <a:spAutoFit/>
            </a:bodyPr>
            <a:lstStyle/>
            <a:p>
              <a:pPr marL="171450" marR="0" lvl="0" indent="-171450" defTabSz="914400" rtl="0" eaLnBrk="1" fontAlgn="auto" latinLnBrk="0" hangingPunct="1">
                <a:lnSpc>
                  <a:spcPct val="100000"/>
                </a:lnSpc>
                <a:spcBef>
                  <a:spcPts val="50"/>
                </a:spcBef>
                <a:spcAft>
                  <a:spcPts val="60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At their most unwell </a:t>
              </a:r>
              <a:r>
                <a:rPr kumimoji="0" lang="en-GB" sz="1200" b="0" i="0" u="none" strike="noStrike" kern="1200" cap="none" spc="0" normalizeH="0" baseline="0" noProof="0" dirty="0">
                  <a:ln>
                    <a:noFill/>
                  </a:ln>
                  <a:effectLst/>
                  <a:uLnTx/>
                  <a:uFillTx/>
                  <a:latin typeface="Arial" panose="020B0604020202020204" pitchFamily="34" charset="0"/>
                  <a:cs typeface="Arial" panose="020B0604020202020204" pitchFamily="34" charset="0"/>
                </a:rPr>
                <a:t>your child might need the blue inhaler as often as every 4 hours. </a:t>
              </a:r>
            </a:p>
            <a:p>
              <a:pPr marL="171450" marR="0" lvl="0" indent="-171450" defTabSz="914400" rtl="0" eaLnBrk="1" fontAlgn="auto" latinLnBrk="0" hangingPunct="1">
                <a:lnSpc>
                  <a:spcPct val="100000"/>
                </a:lnSpc>
                <a:spcBef>
                  <a:spcPts val="50"/>
                </a:spcBef>
                <a:spcAft>
                  <a:spcPts val="60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Needing it </a:t>
              </a:r>
              <a:r>
                <a:rPr lang="en-GB" sz="1200" b="1" u="sng" dirty="0">
                  <a:latin typeface="Arial" panose="020B0604020202020204" pitchFamily="34" charset="0"/>
                  <a:cs typeface="Arial" panose="020B0604020202020204" pitchFamily="34" charset="0"/>
                </a:rPr>
                <a:t>less often</a:t>
              </a:r>
              <a:r>
                <a:rPr lang="en-GB" sz="1200" b="1"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is a sign that your child is getting better.</a:t>
              </a:r>
            </a:p>
            <a:p>
              <a:pPr marL="171450" marR="0" lvl="0" indent="-171450" defTabSz="914400" rtl="0" eaLnBrk="1" fontAlgn="auto" latinLnBrk="0" hangingPunct="1">
                <a:lnSpc>
                  <a:spcPct val="100000"/>
                </a:lnSpc>
                <a:spcBef>
                  <a:spcPts val="50"/>
                </a:spcBef>
                <a:spcAft>
                  <a:spcPts val="600"/>
                </a:spcAft>
                <a:buClrTx/>
                <a:buSzTx/>
                <a:buFont typeface="Arial" panose="020B0604020202020204" pitchFamily="34" charset="0"/>
                <a:buChar char="•"/>
                <a:tabLst/>
                <a:defRPr/>
              </a:pPr>
              <a:r>
                <a:rPr kumimoji="0" lang="en-GB" sz="1200" b="0" i="0" u="none" strike="noStrike" kern="1200" cap="none" spc="0" normalizeH="0" baseline="0" noProof="0" dirty="0">
                  <a:ln>
                    <a:noFill/>
                  </a:ln>
                  <a:effectLst/>
                  <a:uLnTx/>
                  <a:uFillTx/>
                  <a:latin typeface="Arial" panose="020B0604020202020204" pitchFamily="34" charset="0"/>
                  <a:cs typeface="Arial" panose="020B0604020202020204" pitchFamily="34" charset="0"/>
                </a:rPr>
                <a:t>Needing it </a:t>
              </a:r>
              <a:r>
                <a:rPr kumimoji="0" lang="en-GB" sz="1200" b="1" i="0" u="sng" strike="noStrike" kern="1200" cap="none" spc="0" normalizeH="0" baseline="0" noProof="0" dirty="0">
                  <a:ln>
                    <a:noFill/>
                  </a:ln>
                  <a:effectLst/>
                  <a:uLnTx/>
                  <a:uFillTx/>
                  <a:latin typeface="Arial" panose="020B0604020202020204" pitchFamily="34" charset="0"/>
                  <a:cs typeface="Arial" panose="020B0604020202020204" pitchFamily="34" charset="0"/>
                </a:rPr>
                <a:t>more often</a:t>
              </a:r>
              <a:r>
                <a:rPr kumimoji="0" lang="en-GB" sz="1200" b="1" i="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en-GB" sz="1200" b="0" i="0" u="none" strike="noStrike" kern="1200" cap="none" spc="0" normalizeH="0" baseline="0" noProof="0" dirty="0">
                  <a:ln>
                    <a:noFill/>
                  </a:ln>
                  <a:effectLst/>
                  <a:uLnTx/>
                  <a:uFillTx/>
                  <a:latin typeface="Arial" panose="020B0604020202020204" pitchFamily="34" charset="0"/>
                  <a:cs typeface="Arial" panose="020B0604020202020204" pitchFamily="34" charset="0"/>
                </a:rPr>
                <a:t>may mean they need urgent medical help: </a:t>
              </a:r>
              <a:r>
                <a:rPr lang="en-GB" sz="1200" dirty="0">
                  <a:latin typeface="Arial" panose="020B0604020202020204" pitchFamily="34" charset="0"/>
                  <a:cs typeface="Arial" panose="020B0604020202020204" pitchFamily="34" charset="0"/>
                </a:rPr>
                <a:t>Call 111, see your GP, or go the emergency department if you are worried.  </a:t>
              </a:r>
            </a:p>
            <a:p>
              <a:pPr marL="171450" marR="0" lvl="0" indent="-171450" defTabSz="914400" rtl="0" eaLnBrk="1" fontAlgn="auto" latinLnBrk="0" hangingPunct="1">
                <a:lnSpc>
                  <a:spcPct val="100000"/>
                </a:lnSpc>
                <a:spcBef>
                  <a:spcPts val="50"/>
                </a:spcBef>
                <a:spcAft>
                  <a:spcPts val="600"/>
                </a:spcAft>
                <a:buClrTx/>
                <a:buSzTx/>
                <a:buFont typeface="Arial" panose="020B0604020202020204" pitchFamily="34" charset="0"/>
                <a:buChar char="•"/>
                <a:tabLst/>
                <a:defRPr/>
              </a:pPr>
              <a:r>
                <a:rPr lang="en-GB" sz="1200" b="1" dirty="0">
                  <a:latin typeface="Arial" panose="020B0604020202020204" pitchFamily="34" charset="0"/>
                  <a:cs typeface="Arial" panose="020B0604020202020204" pitchFamily="34" charset="0"/>
                </a:rPr>
                <a:t>Call 999 if you think your child is very unwell.</a:t>
              </a:r>
              <a:endParaRPr kumimoji="0" lang="en-GB" sz="12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98AD89E9-C0F8-4E59-8193-90BA4453CB2B}"/>
                </a:ext>
              </a:extLst>
            </p:cNvPr>
            <p:cNvSpPr txBox="1"/>
            <p:nvPr/>
          </p:nvSpPr>
          <p:spPr>
            <a:xfrm>
              <a:off x="397069" y="7556359"/>
              <a:ext cx="3389234" cy="1261884"/>
            </a:xfrm>
            <a:prstGeom prst="rect">
              <a:avLst/>
            </a:prstGeom>
            <a:noFill/>
            <a:ln>
              <a:solidFill>
                <a:schemeClr val="tx1"/>
              </a:solidFill>
            </a:ln>
          </p:spPr>
          <p:txBody>
            <a:bodyPr wrap="square" rtlCol="0">
              <a:spAutoFit/>
            </a:bodyPr>
            <a:lstStyle/>
            <a:p>
              <a:pPr algn="ctr"/>
              <a:r>
                <a:rPr lang="en-GB" sz="1600" b="1" dirty="0">
                  <a:latin typeface="Arial" panose="020B0604020202020204" pitchFamily="34" charset="0"/>
                  <a:cs typeface="Arial" panose="020B0604020202020204" pitchFamily="34" charset="0"/>
                </a:rPr>
                <a:t>Yes?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Give up to another </a:t>
              </a:r>
              <a:r>
                <a:rPr lang="en-GB" sz="1200" b="1" u="sng" dirty="0">
                  <a:latin typeface="Arial" panose="020B0604020202020204" pitchFamily="34" charset="0"/>
                  <a:cs typeface="Arial" panose="020B0604020202020204" pitchFamily="34" charset="0"/>
                </a:rPr>
                <a:t>10 puffs</a:t>
              </a:r>
              <a:r>
                <a:rPr lang="en-GB" sz="1200" b="1"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of blue inhaler one at a time using a spacer and then </a:t>
              </a: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SEEK URGENT HELP!</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Call 999 or attend the Emergency Department</a:t>
              </a:r>
            </a:p>
          </p:txBody>
        </p:sp>
        <p:sp>
          <p:nvSpPr>
            <p:cNvPr id="27" name="TextBox 26">
              <a:extLst>
                <a:ext uri="{FF2B5EF4-FFF2-40B4-BE49-F238E27FC236}">
                  <a16:creationId xmlns:a16="http://schemas.microsoft.com/office/drawing/2014/main" id="{C36BE9AE-1DA9-4812-B32F-F0F01F6EAEF5}"/>
                </a:ext>
              </a:extLst>
            </p:cNvPr>
            <p:cNvSpPr txBox="1"/>
            <p:nvPr/>
          </p:nvSpPr>
          <p:spPr>
            <a:xfrm>
              <a:off x="1314233" y="3678519"/>
              <a:ext cx="4945961" cy="677108"/>
            </a:xfrm>
            <a:prstGeom prst="rect">
              <a:avLst/>
            </a:prstGeom>
            <a:solidFill>
              <a:schemeClr val="bg1"/>
            </a:solidFill>
            <a:ln>
              <a:solidFill>
                <a:schemeClr val="tx1"/>
              </a:solidFill>
            </a:ln>
          </p:spPr>
          <p:txBody>
            <a:bodyPr wrap="square" rtlCol="0">
              <a:spAutoFit/>
            </a:bodyPr>
            <a:lstStyle/>
            <a:p>
              <a:pPr algn="ctr"/>
              <a:r>
                <a:rPr lang="en-GB" sz="1400" b="1" dirty="0">
                  <a:latin typeface="Arial" panose="020B0604020202020204" pitchFamily="34" charset="0"/>
                  <a:cs typeface="Arial" panose="020B0604020202020204" pitchFamily="34" charset="0"/>
                </a:rPr>
                <a:t>Assess your child</a:t>
              </a:r>
            </a:p>
            <a:p>
              <a:pPr algn="ctr"/>
              <a:r>
                <a:rPr lang="en-GB" sz="1200" dirty="0">
                  <a:latin typeface="Arial" panose="020B0604020202020204" pitchFamily="34" charset="0"/>
                  <a:cs typeface="Arial" panose="020B0604020202020204" pitchFamily="34" charset="0"/>
                </a:rPr>
                <a:t>Are they breathless or wheezy?</a:t>
              </a:r>
            </a:p>
            <a:p>
              <a:pPr algn="ctr"/>
              <a:r>
                <a:rPr lang="en-GB" sz="1200" dirty="0">
                  <a:latin typeface="Arial" panose="020B0604020202020204" pitchFamily="34" charset="0"/>
                  <a:cs typeface="Arial" panose="020B0604020202020204" pitchFamily="34" charset="0"/>
                </a:rPr>
                <a:t>Do they have increased work of breathing?</a:t>
              </a:r>
            </a:p>
          </p:txBody>
        </p:sp>
        <p:sp>
          <p:nvSpPr>
            <p:cNvPr id="31" name="TextBox 30">
              <a:extLst>
                <a:ext uri="{FF2B5EF4-FFF2-40B4-BE49-F238E27FC236}">
                  <a16:creationId xmlns:a16="http://schemas.microsoft.com/office/drawing/2014/main" id="{99B0583C-2104-467C-9E87-F96BFDCCBD39}"/>
                </a:ext>
              </a:extLst>
            </p:cNvPr>
            <p:cNvSpPr txBox="1"/>
            <p:nvPr/>
          </p:nvSpPr>
          <p:spPr>
            <a:xfrm>
              <a:off x="377303" y="4772799"/>
              <a:ext cx="3409000" cy="1446550"/>
            </a:xfrm>
            <a:prstGeom prst="rect">
              <a:avLst/>
            </a:prstGeom>
            <a:solidFill>
              <a:schemeClr val="bg1"/>
            </a:solidFill>
            <a:ln>
              <a:solidFill>
                <a:schemeClr val="tx1"/>
              </a:solidFill>
            </a:ln>
          </p:spPr>
          <p:txBody>
            <a:bodyPr wrap="square" lIns="91440" tIns="45720" rIns="91440" bIns="45720" rtlCol="0" anchor="t">
              <a:spAutoFit/>
            </a:bodyPr>
            <a:lstStyle/>
            <a:p>
              <a:pPr algn="ctr"/>
              <a:r>
                <a:rPr lang="en-GB" sz="1600" b="1" dirty="0">
                  <a:latin typeface="Arial" panose="020B0604020202020204" pitchFamily="34" charset="0"/>
                  <a:cs typeface="Arial" panose="020B0604020202020204" pitchFamily="34" charset="0"/>
                </a:rPr>
                <a:t>Yes?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Give </a:t>
              </a:r>
              <a:r>
                <a:rPr lang="en-GB" sz="1200" b="1" u="sng" dirty="0">
                  <a:latin typeface="Arial" panose="020B0604020202020204" pitchFamily="34" charset="0"/>
                  <a:cs typeface="Arial" panose="020B0604020202020204" pitchFamily="34" charset="0"/>
                </a:rPr>
                <a:t>2 puffs</a:t>
              </a:r>
              <a:r>
                <a:rPr lang="en-GB" sz="1200" dirty="0">
                  <a:latin typeface="Arial" panose="020B0604020202020204" pitchFamily="34" charset="0"/>
                  <a:cs typeface="Arial" panose="020B0604020202020204" pitchFamily="34" charset="0"/>
                </a:rPr>
                <a:t> one at a time using a spacer.</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Review their response after 5-10 minutes.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If not improving give another </a:t>
              </a:r>
              <a:r>
                <a:rPr lang="en-GB" sz="1200" b="1" u="sng" dirty="0">
                  <a:latin typeface="Arial" panose="020B0604020202020204" pitchFamily="34" charset="0"/>
                  <a:cs typeface="Arial" panose="020B0604020202020204" pitchFamily="34" charset="0"/>
                </a:rPr>
                <a:t>2 puffs</a:t>
              </a:r>
              <a:r>
                <a:rPr lang="en-GB" sz="1200" dirty="0">
                  <a:latin typeface="Arial" panose="020B0604020202020204" pitchFamily="34" charset="0"/>
                  <a:cs typeface="Arial" panose="020B0604020202020204" pitchFamily="34" charset="0"/>
                </a:rPr>
                <a:t> and reassess after a further 5-10 minutes.</a:t>
              </a: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a:cs typeface="Arial"/>
                </a:rPr>
                <a:t>If still not improving, repeat up to a total dose of </a:t>
              </a:r>
              <a:r>
                <a:rPr lang="en-GB" sz="1200" b="1" u="sng" dirty="0">
                  <a:latin typeface="Arial"/>
                  <a:cs typeface="Arial"/>
                </a:rPr>
                <a:t>10 puffs</a:t>
              </a:r>
              <a:r>
                <a:rPr lang="en-GB" sz="1200" dirty="0">
                  <a:latin typeface="Arial"/>
                  <a:cs typeface="Arial"/>
                </a:rPr>
                <a:t> and reassess in 5-10 minutes.</a:t>
              </a:r>
              <a:endParaRPr lang="en-GB" sz="1200" b="1" u="sng" dirty="0">
                <a:latin typeface="Arial" panose="020B0604020202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0123E77D-3A19-460D-95F3-A6D22A2EA652}"/>
                </a:ext>
              </a:extLst>
            </p:cNvPr>
            <p:cNvSpPr txBox="1"/>
            <p:nvPr/>
          </p:nvSpPr>
          <p:spPr>
            <a:xfrm>
              <a:off x="1714973" y="6636602"/>
              <a:ext cx="4191000" cy="492443"/>
            </a:xfrm>
            <a:prstGeom prst="rect">
              <a:avLst/>
            </a:prstGeom>
            <a:solidFill>
              <a:schemeClr val="bg1"/>
            </a:solidFill>
            <a:ln>
              <a:solidFill>
                <a:schemeClr val="tx1"/>
              </a:solidFill>
            </a:ln>
          </p:spPr>
          <p:txBody>
            <a:bodyPr wrap="square" rtlCol="0">
              <a:spAutoFit/>
            </a:bodyPr>
            <a:lstStyle/>
            <a:p>
              <a:pPr algn="ctr"/>
              <a:r>
                <a:rPr lang="en-GB" sz="1400" b="1" dirty="0">
                  <a:latin typeface="Arial" panose="020B0604020202020204" pitchFamily="34" charset="0"/>
                  <a:cs typeface="Arial" panose="020B0604020202020204" pitchFamily="34" charset="0"/>
                </a:rPr>
                <a:t>Reassess your child</a:t>
              </a:r>
            </a:p>
            <a:p>
              <a:pPr algn="ctr"/>
              <a:r>
                <a:rPr lang="en-GB" sz="1200" dirty="0">
                  <a:latin typeface="Arial" panose="020B0604020202020204" pitchFamily="34" charset="0"/>
                  <a:cs typeface="Arial" panose="020B0604020202020204" pitchFamily="34" charset="0"/>
                </a:rPr>
                <a:t>Are you</a:t>
              </a:r>
              <a:r>
                <a:rPr lang="en-GB" sz="1200" b="1" dirty="0">
                  <a:latin typeface="Arial" panose="020B0604020202020204" pitchFamily="34" charset="0"/>
                  <a:cs typeface="Arial" panose="020B0604020202020204" pitchFamily="34" charset="0"/>
                </a:rPr>
                <a:t> </a:t>
              </a:r>
              <a:r>
                <a:rPr lang="en-GB" sz="1200" b="1" u="sng" dirty="0">
                  <a:latin typeface="Arial" panose="020B0604020202020204" pitchFamily="34" charset="0"/>
                  <a:cs typeface="Arial" panose="020B0604020202020204" pitchFamily="34" charset="0"/>
                </a:rPr>
                <a:t>still</a:t>
              </a:r>
              <a:r>
                <a:rPr lang="en-GB" sz="1200" b="1"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concerned about your child’s breathing? </a:t>
              </a:r>
            </a:p>
          </p:txBody>
        </p:sp>
        <p:sp>
          <p:nvSpPr>
            <p:cNvPr id="32" name="TextBox 31">
              <a:extLst>
                <a:ext uri="{FF2B5EF4-FFF2-40B4-BE49-F238E27FC236}">
                  <a16:creationId xmlns:a16="http://schemas.microsoft.com/office/drawing/2014/main" id="{8BB93C58-7C27-44A2-B6F4-F992516F238E}"/>
                </a:ext>
              </a:extLst>
            </p:cNvPr>
            <p:cNvSpPr txBox="1"/>
            <p:nvPr/>
          </p:nvSpPr>
          <p:spPr>
            <a:xfrm>
              <a:off x="3869871" y="4768809"/>
              <a:ext cx="3309323" cy="1446550"/>
            </a:xfrm>
            <a:prstGeom prst="rect">
              <a:avLst/>
            </a:prstGeom>
            <a:solidFill>
              <a:schemeClr val="bg1"/>
            </a:solidFill>
            <a:ln>
              <a:solidFill>
                <a:schemeClr val="tx1"/>
              </a:solidFill>
            </a:ln>
          </p:spPr>
          <p:txBody>
            <a:bodyPr wrap="square" lIns="91440" tIns="45720" rIns="91440" bIns="45720" rtlCol="0" anchor="t">
              <a:spAutoFit/>
            </a:bodyPr>
            <a:lstStyle/>
            <a:p>
              <a:pPr algn="ctr"/>
              <a:r>
                <a:rPr lang="en-GB" sz="1600" b="1" dirty="0">
                  <a:latin typeface="Arial" panose="020B0604020202020204" pitchFamily="34" charset="0"/>
                  <a:cs typeface="Arial" panose="020B0604020202020204" pitchFamily="34" charset="0"/>
                </a:rPr>
                <a:t>No?</a:t>
              </a:r>
            </a:p>
            <a:p>
              <a:pPr marL="171450" indent="-171450">
                <a:buFont typeface="Arial" panose="020B0604020202020204" pitchFamily="34" charset="0"/>
                <a:buChar char="•"/>
              </a:pPr>
              <a:r>
                <a:rPr lang="en-GB" sz="1200" dirty="0">
                  <a:latin typeface="Arial"/>
                  <a:cs typeface="Arial"/>
                </a:rPr>
                <a:t>They do not need their blue inhaler.</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Continue to review them </a:t>
              </a:r>
              <a:r>
                <a:rPr lang="en-GB" sz="1200" b="1" dirty="0">
                  <a:latin typeface="Arial" panose="020B0604020202020204" pitchFamily="34" charset="0"/>
                  <a:cs typeface="Arial" panose="020B0604020202020204" pitchFamily="34" charset="0"/>
                </a:rPr>
                <a:t>at least </a:t>
              </a:r>
              <a:r>
                <a:rPr lang="en-GB" sz="1200" dirty="0">
                  <a:latin typeface="Arial" panose="020B0604020202020204" pitchFamily="34" charset="0"/>
                  <a:cs typeface="Arial" panose="020B0604020202020204" pitchFamily="34" charset="0"/>
                </a:rPr>
                <a:t>every 4 hours for the next 12 hours.</a:t>
              </a:r>
            </a:p>
            <a:p>
              <a:pPr marL="171450" indent="-171450">
                <a:buFont typeface="Arial" panose="020B0604020202020204" pitchFamily="34" charset="0"/>
                <a:buChar char="•"/>
              </a:pPr>
              <a:r>
                <a:rPr lang="en-GB" sz="1200" dirty="0">
                  <a:latin typeface="Arial"/>
                  <a:cs typeface="Arial"/>
                </a:rPr>
                <a:t>Children who are improving and look well should still be checked regularly but don't have to be woken up. </a:t>
              </a:r>
              <a:endParaRPr lang="en-GB" sz="1200" dirty="0">
                <a:latin typeface="Arial" panose="020B0604020202020204" pitchFamily="34" charset="0"/>
                <a:cs typeface="Arial" panose="020B0604020202020204" pitchFamily="34" charset="0"/>
              </a:endParaRPr>
            </a:p>
          </p:txBody>
        </p:sp>
        <p:cxnSp>
          <p:nvCxnSpPr>
            <p:cNvPr id="34" name="Elbow Connector 33">
              <a:extLst>
                <a:ext uri="{FF2B5EF4-FFF2-40B4-BE49-F238E27FC236}">
                  <a16:creationId xmlns:a16="http://schemas.microsoft.com/office/drawing/2014/main" id="{B4CDFB21-37F0-B82B-8708-6D542635CACF}"/>
                </a:ext>
              </a:extLst>
            </p:cNvPr>
            <p:cNvCxnSpPr>
              <a:cxnSpLocks/>
              <a:endCxn id="27" idx="3"/>
            </p:cNvCxnSpPr>
            <p:nvPr/>
          </p:nvCxnSpPr>
          <p:spPr>
            <a:xfrm rot="16200000" flipV="1">
              <a:off x="6209639" y="4067629"/>
              <a:ext cx="750697" cy="649586"/>
            </a:xfrm>
            <a:prstGeom prst="bentConnector2">
              <a:avLst/>
            </a:prstGeom>
            <a:ln w="92075" cmpd="sng">
              <a:miter lim="800000"/>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33" name="Elbow Connector 32">
              <a:extLst>
                <a:ext uri="{FF2B5EF4-FFF2-40B4-BE49-F238E27FC236}">
                  <a16:creationId xmlns:a16="http://schemas.microsoft.com/office/drawing/2014/main" id="{CC4CB4E9-A826-2D13-BE77-86EAEB098E7C}"/>
                </a:ext>
              </a:extLst>
            </p:cNvPr>
            <p:cNvCxnSpPr>
              <a:cxnSpLocks/>
            </p:cNvCxnSpPr>
            <p:nvPr/>
          </p:nvCxnSpPr>
          <p:spPr>
            <a:xfrm flipV="1">
              <a:off x="5530850" y="6215359"/>
              <a:ext cx="0" cy="429834"/>
            </a:xfrm>
            <a:prstGeom prst="straightConnector1">
              <a:avLst/>
            </a:prstGeom>
            <a:ln w="92075" cmpd="sng">
              <a:miter lim="800000"/>
              <a:headEnd w="lg" len="med"/>
              <a:tailEnd type="triangle" w="med" len="sm"/>
            </a:ln>
          </p:spPr>
          <p:style>
            <a:lnRef idx="1">
              <a:schemeClr val="accent1"/>
            </a:lnRef>
            <a:fillRef idx="0">
              <a:schemeClr val="accent1"/>
            </a:fillRef>
            <a:effectRef idx="0">
              <a:schemeClr val="accent1"/>
            </a:effectRef>
            <a:fontRef idx="minor">
              <a:schemeClr val="tx1"/>
            </a:fontRef>
          </p:style>
        </p:cxnSp>
        <p:cxnSp>
          <p:nvCxnSpPr>
            <p:cNvPr id="37" name="Elbow Connector 32">
              <a:extLst>
                <a:ext uri="{FF2B5EF4-FFF2-40B4-BE49-F238E27FC236}">
                  <a16:creationId xmlns:a16="http://schemas.microsoft.com/office/drawing/2014/main" id="{42CE7DA5-41B0-9DAA-D0A2-F76A53E410EE}"/>
                </a:ext>
              </a:extLst>
            </p:cNvPr>
            <p:cNvCxnSpPr>
              <a:cxnSpLocks/>
            </p:cNvCxnSpPr>
            <p:nvPr/>
          </p:nvCxnSpPr>
          <p:spPr>
            <a:xfrm>
              <a:off x="2101850" y="6215359"/>
              <a:ext cx="0" cy="429834"/>
            </a:xfrm>
            <a:prstGeom prst="straightConnector1">
              <a:avLst/>
            </a:prstGeom>
            <a:ln w="92075" cmpd="sng">
              <a:miter lim="800000"/>
              <a:headEnd w="lg"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0" name="Elbow Connector 32">
              <a:extLst>
                <a:ext uri="{FF2B5EF4-FFF2-40B4-BE49-F238E27FC236}">
                  <a16:creationId xmlns:a16="http://schemas.microsoft.com/office/drawing/2014/main" id="{75397D05-9FE4-E1A9-C9A0-4C6CD0D62FFE}"/>
                </a:ext>
              </a:extLst>
            </p:cNvPr>
            <p:cNvCxnSpPr>
              <a:cxnSpLocks/>
            </p:cNvCxnSpPr>
            <p:nvPr/>
          </p:nvCxnSpPr>
          <p:spPr>
            <a:xfrm>
              <a:off x="2101850" y="7126666"/>
              <a:ext cx="0" cy="429834"/>
            </a:xfrm>
            <a:prstGeom prst="straightConnector1">
              <a:avLst/>
            </a:prstGeom>
            <a:ln w="92075" cmpd="sng">
              <a:miter lim="800000"/>
              <a:headEnd w="lg"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4" name="Elbow Connector 32">
              <a:extLst>
                <a:ext uri="{FF2B5EF4-FFF2-40B4-BE49-F238E27FC236}">
                  <a16:creationId xmlns:a16="http://schemas.microsoft.com/office/drawing/2014/main" id="{EF2A3F7D-32FD-5100-200B-CBA4A581605F}"/>
                </a:ext>
              </a:extLst>
            </p:cNvPr>
            <p:cNvCxnSpPr>
              <a:cxnSpLocks/>
            </p:cNvCxnSpPr>
            <p:nvPr/>
          </p:nvCxnSpPr>
          <p:spPr>
            <a:xfrm>
              <a:off x="2101850" y="4352958"/>
              <a:ext cx="0" cy="429834"/>
            </a:xfrm>
            <a:prstGeom prst="straightConnector1">
              <a:avLst/>
            </a:prstGeom>
            <a:ln w="92075" cmpd="sng">
              <a:miter lim="800000"/>
              <a:headEnd w="lg"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5" name="Elbow Connector 32">
              <a:extLst>
                <a:ext uri="{FF2B5EF4-FFF2-40B4-BE49-F238E27FC236}">
                  <a16:creationId xmlns:a16="http://schemas.microsoft.com/office/drawing/2014/main" id="{4375A03F-5ADC-2A30-6038-201463DFBFEC}"/>
                </a:ext>
              </a:extLst>
            </p:cNvPr>
            <p:cNvCxnSpPr>
              <a:cxnSpLocks/>
            </p:cNvCxnSpPr>
            <p:nvPr/>
          </p:nvCxnSpPr>
          <p:spPr>
            <a:xfrm>
              <a:off x="5520496" y="4347357"/>
              <a:ext cx="0" cy="429834"/>
            </a:xfrm>
            <a:prstGeom prst="straightConnector1">
              <a:avLst/>
            </a:prstGeom>
            <a:ln w="92075" cmpd="sng">
              <a:miter lim="800000"/>
              <a:headEnd w="lg" len="med"/>
              <a:tailEnd type="triangle" w="med" len="sm"/>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A78038C7-C487-EAB3-6107-8F13D8456F71}"/>
              </a:ext>
            </a:extLst>
          </p:cNvPr>
          <p:cNvSpPr txBox="1"/>
          <p:nvPr/>
        </p:nvSpPr>
        <p:spPr>
          <a:xfrm>
            <a:off x="397069" y="9087703"/>
            <a:ext cx="3389234" cy="830997"/>
          </a:xfrm>
          <a:prstGeom prst="rect">
            <a:avLst/>
          </a:prstGeom>
          <a:solidFill>
            <a:schemeClr val="accent1">
              <a:lumMod val="20000"/>
              <a:lumOff val="80000"/>
            </a:schemeClr>
          </a:solidFill>
          <a:ln>
            <a:solidFill>
              <a:schemeClr val="tx1"/>
            </a:solidFill>
          </a:ln>
        </p:spPr>
        <p:txBody>
          <a:bodyPr wrap="square" rtlCol="0">
            <a:spAutoFit/>
          </a:bodyPr>
          <a:lstStyle/>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Please document your assessments and salbutamol treatment in the log on the next page.</a:t>
            </a: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Bring the log to any medical review.</a:t>
            </a:r>
          </a:p>
        </p:txBody>
      </p:sp>
      <p:sp>
        <p:nvSpPr>
          <p:cNvPr id="52" name="object 11">
            <a:extLst>
              <a:ext uri="{FF2B5EF4-FFF2-40B4-BE49-F238E27FC236}">
                <a16:creationId xmlns:a16="http://schemas.microsoft.com/office/drawing/2014/main" id="{B5894B22-589F-B9EE-8262-CE910A3551E8}"/>
              </a:ext>
            </a:extLst>
          </p:cNvPr>
          <p:cNvSpPr/>
          <p:nvPr/>
        </p:nvSpPr>
        <p:spPr>
          <a:xfrm>
            <a:off x="0" y="10230358"/>
            <a:ext cx="7560309" cy="461645"/>
          </a:xfrm>
          <a:custGeom>
            <a:avLst/>
            <a:gdLst/>
            <a:ahLst/>
            <a:cxnLst/>
            <a:rect l="l" t="t" r="r" b="b"/>
            <a:pathLst>
              <a:path w="7560309" h="461645">
                <a:moveTo>
                  <a:pt x="0" y="461645"/>
                </a:moveTo>
                <a:lnTo>
                  <a:pt x="7559992" y="461645"/>
                </a:lnTo>
                <a:lnTo>
                  <a:pt x="7559992" y="0"/>
                </a:lnTo>
                <a:lnTo>
                  <a:pt x="0" y="0"/>
                </a:lnTo>
                <a:lnTo>
                  <a:pt x="0" y="461645"/>
                </a:lnTo>
                <a:close/>
              </a:path>
            </a:pathLst>
          </a:custGeom>
          <a:solidFill>
            <a:srgbClr val="2D9CCC"/>
          </a:solidFill>
        </p:spPr>
        <p:txBody>
          <a:bodyPr wrap="square" lIns="0" tIns="0" rIns="0" bIns="0" rtlCol="0" anchor="ctr" anchorCtr="0"/>
          <a:lstStyle/>
          <a:p>
            <a:pPr marL="88900" algn="ctr"/>
            <a:r>
              <a:rPr lang="en-GB" sz="1200" dirty="0"/>
              <a:t>Wheeze Discharge Advice Leaflet - Version 1 Sept 2022 - L King, C Nwokoro - Barts Health NHS Trust</a:t>
            </a:r>
            <a:endParaRPr lang="en-GB" sz="900" dirty="0"/>
          </a:p>
          <a:p>
            <a:pPr marL="88900" algn="ctr"/>
            <a:r>
              <a:rPr lang="en-GB" sz="900" dirty="0"/>
              <a:t>based on an original document by S Harper, G </a:t>
            </a:r>
            <a:r>
              <a:rPr lang="en-GB" sz="900" dirty="0" err="1"/>
              <a:t>Connett</a:t>
            </a:r>
            <a:r>
              <a:rPr lang="en-GB" sz="900" dirty="0"/>
              <a:t>, D James - University Hospital Southampton NHS Foundation Trust</a:t>
            </a: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6496159">
            <a:off x="301803" y="3817194"/>
            <a:ext cx="1079263" cy="84082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object 2"/>
          <p:cNvSpPr txBox="1"/>
          <p:nvPr/>
        </p:nvSpPr>
        <p:spPr>
          <a:xfrm>
            <a:off x="1263650" y="1429072"/>
            <a:ext cx="6379517" cy="1936428"/>
          </a:xfrm>
          <a:prstGeom prst="rect">
            <a:avLst/>
          </a:prstGeom>
        </p:spPr>
        <p:txBody>
          <a:bodyPr vert="horz" wrap="square" lIns="0" tIns="12700" rIns="0" bIns="0" rtlCol="0">
            <a:spAutoFit/>
          </a:bodyPr>
          <a:lstStyle/>
          <a:p>
            <a:pPr marL="1020444">
              <a:lnSpc>
                <a:spcPct val="100000"/>
              </a:lnSpc>
            </a:pPr>
            <a:r>
              <a:rPr lang="en-GB" sz="1000" b="1" dirty="0">
                <a:solidFill>
                  <a:srgbClr val="231F20"/>
                </a:solidFill>
                <a:latin typeface="Arial" panose="020B0604020202020204" pitchFamily="34" charset="0"/>
                <a:cs typeface="Arial" panose="020B0604020202020204" pitchFamily="34" charset="0"/>
              </a:rPr>
              <a:t>1</a:t>
            </a:r>
            <a:r>
              <a:rPr lang="en-GB" sz="1000" dirty="0">
                <a:solidFill>
                  <a:srgbClr val="231F20"/>
                </a:solidFill>
                <a:latin typeface="Arial" panose="020B0604020202020204" pitchFamily="34" charset="0"/>
                <a:cs typeface="Arial" panose="020B0604020202020204" pitchFamily="34" charset="0"/>
              </a:rPr>
              <a:t> </a:t>
            </a:r>
            <a:r>
              <a:rPr sz="1000" dirty="0">
                <a:solidFill>
                  <a:srgbClr val="231F20"/>
                </a:solidFill>
                <a:latin typeface="Arial" panose="020B0604020202020204" pitchFamily="34" charset="0"/>
                <a:cs typeface="Arial" panose="020B0604020202020204" pitchFamily="34" charset="0"/>
              </a:rPr>
              <a:t>Shake the </a:t>
            </a:r>
            <a:r>
              <a:rPr sz="1000" spc="-5" dirty="0">
                <a:solidFill>
                  <a:srgbClr val="231F20"/>
                </a:solidFill>
                <a:latin typeface="Arial" panose="020B0604020202020204" pitchFamily="34" charset="0"/>
                <a:cs typeface="Arial" panose="020B0604020202020204" pitchFamily="34" charset="0"/>
              </a:rPr>
              <a:t>inhaler and </a:t>
            </a:r>
            <a:r>
              <a:rPr sz="1000" dirty="0">
                <a:solidFill>
                  <a:srgbClr val="231F20"/>
                </a:solidFill>
                <a:latin typeface="Arial" panose="020B0604020202020204" pitchFamily="34" charset="0"/>
                <a:cs typeface="Arial" panose="020B0604020202020204" pitchFamily="34" charset="0"/>
              </a:rPr>
              <a:t>remove</a:t>
            </a:r>
            <a:r>
              <a:rPr sz="1000" spc="-10" dirty="0">
                <a:solidFill>
                  <a:srgbClr val="231F20"/>
                </a:solidFill>
                <a:latin typeface="Arial" panose="020B0604020202020204" pitchFamily="34" charset="0"/>
                <a:cs typeface="Arial" panose="020B0604020202020204" pitchFamily="34" charset="0"/>
              </a:rPr>
              <a:t> </a:t>
            </a:r>
            <a:r>
              <a:rPr sz="1000" dirty="0">
                <a:solidFill>
                  <a:srgbClr val="231F20"/>
                </a:solidFill>
                <a:latin typeface="Arial" panose="020B0604020202020204" pitchFamily="34" charset="0"/>
                <a:cs typeface="Arial" panose="020B0604020202020204" pitchFamily="34" charset="0"/>
              </a:rPr>
              <a:t>cap.</a:t>
            </a:r>
            <a:endParaRPr sz="1000" dirty="0">
              <a:latin typeface="Arial" panose="020B0604020202020204" pitchFamily="34" charset="0"/>
              <a:cs typeface="Arial" panose="020B0604020202020204" pitchFamily="34" charset="0"/>
            </a:endParaRPr>
          </a:p>
          <a:p>
            <a:pPr marL="1020444">
              <a:lnSpc>
                <a:spcPct val="100000"/>
              </a:lnSpc>
              <a:spcBef>
                <a:spcPts val="284"/>
              </a:spcBef>
            </a:pPr>
            <a:r>
              <a:rPr sz="1000" b="1" dirty="0">
                <a:solidFill>
                  <a:srgbClr val="231F20"/>
                </a:solidFill>
                <a:latin typeface="Arial" panose="020B0604020202020204" pitchFamily="34" charset="0"/>
                <a:cs typeface="Arial" panose="020B0604020202020204" pitchFamily="34" charset="0"/>
              </a:rPr>
              <a:t>2</a:t>
            </a:r>
            <a:r>
              <a:rPr sz="1000" dirty="0">
                <a:solidFill>
                  <a:srgbClr val="231F20"/>
                </a:solidFill>
                <a:latin typeface="Arial" panose="020B0604020202020204" pitchFamily="34" charset="0"/>
                <a:cs typeface="Arial" panose="020B0604020202020204" pitchFamily="34" charset="0"/>
              </a:rPr>
              <a:t> Fit the </a:t>
            </a:r>
            <a:r>
              <a:rPr sz="1000" spc="-5" dirty="0">
                <a:solidFill>
                  <a:srgbClr val="231F20"/>
                </a:solidFill>
                <a:latin typeface="Arial" panose="020B0604020202020204" pitchFamily="34" charset="0"/>
                <a:cs typeface="Arial" panose="020B0604020202020204" pitchFamily="34" charset="0"/>
              </a:rPr>
              <a:t>inhaler into </a:t>
            </a:r>
            <a:r>
              <a:rPr sz="1000" dirty="0">
                <a:solidFill>
                  <a:srgbClr val="231F20"/>
                </a:solidFill>
                <a:latin typeface="Arial" panose="020B0604020202020204" pitchFamily="34" charset="0"/>
                <a:cs typeface="Arial" panose="020B0604020202020204" pitchFamily="34" charset="0"/>
              </a:rPr>
              <a:t>the </a:t>
            </a:r>
            <a:r>
              <a:rPr sz="1000" spc="-5" dirty="0">
                <a:solidFill>
                  <a:srgbClr val="231F20"/>
                </a:solidFill>
                <a:latin typeface="Arial" panose="020B0604020202020204" pitchFamily="34" charset="0"/>
                <a:cs typeface="Arial" panose="020B0604020202020204" pitchFamily="34" charset="0"/>
              </a:rPr>
              <a:t>opening at </a:t>
            </a:r>
            <a:r>
              <a:rPr sz="1000" dirty="0">
                <a:solidFill>
                  <a:srgbClr val="231F20"/>
                </a:solidFill>
                <a:latin typeface="Arial" panose="020B0604020202020204" pitchFamily="34" charset="0"/>
                <a:cs typeface="Arial" panose="020B0604020202020204" pitchFamily="34" charset="0"/>
              </a:rPr>
              <a:t>the </a:t>
            </a:r>
            <a:r>
              <a:rPr sz="1000" spc="-5" dirty="0">
                <a:solidFill>
                  <a:srgbClr val="231F20"/>
                </a:solidFill>
                <a:latin typeface="Arial" panose="020B0604020202020204" pitchFamily="34" charset="0"/>
                <a:cs typeface="Arial" panose="020B0604020202020204" pitchFamily="34" charset="0"/>
              </a:rPr>
              <a:t>end of </a:t>
            </a:r>
            <a:r>
              <a:rPr sz="1000" dirty="0">
                <a:solidFill>
                  <a:srgbClr val="231F20"/>
                </a:solidFill>
                <a:latin typeface="Arial" panose="020B0604020202020204" pitchFamily="34" charset="0"/>
                <a:cs typeface="Arial" panose="020B0604020202020204" pitchFamily="34" charset="0"/>
              </a:rPr>
              <a:t>the</a:t>
            </a:r>
            <a:r>
              <a:rPr sz="1000" spc="-10" dirty="0">
                <a:solidFill>
                  <a:srgbClr val="231F20"/>
                </a:solidFill>
                <a:latin typeface="Arial" panose="020B0604020202020204" pitchFamily="34" charset="0"/>
                <a:cs typeface="Arial" panose="020B0604020202020204" pitchFamily="34" charset="0"/>
              </a:rPr>
              <a:t> spacer.</a:t>
            </a:r>
            <a:endParaRPr sz="1000" dirty="0">
              <a:latin typeface="Arial" panose="020B0604020202020204" pitchFamily="34" charset="0"/>
              <a:cs typeface="Arial" panose="020B0604020202020204" pitchFamily="34" charset="0"/>
            </a:endParaRPr>
          </a:p>
          <a:p>
            <a:pPr marL="1161415" marR="831850" indent="-141605">
              <a:lnSpc>
                <a:spcPct val="100000"/>
              </a:lnSpc>
              <a:spcBef>
                <a:spcPts val="280"/>
              </a:spcBef>
            </a:pPr>
            <a:r>
              <a:rPr sz="1000" b="1" dirty="0">
                <a:solidFill>
                  <a:srgbClr val="231F20"/>
                </a:solidFill>
                <a:latin typeface="Arial" panose="020B0604020202020204" pitchFamily="34" charset="0"/>
                <a:cs typeface="Arial" panose="020B0604020202020204" pitchFamily="34" charset="0"/>
              </a:rPr>
              <a:t>3</a:t>
            </a:r>
            <a:r>
              <a:rPr sz="1000" dirty="0">
                <a:solidFill>
                  <a:srgbClr val="231F20"/>
                </a:solidFill>
                <a:latin typeface="Arial" panose="020B0604020202020204" pitchFamily="34" charset="0"/>
                <a:cs typeface="Arial" panose="020B0604020202020204" pitchFamily="34" charset="0"/>
              </a:rPr>
              <a:t> Place </a:t>
            </a:r>
            <a:r>
              <a:rPr lang="en-GB" sz="1000" dirty="0">
                <a:solidFill>
                  <a:srgbClr val="231F20"/>
                </a:solidFill>
                <a:latin typeface="Arial" panose="020B0604020202020204" pitchFamily="34" charset="0"/>
                <a:cs typeface="Arial" panose="020B0604020202020204" pitchFamily="34" charset="0"/>
              </a:rPr>
              <a:t>the </a:t>
            </a:r>
            <a:r>
              <a:rPr sz="1000" dirty="0">
                <a:solidFill>
                  <a:srgbClr val="231F20"/>
                </a:solidFill>
                <a:latin typeface="Arial" panose="020B0604020202020204" pitchFamily="34" charset="0"/>
                <a:cs typeface="Arial" panose="020B0604020202020204" pitchFamily="34" charset="0"/>
              </a:rPr>
              <a:t>mask </a:t>
            </a:r>
            <a:r>
              <a:rPr sz="1000" spc="-5" dirty="0">
                <a:solidFill>
                  <a:srgbClr val="231F20"/>
                </a:solidFill>
                <a:latin typeface="Arial" panose="020B0604020202020204" pitchFamily="34" charset="0"/>
                <a:cs typeface="Arial" panose="020B0604020202020204" pitchFamily="34" charset="0"/>
              </a:rPr>
              <a:t>over </a:t>
            </a:r>
            <a:r>
              <a:rPr sz="1000" dirty="0">
                <a:solidFill>
                  <a:srgbClr val="231F20"/>
                </a:solidFill>
                <a:latin typeface="Arial" panose="020B0604020202020204" pitchFamily="34" charset="0"/>
                <a:cs typeface="Arial" panose="020B0604020202020204" pitchFamily="34" charset="0"/>
              </a:rPr>
              <a:t>the </a:t>
            </a:r>
            <a:r>
              <a:rPr sz="1000" spc="-5" dirty="0">
                <a:solidFill>
                  <a:srgbClr val="231F20"/>
                </a:solidFill>
                <a:latin typeface="Arial" panose="020B0604020202020204" pitchFamily="34" charset="0"/>
                <a:cs typeface="Arial" panose="020B0604020202020204" pitchFamily="34" charset="0"/>
              </a:rPr>
              <a:t>child’s </a:t>
            </a:r>
            <a:r>
              <a:rPr lang="en-GB" sz="1000" dirty="0">
                <a:solidFill>
                  <a:srgbClr val="231F20"/>
                </a:solidFill>
                <a:latin typeface="Arial" panose="020B0604020202020204" pitchFamily="34" charset="0"/>
                <a:cs typeface="Arial" panose="020B0604020202020204" pitchFamily="34" charset="0"/>
              </a:rPr>
              <a:t>mouth and nose</a:t>
            </a:r>
            <a:r>
              <a:rPr sz="1000"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or </a:t>
            </a:r>
            <a:r>
              <a:rPr lang="en-GB" sz="1000" spc="-5" dirty="0">
                <a:solidFill>
                  <a:srgbClr val="231F20"/>
                </a:solidFill>
                <a:latin typeface="Arial" panose="020B0604020202020204" pitchFamily="34" charset="0"/>
                <a:cs typeface="Arial" panose="020B0604020202020204" pitchFamily="34" charset="0"/>
              </a:rPr>
              <a:t>the </a:t>
            </a:r>
            <a:r>
              <a:rPr sz="1000" dirty="0">
                <a:solidFill>
                  <a:srgbClr val="231F20"/>
                </a:solidFill>
                <a:latin typeface="Arial" panose="020B0604020202020204" pitchFamily="34" charset="0"/>
                <a:cs typeface="Arial" panose="020B0604020202020204" pitchFamily="34" charset="0"/>
              </a:rPr>
              <a:t>mouthpiece </a:t>
            </a:r>
            <a:r>
              <a:rPr sz="1000" spc="-5" dirty="0">
                <a:solidFill>
                  <a:srgbClr val="231F20"/>
                </a:solidFill>
                <a:latin typeface="Arial" panose="020B0604020202020204" pitchFamily="34" charset="0"/>
                <a:cs typeface="Arial" panose="020B0604020202020204" pitchFamily="34" charset="0"/>
              </a:rPr>
              <a:t>in </a:t>
            </a:r>
            <a:r>
              <a:rPr sz="1000" dirty="0">
                <a:solidFill>
                  <a:srgbClr val="231F20"/>
                </a:solidFill>
                <a:latin typeface="Arial" panose="020B0604020202020204" pitchFamily="34" charset="0"/>
                <a:cs typeface="Arial" panose="020B0604020202020204" pitchFamily="34" charset="0"/>
              </a:rPr>
              <a:t>their mouth </a:t>
            </a:r>
            <a:r>
              <a:rPr sz="1000" spc="-5" dirty="0">
                <a:solidFill>
                  <a:srgbClr val="231F20"/>
                </a:solidFill>
                <a:latin typeface="Arial" panose="020B0604020202020204" pitchFamily="34" charset="0"/>
                <a:cs typeface="Arial" panose="020B0604020202020204" pitchFamily="34" charset="0"/>
              </a:rPr>
              <a:t>ensuring </a:t>
            </a:r>
            <a:r>
              <a:rPr sz="1000" dirty="0">
                <a:solidFill>
                  <a:srgbClr val="231F20"/>
                </a:solidFill>
                <a:latin typeface="Arial" panose="020B0604020202020204" pitchFamily="34" charset="0"/>
                <a:cs typeface="Arial" panose="020B0604020202020204" pitchFamily="34" charset="0"/>
              </a:rPr>
              <a:t>a </a:t>
            </a:r>
            <a:r>
              <a:rPr sz="1000" spc="-5" dirty="0">
                <a:solidFill>
                  <a:srgbClr val="231F20"/>
                </a:solidFill>
                <a:latin typeface="Arial" panose="020B0604020202020204" pitchFamily="34" charset="0"/>
                <a:cs typeface="Arial" panose="020B0604020202020204" pitchFamily="34" charset="0"/>
              </a:rPr>
              <a:t>good  </a:t>
            </a:r>
            <a:r>
              <a:rPr sz="1000" dirty="0">
                <a:solidFill>
                  <a:srgbClr val="231F20"/>
                </a:solidFill>
                <a:latin typeface="Arial" panose="020B0604020202020204" pitchFamily="34" charset="0"/>
                <a:cs typeface="Arial" panose="020B0604020202020204" pitchFamily="34" charset="0"/>
              </a:rPr>
              <a:t>seal</a:t>
            </a:r>
            <a:r>
              <a:rPr lang="en-GB" sz="1000" dirty="0">
                <a:solidFill>
                  <a:srgbClr val="231F20"/>
                </a:solidFill>
                <a:latin typeface="Arial" panose="020B0604020202020204" pitchFamily="34" charset="0"/>
                <a:cs typeface="Arial" panose="020B0604020202020204" pitchFamily="34" charset="0"/>
              </a:rPr>
              <a:t> (many children aged over 3 years can manage without a mask).</a:t>
            </a:r>
            <a:endParaRPr sz="1000" dirty="0">
              <a:latin typeface="Arial" panose="020B0604020202020204" pitchFamily="34" charset="0"/>
              <a:cs typeface="Arial" panose="020B0604020202020204" pitchFamily="34" charset="0"/>
            </a:endParaRPr>
          </a:p>
          <a:p>
            <a:pPr marL="1161415" marR="836930" indent="-141605">
              <a:lnSpc>
                <a:spcPct val="100000"/>
              </a:lnSpc>
              <a:spcBef>
                <a:spcPts val="285"/>
              </a:spcBef>
            </a:pPr>
            <a:r>
              <a:rPr sz="1000" b="1" dirty="0">
                <a:solidFill>
                  <a:srgbClr val="231F20"/>
                </a:solidFill>
                <a:latin typeface="Arial" panose="020B0604020202020204" pitchFamily="34" charset="0"/>
                <a:cs typeface="Arial" panose="020B0604020202020204" pitchFamily="34" charset="0"/>
              </a:rPr>
              <a:t>4</a:t>
            </a:r>
            <a:r>
              <a:rPr sz="1000" dirty="0">
                <a:solidFill>
                  <a:srgbClr val="231F20"/>
                </a:solidFill>
                <a:latin typeface="Arial" panose="020B0604020202020204" pitchFamily="34" charset="0"/>
                <a:cs typeface="Arial" panose="020B0604020202020204" pitchFamily="34" charset="0"/>
              </a:rPr>
              <a:t> Press the </a:t>
            </a:r>
            <a:r>
              <a:rPr sz="1000" spc="-5" dirty="0">
                <a:solidFill>
                  <a:srgbClr val="231F20"/>
                </a:solidFill>
                <a:latin typeface="Arial" panose="020B0604020202020204" pitchFamily="34" charset="0"/>
                <a:cs typeface="Arial" panose="020B0604020202020204" pitchFamily="34" charset="0"/>
              </a:rPr>
              <a:t>inhaler </a:t>
            </a:r>
            <a:r>
              <a:rPr sz="1000" b="1" spc="-5" dirty="0">
                <a:solidFill>
                  <a:srgbClr val="231F20"/>
                </a:solidFill>
                <a:latin typeface="Arial" panose="020B0604020202020204" pitchFamily="34" charset="0"/>
                <a:cs typeface="Arial" panose="020B0604020202020204" pitchFamily="34" charset="0"/>
              </a:rPr>
              <a:t>once</a:t>
            </a:r>
            <a:r>
              <a:rPr sz="1000" spc="-5" dirty="0">
                <a:solidFill>
                  <a:srgbClr val="231F20"/>
                </a:solidFill>
                <a:latin typeface="Arial" panose="020B0604020202020204" pitchFamily="34" charset="0"/>
                <a:cs typeface="Arial" panose="020B0604020202020204" pitchFamily="34" charset="0"/>
              </a:rPr>
              <a:t> and allow </a:t>
            </a:r>
            <a:r>
              <a:rPr sz="1000" dirty="0">
                <a:solidFill>
                  <a:srgbClr val="231F20"/>
                </a:solidFill>
                <a:latin typeface="Arial" panose="020B0604020202020204" pitchFamily="34" charset="0"/>
                <a:cs typeface="Arial" panose="020B0604020202020204" pitchFamily="34" charset="0"/>
              </a:rPr>
              <a:t>the child to take 5 slow </a:t>
            </a:r>
            <a:r>
              <a:rPr sz="1000" spc="-5" dirty="0">
                <a:solidFill>
                  <a:srgbClr val="231F20"/>
                </a:solidFill>
                <a:latin typeface="Arial" panose="020B0604020202020204" pitchFamily="34" charset="0"/>
                <a:cs typeface="Arial" panose="020B0604020202020204" pitchFamily="34" charset="0"/>
              </a:rPr>
              <a:t>breaths or </a:t>
            </a:r>
            <a:r>
              <a:rPr sz="1000" dirty="0">
                <a:solidFill>
                  <a:srgbClr val="231F20"/>
                </a:solidFill>
                <a:latin typeface="Arial" panose="020B0604020202020204" pitchFamily="34" charset="0"/>
                <a:cs typeface="Arial" panose="020B0604020202020204" pitchFamily="34" charset="0"/>
              </a:rPr>
              <a:t>slow</a:t>
            </a:r>
            <a:r>
              <a:rPr lang="en-GB" sz="1000" dirty="0" err="1">
                <a:solidFill>
                  <a:srgbClr val="231F20"/>
                </a:solidFill>
                <a:latin typeface="Arial" panose="020B0604020202020204" pitchFamily="34" charset="0"/>
                <a:cs typeface="Arial" panose="020B0604020202020204" pitchFamily="34" charset="0"/>
              </a:rPr>
              <a:t>ly</a:t>
            </a:r>
            <a:r>
              <a:rPr sz="1000" dirty="0">
                <a:solidFill>
                  <a:srgbClr val="231F20"/>
                </a:solidFill>
                <a:latin typeface="Arial" panose="020B0604020202020204" pitchFamily="34" charset="0"/>
                <a:cs typeface="Arial" panose="020B0604020202020204" pitchFamily="34" charset="0"/>
              </a:rPr>
              <a:t> count  to </a:t>
            </a:r>
            <a:r>
              <a:rPr sz="1000" spc="-5" dirty="0">
                <a:solidFill>
                  <a:srgbClr val="231F20"/>
                </a:solidFill>
                <a:latin typeface="Arial" panose="020B0604020202020204" pitchFamily="34" charset="0"/>
                <a:cs typeface="Arial" panose="020B0604020202020204" pitchFamily="34" charset="0"/>
              </a:rPr>
              <a:t>10</a:t>
            </a:r>
            <a:r>
              <a:rPr lang="en-GB" sz="1000" spc="-5" dirty="0">
                <a:solidFill>
                  <a:srgbClr val="231F20"/>
                </a:solidFill>
                <a:latin typeface="Arial" panose="020B0604020202020204" pitchFamily="34" charset="0"/>
                <a:cs typeface="Arial" panose="020B0604020202020204" pitchFamily="34" charset="0"/>
              </a:rPr>
              <a:t> whilst they breath through the spacer.</a:t>
            </a:r>
            <a:endParaRPr sz="1000" dirty="0">
              <a:latin typeface="Arial" panose="020B0604020202020204" pitchFamily="34" charset="0"/>
              <a:cs typeface="Arial" panose="020B0604020202020204" pitchFamily="34" charset="0"/>
            </a:endParaRPr>
          </a:p>
          <a:p>
            <a:pPr marL="1020444">
              <a:lnSpc>
                <a:spcPct val="100000"/>
              </a:lnSpc>
              <a:spcBef>
                <a:spcPts val="285"/>
              </a:spcBef>
            </a:pPr>
            <a:r>
              <a:rPr sz="1000" b="1" dirty="0">
                <a:solidFill>
                  <a:srgbClr val="231F20"/>
                </a:solidFill>
                <a:latin typeface="Arial" panose="020B0604020202020204" pitchFamily="34" charset="0"/>
                <a:cs typeface="Arial" panose="020B0604020202020204" pitchFamily="34" charset="0"/>
              </a:rPr>
              <a:t>5</a:t>
            </a:r>
            <a:r>
              <a:rPr sz="1000"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Remove </a:t>
            </a:r>
            <a:r>
              <a:rPr sz="1000" dirty="0">
                <a:solidFill>
                  <a:srgbClr val="231F20"/>
                </a:solidFill>
                <a:latin typeface="Arial" panose="020B0604020202020204" pitchFamily="34" charset="0"/>
                <a:cs typeface="Arial" panose="020B0604020202020204" pitchFamily="34" charset="0"/>
              </a:rPr>
              <a:t>the </a:t>
            </a:r>
            <a:r>
              <a:rPr sz="1000" spc="-5" dirty="0">
                <a:solidFill>
                  <a:srgbClr val="231F20"/>
                </a:solidFill>
                <a:latin typeface="Arial" panose="020B0604020202020204" pitchFamily="34" charset="0"/>
                <a:cs typeface="Arial" panose="020B0604020202020204" pitchFamily="34" charset="0"/>
              </a:rPr>
              <a:t>inhaler and </a:t>
            </a:r>
            <a:r>
              <a:rPr sz="1000" dirty="0">
                <a:solidFill>
                  <a:srgbClr val="231F20"/>
                </a:solidFill>
                <a:latin typeface="Arial" panose="020B0604020202020204" pitchFamily="34" charset="0"/>
                <a:cs typeface="Arial" panose="020B0604020202020204" pitchFamily="34" charset="0"/>
              </a:rPr>
              <a:t>shake </a:t>
            </a:r>
            <a:r>
              <a:rPr lang="en-GB" sz="1000" dirty="0">
                <a:solidFill>
                  <a:srgbClr val="231F20"/>
                </a:solidFill>
                <a:latin typeface="Arial" panose="020B0604020202020204" pitchFamily="34" charset="0"/>
                <a:cs typeface="Arial" panose="020B0604020202020204" pitchFamily="34" charset="0"/>
              </a:rPr>
              <a:t>it</a:t>
            </a:r>
            <a:r>
              <a:rPr sz="1000" spc="-10" dirty="0">
                <a:solidFill>
                  <a:srgbClr val="231F20"/>
                </a:solidFill>
                <a:latin typeface="Arial" panose="020B0604020202020204" pitchFamily="34" charset="0"/>
                <a:cs typeface="Arial" panose="020B0604020202020204" pitchFamily="34" charset="0"/>
              </a:rPr>
              <a:t>. </a:t>
            </a:r>
            <a:r>
              <a:rPr sz="1000" spc="-15" dirty="0">
                <a:solidFill>
                  <a:srgbClr val="231F20"/>
                </a:solidFill>
                <a:latin typeface="Arial" panose="020B0604020202020204" pitchFamily="34" charset="0"/>
                <a:cs typeface="Arial" panose="020B0604020202020204" pitchFamily="34" charset="0"/>
              </a:rPr>
              <a:t>Wait </a:t>
            </a:r>
            <a:r>
              <a:rPr sz="1000" dirty="0">
                <a:solidFill>
                  <a:srgbClr val="231F20"/>
                </a:solidFill>
                <a:latin typeface="Arial" panose="020B0604020202020204" pitchFamily="34" charset="0"/>
                <a:cs typeface="Arial" panose="020B0604020202020204" pitchFamily="34" charset="0"/>
              </a:rPr>
              <a:t>1 minute </a:t>
            </a:r>
            <a:r>
              <a:rPr sz="1000" spc="-5" dirty="0">
                <a:solidFill>
                  <a:srgbClr val="231F20"/>
                </a:solidFill>
                <a:latin typeface="Arial" panose="020B0604020202020204" pitchFamily="34" charset="0"/>
                <a:cs typeface="Arial" panose="020B0604020202020204" pitchFamily="34" charset="0"/>
              </a:rPr>
              <a:t>b</a:t>
            </a:r>
            <a:r>
              <a:rPr lang="en-GB" sz="1000" spc="-5" dirty="0" err="1">
                <a:solidFill>
                  <a:srgbClr val="231F20"/>
                </a:solidFill>
                <a:latin typeface="Arial" panose="020B0604020202020204" pitchFamily="34" charset="0"/>
                <a:cs typeface="Arial" panose="020B0604020202020204" pitchFamily="34" charset="0"/>
              </a:rPr>
              <a:t>efore</a:t>
            </a:r>
            <a:r>
              <a:rPr lang="en-GB" sz="1000" spc="-5" dirty="0">
                <a:solidFill>
                  <a:srgbClr val="231F20"/>
                </a:solidFill>
                <a:latin typeface="Arial" panose="020B0604020202020204" pitchFamily="34" charset="0"/>
                <a:cs typeface="Arial" panose="020B0604020202020204" pitchFamily="34" charset="0"/>
              </a:rPr>
              <a:t> giving a second </a:t>
            </a:r>
            <a:r>
              <a:rPr sz="1000" spc="-5" dirty="0">
                <a:solidFill>
                  <a:srgbClr val="231F20"/>
                </a:solidFill>
                <a:latin typeface="Arial" panose="020B0604020202020204" pitchFamily="34" charset="0"/>
                <a:cs typeface="Arial" panose="020B0604020202020204" pitchFamily="34" charset="0"/>
              </a:rPr>
              <a:t>puff.</a:t>
            </a:r>
            <a:endParaRPr lang="en-GB" sz="1000" spc="-5" dirty="0">
              <a:solidFill>
                <a:srgbClr val="231F20"/>
              </a:solidFill>
              <a:latin typeface="Arial" panose="020B0604020202020204" pitchFamily="34" charset="0"/>
              <a:cs typeface="Arial" panose="020B0604020202020204" pitchFamily="34" charset="0"/>
            </a:endParaRPr>
          </a:p>
          <a:p>
            <a:pPr marL="1020444">
              <a:lnSpc>
                <a:spcPct val="100000"/>
              </a:lnSpc>
              <a:spcBef>
                <a:spcPts val="285"/>
              </a:spcBef>
            </a:pPr>
            <a:r>
              <a:rPr lang="en-GB" sz="1000" b="1" spc="-5" dirty="0">
                <a:solidFill>
                  <a:srgbClr val="231F20"/>
                </a:solidFill>
                <a:latin typeface="Arial" panose="020B0604020202020204" pitchFamily="34" charset="0"/>
                <a:cs typeface="Arial" panose="020B0604020202020204" pitchFamily="34" charset="0"/>
              </a:rPr>
              <a:t>6</a:t>
            </a:r>
            <a:r>
              <a:rPr lang="en-GB" sz="1000" spc="-5"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Repeat steps </a:t>
            </a:r>
            <a:r>
              <a:rPr sz="1000" dirty="0">
                <a:solidFill>
                  <a:srgbClr val="231F20"/>
                </a:solidFill>
                <a:latin typeface="Arial" panose="020B0604020202020204" pitchFamily="34" charset="0"/>
                <a:cs typeface="Arial" panose="020B0604020202020204" pitchFamily="34" charset="0"/>
              </a:rPr>
              <a:t>1 – 5</a:t>
            </a:r>
            <a:r>
              <a:rPr lang="en-GB" sz="1000" dirty="0">
                <a:solidFill>
                  <a:srgbClr val="231F20"/>
                </a:solidFill>
                <a:latin typeface="Arial" panose="020B0604020202020204" pitchFamily="34" charset="0"/>
                <a:cs typeface="Arial" panose="020B0604020202020204" pitchFamily="34" charset="0"/>
              </a:rPr>
              <a:t> if more</a:t>
            </a:r>
            <a:r>
              <a:rPr sz="1000" spc="-30" dirty="0">
                <a:solidFill>
                  <a:srgbClr val="231F20"/>
                </a:solidFill>
                <a:latin typeface="Arial" panose="020B0604020202020204" pitchFamily="34" charset="0"/>
                <a:cs typeface="Arial" panose="020B0604020202020204" pitchFamily="34" charset="0"/>
              </a:rPr>
              <a:t> </a:t>
            </a:r>
            <a:r>
              <a:rPr lang="en-GB" sz="1000" spc="-30" dirty="0">
                <a:solidFill>
                  <a:srgbClr val="231F20"/>
                </a:solidFill>
                <a:latin typeface="Arial" panose="020B0604020202020204" pitchFamily="34" charset="0"/>
                <a:cs typeface="Arial" panose="020B0604020202020204" pitchFamily="34" charset="0"/>
              </a:rPr>
              <a:t>puffs</a:t>
            </a:r>
            <a:r>
              <a:rPr lang="en-GB" sz="1000" dirty="0">
                <a:solidFill>
                  <a:srgbClr val="231F20"/>
                </a:solidFill>
                <a:latin typeface="Arial" panose="020B0604020202020204" pitchFamily="34" charset="0"/>
                <a:cs typeface="Arial" panose="020B0604020202020204" pitchFamily="34" charset="0"/>
              </a:rPr>
              <a:t> are needed. </a:t>
            </a:r>
            <a:endParaRPr sz="1000" dirty="0">
              <a:latin typeface="Arial" panose="020B0604020202020204" pitchFamily="34" charset="0"/>
              <a:cs typeface="Arial" panose="020B0604020202020204" pitchFamily="34" charset="0"/>
            </a:endParaRPr>
          </a:p>
          <a:p>
            <a:pPr marL="1020444" marR="5080">
              <a:lnSpc>
                <a:spcPct val="100000"/>
              </a:lnSpc>
              <a:spcBef>
                <a:spcPts val="285"/>
              </a:spcBef>
            </a:pPr>
            <a:r>
              <a:rPr sz="1000" dirty="0">
                <a:solidFill>
                  <a:srgbClr val="231F20"/>
                </a:solidFill>
                <a:latin typeface="Arial" panose="020B0604020202020204" pitchFamily="34" charset="0"/>
                <a:cs typeface="Arial" panose="020B0604020202020204" pitchFamily="34" charset="0"/>
              </a:rPr>
              <a:t>Plastic </a:t>
            </a:r>
            <a:r>
              <a:rPr sz="1000" spc="-5" dirty="0">
                <a:solidFill>
                  <a:srgbClr val="231F20"/>
                </a:solidFill>
                <a:latin typeface="Arial" panose="020B0604020202020204" pitchFamily="34" charset="0"/>
                <a:cs typeface="Arial" panose="020B0604020202020204" pitchFamily="34" charset="0"/>
              </a:rPr>
              <a:t>spacers should </a:t>
            </a:r>
            <a:r>
              <a:rPr sz="1000" dirty="0">
                <a:solidFill>
                  <a:srgbClr val="231F20"/>
                </a:solidFill>
                <a:latin typeface="Arial" panose="020B0604020202020204" pitchFamily="34" charset="0"/>
                <a:cs typeface="Arial" panose="020B0604020202020204" pitchFamily="34" charset="0"/>
              </a:rPr>
              <a:t>be washed before </a:t>
            </a:r>
            <a:r>
              <a:rPr lang="en-GB" sz="1000" dirty="0">
                <a:solidFill>
                  <a:srgbClr val="231F20"/>
                </a:solidFill>
                <a:latin typeface="Arial" panose="020B0604020202020204" pitchFamily="34" charset="0"/>
                <a:cs typeface="Arial" panose="020B0604020202020204" pitchFamily="34" charset="0"/>
              </a:rPr>
              <a:t>being</a:t>
            </a:r>
            <a:r>
              <a:rPr sz="1000" spc="-5" dirty="0">
                <a:solidFill>
                  <a:srgbClr val="231F20"/>
                </a:solidFill>
                <a:latin typeface="Arial" panose="020B0604020202020204" pitchFamily="34" charset="0"/>
                <a:cs typeface="Arial" panose="020B0604020202020204" pitchFamily="34" charset="0"/>
              </a:rPr>
              <a:t> </a:t>
            </a:r>
            <a:r>
              <a:rPr sz="1000" dirty="0">
                <a:solidFill>
                  <a:srgbClr val="231F20"/>
                </a:solidFill>
                <a:latin typeface="Arial" panose="020B0604020202020204" pitchFamily="34" charset="0"/>
                <a:cs typeface="Arial" panose="020B0604020202020204" pitchFamily="34" charset="0"/>
              </a:rPr>
              <a:t>use</a:t>
            </a:r>
            <a:r>
              <a:rPr lang="en-GB" sz="1000" dirty="0">
                <a:solidFill>
                  <a:srgbClr val="231F20"/>
                </a:solidFill>
                <a:latin typeface="Arial" panose="020B0604020202020204" pitchFamily="34" charset="0"/>
                <a:cs typeface="Arial" panose="020B0604020202020204" pitchFamily="34" charset="0"/>
              </a:rPr>
              <a:t>d for the first time</a:t>
            </a:r>
            <a:r>
              <a:rPr sz="1000" dirty="0">
                <a:solidFill>
                  <a:srgbClr val="231F20"/>
                </a:solidFill>
                <a:latin typeface="Arial" panose="020B0604020202020204" pitchFamily="34" charset="0"/>
                <a:cs typeface="Arial" panose="020B0604020202020204" pitchFamily="34" charset="0"/>
              </a:rPr>
              <a:t> </a:t>
            </a:r>
            <a:r>
              <a:rPr sz="1000" spc="-5" dirty="0">
                <a:solidFill>
                  <a:srgbClr val="231F20"/>
                </a:solidFill>
                <a:latin typeface="Arial" panose="020B0604020202020204" pitchFamily="34" charset="0"/>
                <a:cs typeface="Arial" panose="020B0604020202020204" pitchFamily="34" charset="0"/>
              </a:rPr>
              <a:t>and every month </a:t>
            </a:r>
            <a:br>
              <a:rPr lang="en-GB" sz="1000" spc="-5" dirty="0">
                <a:solidFill>
                  <a:srgbClr val="231F20"/>
                </a:solidFill>
                <a:latin typeface="Arial" panose="020B0604020202020204" pitchFamily="34" charset="0"/>
                <a:cs typeface="Arial" panose="020B0604020202020204" pitchFamily="34" charset="0"/>
              </a:rPr>
            </a:br>
            <a:r>
              <a:rPr sz="1000" spc="-5" dirty="0">
                <a:solidFill>
                  <a:srgbClr val="231F20"/>
                </a:solidFill>
                <a:latin typeface="Arial" panose="020B0604020202020204" pitchFamily="34" charset="0"/>
                <a:cs typeface="Arial" panose="020B0604020202020204" pitchFamily="34" charset="0"/>
              </a:rPr>
              <a:t>as </a:t>
            </a:r>
            <a:r>
              <a:rPr sz="1000" dirty="0">
                <a:solidFill>
                  <a:srgbClr val="231F20"/>
                </a:solidFill>
                <a:latin typeface="Arial" panose="020B0604020202020204" pitchFamily="34" charset="0"/>
                <a:cs typeface="Arial" panose="020B0604020202020204" pitchFamily="34" charset="0"/>
              </a:rPr>
              <a:t>per </a:t>
            </a:r>
            <a:r>
              <a:rPr sz="1000" spc="-5" dirty="0">
                <a:solidFill>
                  <a:srgbClr val="231F20"/>
                </a:solidFill>
                <a:latin typeface="Arial" panose="020B0604020202020204" pitchFamily="34" charset="0"/>
                <a:cs typeface="Arial" panose="020B0604020202020204" pitchFamily="34" charset="0"/>
              </a:rPr>
              <a:t>manufacturer’s  </a:t>
            </a:r>
            <a:r>
              <a:rPr sz="1000" dirty="0">
                <a:solidFill>
                  <a:srgbClr val="231F20"/>
                </a:solidFill>
                <a:latin typeface="Arial" panose="020B0604020202020204" pitchFamily="34" charset="0"/>
                <a:cs typeface="Arial" panose="020B0604020202020204" pitchFamily="34" charset="0"/>
              </a:rPr>
              <a:t>guidelines</a:t>
            </a:r>
            <a:endParaRPr sz="1000" dirty="0">
              <a:latin typeface="Arial" panose="020B0604020202020204" pitchFamily="34" charset="0"/>
              <a:cs typeface="Arial" panose="020B0604020202020204" pitchFamily="34" charset="0"/>
            </a:endParaRPr>
          </a:p>
        </p:txBody>
      </p:sp>
      <p:sp>
        <p:nvSpPr>
          <p:cNvPr id="23" name="object 23"/>
          <p:cNvSpPr txBox="1"/>
          <p:nvPr/>
        </p:nvSpPr>
        <p:spPr>
          <a:xfrm>
            <a:off x="236607" y="3365500"/>
            <a:ext cx="4263886" cy="351378"/>
          </a:xfrm>
          <a:prstGeom prst="rect">
            <a:avLst/>
          </a:prstGeom>
        </p:spPr>
        <p:txBody>
          <a:bodyPr vert="horz" wrap="square" lIns="0" tIns="12700" rIns="0" bIns="0" rtlCol="0">
            <a:spAutoFit/>
          </a:bodyPr>
          <a:lstStyle/>
          <a:p>
            <a:pPr marL="12700" algn="ctr">
              <a:lnSpc>
                <a:spcPct val="100000"/>
              </a:lnSpc>
              <a:spcBef>
                <a:spcPts val="100"/>
              </a:spcBef>
            </a:pPr>
            <a:r>
              <a:rPr lang="en-GB" sz="1100" b="1" spc="-5" dirty="0">
                <a:solidFill>
                  <a:srgbClr val="231F20"/>
                </a:solidFill>
                <a:latin typeface="Arial"/>
                <a:cs typeface="Arial"/>
              </a:rPr>
              <a:t>Scan the icons below with your smartphone camera to see a </a:t>
            </a:r>
            <a:r>
              <a:rPr sz="1100" b="1" spc="-5" dirty="0">
                <a:solidFill>
                  <a:srgbClr val="231F20"/>
                </a:solidFill>
                <a:latin typeface="Arial"/>
                <a:cs typeface="Arial"/>
              </a:rPr>
              <a:t>video</a:t>
            </a:r>
            <a:r>
              <a:rPr lang="en-GB" sz="1100" b="1" spc="-5" dirty="0">
                <a:solidFill>
                  <a:srgbClr val="231F20"/>
                </a:solidFill>
                <a:latin typeface="Arial"/>
                <a:cs typeface="Arial"/>
              </a:rPr>
              <a:t> showing how to use a</a:t>
            </a:r>
            <a:r>
              <a:rPr sz="1100" b="1" spc="-5" dirty="0">
                <a:solidFill>
                  <a:srgbClr val="231F20"/>
                </a:solidFill>
                <a:latin typeface="Arial"/>
                <a:cs typeface="Arial"/>
              </a:rPr>
              <a:t> spacer</a:t>
            </a:r>
            <a:r>
              <a:rPr lang="en-GB" sz="1000" b="1" spc="-5" dirty="0">
                <a:solidFill>
                  <a:srgbClr val="231F20"/>
                </a:solidFill>
                <a:latin typeface="Arial"/>
                <a:cs typeface="Arial"/>
              </a:rPr>
              <a:t>:</a:t>
            </a:r>
            <a:endParaRPr sz="1000" dirty="0">
              <a:latin typeface="Arial"/>
              <a:cs typeface="Arial"/>
            </a:endParaRPr>
          </a:p>
        </p:txBody>
      </p:sp>
      <p:sp>
        <p:nvSpPr>
          <p:cNvPr id="5" name="object 5"/>
          <p:cNvSpPr/>
          <p:nvPr/>
        </p:nvSpPr>
        <p:spPr>
          <a:xfrm>
            <a:off x="0" y="0"/>
            <a:ext cx="7560309" cy="1062355"/>
          </a:xfrm>
          <a:custGeom>
            <a:avLst/>
            <a:gdLst/>
            <a:ahLst/>
            <a:cxnLst/>
            <a:rect l="l" t="t" r="r" b="b"/>
            <a:pathLst>
              <a:path w="7560309" h="1062355">
                <a:moveTo>
                  <a:pt x="0" y="1061999"/>
                </a:moveTo>
                <a:lnTo>
                  <a:pt x="7559992" y="1061999"/>
                </a:lnTo>
                <a:lnTo>
                  <a:pt x="7559992" y="0"/>
                </a:lnTo>
                <a:lnTo>
                  <a:pt x="0" y="0"/>
                </a:lnTo>
                <a:lnTo>
                  <a:pt x="0" y="1061999"/>
                </a:lnTo>
                <a:close/>
              </a:path>
            </a:pathLst>
          </a:custGeom>
          <a:solidFill>
            <a:srgbClr val="003087"/>
          </a:solidFill>
        </p:spPr>
        <p:txBody>
          <a:bodyPr wrap="square" lIns="0" tIns="0" rIns="0" bIns="0" rtlCol="0"/>
          <a:lstStyle/>
          <a:p>
            <a:endParaRPr/>
          </a:p>
        </p:txBody>
      </p:sp>
      <p:sp>
        <p:nvSpPr>
          <p:cNvPr id="14" name="object 14"/>
          <p:cNvSpPr/>
          <p:nvPr/>
        </p:nvSpPr>
        <p:spPr>
          <a:xfrm>
            <a:off x="0" y="10223995"/>
            <a:ext cx="7560309" cy="12700"/>
          </a:xfrm>
          <a:custGeom>
            <a:avLst/>
            <a:gdLst/>
            <a:ahLst/>
            <a:cxnLst/>
            <a:rect l="l" t="t" r="r" b="b"/>
            <a:pathLst>
              <a:path w="7560309" h="12700">
                <a:moveTo>
                  <a:pt x="0" y="12700"/>
                </a:moveTo>
                <a:lnTo>
                  <a:pt x="7560005" y="12700"/>
                </a:lnTo>
                <a:lnTo>
                  <a:pt x="7560005" y="0"/>
                </a:lnTo>
                <a:lnTo>
                  <a:pt x="0" y="0"/>
                </a:lnTo>
                <a:lnTo>
                  <a:pt x="0" y="12700"/>
                </a:lnTo>
                <a:close/>
              </a:path>
            </a:pathLst>
          </a:custGeom>
          <a:solidFill>
            <a:srgbClr val="FFFFFF"/>
          </a:solidFill>
        </p:spPr>
        <p:txBody>
          <a:bodyPr wrap="square" lIns="0" tIns="0" rIns="0" bIns="0" rtlCol="0"/>
          <a:lstStyle/>
          <a:p>
            <a:endParaRPr/>
          </a:p>
        </p:txBody>
      </p:sp>
      <p:sp>
        <p:nvSpPr>
          <p:cNvPr id="17" name="TextBox 16">
            <a:extLst>
              <a:ext uri="{FF2B5EF4-FFF2-40B4-BE49-F238E27FC236}">
                <a16:creationId xmlns:a16="http://schemas.microsoft.com/office/drawing/2014/main" id="{5C2A653F-05EA-4561-94B8-7DCF8634181B}"/>
              </a:ext>
            </a:extLst>
          </p:cNvPr>
          <p:cNvSpPr txBox="1"/>
          <p:nvPr/>
        </p:nvSpPr>
        <p:spPr>
          <a:xfrm>
            <a:off x="4533823" y="3822700"/>
            <a:ext cx="1759027" cy="646331"/>
          </a:xfrm>
          <a:prstGeom prst="rect">
            <a:avLst/>
          </a:prstGeom>
          <a:noFill/>
        </p:spPr>
        <p:txBody>
          <a:bodyPr wrap="square" rtlCol="0">
            <a:spAutoFit/>
          </a:bodyPr>
          <a:lstStyle/>
          <a:p>
            <a:r>
              <a:rPr lang="en-GB" sz="900" b="1" dirty="0">
                <a:latin typeface="Arial" panose="020B0604020202020204" pitchFamily="34" charset="0"/>
                <a:cs typeface="Arial" panose="020B0604020202020204" pitchFamily="34" charset="0"/>
              </a:rPr>
              <a:t>Scan this code with your smartphone camera to see a video showing increased work of breathing</a:t>
            </a:r>
            <a:r>
              <a:rPr lang="en-GB" sz="900" b="1" dirty="0"/>
              <a:t>. </a:t>
            </a:r>
          </a:p>
        </p:txBody>
      </p:sp>
      <p:sp>
        <p:nvSpPr>
          <p:cNvPr id="45" name="Control 5">
            <a:extLst>
              <a:ext uri="{FF2B5EF4-FFF2-40B4-BE49-F238E27FC236}">
                <a16:creationId xmlns:a16="http://schemas.microsoft.com/office/drawing/2014/main" id="{30D7F4AB-6B3A-4AC4-9508-9D779844ED79}"/>
              </a:ext>
            </a:extLst>
          </p:cNvPr>
          <p:cNvSpPr>
            <a:spLocks noChangeArrowheads="1" noChangeShapeType="1"/>
          </p:cNvSpPr>
          <p:nvPr/>
        </p:nvSpPr>
        <p:spPr bwMode="auto">
          <a:xfrm rot="5400000">
            <a:off x="3667125" y="7232060"/>
            <a:ext cx="4381500" cy="64452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21" name="TextBox 20">
            <a:extLst>
              <a:ext uri="{FF2B5EF4-FFF2-40B4-BE49-F238E27FC236}">
                <a16:creationId xmlns:a16="http://schemas.microsoft.com/office/drawing/2014/main" id="{FE3F3342-7F3B-4BA0-9555-D1138EA5CF60}"/>
              </a:ext>
            </a:extLst>
          </p:cNvPr>
          <p:cNvSpPr txBox="1"/>
          <p:nvPr/>
        </p:nvSpPr>
        <p:spPr>
          <a:xfrm>
            <a:off x="616629" y="3893446"/>
            <a:ext cx="734866" cy="400110"/>
          </a:xfrm>
          <a:prstGeom prst="rect">
            <a:avLst/>
          </a:prstGeom>
          <a:noFill/>
        </p:spPr>
        <p:txBody>
          <a:bodyPr wrap="square" rtlCol="0">
            <a:spAutoFit/>
          </a:bodyPr>
          <a:lstStyle/>
          <a:p>
            <a:r>
              <a:rPr lang="en-GB" sz="1000" b="1" dirty="0"/>
              <a:t>With a facemask</a:t>
            </a:r>
          </a:p>
        </p:txBody>
      </p:sp>
      <p:sp>
        <p:nvSpPr>
          <p:cNvPr id="30" name="TextBox 29">
            <a:extLst>
              <a:ext uri="{FF2B5EF4-FFF2-40B4-BE49-F238E27FC236}">
                <a16:creationId xmlns:a16="http://schemas.microsoft.com/office/drawing/2014/main" id="{73C66BA5-B44C-439B-B3C2-C9D2B25CB31E}"/>
              </a:ext>
            </a:extLst>
          </p:cNvPr>
          <p:cNvSpPr txBox="1"/>
          <p:nvPr/>
        </p:nvSpPr>
        <p:spPr>
          <a:xfrm>
            <a:off x="2493668" y="3860611"/>
            <a:ext cx="850010" cy="400110"/>
          </a:xfrm>
          <a:prstGeom prst="rect">
            <a:avLst/>
          </a:prstGeom>
          <a:noFill/>
        </p:spPr>
        <p:txBody>
          <a:bodyPr wrap="square" rtlCol="0">
            <a:spAutoFit/>
          </a:bodyPr>
          <a:lstStyle/>
          <a:p>
            <a:r>
              <a:rPr lang="en-GB" sz="1000" b="1" dirty="0"/>
              <a:t>With a mouthpiece</a:t>
            </a:r>
          </a:p>
        </p:txBody>
      </p:sp>
      <p:cxnSp>
        <p:nvCxnSpPr>
          <p:cNvPr id="32" name="Straight Arrow Connector 31">
            <a:extLst>
              <a:ext uri="{FF2B5EF4-FFF2-40B4-BE49-F238E27FC236}">
                <a16:creationId xmlns:a16="http://schemas.microsoft.com/office/drawing/2014/main" id="{6E1F88B3-6F72-4A58-AC02-97E3656855DB}"/>
              </a:ext>
            </a:extLst>
          </p:cNvPr>
          <p:cNvCxnSpPr>
            <a:cxnSpLocks/>
          </p:cNvCxnSpPr>
          <p:nvPr/>
        </p:nvCxnSpPr>
        <p:spPr>
          <a:xfrm>
            <a:off x="2572824" y="4249841"/>
            <a:ext cx="8124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FA6EB2FB-1513-592F-C89E-A777C0E4539F}"/>
              </a:ext>
            </a:extLst>
          </p:cNvPr>
          <p:cNvGrpSpPr/>
          <p:nvPr/>
        </p:nvGrpSpPr>
        <p:grpSpPr>
          <a:xfrm>
            <a:off x="3625850" y="133856"/>
            <a:ext cx="3837360" cy="655868"/>
            <a:chOff x="3625850" y="133856"/>
            <a:chExt cx="3837360" cy="655868"/>
          </a:xfrm>
        </p:grpSpPr>
        <p:pic>
          <p:nvPicPr>
            <p:cNvPr id="19" name="Picture 2" descr="Barts Health NHS Trust - Wikipedia">
              <a:extLst>
                <a:ext uri="{FF2B5EF4-FFF2-40B4-BE49-F238E27FC236}">
                  <a16:creationId xmlns:a16="http://schemas.microsoft.com/office/drawing/2014/main" id="{DF3979B0-7DC2-10A3-46A1-69752DA38B8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6350" y="133856"/>
              <a:ext cx="1106860" cy="65586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East London Health &amp; Care Partnership">
              <a:extLst>
                <a:ext uri="{FF2B5EF4-FFF2-40B4-BE49-F238E27FC236}">
                  <a16:creationId xmlns:a16="http://schemas.microsoft.com/office/drawing/2014/main" id="{9B8D99E2-3378-8381-0247-9399535CC5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5850" y="133856"/>
              <a:ext cx="2607278" cy="655868"/>
            </a:xfrm>
            <a:prstGeom prst="rect">
              <a:avLst/>
            </a:prstGeom>
            <a:solidFill>
              <a:schemeClr val="bg1"/>
            </a:solidFill>
          </p:spPr>
        </p:pic>
      </p:grpSp>
      <p:sp>
        <p:nvSpPr>
          <p:cNvPr id="35" name="object 3">
            <a:extLst>
              <a:ext uri="{FF2B5EF4-FFF2-40B4-BE49-F238E27FC236}">
                <a16:creationId xmlns:a16="http://schemas.microsoft.com/office/drawing/2014/main" id="{3BDBDB71-22DE-F4ED-B35F-62910D8B4178}"/>
              </a:ext>
            </a:extLst>
          </p:cNvPr>
          <p:cNvSpPr txBox="1"/>
          <p:nvPr/>
        </p:nvSpPr>
        <p:spPr>
          <a:xfrm>
            <a:off x="27941" y="-16028"/>
            <a:ext cx="7513449" cy="787395"/>
          </a:xfrm>
          <a:prstGeom prst="rect">
            <a:avLst/>
          </a:prstGeom>
        </p:spPr>
        <p:txBody>
          <a:bodyPr vert="horz" wrap="square" lIns="0" tIns="2540" rIns="0" bIns="0" rtlCol="0">
            <a:spAutoFit/>
          </a:bodyPr>
          <a:lstStyle/>
          <a:p>
            <a:pPr>
              <a:lnSpc>
                <a:spcPct val="100000"/>
              </a:lnSpc>
              <a:spcBef>
                <a:spcPts val="20"/>
              </a:spcBef>
            </a:pPr>
            <a:endParaRPr sz="1900" dirty="0">
              <a:latin typeface="Times New Roman"/>
              <a:cs typeface="Times New Roman"/>
            </a:endParaRPr>
          </a:p>
          <a:p>
            <a:pPr marL="177800">
              <a:lnSpc>
                <a:spcPct val="100000"/>
              </a:lnSpc>
            </a:pPr>
            <a:r>
              <a:rPr sz="2000" b="1" dirty="0">
                <a:solidFill>
                  <a:srgbClr val="FFFFFF"/>
                </a:solidFill>
                <a:latin typeface="Arial"/>
                <a:cs typeface="Arial"/>
              </a:rPr>
              <a:t>Wheeze</a:t>
            </a:r>
            <a:r>
              <a:rPr lang="en-GB" sz="2000" b="1" dirty="0">
                <a:solidFill>
                  <a:srgbClr val="FFFFFF"/>
                </a:solidFill>
                <a:latin typeface="Arial"/>
                <a:cs typeface="Arial"/>
              </a:rPr>
              <a:t> Discharge Advice</a:t>
            </a:r>
          </a:p>
          <a:p>
            <a:pPr marL="177800">
              <a:lnSpc>
                <a:spcPct val="100000"/>
              </a:lnSpc>
            </a:pPr>
            <a:r>
              <a:rPr lang="en-GB" sz="1200" b="1" dirty="0">
                <a:solidFill>
                  <a:srgbClr val="FFFFFF"/>
                </a:solidFill>
                <a:latin typeface="Arial"/>
                <a:cs typeface="Arial"/>
              </a:rPr>
              <a:t>Advice for parents/carers</a:t>
            </a:r>
            <a:endParaRPr sz="1200" dirty="0">
              <a:latin typeface="Arial"/>
              <a:cs typeface="Arial"/>
            </a:endParaRPr>
          </a:p>
        </p:txBody>
      </p:sp>
      <p:sp>
        <p:nvSpPr>
          <p:cNvPr id="38" name="object 14">
            <a:extLst>
              <a:ext uri="{FF2B5EF4-FFF2-40B4-BE49-F238E27FC236}">
                <a16:creationId xmlns:a16="http://schemas.microsoft.com/office/drawing/2014/main" id="{0B315DE9-BF1E-7AA8-8C7B-43352A915C08}"/>
              </a:ext>
            </a:extLst>
          </p:cNvPr>
          <p:cNvSpPr/>
          <p:nvPr/>
        </p:nvSpPr>
        <p:spPr>
          <a:xfrm>
            <a:off x="0" y="1042380"/>
            <a:ext cx="7560308" cy="341920"/>
          </a:xfrm>
          <a:custGeom>
            <a:avLst/>
            <a:gdLst/>
            <a:ahLst/>
            <a:cxnLst/>
            <a:rect l="l" t="t" r="r" b="b"/>
            <a:pathLst>
              <a:path w="7560309" h="386080">
                <a:moveTo>
                  <a:pt x="0" y="385762"/>
                </a:moveTo>
                <a:lnTo>
                  <a:pt x="7559992" y="385762"/>
                </a:lnTo>
                <a:lnTo>
                  <a:pt x="7559992" y="0"/>
                </a:lnTo>
                <a:lnTo>
                  <a:pt x="0" y="0"/>
                </a:lnTo>
                <a:lnTo>
                  <a:pt x="0" y="385762"/>
                </a:lnTo>
                <a:close/>
              </a:path>
            </a:pathLst>
          </a:custGeom>
          <a:solidFill>
            <a:srgbClr val="00A9CE"/>
          </a:solidFill>
        </p:spPr>
        <p:txBody>
          <a:bodyPr wrap="square" lIns="0" tIns="0" rIns="0" bIns="0" rtlCol="0"/>
          <a:lstStyle/>
          <a:p>
            <a:pPr algn="ctr"/>
            <a:r>
              <a:rPr lang="en-GB" b="1" dirty="0">
                <a:solidFill>
                  <a:schemeClr val="bg1"/>
                </a:solidFill>
                <a:latin typeface="Arial" panose="020B0604020202020204" pitchFamily="34" charset="0"/>
                <a:cs typeface="Arial" panose="020B0604020202020204" pitchFamily="34" charset="0"/>
              </a:rPr>
              <a:t>How to use an inhaler with a spacer</a:t>
            </a:r>
          </a:p>
        </p:txBody>
      </p:sp>
      <p:sp>
        <p:nvSpPr>
          <p:cNvPr id="39" name="object 11">
            <a:extLst>
              <a:ext uri="{FF2B5EF4-FFF2-40B4-BE49-F238E27FC236}">
                <a16:creationId xmlns:a16="http://schemas.microsoft.com/office/drawing/2014/main" id="{3D56E002-E63E-D94F-EB81-9EEFCB620B92}"/>
              </a:ext>
            </a:extLst>
          </p:cNvPr>
          <p:cNvSpPr/>
          <p:nvPr/>
        </p:nvSpPr>
        <p:spPr>
          <a:xfrm>
            <a:off x="0" y="10230358"/>
            <a:ext cx="7560309" cy="461645"/>
          </a:xfrm>
          <a:custGeom>
            <a:avLst/>
            <a:gdLst/>
            <a:ahLst/>
            <a:cxnLst/>
            <a:rect l="l" t="t" r="r" b="b"/>
            <a:pathLst>
              <a:path w="7560309" h="461645">
                <a:moveTo>
                  <a:pt x="0" y="461645"/>
                </a:moveTo>
                <a:lnTo>
                  <a:pt x="7559992" y="461645"/>
                </a:lnTo>
                <a:lnTo>
                  <a:pt x="7559992" y="0"/>
                </a:lnTo>
                <a:lnTo>
                  <a:pt x="0" y="0"/>
                </a:lnTo>
                <a:lnTo>
                  <a:pt x="0" y="461645"/>
                </a:lnTo>
                <a:close/>
              </a:path>
            </a:pathLst>
          </a:custGeom>
          <a:solidFill>
            <a:srgbClr val="003087"/>
          </a:solidFill>
        </p:spPr>
        <p:txBody>
          <a:bodyPr wrap="square" lIns="0" tIns="0" rIns="0" bIns="0" rtlCol="0" anchor="ctr" anchorCtr="0"/>
          <a:lstStyle/>
          <a:p>
            <a:pPr marL="88900" algn="ctr"/>
            <a:r>
              <a:rPr lang="en-GB" sz="1200" dirty="0">
                <a:solidFill>
                  <a:schemeClr val="bg1"/>
                </a:solidFill>
              </a:rPr>
              <a:t>Wheeze Discharge Advice Leaflet - Version 1 Sept 2022 - L King, C Nwokoro - Barts Health NHS Trust</a:t>
            </a:r>
            <a:endParaRPr lang="en-GB" sz="900" dirty="0">
              <a:solidFill>
                <a:schemeClr val="bg1"/>
              </a:solidFill>
            </a:endParaRPr>
          </a:p>
          <a:p>
            <a:pPr marL="88900" algn="ctr"/>
            <a:r>
              <a:rPr lang="en-GB" sz="900" dirty="0">
                <a:solidFill>
                  <a:schemeClr val="bg1"/>
                </a:solidFill>
              </a:rPr>
              <a:t>based on an original document by S Harper, G </a:t>
            </a:r>
            <a:r>
              <a:rPr lang="en-GB" sz="900" dirty="0" err="1">
                <a:solidFill>
                  <a:schemeClr val="bg1"/>
                </a:solidFill>
              </a:rPr>
              <a:t>Connett</a:t>
            </a:r>
            <a:r>
              <a:rPr lang="en-GB" sz="900" dirty="0">
                <a:solidFill>
                  <a:schemeClr val="bg1"/>
                </a:solidFill>
              </a:rPr>
              <a:t>, D James - University Hospital Southampton NHS Foundation Trust</a:t>
            </a:r>
          </a:p>
        </p:txBody>
      </p:sp>
      <p:cxnSp>
        <p:nvCxnSpPr>
          <p:cNvPr id="40" name="Straight Arrow Connector 39">
            <a:extLst>
              <a:ext uri="{FF2B5EF4-FFF2-40B4-BE49-F238E27FC236}">
                <a16:creationId xmlns:a16="http://schemas.microsoft.com/office/drawing/2014/main" id="{F53D15DB-918D-11D8-E7AA-2DE0D486F7DB}"/>
              </a:ext>
            </a:extLst>
          </p:cNvPr>
          <p:cNvCxnSpPr>
            <a:cxnSpLocks/>
          </p:cNvCxnSpPr>
          <p:nvPr/>
        </p:nvCxnSpPr>
        <p:spPr>
          <a:xfrm>
            <a:off x="4616450" y="4516243"/>
            <a:ext cx="1676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90927B1-70A6-D168-94B2-406BC183EB39}"/>
              </a:ext>
            </a:extLst>
          </p:cNvPr>
          <p:cNvCxnSpPr>
            <a:cxnSpLocks/>
          </p:cNvCxnSpPr>
          <p:nvPr/>
        </p:nvCxnSpPr>
        <p:spPr>
          <a:xfrm>
            <a:off x="654050" y="4300466"/>
            <a:ext cx="6805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object 14">
            <a:extLst>
              <a:ext uri="{FF2B5EF4-FFF2-40B4-BE49-F238E27FC236}">
                <a16:creationId xmlns:a16="http://schemas.microsoft.com/office/drawing/2014/main" id="{860B0D79-3BFF-38E9-7278-8A71BE523F7E}"/>
              </a:ext>
            </a:extLst>
          </p:cNvPr>
          <p:cNvSpPr/>
          <p:nvPr/>
        </p:nvSpPr>
        <p:spPr>
          <a:xfrm>
            <a:off x="0" y="4836371"/>
            <a:ext cx="7560308" cy="510329"/>
          </a:xfrm>
          <a:custGeom>
            <a:avLst/>
            <a:gdLst/>
            <a:ahLst/>
            <a:cxnLst/>
            <a:rect l="l" t="t" r="r" b="b"/>
            <a:pathLst>
              <a:path w="7560309" h="386080">
                <a:moveTo>
                  <a:pt x="0" y="385762"/>
                </a:moveTo>
                <a:lnTo>
                  <a:pt x="7559992" y="385762"/>
                </a:lnTo>
                <a:lnTo>
                  <a:pt x="7559992" y="0"/>
                </a:lnTo>
                <a:lnTo>
                  <a:pt x="0" y="0"/>
                </a:lnTo>
                <a:lnTo>
                  <a:pt x="0" y="385762"/>
                </a:lnTo>
                <a:close/>
              </a:path>
            </a:pathLst>
          </a:custGeom>
          <a:solidFill>
            <a:srgbClr val="00A9CE"/>
          </a:solidFill>
        </p:spPr>
        <p:txBody>
          <a:bodyPr wrap="square" lIns="0" tIns="0" rIns="0" bIns="0" rtlCol="0"/>
          <a:lstStyle/>
          <a:p>
            <a:pPr marL="127000" algn="ctr"/>
            <a:r>
              <a:rPr lang="en-GB" b="1" dirty="0">
                <a:solidFill>
                  <a:schemeClr val="bg1"/>
                </a:solidFill>
              </a:rPr>
              <a:t>Salbutamol (Blue inhaler) treatment log</a:t>
            </a:r>
            <a:endParaRPr lang="en-GB" sz="1200" b="1" dirty="0">
              <a:solidFill>
                <a:schemeClr val="bg1"/>
              </a:solidFill>
            </a:endParaRPr>
          </a:p>
          <a:p>
            <a:pPr algn="ctr"/>
            <a:r>
              <a:rPr lang="en-GB" sz="1100" dirty="0">
                <a:solidFill>
                  <a:schemeClr val="bg1"/>
                </a:solidFill>
              </a:rPr>
              <a:t>Please document assessments and treatment.   Show this log to your doctor or nurse treating you for your wheeze attack.</a:t>
            </a:r>
          </a:p>
        </p:txBody>
      </p:sp>
      <p:pic>
        <p:nvPicPr>
          <p:cNvPr id="28" name="Picture 27" descr="Scatter chart, qr code&#10;&#10;Description automatically generated"/>
          <p:cNvPicPr/>
          <p:nvPr/>
        </p:nvPicPr>
        <p:blipFill>
          <a:blip r:embed="rId5" cstate="print">
            <a:extLst>
              <a:ext uri="{28A0092B-C50C-407E-A947-70E740481C1C}">
                <a14:useLocalDpi xmlns:a14="http://schemas.microsoft.com/office/drawing/2010/main" val="0"/>
              </a:ext>
            </a:extLst>
          </a:blip>
          <a:stretch>
            <a:fillRect/>
          </a:stretch>
        </p:blipFill>
        <p:spPr bwMode="auto">
          <a:xfrm>
            <a:off x="1374678" y="3836378"/>
            <a:ext cx="798830" cy="835009"/>
          </a:xfrm>
          <a:prstGeom prst="rect">
            <a:avLst/>
          </a:prstGeom>
          <a:noFill/>
          <a:ln>
            <a:noFill/>
          </a:ln>
        </p:spPr>
      </p:pic>
      <p:pic>
        <p:nvPicPr>
          <p:cNvPr id="29" name="Picture 28" descr="Qr code&#10;&#10;Description automatically generated"/>
          <p:cNvPicPr/>
          <p:nvPr/>
        </p:nvPicPr>
        <p:blipFill>
          <a:blip r:embed="rId6" cstate="print">
            <a:extLst>
              <a:ext uri="{28A0092B-C50C-407E-A947-70E740481C1C}">
                <a14:useLocalDpi xmlns:a14="http://schemas.microsoft.com/office/drawing/2010/main" val="0"/>
              </a:ext>
            </a:extLst>
          </a:blip>
          <a:stretch>
            <a:fillRect/>
          </a:stretch>
        </p:blipFill>
        <p:spPr bwMode="auto">
          <a:xfrm>
            <a:off x="3385250" y="3836378"/>
            <a:ext cx="850200" cy="848687"/>
          </a:xfrm>
          <a:prstGeom prst="rect">
            <a:avLst/>
          </a:prstGeom>
          <a:noFill/>
          <a:ln>
            <a:noFill/>
          </a:ln>
        </p:spPr>
      </p:pic>
      <p:pic>
        <p:nvPicPr>
          <p:cNvPr id="31" name="Picture 30" descr="A picture containing text&#10;&#10;Description automatically generated"/>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245" y="4322317"/>
            <a:ext cx="798195" cy="461645"/>
          </a:xfrm>
          <a:prstGeom prst="rect">
            <a:avLst/>
          </a:prstGeom>
          <a:noFill/>
          <a:ln>
            <a:noFill/>
          </a:ln>
        </p:spPr>
      </p:pic>
      <p:pic>
        <p:nvPicPr>
          <p:cNvPr id="36" name="Picture 35" descr="A picture containing text&#10;&#10;Description automatically generated"/>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08949" y="4352145"/>
            <a:ext cx="876300" cy="408305"/>
          </a:xfrm>
          <a:prstGeom prst="rect">
            <a:avLst/>
          </a:prstGeom>
          <a:noFill/>
          <a:ln>
            <a:noFill/>
          </a:ln>
        </p:spPr>
      </p:pic>
      <p:pic>
        <p:nvPicPr>
          <p:cNvPr id="34" name="Picture 33">
            <a:extLst>
              <a:ext uri="{FF2B5EF4-FFF2-40B4-BE49-F238E27FC236}">
                <a16:creationId xmlns:a16="http://schemas.microsoft.com/office/drawing/2014/main" id="{493F6276-0C75-4BE7-84DE-7191152BE882}"/>
              </a:ext>
            </a:extLst>
          </p:cNvPr>
          <p:cNvPicPr>
            <a:picLocks noChangeAspect="1"/>
          </p:cNvPicPr>
          <p:nvPr/>
        </p:nvPicPr>
        <p:blipFill>
          <a:blip r:embed="rId9"/>
          <a:stretch>
            <a:fillRect/>
          </a:stretch>
        </p:blipFill>
        <p:spPr>
          <a:xfrm rot="16200000">
            <a:off x="1389807" y="4299748"/>
            <a:ext cx="4877848" cy="6970643"/>
          </a:xfrm>
          <a:prstGeom prst="rect">
            <a:avLst/>
          </a:prstGeom>
        </p:spPr>
      </p:pic>
      <p:pic>
        <p:nvPicPr>
          <p:cNvPr id="205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31889" y="3782088"/>
            <a:ext cx="848758" cy="848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rotWithShape="1">
          <a:blip r:embed="rId11" cstate="print">
            <a:extLst>
              <a:ext uri="{28A0092B-C50C-407E-A947-70E740481C1C}">
                <a14:useLocalDpi xmlns:a14="http://schemas.microsoft.com/office/drawing/2010/main" val="0"/>
              </a:ext>
            </a:extLst>
          </a:blip>
          <a:srcRect t="5104" b="22730"/>
          <a:stretch/>
        </p:blipFill>
        <p:spPr>
          <a:xfrm>
            <a:off x="412471" y="1536700"/>
            <a:ext cx="1758442" cy="165132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3725</TotalTime>
  <Words>726</Words>
  <Application>Microsoft Office PowerPoint</Application>
  <PresentationFormat>Custom</PresentationFormat>
  <Paragraphs>55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David</dc:creator>
  <cp:lastModifiedBy>HADAWAY, Tori (BARTS HEALTH NHS TRUST)</cp:lastModifiedBy>
  <cp:revision>128</cp:revision>
  <cp:lastPrinted>2022-10-07T11:18:38Z</cp:lastPrinted>
  <dcterms:created xsi:type="dcterms:W3CDTF">2021-12-21T09:42:28Z</dcterms:created>
  <dcterms:modified xsi:type="dcterms:W3CDTF">2022-10-10T07:44:03Z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2017-11-07T00:00:00Z</vt:filetime>
  </property>
  <property fmtid="{D5CDD505-2E9C-101B-9397-08002B2CF9AE}" pid="3" name="Creator">
    <vt:lpwstr>Adobe InDesign CC 2017 (Macintosh)</vt:lpwstr>
  </property>
  <property fmtid="{D5CDD505-2E9C-101B-9397-08002B2CF9AE}" pid="4" name="LastSaved">
    <vt:filetime>2021-12-21T00:00:00Z</vt:filetime>
  </property>
</Properties>
</file>