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78" r:id="rId2"/>
    <p:sldMasterId id="2147483769" r:id="rId3"/>
    <p:sldMasterId id="2147483772" r:id="rId4"/>
    <p:sldMasterId id="2147483736" r:id="rId5"/>
    <p:sldMasterId id="2147483740" r:id="rId6"/>
    <p:sldMasterId id="2147483747" r:id="rId7"/>
    <p:sldMasterId id="2147483753" r:id="rId8"/>
  </p:sldMasterIdLst>
  <p:notesMasterIdLst>
    <p:notesMasterId r:id="rId10"/>
  </p:notesMasterIdLst>
  <p:handoutMasterIdLst>
    <p:handoutMasterId r:id="rId11"/>
  </p:handoutMasterIdLst>
  <p:sldIdLst>
    <p:sldId id="397" r:id="rId9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/>
    <p:restoredTop sz="94541"/>
  </p:normalViewPr>
  <p:slideViewPr>
    <p:cSldViewPr snapToGrid="0">
      <p:cViewPr varScale="1">
        <p:scale>
          <a:sx n="108" d="100"/>
          <a:sy n="108" d="100"/>
        </p:scale>
        <p:origin x="18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6F99BFD2-E357-471B-8AC3-8FAFF52C7226}" type="datetime1">
              <a:rPr lang="en-GB"/>
              <a:pPr>
                <a:defRPr/>
              </a:pPr>
              <a:t>18/08/2021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B77F9359-9406-4D21-924E-992B6663CD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043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34E29B20-FC73-4630-91A3-FD43BB0B2560}" type="datetime1">
              <a:rPr lang="en-GB"/>
              <a:pPr>
                <a:defRPr/>
              </a:pPr>
              <a:t>18/08/2021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848A81FB-957B-48BF-BEB6-86426F8B08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7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4542117" y="3058580"/>
            <a:ext cx="3981824" cy="923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bg2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4541421" y="3567493"/>
            <a:ext cx="3997461" cy="323165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42117" y="1791776"/>
            <a:ext cx="3996766" cy="189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122"/>
            <a:ext cx="9144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3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29" y="1400432"/>
            <a:ext cx="7816255" cy="399535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62000" y="2636248"/>
            <a:ext cx="7458075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7335"/>
            <a:ext cx="7458075" cy="461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04" y="1464554"/>
            <a:ext cx="7459152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9197"/>
            <a:ext cx="9144000" cy="1378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29" y="1180353"/>
            <a:ext cx="4153647" cy="440764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2042" y="2611438"/>
            <a:ext cx="386225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1343540"/>
            <a:ext cx="3859243" cy="189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61303" y="3126157"/>
            <a:ext cx="3862989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129"/>
            <a:ext cx="9144000" cy="1179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29" y="1400432"/>
            <a:ext cx="7816255" cy="399535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62000" y="2636248"/>
            <a:ext cx="7458075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7335"/>
            <a:ext cx="7458075" cy="461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04" y="1464554"/>
            <a:ext cx="7459152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9197"/>
            <a:ext cx="9144000" cy="1378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b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4705020"/>
            <a:ext cx="788670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4018011"/>
            <a:ext cx="7886700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8650" y="5214939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1724289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1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b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4705020"/>
            <a:ext cx="788670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4018011"/>
            <a:ext cx="7886700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8650" y="5214939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b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4705020"/>
            <a:ext cx="788670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4018011"/>
            <a:ext cx="7886700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8650" y="5214939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1724289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1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b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4705020"/>
            <a:ext cx="788670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4018011"/>
            <a:ext cx="7886700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8650" y="5214939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635043" y="2031225"/>
            <a:ext cx="788051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bg2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38050" y="1343541"/>
            <a:ext cx="787750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34304" y="2540138"/>
            <a:ext cx="7881250" cy="32316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122"/>
            <a:ext cx="9144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1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635043" y="2031225"/>
            <a:ext cx="788051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bg2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38050" y="1343541"/>
            <a:ext cx="787750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34304" y="2540138"/>
            <a:ext cx="7881250" cy="32316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9197"/>
            <a:ext cx="9144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38050" y="1378337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aseline="0"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08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8050" y="1378337"/>
            <a:ext cx="784763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35001" y="2001076"/>
            <a:ext cx="37800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aseline="0"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705682" y="2001076"/>
            <a:ext cx="37800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latin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929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8050" y="1378337"/>
            <a:ext cx="784763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34970" y="2001076"/>
            <a:ext cx="7850712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latin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902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RLH prolonged jaundice pathway 060420: A Riddell, C Mulvenna, M Sohail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47A26B4-0D49-4A41-8633-5CF97AD19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5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latin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29" y="1180353"/>
            <a:ext cx="4153647" cy="440764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2042" y="2611438"/>
            <a:ext cx="386225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1343540"/>
            <a:ext cx="3859243" cy="189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61303" y="3126157"/>
            <a:ext cx="3862989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129"/>
            <a:ext cx="9144000" cy="11798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ts-Health-NHS-Trust-–-CMYK-BLU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361007"/>
            <a:ext cx="1309686" cy="773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1" r:id="rId2"/>
    <p:sldLayoutId id="2147483712" r:id="rId3"/>
    <p:sldLayoutId id="2147483706" r:id="rId4"/>
    <p:sldLayoutId id="2147483707" r:id="rId5"/>
    <p:sldLayoutId id="2147483708" r:id="rId6"/>
    <p:sldLayoutId id="2147483786" r:id="rId7"/>
  </p:sldLayoutIdLst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ts-Health-NHS-Trust-–-CMYK-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361007"/>
            <a:ext cx="1309686" cy="7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3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ts-Health-NHS-Trust-–-REV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69" y="361898"/>
            <a:ext cx="1304925" cy="7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</p:sldLayoutIdLst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ts-Health-NHS-Trust-–-CMYK-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361007"/>
            <a:ext cx="1309686" cy="773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122"/>
            <a:ext cx="9144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7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</p:sldLayoutIdLst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ts-Health-NHS-Trust-–-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69" y="361898"/>
            <a:ext cx="1304925" cy="77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122"/>
            <a:ext cx="9144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ts-Health-NHS-Trust-–-CMYK-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361007"/>
            <a:ext cx="1309686" cy="773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9197"/>
            <a:ext cx="9144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1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ts-Health-NHS-Trust-–-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69" y="361898"/>
            <a:ext cx="1304925" cy="77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9197"/>
            <a:ext cx="9144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285" y="180975"/>
            <a:ext cx="4955840" cy="5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Royal London Hospital Prolonged Jaundice Pathway </a:t>
            </a:r>
            <a:br>
              <a:rPr lang="en-GB" sz="1600" dirty="0"/>
            </a:br>
            <a:r>
              <a:rPr lang="en-GB" sz="1600" dirty="0"/>
              <a:t>Tower Hamlets Babies Only</a:t>
            </a:r>
          </a:p>
        </p:txBody>
      </p:sp>
      <p:sp>
        <p:nvSpPr>
          <p:cNvPr id="8" name="Rectangle 7"/>
          <p:cNvSpPr/>
          <p:nvPr/>
        </p:nvSpPr>
        <p:spPr>
          <a:xfrm>
            <a:off x="120985" y="3576637"/>
            <a:ext cx="2512512" cy="14573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Speak to on call Paediatric registrar on (Bleep 1052 via switchboard) to arrange urgent clinical assessment by paediatrician in  A&amp;E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5027" y="3576637"/>
            <a:ext cx="2419350" cy="14573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If prolonged jaundice present but no red flags, refer using email below to RLH virtual prolonged jaundice clinic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2001" y="1841451"/>
            <a:ext cx="3602408" cy="12961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/>
              <a:t>GP/Midwife/Health Visitor/ED assesses baby and asks 5 red flag questions: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Does the baby appear unwell?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Is the baby feeding appropriately?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Has the baby lost weight or not regained birth weight?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Are the baby’s stools pale?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Is the baby’s urine dark?				</a:t>
            </a:r>
            <a:endParaRPr lang="en-GB" sz="1100" dirty="0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770105" y="975627"/>
            <a:ext cx="3886200" cy="678815"/>
          </a:xfrm>
          <a:prstGeom prst="rect">
            <a:avLst/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ysClr val="windowText" lastClr="000000">
                <a:lumMod val="100000"/>
                <a:lumOff val="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kern="1200" dirty="0">
                <a:solidFill>
                  <a:srgbClr val="000000"/>
                </a:solidFill>
                <a:effectLst/>
                <a:latin typeface="Calibri"/>
                <a:ea typeface="MS Mincho"/>
              </a:rPr>
              <a:t>Prolonged jaundice criteria = Visible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Calibri"/>
                <a:ea typeface="MS Mincho"/>
              </a:rPr>
              <a:t>jaundice persisting:</a:t>
            </a:r>
            <a:endParaRPr lang="en-GB" sz="1000" dirty="0">
              <a:effectLst/>
              <a:latin typeface="Times New Roman"/>
              <a:ea typeface="Times New Roman"/>
            </a:endParaRPr>
          </a:p>
          <a:p>
            <a:pPr marL="342900" lvl="0" indent="-3429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past 14 days in a term baby (&gt;37 weeks)</a:t>
            </a:r>
            <a:endParaRPr lang="en-GB" sz="1000" dirty="0">
              <a:effectLst/>
              <a:latin typeface="Calibri"/>
              <a:ea typeface="Times New Roman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past 21 days in a preterm baby (&lt;37weeks)</a:t>
            </a:r>
            <a:endParaRPr lang="en-GB" sz="10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0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5285" y="5734050"/>
            <a:ext cx="3959417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21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+mn-ea"/>
              </a:rPr>
              <a:t>p</a:t>
            </a:r>
            <a:r>
              <a:rPr kumimoji="0" lang="en-GB" sz="2100" b="0" i="1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rolongedjaundice.RLH@nhs.net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0144" y="3210605"/>
            <a:ext cx="1449115" cy="3231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red flags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071" y="3210605"/>
            <a:ext cx="1246431" cy="3231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 to any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0325" y="1654442"/>
            <a:ext cx="2333626" cy="280343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Unwell babies: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lethargy, fever,</a:t>
            </a:r>
            <a:r>
              <a:rPr kumimoji="0" lang="en-GB" sz="12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dehydration, abnormal movements, irritability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lang="en-GB" sz="1200" i="1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Stool colours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Normal stool = mustard yellow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1200" i="1" dirty="0">
                <a:solidFill>
                  <a:srgbClr val="000000"/>
                </a:solidFill>
                <a:latin typeface="Arial"/>
                <a:ea typeface="+mn-ea"/>
              </a:rPr>
              <a:t>Abnormal = pale/putty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1200" i="1" dirty="0">
                <a:solidFill>
                  <a:srgbClr val="000000"/>
                </a:solidFill>
                <a:latin typeface="Arial"/>
                <a:ea typeface="+mn-ea"/>
              </a:rPr>
              <a:t>Ensure the </a:t>
            </a:r>
            <a:r>
              <a:rPr lang="en-GB" sz="1200" b="1" i="1" dirty="0">
                <a:solidFill>
                  <a:srgbClr val="000000"/>
                </a:solidFill>
                <a:latin typeface="Arial"/>
                <a:ea typeface="+mn-ea"/>
              </a:rPr>
              <a:t>Guthrie test </a:t>
            </a:r>
            <a:r>
              <a:rPr lang="en-GB" sz="1200" i="1" dirty="0">
                <a:solidFill>
                  <a:srgbClr val="000000"/>
                </a:solidFill>
                <a:latin typeface="Arial"/>
                <a:ea typeface="+mn-ea"/>
              </a:rPr>
              <a:t>has been carried 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GOSH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Newborn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Screening Laboratory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1200" i="1" dirty="0">
                <a:solidFill>
                  <a:srgbClr val="000000"/>
                </a:solidFill>
                <a:latin typeface="Arial"/>
                <a:ea typeface="+mn-ea"/>
              </a:rPr>
              <a:t>Tele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phone:</a:t>
            </a:r>
            <a:r>
              <a:rPr kumimoji="0" lang="en-GB" sz="12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02074059200 </a:t>
            </a:r>
            <a:r>
              <a:rPr kumimoji="0" lang="en-GB" sz="12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ext</a:t>
            </a:r>
            <a:r>
              <a:rPr kumimoji="0" lang="en-GB" sz="12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</a:t>
            </a:r>
            <a:r>
              <a:rPr lang="en-GB" sz="1200" i="1" baseline="0" dirty="0">
                <a:solidFill>
                  <a:srgbClr val="000000"/>
                </a:solidFill>
                <a:latin typeface="Arial"/>
                <a:ea typeface="+mn-ea"/>
              </a:rPr>
              <a:t>8383/8251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0985" y="6496050"/>
            <a:ext cx="517449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Arial"/>
                <a:ea typeface="+mn-ea"/>
              </a:rPr>
              <a:t>RLH prolonged jaundice pathway April </a:t>
            </a:r>
            <a:r>
              <a:rPr lang="en-GB" sz="800" dirty="0">
                <a:solidFill>
                  <a:srgbClr val="000000"/>
                </a:solidFill>
                <a:latin typeface="Arial"/>
                <a:ea typeface="+mn-ea"/>
              </a:rPr>
              <a:t>2020</a:t>
            </a:r>
            <a:r>
              <a:rPr lang="en-GB" sz="900" dirty="0">
                <a:solidFill>
                  <a:srgbClr val="000000"/>
                </a:solidFill>
                <a:latin typeface="Arial"/>
                <a:ea typeface="+mn-ea"/>
              </a:rPr>
              <a:t>: A Riddell, C </a:t>
            </a:r>
            <a:r>
              <a:rPr lang="en-GB" sz="900" dirty="0" err="1">
                <a:solidFill>
                  <a:srgbClr val="000000"/>
                </a:solidFill>
                <a:latin typeface="Arial"/>
                <a:ea typeface="+mn-ea"/>
              </a:rPr>
              <a:t>Mulvenna</a:t>
            </a:r>
            <a:r>
              <a:rPr lang="en-GB" sz="900" dirty="0">
                <a:solidFill>
                  <a:srgbClr val="000000"/>
                </a:solidFill>
                <a:latin typeface="Arial"/>
                <a:ea typeface="+mn-ea"/>
              </a:rPr>
              <a:t>, M </a:t>
            </a:r>
            <a:r>
              <a:rPr lang="en-GB" sz="900" dirty="0" err="1">
                <a:solidFill>
                  <a:srgbClr val="000000"/>
                </a:solidFill>
                <a:latin typeface="Arial"/>
                <a:ea typeface="+mn-ea"/>
              </a:rPr>
              <a:t>Sohail</a:t>
            </a:r>
            <a:r>
              <a:rPr lang="en-GB" sz="900" dirty="0">
                <a:solidFill>
                  <a:srgbClr val="000000"/>
                </a:solidFill>
                <a:latin typeface="Arial"/>
                <a:ea typeface="+mn-ea"/>
              </a:rPr>
              <a:t>, </a:t>
            </a:r>
            <a:r>
              <a:rPr lang="en-GB" sz="900" dirty="0"/>
              <a:t>S </a:t>
            </a:r>
            <a:r>
              <a:rPr lang="en-GB" sz="900" dirty="0" err="1"/>
              <a:t>Beebeejaun</a:t>
            </a:r>
            <a:r>
              <a:rPr lang="en-GB" sz="900" dirty="0"/>
              <a:t>, A Jain </a:t>
            </a:r>
            <a:endParaRPr kumimoji="0" lang="en-GB" sz="9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654477" y="1654441"/>
            <a:ext cx="242316" cy="260084"/>
          </a:xfrm>
          <a:prstGeom prst="down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2093835" y="3155987"/>
            <a:ext cx="242316" cy="420649"/>
          </a:xfrm>
          <a:prstGeom prst="down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3185260" y="3155987"/>
            <a:ext cx="242316" cy="420650"/>
          </a:xfrm>
          <a:prstGeom prst="down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736459"/>
      </p:ext>
    </p:extLst>
  </p:cSld>
  <p:clrMapOvr>
    <a:masterClrMapping/>
  </p:clrMapOvr>
</p:sld>
</file>

<file path=ppt/theme/theme1.xml><?xml version="1.0" encoding="utf-8"?>
<a:theme xmlns:a="http://schemas.openxmlformats.org/drawingml/2006/main" name="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9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0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4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216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Times New Roman</vt:lpstr>
      <vt:lpstr>BH_PowerPoint_Template_97_2003 v2</vt:lpstr>
      <vt:lpstr>5_BH_PowerPoint_Template_97_2003 v2</vt:lpstr>
      <vt:lpstr>9_BH_PowerPoint_Template_97_2003 v2</vt:lpstr>
      <vt:lpstr>10_BH_PowerPoint_Template_97_2003 v2</vt:lpstr>
      <vt:lpstr>1_BH_PowerPoint_Template_97_2003 v2</vt:lpstr>
      <vt:lpstr>2_BH_PowerPoint_Template_97_2003 v2</vt:lpstr>
      <vt:lpstr>3_BH_PowerPoint_Template_97_2003 v2</vt:lpstr>
      <vt:lpstr>4_BH_PowerPoint_Template_97_2003 v2</vt:lpstr>
      <vt:lpstr>PowerPoint Presentation</vt:lpstr>
    </vt:vector>
  </TitlesOfParts>
  <Company>The Barts and the London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Sherlock Sarah</dc:creator>
  <cp:lastModifiedBy>Gilman.Ergun</cp:lastModifiedBy>
  <cp:revision>109</cp:revision>
  <dcterms:created xsi:type="dcterms:W3CDTF">2017-02-03T16:26:35Z</dcterms:created>
  <dcterms:modified xsi:type="dcterms:W3CDTF">2021-08-18T10:09:54Z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b9451368-f729-4730-8330-8b8ee0cb8cb0</vt:lpwstr>
  </property>
</Properties>
</file>