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464" r:id="rId2"/>
    <p:sldId id="453" r:id="rId3"/>
    <p:sldId id="450" r:id="rId4"/>
    <p:sldId id="430" r:id="rId5"/>
    <p:sldId id="435" r:id="rId6"/>
    <p:sldId id="449" r:id="rId7"/>
    <p:sldId id="429" r:id="rId8"/>
    <p:sldId id="437" r:id="rId9"/>
    <p:sldId id="465" r:id="rId10"/>
    <p:sldId id="446" r:id="rId11"/>
    <p:sldId id="448" r:id="rId12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9658" autoAdjust="0"/>
  </p:normalViewPr>
  <p:slideViewPr>
    <p:cSldViewPr snapToGrid="0">
      <p:cViewPr varScale="1">
        <p:scale>
          <a:sx n="66" d="100"/>
          <a:sy n="66" d="100"/>
        </p:scale>
        <p:origin x="23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3E259-52D6-46F6-837A-E2C26865E185}" type="datetimeFigureOut">
              <a:rPr lang="en-GB" smtClean="0"/>
              <a:t>26/07/2023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6D400-CD65-43E5-B429-5C8E420123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3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6D400-CD65-43E5-B429-5C8E420123B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240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6D400-CD65-43E5-B429-5C8E420123B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4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6D400-CD65-43E5-B429-5C8E420123B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35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Verbal</a:t>
            </a:r>
            <a:r>
              <a:rPr lang="en-GB" baseline="0" dirty="0"/>
              <a:t> communication includes speech and sounds</a:t>
            </a:r>
          </a:p>
          <a:p>
            <a:endParaRPr lang="en-GB" baseline="0" dirty="0"/>
          </a:p>
          <a:p>
            <a:r>
              <a:rPr lang="en-GB" baseline="0" dirty="0"/>
              <a:t>Non verbal- body language, facial expressions WHAT IS NOT BEING SAID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6D400-CD65-43E5-B429-5C8E420123B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60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Phlebotomist needs to communicate with the young person and parents.</a:t>
            </a:r>
          </a:p>
          <a:p>
            <a:r>
              <a:rPr lang="en-GB" dirty="0"/>
              <a:t>Ask them previous experiences</a:t>
            </a:r>
          </a:p>
          <a:p>
            <a:r>
              <a:rPr lang="en-GB" dirty="0"/>
              <a:t>Ask</a:t>
            </a:r>
            <a:r>
              <a:rPr lang="en-GB" baseline="0" dirty="0"/>
              <a:t> them if they know what is going to happen.</a:t>
            </a:r>
          </a:p>
          <a:p>
            <a:r>
              <a:rPr lang="en-GB" baseline="0" dirty="0"/>
              <a:t>Ask their interests to encourage a dialogue to distract them while having the blood test</a:t>
            </a:r>
          </a:p>
          <a:p>
            <a:r>
              <a:rPr lang="en-GB" baseline="0" dirty="0"/>
              <a:t>Self distraction </a:t>
            </a:r>
            <a:r>
              <a:rPr lang="en-GB" baseline="0" dirty="0" err="1"/>
              <a:t>ie</a:t>
            </a:r>
            <a:r>
              <a:rPr lang="en-GB" baseline="0" dirty="0"/>
              <a:t> with phone/tablet </a:t>
            </a:r>
            <a:r>
              <a:rPr lang="en-GB" baseline="0" dirty="0" err="1"/>
              <a:t>etc</a:t>
            </a:r>
            <a:endParaRPr lang="en-GB" baseline="0" dirty="0"/>
          </a:p>
          <a:p>
            <a:endParaRPr lang="en-GB" baseline="0" dirty="0"/>
          </a:p>
          <a:p>
            <a:r>
              <a:rPr lang="en-GB" baseline="0" dirty="0"/>
              <a:t>Maturity levels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6D400-CD65-43E5-B429-5C8E420123B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42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24375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r>
              <a:rPr lang="en-US" baseline="0" dirty="0"/>
              <a:t>Adolescents are the center of their own ‘stage’</a:t>
            </a:r>
          </a:p>
          <a:p>
            <a:pPr>
              <a:buFont typeface="Arial" pitchFamily="34" charset="0"/>
              <a:buNone/>
            </a:pPr>
            <a:r>
              <a:rPr lang="en-US" baseline="0" dirty="0"/>
              <a:t>Always be honest in what you are doing, if it hurts let them know, use the real words,</a:t>
            </a:r>
          </a:p>
          <a:p>
            <a:pPr>
              <a:buFont typeface="Arial" pitchFamily="34" charset="0"/>
              <a:buNone/>
            </a:pPr>
            <a:endParaRPr lang="en-US" baseline="0" dirty="0"/>
          </a:p>
          <a:p>
            <a:pPr>
              <a:buFont typeface="Arial" pitchFamily="34" charset="0"/>
              <a:buNone/>
            </a:pPr>
            <a:r>
              <a:rPr lang="en-US" baseline="0" dirty="0"/>
              <a:t>Allow the young person to have a level of control over what is happening to them.</a:t>
            </a:r>
            <a:r>
              <a:rPr lang="en-GB" baseline="0" dirty="0"/>
              <a:t> Do they want cold spray, do they want to be told what is happening step by step, do they want to watch, do they want their parent/carer in the room?</a:t>
            </a:r>
          </a:p>
          <a:p>
            <a:pPr>
              <a:buFont typeface="Arial" pitchFamily="34" charset="0"/>
              <a:buNone/>
            </a:pPr>
            <a:endParaRPr lang="en-GB" baseline="0" dirty="0"/>
          </a:p>
          <a:p>
            <a:pPr>
              <a:buFont typeface="Arial" pitchFamily="34" charset="0"/>
              <a:buNone/>
            </a:pPr>
            <a:r>
              <a:rPr lang="en-GB" baseline="0" dirty="0"/>
              <a:t>Understand if the young person isn’t sociable, if they are in a bad mood or don’t feel like they are on the same social level</a:t>
            </a:r>
          </a:p>
          <a:p>
            <a:pPr>
              <a:buFont typeface="Arial" pitchFamily="34" charset="0"/>
              <a:buNone/>
            </a:pPr>
            <a:endParaRPr lang="en-GB" baseline="0" dirty="0"/>
          </a:p>
          <a:p>
            <a:pPr>
              <a:buFont typeface="Arial" pitchFamily="34" charset="0"/>
              <a:buNone/>
            </a:pPr>
            <a:r>
              <a:rPr lang="en-GB" baseline="0" dirty="0"/>
              <a:t>Follow their cues</a:t>
            </a:r>
          </a:p>
          <a:p>
            <a:pPr>
              <a:buFont typeface="Arial" pitchFamily="34" charset="0"/>
              <a:buNone/>
            </a:pPr>
            <a:endParaRPr lang="en-GB" baseline="0" dirty="0"/>
          </a:p>
          <a:p>
            <a:pPr>
              <a:buFont typeface="Arial" pitchFamily="34" charset="0"/>
              <a:buNone/>
            </a:pPr>
            <a:r>
              <a:rPr lang="en-GB" baseline="0" dirty="0"/>
              <a:t>Speak to the parents and let them be involved if the teen is encouraging this.  Speak to the child not the parent unless you are not getting responses.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74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 clear </a:t>
            </a:r>
          </a:p>
          <a:p>
            <a:r>
              <a:rPr lang="en-GB" dirty="0"/>
              <a:t>What does it mean to be sorry?</a:t>
            </a:r>
          </a:p>
          <a:p>
            <a:r>
              <a:rPr lang="en-GB" dirty="0"/>
              <a:t>What are you sorry for, did you do something wrong?</a:t>
            </a:r>
          </a:p>
          <a:p>
            <a:r>
              <a:rPr lang="en-GB" dirty="0"/>
              <a:t>You</a:t>
            </a:r>
            <a:r>
              <a:rPr lang="en-GB" baseline="0" dirty="0"/>
              <a:t> shouldn’t be apologising for something that has to be done,</a:t>
            </a:r>
          </a:p>
          <a:p>
            <a:r>
              <a:rPr lang="en-GB" baseline="0" dirty="0"/>
              <a:t>It gives the impression that what you are doing is wrong, increasing the chances of an uncooperative child.</a:t>
            </a:r>
          </a:p>
          <a:p>
            <a:endParaRPr lang="en-GB" baseline="0" dirty="0"/>
          </a:p>
          <a:p>
            <a:r>
              <a:rPr lang="en-GB" baseline="0" dirty="0"/>
              <a:t>Bravery</a:t>
            </a:r>
          </a:p>
          <a:p>
            <a:r>
              <a:rPr lang="en-GB" baseline="0" dirty="0"/>
              <a:t>What does it mean to be brave?</a:t>
            </a:r>
          </a:p>
          <a:p>
            <a:r>
              <a:rPr lang="en-GB" baseline="0" dirty="0"/>
              <a:t>We encourage children to show fear, their feelings and emotions</a:t>
            </a:r>
          </a:p>
          <a:p>
            <a:r>
              <a:rPr lang="en-GB" baseline="0" dirty="0"/>
              <a:t>It is ok to cry, as long as they are able to cope with the procedure</a:t>
            </a:r>
          </a:p>
          <a:p>
            <a:endParaRPr lang="en-GB" baseline="0" dirty="0"/>
          </a:p>
          <a:p>
            <a:r>
              <a:rPr lang="en-GB" baseline="0" dirty="0"/>
              <a:t>Praise</a:t>
            </a:r>
          </a:p>
          <a:p>
            <a:r>
              <a:rPr lang="en-GB" baseline="0" dirty="0"/>
              <a:t>Even if you feel the young person is old enough to cope, you should praise that they are able to hold still</a:t>
            </a:r>
          </a:p>
          <a:p>
            <a:endParaRPr lang="en-GB" baseline="0" dirty="0"/>
          </a:p>
          <a:p>
            <a:r>
              <a:rPr lang="en-GB" baseline="0" dirty="0"/>
              <a:t>Finished</a:t>
            </a:r>
          </a:p>
          <a:p>
            <a:r>
              <a:rPr lang="en-GB" baseline="0" dirty="0"/>
              <a:t>For children finished means the end of the procedure</a:t>
            </a:r>
          </a:p>
          <a:p>
            <a:r>
              <a:rPr lang="en-GB" baseline="0" dirty="0"/>
              <a:t>Be clear on what part of the procedure has finished half/all</a:t>
            </a:r>
          </a:p>
          <a:p>
            <a:r>
              <a:rPr lang="en-GB" baseline="0" dirty="0"/>
              <a:t>If this is unclear, children become distressed and wonder why the procedure has not finished.</a:t>
            </a:r>
          </a:p>
          <a:p>
            <a:endParaRPr lang="en-GB" baseline="0" dirty="0"/>
          </a:p>
          <a:p>
            <a:r>
              <a:rPr lang="en-GB" baseline="0" dirty="0"/>
              <a:t>Soft word</a:t>
            </a:r>
          </a:p>
          <a:p>
            <a:r>
              <a:rPr lang="en-GB" baseline="0" dirty="0"/>
              <a:t>Use words of encouragement, I know you are scared but we need to do this blood test so the </a:t>
            </a:r>
            <a:r>
              <a:rPr lang="en-GB" baseline="0" dirty="0" err="1"/>
              <a:t>drs</a:t>
            </a:r>
            <a:r>
              <a:rPr lang="en-GB" baseline="0" dirty="0"/>
              <a:t> can see what we cant see with our eyes</a:t>
            </a:r>
          </a:p>
          <a:p>
            <a:r>
              <a:rPr lang="en-GB" baseline="0" dirty="0"/>
              <a:t>You are sitting really well and doing great deep breaths, now we just need your arm to look at he veins</a:t>
            </a:r>
          </a:p>
          <a:p>
            <a:r>
              <a:rPr lang="en-GB" baseline="0" dirty="0"/>
              <a:t>Start with what the child is doing well, not a negative.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6D400-CD65-43E5-B429-5C8E420123B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60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24375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lvl="0" fontAlgn="base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Communicate in an age-appropriate, empathetic and caring way*</a:t>
            </a:r>
          </a:p>
          <a:p>
            <a:pPr lvl="0" fontAlgn="base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	-awareness of developmental milestones and cognition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 </a:t>
            </a:r>
          </a:p>
          <a:p>
            <a:pPr lvl="0" fontAlgn="base"/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	-understanding challenges for different age groups </a:t>
            </a:r>
          </a:p>
          <a:p>
            <a:pPr lvl="0" fontAlgn="base"/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	-age appropriate language </a:t>
            </a:r>
          </a:p>
          <a:p>
            <a:pPr lvl="0" fontAlgn="base"/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itchFamily="-65" charset="-128"/>
              <a:cs typeface="+mn-cs"/>
            </a:endParaRPr>
          </a:p>
          <a:p>
            <a:pPr lvl="0" fontAlgn="base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Demonstrate approachability and friendliness*</a:t>
            </a:r>
          </a:p>
          <a:p>
            <a:pPr lvl="0" fontAlgn="base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	-body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 language</a:t>
            </a:r>
          </a:p>
          <a:p>
            <a:pPr lvl="0" fontAlgn="base"/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	-awareness of non-verbal communication and how it can impact message delivery</a:t>
            </a:r>
          </a:p>
          <a:p>
            <a:pPr lvl="0" fontAlgn="base"/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ＭＳ Ｐゴシック" pitchFamily="-65" charset="-128"/>
              <a:cs typeface="+mn-cs"/>
            </a:endParaRPr>
          </a:p>
          <a:p>
            <a:pPr lvl="0" fontAlgn="base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Be able to gain rapport with teen, listen to them and treat them as individuals*</a:t>
            </a:r>
          </a:p>
          <a:p>
            <a:pPr lvl="0" fontAlgn="base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	-introduce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 self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itchFamily="-65" charset="-128"/>
              <a:cs typeface="+mn-cs"/>
            </a:endParaRPr>
          </a:p>
          <a:p>
            <a:pPr lvl="0" fontAlgn="base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	-person first language </a:t>
            </a:r>
          </a:p>
          <a:p>
            <a:pPr lvl="0" fontAlgn="base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	-find common interest to discuss </a:t>
            </a:r>
            <a:endParaRPr lang="en-GB" sz="1200" i="1" kern="1200" dirty="0">
              <a:solidFill>
                <a:srgbClr val="FF0000"/>
              </a:solidFill>
              <a:effectLst/>
              <a:latin typeface="+mn-lt"/>
              <a:ea typeface="ＭＳ Ｐゴシック" pitchFamily="-65" charset="-128"/>
              <a:cs typeface="+mn-cs"/>
            </a:endParaRPr>
          </a:p>
          <a:p>
            <a:pPr lvl="0" fontAlgn="base"/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itchFamily="-65" charset="-128"/>
              <a:cs typeface="+mn-cs"/>
            </a:endParaRPr>
          </a:p>
          <a:p>
            <a:pPr lvl="0" fontAlgn="base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Demonstrate skills that empower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young people to ‘speak out’ about what matters to them*</a:t>
            </a:r>
          </a:p>
          <a:p>
            <a:pPr lvl="0" fontAlgn="base"/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	-helping them to understand what you are doing during the blood test</a:t>
            </a:r>
          </a:p>
          <a:p>
            <a:pPr lvl="0" fontAlgn="base"/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ＭＳ Ｐゴシック" pitchFamily="-65" charset="-128"/>
              <a:cs typeface="+mn-cs"/>
            </a:endParaRPr>
          </a:p>
          <a:p>
            <a:pPr lvl="0" fontAlgn="base"/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ＭＳ Ｐゴシック" pitchFamily="-65" charset="-128"/>
              <a:cs typeface="+mn-cs"/>
            </a:endParaRPr>
          </a:p>
          <a:p>
            <a:pPr lvl="0" fontAlgn="base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Be positive but also honest with young people about what is happening*</a:t>
            </a:r>
          </a:p>
          <a:p>
            <a:pPr lvl="0" fontAlgn="base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	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-careful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 balance between being positive and non threatening with honesty. As soon as you lie to a patient e.g. about how it will feel you will loose their trust </a:t>
            </a:r>
          </a:p>
          <a:p>
            <a:pPr lvl="0" fontAlgn="base"/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ＭＳ Ｐゴシック" pitchFamily="-65" charset="-128"/>
              <a:cs typeface="+mn-cs"/>
            </a:endParaRPr>
          </a:p>
          <a:p>
            <a:pPr lvl="0" fontAlgn="base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Obtain consent/explain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 what you are doing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 for common procedures, such as venepuncture*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	-offering appropriate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 choices and control 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	-building trust and adherence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itchFamily="-65" charset="-128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003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let them see the needle as soon as they</a:t>
            </a:r>
            <a:r>
              <a:rPr lang="en-GB" baseline="0" dirty="0"/>
              <a:t> walk in the room</a:t>
            </a:r>
          </a:p>
          <a:p>
            <a:r>
              <a:rPr lang="en-GB" baseline="0" dirty="0"/>
              <a:t>Don’t loom over the patient</a:t>
            </a:r>
          </a:p>
          <a:p>
            <a:r>
              <a:rPr lang="en-GB" baseline="0" dirty="0"/>
              <a:t>Don’t pre judge a patient by their 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6D400-CD65-43E5-B429-5C8E420123B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477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6D400-CD65-43E5-B429-5C8E420123B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10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846725" y="2031226"/>
            <a:ext cx="1050734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chemeClr val="bg2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50733" y="1343541"/>
            <a:ext cx="10503339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845739" y="2540139"/>
            <a:ext cx="10508333" cy="32316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123"/>
            <a:ext cx="12192000" cy="13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1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836706" y="1400432"/>
            <a:ext cx="10421673" cy="3995352"/>
          </a:xfrm>
          <a:prstGeom prst="rect">
            <a:avLst/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1016001" y="2636249"/>
            <a:ext cx="9944100" cy="37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1016001" y="2127335"/>
            <a:ext cx="99441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0099CC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99CC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0099CC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rgbClr val="0099CC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015072" y="1464554"/>
            <a:ext cx="994553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479198"/>
            <a:ext cx="12192000" cy="1378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83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ts-Health-NHS-Trust-–-CMYK-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267" y="361007"/>
            <a:ext cx="1746248" cy="773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904240" y="4541520"/>
            <a:ext cx="9944000" cy="111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GB" sz="1800" dirty="0"/>
              <a:t>Catrina Edwards, Deputy Lead-Play Department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GB" sz="1800" dirty="0"/>
              <a:t>Kimberly Eckert,  COPD Ward Manager </a:t>
            </a:r>
            <a:endParaRPr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1015072" y="1493521"/>
            <a:ext cx="994553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/>
              <a:t>Working with adolescents in the phlebotomy environment </a:t>
            </a:r>
            <a:endParaRPr dirty="0"/>
          </a:p>
        </p:txBody>
      </p:sp>
      <p:sp>
        <p:nvSpPr>
          <p:cNvPr id="3" name="AutoShape 2" descr="data:image/png;base64,iVBORw0KGgoAAAANSUhEUgAAAeAAAABbCAYAAACrrlaXAAAgAElEQVR4nO2de1xTd573P+RCboSEW0DUEKAyWIugqF1dVOxguzO6U2zH7rP2xrQztjud6Tjjbi/7jFu77mt72XbHdp7OTp1ta9ux+4xuq9PRPtPCVrys3RGtIrVQrBACIgkQEkJu5MLzx+Eczsk5CQk5gYDn/Xr1VTiX3/lFkc/53lPwwB/HIDCnyPuLs+gL5kZ17SbtMZQpL6HFtRTHbJt424NM5MXdGf8JvcyEFtdSNAzXwBuUsa7LEg9i5MQ34HWpeHu2gICAwGxANNMbEOCXojX/E5X4ykRe3JX5fsLEd1vWAehlJjTYa3DMtolTfAFgMJCFhWvO8fZsAQEBgdmCZKY3IMAf6doBXEvPBIKRr9OI7bgr833kSs04ZtuMFlcZb3vQSS3YlnUAcpEn6rW/Fhmgu+lrWL6+ibd9CAgICCQ7ggDPIdKXX0VPMC/iNfpUE+7KfB8AeBffRfIr2KQ9CgB4s/9hWHy6qO+VLBoABAEWEBC4gRAEeI6QPa8bPZLw4isTeVGlPoWVqibYAxq8b/1uTAI5GVXq06hSn5ry2n6RGDeX/Alftt/K254EBAQEkhlBgOcI8sW9ALgFWJ9qwqaMo9CI7Wj3lOCYbXPYmGys6KQW1KTXQy8zxby2TORFmeISVqY1QSO2wyJeIAiwgIDADYMgwHMAmdKJ/tQMVuxXI7bjm5oGlMjb4QnK8b71u7jiWcTLMzViO6rUp1GmvARPUI4Gew3OOVfGfC8A2AMaNNhrcMVXgux53Ri4vpCXPc51tPIR/Oe9z6LmjX8Je37Xbb/Fzo8eneadCQgIRIMgwHOA/CVfojM44fKVibxYqWrCClUT5CIPmpwrcdqxNm6rVyO2Y5G8HSXyduhlJgCIWGIUCt0NDgDtnhKcG1kJ06ieuqZwsUkQ4Cj58ZojWGdowcvf/jWnyL787ddx/7J6vHNhI5qvF8/ADgUEBCIhCPAcwJfpB8bYwmvy6tEwvDHmeKxGbIdGbIdM5EWu1Ayd1IxcqRkasR0AYbGedqxFi6sM9oAmqjVXqJpQpT4NuciDdk8J/stew7hXI7ZjRVoTviG5gl/hz2Pa71zm650P4OEP/hYnOpcyjmvlI3h89WEAwI9XH8GJzqX4sHUNdf7xNYdx/7J64uvVR/DwBztZa2vlI1hXeIlxn4CAwPQhCPAcwCFSoUp5miG8px1rGZYlFxqxHXqZiRBYiRk6qQVykYfzWpNXjxbXUrR7SmISdHpDDrMvFx9Y72bsS59qQpX6FGVRm7x6wQ09ToHWDL3WgvqHnsDf/r9H8OqZLdS5B5bXQyN3Ut+/cdfLWPFaMbpsufjO4jN46VuvU+fuX1aPnR89ApsnjTq2vvAS3rjrJRhtuYIACwjMEIIAz3L0ee3YlvsrAIhKeBfJr4y7kLsoixYgrFqLTwd7QEtZpmZfLnV8SnsbL3mSizw47ViL044qxjlSeD1BOVpcS3HaUQV7QIPCBX2CAAMon3eV+vqlb72O8rwOSkhJ65dEI3fi/XufxcMf7MQbd73MWuuB5fWUgO+67bfYteG31H0C4VH5/bhl2AqD04FClwMqv591TadKDYtMgcvpGehUqWdglwKzFUGAZzn6vHbOWCrjmlQTypQtWCRvpyxcsy8XLa6lMHn1MPtzecuKJlmhakKNpgH2gAbv9d9LiXho8tZpx1o0OVcyn68e5XUvyU6B1owuG7t7Wfm8Dsb39y+rR/m8q/h96xrotRbW9UvzOtD0w8c4n/H46sP4/Zdr8MbdL2GdoYU6LggwN7f192KV1YJV1v5Jr10yPER93S+T49OcfBzX5cMiUyRyiwJzgBShF/TsZtGGE7giNbCOh5b4AETS0xVPCdo9JbwLLh2yv7TJq8f7Q9+lnkWPA0dKDNOhH5ZPViRsf8nG6J6/wLsXNuKdCxsZsd73tz2Lv1z8WcKfv/HNFzljzDdifPi2/l78VfdV5Hi5QzGxcDwnH79bWCQIsUBYeLOAKw3pOPfsaur7IacPxX93CkNOH+f1NUuyUP/ExC/Zpw6244VjnXxt54bBLmUOMQhb4uMpiTphaqrIRF5s0h5Fibyd0V9aI7Zjk/Yo9DJTVIlhuco+sO27uc39y+px/7J6nDSW4Z3Pb8c7FzYyXNCJRCMfob5eX3gJD4zv5Q+tq28YAS50OvCQ8SuGNRsvG/p7cavVgv+7sBhH50XOxxC4MeFNgM8bh/HCsU48uakQAJChkmJ79YKwokpeBxBiva+xh6+t3JCQbmZSeCdzS9Pv00nNkIu80Kd2Mc7ZA1qYRvVRWczkAIZcqZlRE0z2hgYwaa3wIvkVrFSdJSYoYfOkn5mL/T8gWmvW/aZlkiuTk3WGFqwztOAfbnuX082cCO5c/BnK53XgwWWfMJ55se/GKF26rb8XD3V+BWWAHd+NF2XAj4eMX+GWYSt+WXwLnBIh6icwAa8/DS8c68T26gXIUEkBECJ76GwfOvrdjOu2rspDzZIs6vunDraHtZQFIjNf0YMa5SeMulwymYkLndRCJGGldlH30LEHNLD7NdBIiAzpMuUlfDMox3uD94a1WuniS+8vrU81YVv2gYjtKUNd5WRceKpU6GdfEozdo2LFYqdLfAFQ5Uo3Ipuvm/CQ8auEP2eVtR97vOew6+YVgggLUPD6kzDk9OGpg+14/XtLABBW8JObi/DIW5cZ1z1/Twn1dcPlQcH6jYM7Mv4IILLwkpnP9CQse0CDFtdSmH06WHy5YROxFsmvoEp9CtuyDmBv309Z58OJLznu0OzLxXuD97LWJvcU6ipvcS+NKz5d/dzZKd87UzT3FTESoyYlIILIJUOKRwp4pUgJEFNFU1wyQBTEmJx4mR2TBgCpH0GVF2NKb8z7OhkSF55O6tbOx957SwEAOw60Yf+pa7w/gy/x9QW98AeJf1duvz3sdeke4Nn/+RrPrajFoDwt7HUCNw68v4rta+xhWLjbqxdg3/FunDcOAyCs4qKciaQEIe4bHxdty/GZ989YwquTWlCmvIQyRQsluu2eEpi8+pjiwVc8i5ArNRMlQ6kmhks7nPgCQJniEuQiD845VyJXYqaaeoRa3i2upWhxlU3qKo8Wm4t/NyIfFGjNeOPul3CisxzN14vQZcuNrTtVQATRiAIpDjlEjghJPUERIcQAUsYPiQYAiIIIqj0YU7sRVLvD3p4svPX9Wxhf8y3At/X3xiy+vqAXo4EReANOuP3D8AU98AdjfLHxAE+dfh1/V8NujCJw45EQX8hTB9sZCVnP31OCjS+eIyxiWux3X2MPGi4PMu4lY8dbV+Wh0pAOgLCsDzWZcehsH+t6ABh7+w7Gs7lEPdw19OMbXzyHDosL2zcsxNZVedSLAhnfPnS2j/Pzbq9egO0bFlL7PW8cxqGzfXjhWCfqn1hBvYwkItHsc9dy2DEhpmXKFpQpLjEaW7S4l8aV+SyjWc107s74z7Azha94SqgJSaB5hcma30ixZZnIi9jtteSmy5YLg9aMdeP1tySX+opQoDWHvzEggtiaBpE1DQiKpr6BoAgiuxKwKyGSBhDMGUZQE7kEqfl6EQAiMUsjH0H5vA5o5SNovl6Mdy5snPpeZphCpwMPdU4uvsExP0Z8Vrj9drj99tjFNgxjPgee/tN/4Llb/5qX9ZKN6tJMHH86ur7ws5UTbVZUP9cU9zoJEeDQhKyaJVnUf2R8mHRX06k0pKP+iRXUNSSkKG+vXoB9jT0slzZfVBrScfCxctbzyeOPKCUsd/nr31uC7dULWNdXGtJRpFMmZJ900lJcsKcQLSjLlJeoOGqTcyXOjayMO/OZiNG2wOTVM9bapD0GvcwUdqawPaDBW/0PQS8zQSO2R9XUg2ylWYIreBO749p3MvL71jX48eojjGNL8zrCXA2IrGkQ96fHJ7wcpPjEEPdmQNSfjkC+Nax72vK/v8t5fOObL/K6Hy7ePt2LB6vyqa/55MdXL4dNuCJF1+kbhNNn5fW5dDKsX6GmuwUNC/mbxy0w+0hYNkBoQtbz95RQFiJ5np54xSW+pLVbpFNS1igpdokQYTI23dHvRofFhQyVlLHn5+8pwaEmM7Vv8qWADrnnSkM661wiyBkexncWfQC5yAOzL5fq0cwXm7RHqU5WE8eIOt8m58qIzyLizJPvhewDTbrLv+5bwsvek40TnUtZAsxFik8CcU8WEeNNICk+MSRdOQhqXAjk2gBxcNJ7TDYdq2Y4EdT9poVyOze28SeEt/X3wuB0sI77gl5YPSY4fYMIjgV4e14k7vjqkxtKgE+0WdHYxi7zqtCrcedy7hfzVz7pYoSVqkszsL40E80mB458zkxUrKvKR0E2OzzD9dxnapnhH3K9xlYrbC4fLpoc1N60SikMOQpU6NWoWzsfGgV/spkwAQ5NyKILWUe/m+WKff6eEoZ1vPHFc1TcGGBamturF4R1R8dLqIX95KZCSphJQSaf++TmIuq6IacPK575jMr4zlBJUf/ECsbnTgRBuwIWny6q3s+xskl7DCXydsbapPi2uJbiv+w1U15bJvISSVgh7vLTjrWQuMS87D/Z+LB1DWfGMx2RQwFxbwbvVm8kRHYlUrxSBOZZqQSucLx94fZp2hW/wkvyV93M2mq33w6rpzti8lSiGPM5cH9rI95dXD3tz54J9p/u5YzlG7IVYQV4x4E2xvdHfrKM+P/nFuw+/DXjXN24xySU3YevMn6WDNkKSoDtbj9q914I+7NGCjHGt1G7XDc7BBggxIweGyUJtV6LchSssiS6+JL31CzJoizhravyeBfgjn43a2/7GnsYWdukAFca0hnJZE8dbGeUWw05fXjhWCcOPlbO6x5D6RwqQdPgTbyvSxdasocz/RjZZCNWQjOyudzlBfbEuf5mmg9b14Qt+xHZVYT4zgApHikkXTnwF/RHFOF3Pp+9sd/b+nupDle+oBcW15W4hFeUIoZMnAaZWAVRihgKyUSIhjg28es1OOaHNzDx4kU+9+Yhft3ryczFrmHO48YBN7oG3Czr9QSHKJJlho2tzHOGbAWn9QsAF03M51YUEGvY3X5U/PwMjAPRJSVW6NVhnzFVEl6Q9tTBdkbHq4bLgyzhpIsvABxq4k5KOXS2jxFX5huuJKtInbwY93Ls+dDZPiDBAjxwfSHSy1swHOTP0uYS2njEl6sXNdkWk8tFPdQ1dwYxaMeTlwCi45SW1nWKzkyKL0VQFFGETxrLOHtWzxZWWS0Ijvlh9XTD5o1d+CQiGdKkWVBI0pEqToNUFH1SoyhFwhBo8utMADqve863q7S7/RPWJAdHPrfgJ7cXMI6FXk8X2VCLlRTVUJpNDlZlRIWe+F2540AbS3wN2QrUVuqgVU6Efy6ahtHYakXd2vlh9z9VEi7AoWLLZbWGJj2FEz36cbr1yRfxNAOZyUYiGYFhDKfEL8D00YHxiq9GbKc6c8XSizozZQhWWwHnudnEG3e9HHWDixSXbObFl2RchH039XHGhNcXEnXb0xEH5hOV34/yfiNMztaYspllYhXUqTqopFkxCW4srLL2z/lWleGsX5Ij5ycXYFJkmzmEnBRV1nM5rq0uJf6thbrDJ8vetrv5L3FMypYsGSopp6DRhToWwUuEWIcSbs/TgkUJxGmY0EcHkpnNMpEXNekNMYnvIvkVlCkvoUROZLibfbloGlkZde2x1uHBXHBA/+On9+E7i89MOm0oxSeBpJt/b05cBEWQmHLgL2R6ddYZWlD/0BOMYyeNZWi+XoydHz06nTuMmQ09Leh2XIzqWlGKGOmpuVCn6iATqya/IU5utVrmvACHJkFplRKGZdrYZoXd7WfEV0NFmxTZSKIaSqj7GQAqCtK53dthrGgSPmO/JNOX6RGBUKt460puNdm6Ki/sPSSh1jSQGHd1aIyaa8/0/SaSruZlSBdFfsMMh0zkxTc1DdiWfQDeMRne7H+YEt9tWQdQpryEBntNRPGVibxYoWrC3+T+Cndn/if0qYQF/Wb/w3ir/yGcc0ZfDjXwJf/x7Jmgy5aLPcfvm/S66U64ipYUj5QogZqEdYaWWTGwYdHg5PX3ohQxMuULYUhfgWxF4bSILwBeB0AkK6FCuOMOAwwh8dTQuG6o0JIiG05UOZ/bxXZjhxPS/aeucVrXiSQpLODzxmE0XB6khPL5e0pw3jjMyoKmW7L0elz6veQACNIarTSkM5Ko+NwzndA9F+UoEvLccGgdHgyrYnND61NN2JRxFBqxHS2upWgYroE3KINOasEm7dGwTTZISDfzClUT5CIP7AENjtk2T7npR8FYD7psfx7zfcnKq2e24DuLz4RtMymyq6iuVcmIaCAdQa0LY9Lwrrc9x++bFe7oXEf43tqiFDG0snxoZfmMxKnpROX3z+ke0aHiWl2aAZvLh70fTwyAOfK5hcqG5rJQ15dmcq4FgLEO47kh61QvzqTWCrXCbS4/KnadQW2lDnVV88NmZvNJ0vyN07tnZaikOPfsas46YACsEiS6AGeopLj6L2spIUyE9QtMTHAiS6NC95yo54bDfOFmyNZeg3ds8l/oGrEd39Q0oETeTg1KuOJZBIBwIW/SHgUAvDdwL2dpU+jIQ5NXjybnKmqNqeL7KvE/8NPNzo8eRdMPH2OfCIgg7kvseEg+EPdmwF/APZT+Ul8R9nw6uZWfFAS5w0PqVB1yFIUzJrwkhS4HvkhPkjwAnukacLMTocYtVoYAnzdTLUhZ8V/akBUuF3RoSVI46OvsvXcx59S0I+ctOHLeAkO2AnvvLU2oECeNAJ83DuOe15rxet3NlBuZS8QOne3DI/u/ZBwj+0+T5U4ZKinj3heOdaLSkM67KD51sJ3qekUSWk41XVaw16WCfsQOk2ryTlOkxdrkXInTjrWUtfpNTQNWqppg9uXimG0zq2tVqPDy2ce5YKwHXaa5Y/2SNF8vxrsXNrISssTxtpacJlJcMqS4ZKxuWXaPCg9/MHv7GUtEMuQqFzEykwUSA1c2s0YhYVmhNpcfzSYHyvVqjgQs4ncsl2UcC3QBJjut7TjQytlD3jjgRu0rF1C3dj6jNzmfJI0AAxOWLVcvaHJqElfsl2zc8fw9Jdi6MpcS8ENn+6h76KVQfEE+l+wFTVrph8724VCTGQ2XB6fVDW1pWgL1bR1wBJnJBKHCa/Lqccy2mYrLasR23JX5PnKlZoYrOvT+KvUpAJOPPIwWndSCXKkZOqkZTfV3xrVWslE+7yoeWFaPOxef4RwtKLLOnmk4IpsKgRAB3nP8vtiGSSQRyWL13ihEKhmqrcxlZCPvP30Nv9hWynIzk8LJZf2S3apCuWgaZgkr6cYmebAqH7WVOhw5b8Hej42c6+8/dQ11Vfmse/lgWn4CUx78OOpryQYWsQ4tGHL68Mhbl8O2qNz44rkp7y3SNZH2G9qKMjRuzDeeUSWyjYBj3CDlEt7QjlkrVE2oUp8GAM54b5X6NOP+huGNEfs5R0IntUCf2kXMI6ZNRDp9cTOGbdlTWjOZKNCa8cDyetZg+1BEDgUv1u+wC0iP0G582AUMu1OwIGssrueI7EpWq8qXvvU6yvM68M6FjbMiBgwQsd5sRRHSU/l1KXoDTngDTviDHngDTgTHAhEnJZFNOohGHipIRHKk+ufa+JEJQhOh6CVDtct1DAFubCWyoUPrc6vHxY9LIC/s4U4CXLbrDOP6cLPCNQoJHqzKx4NV+TjRZsWOA22s5+w/3Tt7BXguU7MkCx0WF6MLFsBO/iKt+ETT03YLSnJOYtG8L6jGF1zCq0814ZuaBuRKzSyLGCBiwTWaemjEds77o4Uci1gib6fqgT1BOdo9JbD4cuEaUePzi5vj/+BJgFYxgsdXH5689Mge/5COV/8gwqtHRagpH8Ovf8juXTzsAtb/vQQON3BgZwC3lsQpwiMK1vSk+5fV4/5l9TDZdHj1sy145/ONsHmS1LIXSTE/rYyXzGZf0Aunb5CakhRr72h6Ryxy4IPY92dx7ytZYSVC0UqGyKQokosmB46cZ7+8lpMWMKs0KXzpUDg3diTWl2Zi/w/KULHrDOO4sT8xIzwFAY4T0rV93jhMZV6HDnEApnfucfupdaj6zkmYRHqcG1nJEE56HNcTlKPBXoNzzpWM85u0R6GXmais5liHO3A14TD7ctHiWjouvIQFkiPpx/CpxTx84uSg+Xoxat58Ee9vezayBeyMP/O5Z5CY9tvak8J5ftidAsf474yegZS4BTjFIQfCjC/Uay146VuvY9eG32LRy28npQi3Gzag5Lpp8gvDEBzzY3jUAseohSGgfNGUOzvd+ZPB2TSDJoQahYRyAZPsONDKuJ60frm6aYUKOAlXrLg6SgvWwNE3QqtKjFQKAswTkYYuJGIO8GS898efQbmhHdYx4m0z1B3NFeul5vcCOO1YiybnypjKiXRSCzUWESCmITXYazibcMhSvAheyoXXNTWLRKuUYO+9i/FgVT7sbj+OnLeETaaYTpqvF2PFa79Cw8NPcI4aTPFIeXE///yeABZkibCxgltYF2SN4d/+JoCewRTcvWbyKUeTIXLKEMnOM9l0uPu9Z5JSfAFMudWjN+CEzdsLx2j4F6p4SZFGbgAxmwm1frnqcKtLMxkCzM6Y5rZ+gfAdsMJNXQIIca4oSA9bDxw6AILcYyIQBDhOHnnrMioLNYxBEQComuB9x7sTHvvlwjOqxNipRdCvuwC9qitiHJdeD8zljp4MfaoJVepTVFx3suxoWYoXaZcVGOyZes/n/T8oo8oDyBiOIVvOy5DseLF50lDzxoucIsxX3W+6Enj8LyMLKyHO8Vm+FEERUjxSzh7Rl/qKUPPGi0krvgBwOcYSH2/AiQF357RMSRpWTU/DnpkgXDtJOrXLdZyiR0KKXyRRZT+X/TuXdGPXvnIBNpcf1aWZMOQoqIYgF03DuNjlYMWftUpJQvpAAwkQ4LG374h4nhzGsK+xZ0b7J/PFvsYegNYUJJnwulSwfLocNX/RyDmyUCbyokp9CitVTfAE5Yx64GgIdWeTs4gjiXe6aBjSL7RxiS8Azto8ruL6mcLmScPDH+xk1QCnBJK/9CgsHJb7uxc2YudHjyS1+AJAp0qNfpmcmoYUjuCYH/3uzoRavKF8oZsb3d+4YGczsy3Wgmxi1m64YQ0TGdDhRTWU0MQvUsTpwxka26zUmMFwaJUSND69KiFtKIEZsIBrlmShZkkWtq7Kw8YXz82ICGeopNi6MhdDLj/nBKS5hGdUiff++DMsWNcEk4iZhEVave2eEhyzbY7J3UzPjuZyZ3ORJzLD9T9FGJwDGc+T8fiaw9i14bes48nc+WoyRE4ZoxzppLFsVtUC/ylTh80R4sA2by+sHlPMSVXxIEqR4HDxrdP2vOmEO5uZ2xNRW5nLKcBapYSagBROVKN5Lml57z/NnkccjurSTOy9tzSsyPNBQgW4o9+NDouL+p7epKLSkI4nNxXiqYPtidwCi/onVlD7mO5nzxSeUSW+bliPmyr/B93ZmViZRtT0TsXqpbepjMVdXeS5ho6T/PUM5pofytVxZ7op0Jrxxt0vhW0/OZdYZ2jBrtt+O2u6YR2dp+cU4OCYH9edbXG5m4lyIhmVZR2uwQf5DF/QC3/Qi/ac+LrHJTM2pw+7tzCt+3CZyHXjTTFCofeLDnUDh3M/cz23dtxj9ottpahdrkNj2xCMA25WdrMhh7DGa5freJ/9y0UKHvgjT0EiAroLOjT5qChHgXPPrqYaZXT0u1H8tyf5fHxc+7sR0KQNYlPV2/BoMSWrlxTuY7bNUQl3nsgMfJWBvk5+f9FU6NVo/PsJ15Dd7Uf1P5+NOHM00ZBWb6QyJElXzqy1goPZwwjksN2AJ41lePj9v50Vs4J//PVlbOifmAXs9ttx3dkas9UrE6ugkmZCIdFMuZuWSyzBI8vXzrke0JON9ZsLnGiz8pJvMq1/8x39buxr7MGTmwoBTM+YQAEm9pEsvPfHn0F309fIKe5HD7jfPOnQ5wRH667OF1+HvCcVHS2r+No6g4smB7SP/hctQWNmhxhq5SNYb7g0aQ3wXGSdoQXnHvshHv5gZ9JPRvrdwiLcarVAGSDKiiyuK1HfKxHJoJXl8zYb+A/z9HNOfAViY1otYICYGkQKMJcFXJSjwNZVeahZkoVKQzplLUdK3qI/M+XBj6lJRFtX5VH3TdYSkr7XDJWU1Q6Tvoe5ZDVnz+uGerEJg6npGA6y3UM6qQXbsg5ALvKwaoZDkYm8yAv0I9CtQU9bYnqnJjvrCy9h123vhnVBz0ULmM73P9iJdy5snKYdTY3N1034bvupqMVXIpIhU67ntYOWUaXGz5bO3eYbAtExra9fNUuyGO0Z9x3vZl3z+veWcA5NiDZ5K9TNHSuR7if3NZcEeOD6QgxcJzKSC0paIM5zYESeCrsoHSXydmzSHoUnKMeb/Q+zWlDKRF5kwAalyw/PoAbWK4XoGp2+3tfJyInOpTjxxr/gO4vP4F+//WtWQ44xaQDcrTOSn7HU8G7ak8Yy7Pn0/lnRlvLoPD3+7MoIUie5LlGtK11iCX5ZvITXNQVmJwkV4O0bFlKiFTpSkLRmw0Fam+S9pHBXGtKpmb9cPLm5iCGeQ04fzhuHqYQruiVMfwZZq/v8PSWM+/c19lCJZJGabcwFutrLAFpemiktC++llcCfmgKkpkCHiZceb18G7CMFmNs55FPnw9Y1+LB1Dc499kNmLXCE2brJDtdc4NkkvHR+sepePHX6dYz5uHMGEjmw4c3Cb6BTNXebbwhET0IFuChHwYrzdvS7se94d1gBbbg8iEfeuszqrXy+047Xv0e8NW5dlRf2/q0rc9HR78ZTB9txvtNOrUMKbagAh66zddVEUfwLxzpvmExpLuwjWbCPTO9c47nEy9/+NasRB1cji9nCmGxi73aPCt9975lZJ7wkg/I0PF/1CEuEE2X1kvyfm5bg05zJ88Xy82sAABmJSURBVC4EbgymvSsAGZ99/XtLON28LxzrZIkvAIa1HMkSzVBJsfGFJhw628e5zmTQXdtkHFpAIFYeWFaPH68+wjoeVM7OqTdjch9jGpJG7sR3Fp+JcEfyQ4ow2QpSlCLG/LSyhIivSywRxFeARUIt4NAkrK2r8vB63c1UklNRjoI1JpA8F5qEFS1TFV7q/iYzw9197tnV6Oh3E7OFj3fHtbbAjcEDy+rx73e9zH1SHMSY3Ef0hJ5FjHG8OPx49RE0Xy9O+qSrSAzK0/B3NTvx9J/+A0t9Cl6mJYViVKnxy+Ilgts5CahbOx+GbAUaW62TVk6QtcT7T11jNfbgi2lNwjp0tg9DTh81QYgUWTL+WmlIx8EfVcRVnhRv3+WnDrZjyOmjMrUBwmp/clMh1ThkLiVhCfBL+byr4cV3nLE096wT4NBRhCT/ftfLaO4rQvP12T3N57lb/xq3DA/hIeNXMDj5qSV3iSX4wzw9frdwev5sKvRq7L23lHHM5iImCCVSRKYCfa+h83fr1s6nGnPw3du9riqfmus7mQA/U0v8vTW2WueGAANgzcStWZLFSIAixfe8cRgvHOtktIqcrM80Hww5fZTIbl2Zi8pCDSNz+/l7StBweXBGBiwIJD/leR04aSyL2AkrqHVBNDB7Qhtj0kDE2HXDQ09gxWu/iqkRRzJOs/oiPQM/W/pnuK2/F5uvm6YsxKTwHp1XMK11vlqllHNo/J3LddhxRwEqfn6GFyGpLs3EjjsKoFVKpiyQ9L1qlcyXUUO2gvNzJIq6tfOx4/YC2Fy+aR/mMu0CHM66LcpRMMqPQkuNpjsWO+T0UYMW9h3vxrlnV1Pn6C8NAknC6CjgHAHcLkAsZp8PBACFElClAamTFaBMnXcubKRcsusLL2Fd4SWsL2xmCPKY1I8xpXfW1AMHMyMLkUbuxONrDmPnR49GvWYyT7P6NCcfn+bkQ+d1Y5W1H7daLVgyzJ7EQ8eoUqNTqcbZzBz8KTMxCVyx8NP32mAccKOuaj7uXK6DRkFM9Nl9+Ou4165enIk7l+s4Z+7ORuqq8lGuV8/I55lWAc5QSalMZhJSyIp0yoj30l3C8TDk9FFx5ZolWSx3clGOghXnnQtTm+YsQ1bAbgPS0gCVGsiI8ObsdgPDNmBkhLg+I4tbrHniROdSnOhcij24Dw0P/x1DhAM5w5B05STs2bwhCiKocTEOmWw6NF8vxsW+Ypwc/4yxkuzTrABihvDReXocnUcMMdF53dCFTFNyiiVJGdu92OVAY5sVR85bKM8h2TuZHK9XXZqJCr0aWpUUF7uGsfvwVTS2WVnu4f0/KIMhR4Hqfz6LvfeWUv2ZKwrS0fj0Slw0ObDjQBtqK3XYcXsB1pdmwu7242LXMMu9HA/09bsG3GhsG8Luw19TVr0hWzH+uTJQUZAOm9PHuoYO+TnJ/tShn4e6rkCNHXcU4M7lOnQNuLH/dC8vLzLANNYBA2A12DhvHGbU4dLF8dyzq6lGHds3LESGkp+tNlwepEqNapZk4dyzqxm1wmR2dsPlQWo/dBc0gDk/QWlWMGQFRhyEiBqKortHoSD+y9YRFrP5OiHAufMSutX1hZdYLukxpRdBtRsiR3K3Yw3kDDOyn9+9sHFWTUDiE4tMAYssuf++SMjpP/T5u0c+J5rCaJVS/GIbM1a8vjQTx5/OROHOkwz3ML3feqiLW6OQUN9Xl2bi8OPLWOdC3cuR9kpi4BiCULd2Pt76/kR3vYJsBR6sUhBiu+sMbC4/6tbOp+K25B7Iaww72TMHIn0eOvQ/q4JsBZ6pLYZxwI39p6KfrBSOaa8DJunod+ORty5T35OxV9JCJsuVSO55rRkHHyunvs9QSadkmb5wrJNR68vl2q40pId1eXPVKAtMI4EA0N0FZGYBCwumvk5qKpC/gLCGu7sIUVYk5pfry9/+NefxYK4dIqeMc85uMjAm9yGYOcI4dv+yevzjp/fFPXghWadZzRVCBfaVT7oowTAOuPH7zy048rkF+09dg1YpwcU9a1AwbkHSZ/hqFBK88kkXbC4/GtusSHnwY+zechOeqS1mDCSgTx/66Xtt2PtxFyr06qhizqF75YK0yN8+3Yu637TAkK3AxX8i9lxbmUslmb19uhd7PzbiosmB2kodDj++LOy8YfLzND69EutLM8MOWLC7/aj4OVFyd/Gf1kCjkKB2uS75BZiLSD2d9zX2oKPfTZUhZaikOHS2Dy8c6yRc1TQBrjSksxK6ouG8cRgrnvkMT24qZAgx6QonrVt6CdR54zCRFHa0QxDfmcTtBnp7CIs3xHWcOuKGttsCdd8QlFYHUp0Tf0+BVAlcGWrY9DrYFuowmkb7xZ+WRgiv+TowLAECfkLkc+fxEit+YFk9qxkHyZjUj0DOMMRmbdzPSQSBedwxsX+47bdxW8G1r1xgTbOqfeVCXGsKTEAMnvdRFl3d2vnYf+oaJUJ1v2lBhT6dNbYvlFc+6WK4Y6OBHP23/9Q1Xl6oqkszqZ8Tm2ti1KDN6YNGIUF1aSb2n7qG/aeuobHViooCNWormS+I0Vji4dj7cRf1InGxa5gKlfAB7wKc8uDHcd1Pbw8Z7dqxPvO8cRj3vNYMvNbMOrevsSdii0yBGcLtBoYGgWLmWMPUETfym68i62pvmBsB8agfavMQ1OYhLGz6Co7cDFwvL4Yjb9zdRLqhjR3E+oEAIfTxWNjj/MNt70Y8H8wcQYonFSJ75ByI6SaQPxQ285kPKzjZplnNNXYcaENjmxVapQSNT69CuV6NIz9ZBsPOkyx3biSOnLdMfhGAvR8bUbtch3K9GutLM7G+NBO7t9wU1YjQDc81Mf7+SQubi5/czv43aciWAyAS+x4MM1c4HugeAb4RZmEJJD9kvDYk1pvffBXzmq/GvJzaPAT1J+dgWaxHb/lNCKRKiGdoxue68pSY9cCyetYwBi4CuTakeKVJUxsc1LjC1v2SPLC8Hns+vS/uZwnCm1hI13G5Xk25/El37u8/t2DHASJb2vjyupgH0NOtSpvLj4pdZ1ChV6Nu7Xz85PYCaBQS7LjDgLrfhC/Ji5Utr16Azcm0qm0uHyr0akp8SRe4IVuBzpfX8fbsRCAIsEDyE2KNikf9MPz3F9B2R/d2Hg5dqwnqviF8dcdKBBQKwOkghN7jAbLjz1CmlyTR0cpHYPnf3504IA7Cr++HxJQz4yIc1LgQyJ8QRZNNB43cyZpz/Pjqw/jlmVrYPGnTvUWBKCATmww5RFwXIGLsACh3LkCIV93a+TGLLwCU64nsYDIWashW4KKJyL6uWzsfGoWEsk7j4aJpGHa3fzz2mksJulZJCPyR82aWi1mrlEzqXich3eTrSzNRW6lDY6t12nIRBAEWSG7M14kEKZpVWnz8AtTm8HWZo6lipI6GH51HRzHkwDc+biJEmMyODgaAfgtRM5wAyudxxISTQIRDxRcAjLZc1LzxLzOyH4Gpw5XYtPsI4S0iE+DuXK7D0L99EwAogavQqyd1udITq36xrRS1y3VobBvidBvvPx0+NBQtNpcfez/uwjO1xXiwKh+1lToY+90oHy+rCu1U9YttpfjFtlLY3X7qc0Wisc1KlcUdfnxZ2GSsRCAIMIgaY3rGdawxZXqHrmRrVVm3dj6zpo+HzL1pY3SUiMemTQjhwqa2sOI7mCmHTZMKXb87agEGALHThYymZgz8eeVE4pVCMVEvzDPrCi+F2UgQ/kIzxGYtRNZptCxFQQTy7Jxu5/IwCWQCyYfN5eNsJmEc8BAJSuPnal+5gL33llKZv7sPXyUs5ap8GAfcjHVsLnYewP5T11ChV1PxWK1SCuOAGyfarFTSF1kvG+73TaRnkGvRIWt5d9xegHK9GuV6NdVB7aJpGDaXH1tevYC920pRkK3A2+O1ujvuKECFXg1DjgJoAxWPpgs2kbGdTrmwjQNErTfX/sj7+aptTsEDfxzjZaVxohWjeEWPT+ayAIe275zJP+eoIJOtAgHANwrMW0CVB6n7rCj5hDm8IyBOwWCmHC6FBFlWD9Qj0ZemuRQSDGbKIQ6MIbffhd7lJbAspiV5dHfxkogVSmhTDi5EDgVEZi1SfIlrFAIQ9ciBXFvEVpOLXn477rIjAQEBNslZgJiEkA056KVLAjwTCAAdVwiX88ICwgXc3UWdNvz3RN14QJyC3jwVevNUULj9MJgcUYuvI00Ko14Nm0aG/D4n8vucEAfGkN98FeJRWuxHoSCscJ7hEl+7hzmFJ6h2w19oRjB7GBAFWdfHy5g0gED+EPwF/ZPOKC6fF3uim4CAwOQILugoqH9iBdXF66mD7TO8m9h4+3Qv5Vp5m4d4TEIZGiSSn0g3cO48on/zyAjUI6NIdboxmipGb55y3GqNzdU8mCmHI00K9YgPBg4XknjUj6yr1yas4HQtsSceO2Wtp7mf/9C6GieMRCvH5uvFGN3zFyEbCiKQM4xA5gjE1jSk2FVxW8Rkcw0ud/NJYxm0cierbrl8Xgc+bF0T13MFBATYCAIcBaEtNGcTdb9poeIws6LkIyPkz9rtAlRqaDt60T0/DeLAGBZeG4E4EH3kZDLhpZP9de+EAKem8m4B2zwqbHzzxdj6J48LMXKGkeKRQmRXIcUlizpZi2x7Oab2YEwaPrvzRGc59nx6Hwq0Ztx58xmsN1zCXy7+DOsLm7EH8ZccCQgIMBEE+AZgVggvQFicxg7C/Uy6fwf6gWwd/K5h5JudUQtvQJwCc44So6kiZFk9MJg8k95DCDWQOuzEaPq4S5jnYQ3xzs0dk/sQkNuo7393MBP/azNhzYqcMoyJgxiT+9B2JRWesSDKKyLX89I5Of5S0GXLxatntuDVM1uglY+gIMMc154FBAS4SWoBpsddyd7MHf1uopXl8W7OkYDkPZWGdFQWahjzhQ+d7eNsgclFaGIWyfP3lFDHwyVckXvYvmFhxPnGAiGkpgJ584CuDiBdQwhw0SIo7S7k945Mfj8mhDcgTkGW1QOle/J6PtJC1tpHYTA5cLWYJsAKJZEYlqA+0XRMNh2rcccvP6vFA8vqWXW4JP3OIMaUXgBAYPz/ANAzLIY6jTt2bPeowq4Xis2TBtt1odZXgF/q1s6HIVuBI+fNVEbx7i03obHVisY2K3ZvuYkx8KC6NBPVizOpns/k94ZsBYwDbuz92Mio3Q1XA8zXFCO+SFoBrjSko/6JFVQ/ZpKiHAUhbtUL8Mhbl1ltI7dXL+AUTnLAwtZVeaxZw3ySoZKi/okVrGEOlYZ0HHysHI8oJUKry0ika4jkqwEL1flKbJ/cgidjwwCQ3+eaNDZMCrVbIYau382wkJVWB2wLx8flSVOJ5LBpwGjLpQT4D62r8bOPHkWXLRdauRP3L6uPaa3Wr1Pxo+/ZOM+teO1XuPPmM9i14bdRC7GAAJ/UVeVjfWkmqkszqJpbso64sc1KDXugBHhxJp6pLUZjqxWGbAWOP72Ssd7ej42M78O1soxHgMmSztq9F3jzKk7rOEI6keb/ZqikOPijCkp8O/rdOHS2D0NOH2qWZFFrvv69JdSghFDIUYdDTh+KdEpqpGClIR3bqxdMWipEjicEwBB0eq9qrueSc4s7+t3osLiQoZIyxPj5e0pwqMkszBiOhNtNzPaNAnopUTSx4dFUMQYy5QiIU2JO4poOThrLsOfT+xkx4hOdSzkFeM/x+5CBo5zrXLpeBLvnK5bAXuorolzM73y+ES9/+/WYxV0gcez/QRkA8Nq+MZkhRDgzJkGrXkzUGv/+cwvqftPC2bWKLLcce/sOqrFG9Xh/6iPnzdi95SbsONBGTX9qbLNSVvXuw1+jQq/GjjsMxKQokwONrVbUVeVDo5BQncX4EOEZG0cYia0rcxmuW7rF+sKxToZ7ePuGhYyxhh39bmx88RxroEPD5UFqnOHWVXmTCjBdaEMFeLJ79zX2MPZE3y8pyFOZ5HRDEYwsjI40KQYz5VC6/VQZUSRGU8Uw5ygQEKdEZSHPBDs/epQzRvxh62rG93aPCjs/ehTvXNiI2hQTfgTmrNNLfUX4sHUNLrz5MBoeeoIhwvTWmDZPGh7+YCfeubARb9z1UmyJYQIJoUIf3YvnXOBEG2HN7t5SjOrn2GJGnCNcydWlGdRxsolGhZ6YenTkvDmq1pGkFb3jDqJPNdldCyDElDy/+/DX1KSuZlrjDnJOMb2xR7wkZR0wvdb2hWOdnGMLqWtXMhsEHDrbxylu9NhruFm/fBA65xgAy+WcyOfPCdLSiOxnDgYz5TDq1RhNFcNgckDX744ovo40Kbrnp2EgU478PicMJkdSii8QPkHL5knDpT7CHW/3qFDz5ouUkJ7tLmXVEO/86FFqvdCxgb//kl1OdKJzKW56+Z249y8QP9XPnUX1c2dnehvTxu4jVykrOJSCbAWeqS3GM7XFVIctgOjE9conXSjIVuCt798C47+uj+nFZf+pa5M2JCLbV+79pIuqJCHbavLZUTChFnAsnbDo0N3WBx8rZ8wBDiVDJUVRjoIxp5ecJ0xPwpouuJKsBHdzfHjTFKxEqcmI1UJm3Js78bYNjytqd3giOdG5FAVaM2refJEh1B5/Kn5y+GHs/+tXARBJWyc6lyITJgDAh61r8P0PduLf73qZcj8LJC/TNQQgWdh/6hp21xZj/w/Y4xHpPZlDRxTuOEBMPNq95abx/tC5UbeHDB2xSM72NdAGUvz0vTbsuL0Ab33/Fuy9txSGn52I+bNFQ9ImYcVCkU6Jjn43ETt+rHxG63YFseUJWuLTaJoC4hRJVMJL9oOOVqi5cGXSPBSjo8AUJsXwzatntuCdCxtZVrJbW4LDZ4CfbShCgdbMOSKQtJa1iugyyQUEppPdR65GPZ8YIISyenEmjP1uXlz2dWvnY/+paww398UuByp2naFmKVfoJ34n1FbqqP7T8ZKUAjzk9FEJWE8dbOdMdqJDnictX3KNR/Z/SSViAey+yAKzh4A2HRgMLyB0C7m4M/LPSyTcGWpiPnCS0WXLjWi97vzoUWjkI2HHA3KNRRQQSAZIKzjakYiGcdczCTGUIfZa9cY2KzUt6cKeNdS4RgCMLOtmkwMXTcTvlGdqi/GT2wtgc/l5KWlKvt80IBKdyDhwhkoadcLS9g0Lqa8f2f/ltMV9BRJAmhoYthNlSQAsiwuQdZXZSnMqzTboDGYSs0qzrBP3mW+mDV8YHZ1oi5nkCAlUArOJHQeYGUzVzzVRNb0AsOG5JsYUov2nrqGx1UpZnhto4wIjWaP0dehrkFT8/AzjuaQbmmv9xjYrlu06Q01/4oOkF+AnNxUyMpLpbK9ewChDihTvJcuDpgLdIq9ZkpVU047mLOkaoLeHEmBXphqO3AyozUO8lRIp3H5Go45RlQKDxfkTFwxYiMEQAgICvBIarzUOuBmiFlriM9n5cNCvC12D6xj5dbj1+RpDSJKUAryvsQfbNyykrNb6J1bg0Nk+SmgrDemoWZKFDJUUG1+cGE/XcHlwoka47mZUGtIx5PQxOlJNBfoLQc2SLJx7djWGnD5GrbBAAhCLGVZoz4pvIO3iFwAQs/CS1rJ6ZJSamhTaJat71TdoN4yvHaMFPKvnL89BbrS6WoHZRVIKMABsfPEco6PU1lV5k44CfOpgO9U9K0MlZVi9Q04f7nmtGfVPrABAuLajTZh64Vgn49mCO3uayNYRVvD4TF5XVjpU+fOhb/oq6iWirf8dLM6f6H4FTNn6pcem3vr+LYIAzzA3Ul2twOwjaQV4yOnDimc+oxKrSIsXmOgHfb7TznBNnzcOY8Uzn+HJzUWoWZKFohwFhpw+HGoy44WjHYxSpViaYVDrbipkCPFkyWE3IrxaHGIxKxbcv7gAKquDFQ8OxZEmhU0jI+b8TlKG5M5Qw/jntCxMt5uwgGdJ/FcgPDdSTa3A7CMFD/wx+gJJAYFJuLiHaPRQsesMf4t2dxEzeWmCuLCpDbpWE+tSev1vltUzaf3vYHE+uleWTmQ+BwKE1Z2/YEqTkPb/oIwxfznRrk+FjQiBuLXMmvpM41FYDZsT+mwBAYH4EARYgFfIonZeGwqEEUVttwWG//4C4lE/o/6XntUcdslUCXrLiydm/5J0dxGu5zimH5FdfaZjDKQgwAICs5ekdUELzE4S0slHLCbEN0SEbQt1aNmyFpq2Dmh6B6Oq/w2kSjBYnA/z4gKMptFENhAAzNfjFl9gFs1fFhAQmFEEARaYHZAiTLqjx0UyIJPCWv4NWMuBgT4r1OYhpPWxBdCdqYYjL5OZaEUyOkqIO21dAQEBgUQjuKAFZh+9PYQg586Lf60BC5F0NcWY70yQaTyKVGc3RH43ghIVRnIqMaJbwbhG1/Y2AEDiHYRflgW3tgSOvNVcywkICMwQggUsMPvIXwCMjBDWcJqayJCOVTyHrIB1kBDxWdRsQzVwERldzBnAIzmVrOuCEgU01z6lvlebP4MzuxxBSfg53AICAtOLIMACs5O0tPGxhW4idgsACiUgV3C7kUdHAY8bGBnvZJOuBYoXTd9+eUI2MjHaMihRwK0tYVm/AODIW41UZw+VpEXeG5qsJSAgMHMILmiBuYPbDTgdREJVIEBYxeT/xWJAriREexYj8rsgG+mBN21B1NasxDMIqWdQEF8BgSRDEGABAQEBAYEZQDTTGxAQEBAQELgREQRYQEBAQEBgBhAEWEBAQEBAYAYQBFhAQEBAQGAGkEA0tmGmNyEgICAgIHCj8f8BnrJhcf0CBiMAAAAASUVORK5CYII="/>
          <p:cNvSpPr>
            <a:spLocks noChangeAspect="1" noChangeArrowheads="1"/>
          </p:cNvSpPr>
          <p:nvPr/>
        </p:nvSpPr>
        <p:spPr bwMode="auto">
          <a:xfrm>
            <a:off x="12700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data:image/png;base64,iVBORw0KGgoAAAANSUhEUgAAAeAAAABbCAYAAACrrlaXAAAgAElEQVR4nO2de1xTd573P+RCboSEW0DUEKAyWIugqF1dVOxguzO6U2zH7rP2xrQztjud6Tjjbi/7jFu77mt72XbHdp7OTp1ta9ux+4xuq9PRPtPCVrys3RGtIrVQrBACIgkQEkJu5MLzx+Eczsk5CQk5gYDn/Xr1VTiX3/lFkc/53lPwwB/HIDCnyPuLs+gL5kZ17SbtMZQpL6HFtRTHbJt424NM5MXdGf8JvcyEFtdSNAzXwBuUsa7LEg9i5MQ34HWpeHu2gICAwGxANNMbEOCXojX/E5X4ykRe3JX5fsLEd1vWAehlJjTYa3DMtolTfAFgMJCFhWvO8fZsAQEBgdmCZKY3IMAf6doBXEvPBIKRr9OI7bgr833kSs04ZtuMFlcZb3vQSS3YlnUAcpEn6rW/Fhmgu+lrWL6+ibd9CAgICCQ7ggDPIdKXX0VPMC/iNfpUE+7KfB8AeBffRfIr2KQ9CgB4s/9hWHy6qO+VLBoABAEWEBC4gRAEeI6QPa8bPZLw4isTeVGlPoWVqibYAxq8b/1uTAI5GVXq06hSn5ry2n6RGDeX/Alftt/K254EBAQEkhlBgOcI8sW9ALgFWJ9qwqaMo9CI7Wj3lOCYbXPYmGys6KQW1KTXQy8zxby2TORFmeISVqY1QSO2wyJeIAiwgIDADYMgwHMAmdKJ/tQMVuxXI7bjm5oGlMjb4QnK8b71u7jiWcTLMzViO6rUp1GmvARPUI4Gew3OOVfGfC8A2AMaNNhrcMVXgux53Ri4vpCXPc51tPIR/Oe9z6LmjX8Je37Xbb/Fzo8eneadCQgIRIMgwHOA/CVfojM44fKVibxYqWrCClUT5CIPmpwrcdqxNm6rVyO2Y5G8HSXyduhlJgCIWGIUCt0NDgDtnhKcG1kJ06ieuqZwsUkQ4Cj58ZojWGdowcvf/jWnyL787ddx/7J6vHNhI5qvF8/ADgUEBCIhCPAcwJfpB8bYwmvy6tEwvDHmeKxGbIdGbIdM5EWu1Ayd1IxcqRkasR0AYbGedqxFi6sM9oAmqjVXqJpQpT4NuciDdk8J/stew7hXI7ZjRVoTviG5gl/hz2Pa71zm650P4OEP/hYnOpcyjmvlI3h89WEAwI9XH8GJzqX4sHUNdf7xNYdx/7J64uvVR/DwBztZa2vlI1hXeIlxn4CAwPQhCPAcwCFSoUp5miG8px1rGZYlFxqxHXqZiRBYiRk6qQVykYfzWpNXjxbXUrR7SmISdHpDDrMvFx9Y72bsS59qQpX6FGVRm7x6wQ09ToHWDL3WgvqHnsDf/r9H8OqZLdS5B5bXQyN3Ut+/cdfLWPFaMbpsufjO4jN46VuvU+fuX1aPnR89ApsnjTq2vvAS3rjrJRhtuYIACwjMEIIAz3L0ee3YlvsrAIhKeBfJr4y7kLsoixYgrFqLTwd7QEtZpmZfLnV8SnsbL3mSizw47ViL044qxjlSeD1BOVpcS3HaUQV7QIPCBX2CAAMon3eV+vqlb72O8rwOSkhJ65dEI3fi/XufxcMf7MQbd73MWuuB5fWUgO+67bfYteG31H0C4VH5/bhl2AqD04FClwMqv591TadKDYtMgcvpGehUqWdglwKzFUGAZzn6vHbOWCrjmlQTypQtWCRvpyxcsy8XLa6lMHn1MPtzecuKJlmhakKNpgH2gAbv9d9LiXho8tZpx1o0OVcyn68e5XUvyU6B1owuG7t7Wfm8Dsb39y+rR/m8q/h96xrotRbW9UvzOtD0w8c4n/H46sP4/Zdr8MbdL2GdoYU6LggwN7f192KV1YJV1v5Jr10yPER93S+T49OcfBzX5cMiUyRyiwJzgBShF/TsZtGGE7giNbCOh5b4AETS0xVPCdo9JbwLLh2yv7TJq8f7Q9+lnkWPA0dKDNOhH5ZPViRsf8nG6J6/wLsXNuKdCxsZsd73tz2Lv1z8WcKfv/HNFzljzDdifPi2/l78VfdV5Hi5QzGxcDwnH79bWCQIsUBYeLOAKw3pOPfsaur7IacPxX93CkNOH+f1NUuyUP/ExC/Zpw6244VjnXxt54bBLmUOMQhb4uMpiTphaqrIRF5s0h5Fibyd0V9aI7Zjk/Yo9DJTVIlhuco+sO27uc39y+px/7J6nDSW4Z3Pb8c7FzYyXNCJRCMfob5eX3gJD4zv5Q+tq28YAS50OvCQ8SuGNRsvG/p7cavVgv+7sBhH50XOxxC4MeFNgM8bh/HCsU48uakQAJChkmJ79YKwokpeBxBiva+xh6+t3JCQbmZSeCdzS9Pv00nNkIu80Kd2Mc7ZA1qYRvVRWczkAIZcqZlRE0z2hgYwaa3wIvkVrFSdJSYoYfOkn5mL/T8gWmvW/aZlkiuTk3WGFqwztOAfbnuX082cCO5c/BnK53XgwWWfMJ55se/GKF26rb8XD3V+BWWAHd+NF2XAj4eMX+GWYSt+WXwLnBIh6icwAa8/DS8c68T26gXIUEkBECJ76GwfOvrdjOu2rspDzZIs6vunDraHtZQFIjNf0YMa5SeMulwymYkLndRCJGGldlH30LEHNLD7NdBIiAzpMuUlfDMox3uD94a1WuniS+8vrU81YVv2gYjtKUNd5WRceKpU6GdfEozdo2LFYqdLfAFQ5Uo3Ipuvm/CQ8auEP2eVtR97vOew6+YVgggLUPD6kzDk9OGpg+14/XtLABBW8JObi/DIW5cZ1z1/Twn1dcPlQcH6jYM7Mv4IILLwkpnP9CQse0CDFtdSmH06WHy5YROxFsmvoEp9CtuyDmBv309Z58OJLznu0OzLxXuD97LWJvcU6ipvcS+NKz5d/dzZKd87UzT3FTESoyYlIILIJUOKRwp4pUgJEFNFU1wyQBTEmJx4mR2TBgCpH0GVF2NKb8z7OhkSF55O6tbOx957SwEAOw60Yf+pa7w/gy/x9QW98AeJf1duvz3sdeke4Nn/+RrPrajFoDwt7HUCNw68v4rta+xhWLjbqxdg3/FunDcOAyCs4qKciaQEIe4bHxdty/GZ989YwquTWlCmvIQyRQsluu2eEpi8+pjiwVc8i5ArNRMlQ6kmhks7nPgCQJniEuQiD845VyJXYqaaeoRa3i2upWhxlU3qKo8Wm4t/NyIfFGjNeOPul3CisxzN14vQZcuNrTtVQATRiAIpDjlEjghJPUERIcQAUsYPiQYAiIIIqj0YU7sRVLvD3p4svPX9Wxhf8y3At/X3xiy+vqAXo4EReANOuP3D8AU98AdjfLHxAE+dfh1/V8NujCJw45EQX8hTB9sZCVnP31OCjS+eIyxiWux3X2MPGi4PMu4lY8dbV+Wh0pAOgLCsDzWZcehsH+t6ABh7+w7Gs7lEPdw19OMbXzyHDosL2zcsxNZVedSLAhnfPnS2j/Pzbq9egO0bFlL7PW8cxqGzfXjhWCfqn1hBvYwkItHsc9dy2DEhpmXKFpQpLjEaW7S4l8aV+SyjWc107s74z7Azha94SqgJSaB5hcma30ixZZnIi9jtteSmy5YLg9aMdeP1tySX+opQoDWHvzEggtiaBpE1DQiKpr6BoAgiuxKwKyGSBhDMGUZQE7kEqfl6EQAiMUsjH0H5vA5o5SNovl6Mdy5snPpeZphCpwMPdU4uvsExP0Z8Vrj9drj99tjFNgxjPgee/tN/4Llb/5qX9ZKN6tJMHH86ur7ws5UTbVZUP9cU9zoJEeDQhKyaJVnUf2R8mHRX06k0pKP+iRXUNSSkKG+vXoB9jT0slzZfVBrScfCxctbzyeOPKCUsd/nr31uC7dULWNdXGtJRpFMmZJ900lJcsKcQLSjLlJeoOGqTcyXOjayMO/OZiNG2wOTVM9bapD0GvcwUdqawPaDBW/0PQS8zQSO2R9XUg2ylWYIreBO749p3MvL71jX48eojjGNL8zrCXA2IrGkQ96fHJ7wcpPjEEPdmQNSfjkC+Nax72vK/v8t5fOObL/K6Hy7ePt2LB6vyqa/55MdXL4dNuCJF1+kbhNNn5fW5dDKsX6GmuwUNC/mbxy0w+0hYNkBoQtbz95RQFiJ5np54xSW+pLVbpFNS1igpdokQYTI23dHvRofFhQyVlLHn5+8pwaEmM7Vv8qWADrnnSkM661wiyBkexncWfQC5yAOzL5fq0cwXm7RHqU5WE8eIOt8m58qIzyLizJPvhewDTbrLv+5bwsvek40TnUtZAsxFik8CcU8WEeNNICk+MSRdOQhqXAjk2gBxcNJ7TDYdq2Y4EdT9poVyOze28SeEt/X3wuB0sI77gl5YPSY4fYMIjgV4e14k7vjqkxtKgE+0WdHYxi7zqtCrcedy7hfzVz7pYoSVqkszsL40E80mB458zkxUrKvKR0E2OzzD9dxnapnhH3K9xlYrbC4fLpoc1N60SikMOQpU6NWoWzsfGgV/spkwAQ5NyKILWUe/m+WKff6eEoZ1vPHFc1TcGGBamturF4R1R8dLqIX95KZCSphJQSaf++TmIuq6IacPK575jMr4zlBJUf/ECsbnTgRBuwIWny6q3s+xskl7DCXydsbapPi2uJbiv+w1U15bJvISSVgh7vLTjrWQuMS87D/Z+LB1DWfGMx2RQwFxbwbvVm8kRHYlUrxSBOZZqQSucLx94fZp2hW/wkvyV93M2mq33w6rpzti8lSiGPM5cH9rI95dXD3tz54J9p/u5YzlG7IVYQV4x4E2xvdHfrKM+P/nFuw+/DXjXN24xySU3YevMn6WDNkKSoDtbj9q914I+7NGCjHGt1G7XDc7BBggxIweGyUJtV6LchSssiS6+JL31CzJoizhravyeBfgjn43a2/7GnsYWdukAFca0hnJZE8dbGeUWw05fXjhWCcOPlbO6x5D6RwqQdPgTbyvSxdasocz/RjZZCNWQjOyudzlBfbEuf5mmg9b14Qt+xHZVYT4zgApHikkXTnwF/RHFOF3Pp+9sd/b+nupDle+oBcW15W4hFeUIoZMnAaZWAVRihgKyUSIhjg28es1OOaHNzDx4kU+9+Yhft3ryczFrmHO48YBN7oG3Czr9QSHKJJlho2tzHOGbAWn9QsAF03M51YUEGvY3X5U/PwMjAPRJSVW6NVhnzFVEl6Q9tTBdkbHq4bLgyzhpIsvABxq4k5KOXS2jxFX5huuJKtInbwY93Ls+dDZPiDBAjxwfSHSy1swHOTP0uYS2njEl6sXNdkWk8tFPdQ1dwYxaMeTlwCi45SW1nWKzkyKL0VQFFGETxrLOHtWzxZWWS0Ijvlh9XTD5o1d+CQiGdKkWVBI0pEqToNUFH1SoyhFwhBo8utMADqve863q7S7/RPWJAdHPrfgJ7cXMI6FXk8X2VCLlRTVUJpNDlZlRIWe+F2540AbS3wN2QrUVuqgVU6Efy6ahtHYakXd2vlh9z9VEi7AoWLLZbWGJj2FEz36cbr1yRfxNAOZyUYiGYFhDKfEL8D00YHxiq9GbKc6c8XSizozZQhWWwHnudnEG3e9HHWDixSXbObFl2RchH039XHGhNcXEnXb0xEH5hOV34/yfiNMztaYspllYhXUqTqopFkxCW4srLL2z/lWleGsX5Ij5ycXYFJkmzmEnBRV1nM5rq0uJf6thbrDJ8vetrv5L3FMypYsGSopp6DRhToWwUuEWIcSbs/TgkUJxGmY0EcHkpnNMpEXNekNMYnvIvkVlCkvoUROZLibfbloGlkZde2x1uHBXHBA/+On9+E7i89MOm0oxSeBpJt/b05cBEWQmHLgL2R6ddYZWlD/0BOMYyeNZWi+XoydHz06nTuMmQ09Leh2XIzqWlGKGOmpuVCn6iATqya/IU5utVrmvACHJkFplRKGZdrYZoXd7WfEV0NFmxTZSKIaSqj7GQAqCtK53dthrGgSPmO/JNOX6RGBUKt460puNdm6Ki/sPSSh1jSQGHd1aIyaa8/0/SaSruZlSBdFfsMMh0zkxTc1DdiWfQDeMRne7H+YEt9tWQdQpryEBntNRPGVibxYoWrC3+T+Cndn/if0qYQF/Wb/w3ir/yGcc0ZfDjXwJf/x7Jmgy5aLPcfvm/S66U64ipYUj5QogZqEdYaWWTGwYdHg5PX3ohQxMuULYUhfgWxF4bSILwBeB0AkK6FCuOMOAwwh8dTQuG6o0JIiG05UOZ/bxXZjhxPS/aeucVrXiSQpLODzxmE0XB6khPL5e0pw3jjMyoKmW7L0elz6veQACNIarTSkM5Ko+NwzndA9F+UoEvLccGgdHgyrYnND61NN2JRxFBqxHS2upWgYroE3KINOasEm7dGwTTZISDfzClUT5CIP7AENjtk2T7npR8FYD7psfx7zfcnKq2e24DuLz4RtMymyq6iuVcmIaCAdQa0LY9Lwrrc9x++bFe7oXEf43tqiFDG0snxoZfmMxKnpROX3z+ke0aHiWl2aAZvLh70fTwyAOfK5hcqG5rJQ15dmcq4FgLEO47kh61QvzqTWCrXCbS4/KnadQW2lDnVV88NmZvNJ0vyN07tnZaikOPfsas46YACsEiS6AGeopLj6L2spIUyE9QtMTHAiS6NC95yo54bDfOFmyNZeg3ds8l/oGrEd39Q0oETeTg1KuOJZBIBwIW/SHgUAvDdwL2dpU+jIQ5NXjybnKmqNqeL7KvE/8NPNzo8eRdMPH2OfCIgg7kvseEg+EPdmwF/APZT+Ul8R9nw6uZWfFAS5w0PqVB1yFIUzJrwkhS4HvkhPkjwAnukacLMTocYtVoYAnzdTLUhZ8V/akBUuF3RoSVI46OvsvXcx59S0I+ctOHLeAkO2AnvvLU2oECeNAJ83DuOe15rxet3NlBuZS8QOne3DI/u/ZBwj+0+T5U4ZKinj3heOdaLSkM67KD51sJ3qekUSWk41XVaw16WCfsQOk2ryTlOkxdrkXInTjrWUtfpNTQNWqppg9uXimG0zq2tVqPDy2ce5YKwHXaa5Y/2SNF8vxrsXNrISssTxtpacJlJcMqS4ZKxuWXaPCg9/MHv7GUtEMuQqFzEykwUSA1c2s0YhYVmhNpcfzSYHyvVqjgQs4ncsl2UcC3QBJjut7TjQytlD3jjgRu0rF1C3dj6jNzmfJI0AAxOWLVcvaHJqElfsl2zc8fw9Jdi6MpcS8ENn+6h76KVQfEE+l+wFTVrph8724VCTGQ2XB6fVDW1pWgL1bR1wBJnJBKHCa/Lqccy2mYrLasR23JX5PnKlZoYrOvT+KvUpAJOPPIwWndSCXKkZOqkZTfV3xrVWslE+7yoeWFaPOxef4RwtKLLOnmk4IpsKgRAB3nP8vtiGSSQRyWL13ihEKhmqrcxlZCPvP30Nv9hWynIzk8LJZf2S3apCuWgaZgkr6cYmebAqH7WVOhw5b8Hej42c6+8/dQ11Vfmse/lgWn4CUx78OOpryQYWsQ4tGHL68Mhbl8O2qNz44rkp7y3SNZH2G9qKMjRuzDeeUSWyjYBj3CDlEt7QjlkrVE2oUp8GAM54b5X6NOP+huGNEfs5R0IntUCf2kXMI6ZNRDp9cTOGbdlTWjOZKNCa8cDyetZg+1BEDgUv1u+wC0iP0G582AUMu1OwIGssrueI7EpWq8qXvvU6yvM68M6FjbMiBgwQsd5sRRHSU/l1KXoDTngDTviDHngDTgTHAhEnJZFNOohGHipIRHKk+ufa+JEJQhOh6CVDtct1DAFubCWyoUPrc6vHxY9LIC/s4U4CXLbrDOP6cLPCNQoJHqzKx4NV+TjRZsWOA22s5+w/3Tt7BXguU7MkCx0WF6MLFsBO/iKt+ETT03YLSnJOYtG8L6jGF1zCq0814ZuaBuRKzSyLGCBiwTWaemjEds77o4Uci1gib6fqgT1BOdo9JbD4cuEaUePzi5vj/+BJgFYxgsdXH5689Mge/5COV/8gwqtHRagpH8Ovf8juXTzsAtb/vQQON3BgZwC3lsQpwiMK1vSk+5fV4/5l9TDZdHj1sy145/ONsHmS1LIXSTE/rYyXzGZf0Aunb5CakhRr72h6Ryxy4IPY92dx7ytZYSVC0UqGyKQokosmB46cZ7+8lpMWMKs0KXzpUDg3diTWl2Zi/w/KULHrDOO4sT8xIzwFAY4T0rV93jhMZV6HDnEApnfucfupdaj6zkmYRHqcG1nJEE56HNcTlKPBXoNzzpWM85u0R6GXmais5liHO3A14TD7ctHiWjouvIQFkiPpx/CpxTx84uSg+Xoxat58Ee9vezayBeyMP/O5Z5CY9tvak8J5ftidAsf474yegZS4BTjFIQfCjC/Uay146VuvY9eG32LRy28npQi3Gzag5Lpp8gvDEBzzY3jUAseohSGgfNGUOzvd+ZPB2TSDJoQahYRyAZPsONDKuJ60frm6aYUKOAlXrLg6SgvWwNE3QqtKjFQKAswTkYYuJGIO8GS898efQbmhHdYx4m0z1B3NFeul5vcCOO1YiybnypjKiXRSCzUWESCmITXYazibcMhSvAheyoXXNTWLRKuUYO+9i/FgVT7sbj+OnLeETaaYTpqvF2PFa79Cw8NPcI4aTPFIeXE///yeABZkibCxgltYF2SN4d/+JoCewRTcvWbyKUeTIXLKEMnOM9l0uPu9Z5JSfAFMudWjN+CEzdsLx2j4F6p4SZFGbgAxmwm1frnqcKtLMxkCzM6Y5rZ+gfAdsMJNXQIIca4oSA9bDxw6AILcYyIQBDhOHnnrMioLNYxBEQComuB9x7sTHvvlwjOqxNipRdCvuwC9qitiHJdeD8zljp4MfaoJVepTVFx3suxoWYoXaZcVGOyZes/n/T8oo8oDyBiOIVvOy5DseLF50lDzxoucIsxX3W+6Enj8LyMLKyHO8Vm+FEERUjxSzh7Rl/qKUPPGi0krvgBwOcYSH2/AiQF357RMSRpWTU/DnpkgXDtJOrXLdZyiR0KKXyRRZT+X/TuXdGPXvnIBNpcf1aWZMOQoqIYgF03DuNjlYMWftUpJQvpAAwkQ4LG374h4nhzGsK+xZ0b7J/PFvsYegNYUJJnwulSwfLocNX/RyDmyUCbyokp9CitVTfAE5Yx64GgIdWeTs4gjiXe6aBjSL7RxiS8Azto8ruL6mcLmScPDH+xk1QCnBJK/9CgsHJb7uxc2YudHjyS1+AJAp0qNfpmcmoYUjuCYH/3uzoRavKF8oZsb3d+4YGczsy3Wgmxi1m64YQ0TGdDhRTWU0MQvUsTpwxka26zUmMFwaJUSND69KiFtKIEZsIBrlmShZkkWtq7Kw8YXz82ICGeopNi6MhdDLj/nBKS5hGdUiff++DMsWNcEk4iZhEVave2eEhyzbY7J3UzPjuZyZ3ORJzLD9T9FGJwDGc+T8fiaw9i14bes48nc+WoyRE4ZoxzppLFsVtUC/ylTh80R4sA2by+sHlPMSVXxIEqR4HDxrdP2vOmEO5uZ2xNRW5nLKcBapYSagBROVKN5Lml57z/NnkccjurSTOy9tzSsyPNBQgW4o9+NDouL+p7epKLSkI4nNxXiqYPtidwCi/onVlD7mO5nzxSeUSW+bliPmyr/B93ZmViZRtT0TsXqpbepjMVdXeS5ho6T/PUM5pofytVxZ7op0Jrxxt0vhW0/OZdYZ2jBrtt+O2u6YR2dp+cU4OCYH9edbXG5m4lyIhmVZR2uwQf5DF/QC3/Qi/ac+LrHJTM2pw+7tzCt+3CZyHXjTTFCofeLDnUDh3M/cz23dtxj9ottpahdrkNj2xCMA25WdrMhh7DGa5freJ/9y0UKHvgjT0EiAroLOjT5qChHgXPPrqYaZXT0u1H8tyf5fHxc+7sR0KQNYlPV2/BoMSWrlxTuY7bNUQl3nsgMfJWBvk5+f9FU6NVo/PsJ15Dd7Uf1P5+NOHM00ZBWb6QyJElXzqy1goPZwwjksN2AJ41lePj9v50Vs4J//PVlbOifmAXs9ttx3dkas9UrE6ugkmZCIdFMuZuWSyzBI8vXzrke0JON9ZsLnGiz8pJvMq1/8x39buxr7MGTmwoBTM+YQAEm9pEsvPfHn0F309fIKe5HD7jfPOnQ5wRH667OF1+HvCcVHS2r+No6g4smB7SP/hctQWNmhxhq5SNYb7g0aQ3wXGSdoQXnHvshHv5gZ9JPRvrdwiLcarVAGSDKiiyuK1HfKxHJoJXl8zYb+A/z9HNOfAViY1otYICYGkQKMJcFXJSjwNZVeahZkoVKQzplLUdK3qI/M+XBj6lJRFtX5VH3TdYSkr7XDJWU1Q6Tvoe5ZDVnz+uGerEJg6npGA6y3UM6qQXbsg5ALvKwaoZDkYm8yAv0I9CtQU9bYnqnJjvrCy9h123vhnVBz0ULmM73P9iJdy5snKYdTY3N1034bvupqMVXIpIhU67ntYOWUaXGz5bO3eYbAtExra9fNUuyGO0Z9x3vZl3z+veWcA5NiDZ5K9TNHSuR7if3NZcEeOD6QgxcJzKSC0paIM5zYESeCrsoHSXydmzSHoUnKMeb/Q+zWlDKRF5kwAalyw/PoAbWK4XoGp2+3tfJyInOpTjxxr/gO4vP4F+//WtWQ44xaQDcrTOSn7HU8G7ak8Yy7Pn0/lnRlvLoPD3+7MoIUie5LlGtK11iCX5ZvITXNQVmJwkV4O0bFlKiFTpSkLRmw0Fam+S9pHBXGtKpmb9cPLm5iCGeQ04fzhuHqYQruiVMfwZZq/v8PSWM+/c19lCJZJGabcwFutrLAFpemiktC++llcCfmgKkpkCHiZceb18G7CMFmNs55FPnw9Y1+LB1Dc499kNmLXCE2brJDtdc4NkkvHR+sepePHX6dYz5uHMGEjmw4c3Cb6BTNXebbwhET0IFuChHwYrzdvS7se94d1gBbbg8iEfeuszqrXy+047Xv0e8NW5dlRf2/q0rc9HR78ZTB9txvtNOrUMKbagAh66zddVEUfwLxzpvmExpLuwjWbCPTO9c47nEy9/+NasRB1cji9nCmGxi73aPCt9975lZJ7wkg/I0PF/1CEuEE2X1kvyfm5bg05zJ88Xy82sAABmJSURBVC4EbgymvSsAGZ99/XtLON28LxzrZIkvAIa1HMkSzVBJsfGFJhw628e5zmTQXdtkHFpAIFYeWFaPH68+wjoeVM7OqTdjch9jGpJG7sR3Fp+JcEfyQ4ow2QpSlCLG/LSyhIivSywRxFeARUIt4NAkrK2r8vB63c1UklNRjoI1JpA8F5qEFS1TFV7q/iYzw9197tnV6Oh3E7OFj3fHtbbAjcEDy+rx73e9zH1SHMSY3Ef0hJ5FjHG8OPx49RE0Xy9O+qSrSAzK0/B3NTvx9J/+A0t9Cl6mJYViVKnxy+Ilgts5CahbOx+GbAUaW62TVk6QtcT7T11jNfbgi2lNwjp0tg9DTh81QYgUWTL+WmlIx8EfVcRVnhRv3+WnDrZjyOmjMrUBwmp/clMh1ThkLiVhCfBL+byr4cV3nLE096wT4NBRhCT/ftfLaO4rQvP12T3N57lb/xq3DA/hIeNXMDj5qSV3iSX4wzw9frdwev5sKvRq7L23lHHM5iImCCVSRKYCfa+h83fr1s6nGnPw3du9riqfmus7mQA/U0v8vTW2WueGAANgzcStWZLFSIAixfe8cRgvHOtktIqcrM80Hww5fZTIbl2Zi8pCDSNz+/l7StBweXBGBiwIJD/leR04aSyL2AkrqHVBNDB7Qhtj0kDE2HXDQ09gxWu/iqkRRzJOs/oiPQM/W/pnuK2/F5uvm6YsxKTwHp1XMK11vlqllHNo/J3LddhxRwEqfn6GFyGpLs3EjjsKoFVKpiyQ9L1qlcyXUUO2gvNzJIq6tfOx4/YC2Fy+aR/mMu0CHM66LcpRMMqPQkuNpjsWO+T0UYMW9h3vxrlnV1Pn6C8NAknC6CjgHAHcLkAsZp8PBACFElClAamTFaBMnXcubKRcsusLL2Fd4SWsL2xmCPKY1I8xpXfW1AMHMyMLkUbuxONrDmPnR49GvWYyT7P6NCcfn+bkQ+d1Y5W1H7daLVgyzJ7EQ8eoUqNTqcbZzBz8KTMxCVyx8NP32mAccKOuaj7uXK6DRkFM9Nl9+Ou4165enIk7l+s4Z+7ORuqq8lGuV8/I55lWAc5QSalMZhJSyIp0yoj30l3C8TDk9FFx5ZolWSx3clGOghXnnQtTm+YsQ1bAbgPS0gCVGsiI8ObsdgPDNmBkhLg+I4tbrHniROdSnOhcij24Dw0P/x1DhAM5w5B05STs2bwhCiKocTEOmWw6NF8vxsW+Ypwc/4yxkuzTrABihvDReXocnUcMMdF53dCFTFNyiiVJGdu92OVAY5sVR85bKM8h2TuZHK9XXZqJCr0aWpUUF7uGsfvwVTS2WVnu4f0/KIMhR4Hqfz6LvfeWUv2ZKwrS0fj0Slw0ObDjQBtqK3XYcXsB1pdmwu7242LXMMu9HA/09bsG3GhsG8Luw19TVr0hWzH+uTJQUZAOm9PHuoYO+TnJ/tShn4e6rkCNHXcU4M7lOnQNuLH/dC8vLzLANNYBA2A12DhvHGbU4dLF8dyzq6lGHds3LESGkp+tNlwepEqNapZk4dyzqxm1wmR2dsPlQWo/dBc0gDk/QWlWMGQFRhyEiBqKortHoSD+y9YRFrP5OiHAufMSutX1hZdYLukxpRdBtRsiR3K3Yw3kDDOyn9+9sHFWTUDiE4tMAYssuf++SMjpP/T5u0c+J5rCaJVS/GIbM1a8vjQTx5/OROHOkwz3ML3feqiLW6OQUN9Xl2bi8OPLWOdC3cuR9kpi4BiCULd2Pt76/kR3vYJsBR6sUhBiu+sMbC4/6tbOp+K25B7Iaww72TMHIn0eOvQ/q4JsBZ6pLYZxwI39p6KfrBSOaa8DJunod+ORty5T35OxV9JCJsuVSO55rRkHHyunvs9QSadkmb5wrJNR68vl2q40pId1eXPVKAtMI4EA0N0FZGYBCwumvk5qKpC/gLCGu7sIUVYk5pfry9/+NefxYK4dIqeMc85uMjAm9yGYOcI4dv+yevzjp/fFPXghWadZzRVCBfaVT7oowTAOuPH7zy048rkF+09dg1YpwcU9a1AwbkHSZ/hqFBK88kkXbC4/GtusSHnwY+zechOeqS1mDCSgTx/66Xtt2PtxFyr06qhizqF75YK0yN8+3Yu637TAkK3AxX8i9lxbmUslmb19uhd7PzbiosmB2kodDj++LOy8YfLzND69EutLM8MOWLC7/aj4OVFyd/Gf1kCjkKB2uS75BZiLSD2d9zX2oKPfTZUhZaikOHS2Dy8c6yRc1TQBrjSksxK6ouG8cRgrnvkMT24qZAgx6QonrVt6CdR54zCRFHa0QxDfmcTtBnp7CIs3xHWcOuKGttsCdd8QlFYHUp0Tf0+BVAlcGWrY9DrYFuowmkb7xZ+WRgiv+TowLAECfkLkc+fxEit+YFk9qxkHyZjUj0DOMMRmbdzPSQSBedwxsX+47bdxW8G1r1xgTbOqfeVCXGsKTEAMnvdRFl3d2vnYf+oaJUJ1v2lBhT6dNbYvlFc+6WK4Y6OBHP23/9Q1Xl6oqkszqZ8Tm2ti1KDN6YNGIUF1aSb2n7qG/aeuobHViooCNWormS+I0Vji4dj7cRf1InGxa5gKlfAB7wKc8uDHcd1Pbw8Z7dqxPvO8cRj3vNYMvNbMOrevsSdii0yBGcLtBoYGgWLmWMPUETfym68i62pvmBsB8agfavMQ1OYhLGz6Co7cDFwvL4Yjb9zdRLqhjR3E+oEAIfTxWNjj/MNt70Y8H8wcQYonFSJ75ByI6SaQPxQ285kPKzjZplnNNXYcaENjmxVapQSNT69CuV6NIz9ZBsPOkyx3biSOnLdMfhGAvR8bUbtch3K9GutLM7G+NBO7t9wU1YjQDc81Mf7+SQubi5/czv43aciWAyAS+x4MM1c4HugeAb4RZmEJJD9kvDYk1pvffBXzmq/GvJzaPAT1J+dgWaxHb/lNCKRKiGdoxue68pSY9cCyetYwBi4CuTakeKVJUxsc1LjC1v2SPLC8Hns+vS/uZwnCm1hI13G5Xk25/El37u8/t2DHASJb2vjyupgH0NOtSpvLj4pdZ1ChV6Nu7Xz85PYCaBQS7LjDgLrfhC/Ji5Utr16Azcm0qm0uHyr0akp8SRe4IVuBzpfX8fbsRCAIsEDyE2KNikf9MPz3F9B2R/d2Hg5dqwnqviF8dcdKBBQKwOkghN7jAbLjz1CmlyTR0cpHYPnf3504IA7Cr++HxJQz4yIc1LgQyJ8QRZNNB43cyZpz/Pjqw/jlmVrYPGnTvUWBKCATmww5RFwXIGLsACh3LkCIV93a+TGLLwCU64nsYDIWashW4KKJyL6uWzsfGoWEsk7j4aJpGHa3fzz2mksJulZJCPyR82aWi1mrlEzqXich3eTrSzNRW6lDY6t12nIRBAEWSG7M14kEKZpVWnz8AtTm8HWZo6lipI6GH51HRzHkwDc+biJEmMyODgaAfgtRM5wAyudxxISTQIRDxRcAjLZc1LzxLzOyH4Gpw5XYtPsI4S0iE+DuXK7D0L99EwAogavQqyd1udITq36xrRS1y3VobBvidBvvPx0+NBQtNpcfez/uwjO1xXiwKh+1lToY+90oHy+rCu1U9YttpfjFtlLY3X7qc0Wisc1KlcUdfnxZ2GSsRCAIMIgaY3rGdawxZXqHrmRrVVm3dj6zpo+HzL1pY3SUiMemTQjhwqa2sOI7mCmHTZMKXb87agEGALHThYymZgz8eeVE4pVCMVEvzDPrCi+F2UgQ/kIzxGYtRNZptCxFQQTy7Jxu5/IwCWQCyYfN5eNsJmEc8BAJSuPnal+5gL33llKZv7sPXyUs5ap8GAfcjHVsLnYewP5T11ChV1PxWK1SCuOAGyfarFTSF1kvG+73TaRnkGvRIWt5d9xegHK9GuV6NdVB7aJpGDaXH1tevYC920pRkK3A2+O1ujvuKECFXg1DjgJoAxWPpgs2kbGdTrmwjQNErTfX/sj7+aptTsEDfxzjZaVxohWjeEWPT+ayAIe275zJP+eoIJOtAgHANwrMW0CVB6n7rCj5hDm8IyBOwWCmHC6FBFlWD9Qj0ZemuRQSDGbKIQ6MIbffhd7lJbAspiV5dHfxkogVSmhTDi5EDgVEZi1SfIlrFAIQ9ciBXFvEVpOLXn477rIjAQEBNslZgJiEkA056KVLAjwTCAAdVwiX88ICwgXc3UWdNvz3RN14QJyC3jwVevNUULj9MJgcUYuvI00Ko14Nm0aG/D4n8vucEAfGkN98FeJRWuxHoSCscJ7hEl+7hzmFJ6h2w19oRjB7GBAFWdfHy5g0gED+EPwF/ZPOKC6fF3uim4CAwOQILugoqH9iBdXF66mD7TO8m9h4+3Qv5Vp5m4d4TEIZGiSSn0g3cO48on/zyAjUI6NIdboxmipGb55y3GqNzdU8mCmHI00K9YgPBg4XknjUj6yr1yas4HQtsSceO2Wtp7mf/9C6GieMRCvH5uvFGN3zFyEbCiKQM4xA5gjE1jSk2FVxW8Rkcw0ud/NJYxm0cierbrl8Xgc+bF0T13MFBATYCAIcBaEtNGcTdb9poeIws6LkIyPkz9rtAlRqaDt60T0/DeLAGBZeG4E4EH3kZDLhpZP9de+EAKem8m4B2zwqbHzzxdj6J48LMXKGkeKRQmRXIcUlizpZi2x7Oab2YEwaPrvzRGc59nx6Hwq0Ztx58xmsN1zCXy7+DOsLm7EH8ZccCQgIMBEE+AZgVggvQFicxg7C/Uy6fwf6gWwd/K5h5JudUQtvQJwCc44So6kiZFk9MJg8k95DCDWQOuzEaPq4S5jnYQ3xzs0dk/sQkNuo7393MBP/azNhzYqcMoyJgxiT+9B2JRWesSDKKyLX89I5Of5S0GXLxatntuDVM1uglY+gIMMc154FBAS4SWoBpsddyd7MHf1uopXl8W7OkYDkPZWGdFQWahjzhQ+d7eNsgclFaGIWyfP3lFDHwyVckXvYvmFhxPnGAiGkpgJ584CuDiBdQwhw0SIo7S7k945Mfj8mhDcgTkGW1QOle/J6PtJC1tpHYTA5cLWYJsAKJZEYlqA+0XRMNh2rcccvP6vFA8vqWXW4JP3OIMaUXgBAYPz/ANAzLIY6jTt2bPeowq4Xis2TBtt1odZXgF/q1s6HIVuBI+fNVEbx7i03obHVisY2K3ZvuYkx8KC6NBPVizOpns/k94ZsBYwDbuz92Mio3Q1XA8zXFCO+SFoBrjSko/6JFVQ/ZpKiHAUhbtUL8Mhbl1ltI7dXL+AUTnLAwtZVeaxZw3ySoZKi/okVrGEOlYZ0HHysHI8oJUKry0ika4jkqwEL1flKbJ/cgidjwwCQ3+eaNDZMCrVbIYau382wkJVWB2wLx8flSVOJ5LBpwGjLpQT4D62r8bOPHkWXLRdauRP3L6uPaa3Wr1Pxo+/ZOM+teO1XuPPmM9i14bdRC7GAAJ/UVeVjfWkmqkszqJpbso64sc1KDXugBHhxJp6pLUZjqxWGbAWOP72Ssd7ej42M78O1soxHgMmSztq9F3jzKk7rOEI6keb/ZqikOPijCkp8O/rdOHS2D0NOH2qWZFFrvv69JdSghFDIUYdDTh+KdEpqpGClIR3bqxdMWipEjicEwBB0eq9qrueSc4s7+t3osLiQoZIyxPj5e0pwqMkszBiOhNtNzPaNAnopUTSx4dFUMQYy5QiIU2JO4poOThrLsOfT+xkx4hOdSzkFeM/x+5CBo5zrXLpeBLvnK5bAXuorolzM73y+ES9/+/WYxV0gcez/QRkA8Nq+MZkhRDgzJkGrXkzUGv/+cwvqftPC2bWKLLcce/sOqrFG9Xh/6iPnzdi95SbsONBGTX9qbLNSVvXuw1+jQq/GjjsMxKQokwONrVbUVeVDo5BQncX4EOEZG0cYia0rcxmuW7rF+sKxToZ7ePuGhYyxhh39bmx88RxroEPD5UFqnOHWVXmTCjBdaEMFeLJ79zX2MPZE3y8pyFOZ5HRDEYwsjI40KQYz5VC6/VQZUSRGU8Uw5ygQEKdEZSHPBDs/epQzRvxh62rG93aPCjs/ehTvXNiI2hQTfgTmrNNLfUX4sHUNLrz5MBoeeoIhwvTWmDZPGh7+YCfeubARb9z1UmyJYQIJoUIf3YvnXOBEG2HN7t5SjOrn2GJGnCNcydWlGdRxsolGhZ6YenTkvDmq1pGkFb3jDqJPNdldCyDElDy/+/DX1KSuZlrjDnJOMb2xR7wkZR0wvdb2hWOdnGMLqWtXMhsEHDrbxylu9NhruFm/fBA65xgAy+WcyOfPCdLSiOxnDgYz5TDq1RhNFcNgckDX744ovo40Kbrnp2EgU478PicMJkdSii8QPkHL5knDpT7CHW/3qFDz5ouUkJ7tLmXVEO/86FFqvdCxgb//kl1OdKJzKW56+Z249y8QP9XPnUX1c2dnehvTxu4jVykrOJSCbAWeqS3GM7XFVIctgOjE9conXSjIVuCt798C47+uj+nFZf+pa5M2JCLbV+79pIuqJCHbavLZUTChFnAsnbDo0N3WBx8rZ8wBDiVDJUVRjoIxp5ecJ0xPwpouuJKsBHdzfHjTFKxEqcmI1UJm3Js78bYNjytqd3giOdG5FAVaM2refJEh1B5/Kn5y+GHs/+tXARBJWyc6lyITJgDAh61r8P0PduLf73qZcj8LJC/TNQQgWdh/6hp21xZj/w/Y4xHpPZlDRxTuOEBMPNq95abx/tC5UbeHDB2xSM72NdAGUvz0vTbsuL0Ab33/Fuy9txSGn52I+bNFQ9ImYcVCkU6Jjn43ETt+rHxG63YFseUJWuLTaJoC4hRJVMJL9oOOVqi5cGXSPBSjo8AUJsXwzatntuCdCxtZVrJbW4LDZ4CfbShCgdbMOSKQtJa1iugyyQUEppPdR65GPZ8YIISyenEmjP1uXlz2dWvnY/+paww398UuByp2naFmKVfoJ34n1FbqqP7T8ZKUAjzk9FEJWE8dbOdMdqJDnictX3KNR/Z/SSViAey+yAKzh4A2HRgMLyB0C7m4M/LPSyTcGWpiPnCS0WXLjWi97vzoUWjkI2HHA3KNRRQQSAZIKzjakYiGcdczCTGUIfZa9cY2KzUt6cKeNdS4RgCMLOtmkwMXTcTvlGdqi/GT2wtgc/l5KWlKvt80IBKdyDhwhkoadcLS9g0Lqa8f2f/ltMV9BRJAmhoYthNlSQAsiwuQdZXZSnMqzTboDGYSs0qzrBP3mW+mDV8YHZ1oi5nkCAlUArOJHQeYGUzVzzVRNb0AsOG5JsYUov2nrqGx1UpZnhto4wIjWaP0dehrkFT8/AzjuaQbmmv9xjYrlu06Q01/4oOkF+AnNxUyMpLpbK9ewChDihTvJcuDpgLdIq9ZkpVU047mLOkaoLeHEmBXphqO3AyozUO8lRIp3H5Go45RlQKDxfkTFwxYiMEQAgICvBIarzUOuBmiFlriM9n5cNCvC12D6xj5dbj1+RpDSJKUAryvsQfbNyykrNb6J1bg0Nk+SmgrDemoWZKFDJUUG1+cGE/XcHlwoka47mZUGtIx5PQxOlJNBfoLQc2SLJx7djWGnD5GrbBAAhCLGVZoz4pvIO3iFwAQs/CS1rJ6ZJSamhTaJat71TdoN4yvHaMFPKvnL89BbrS6WoHZRVIKMABsfPEco6PU1lV5k44CfOpgO9U9K0MlZVi9Q04f7nmtGfVPrABAuLajTZh64Vgn49mCO3uayNYRVvD4TF5XVjpU+fOhb/oq6iWirf8dLM6f6H4FTNn6pcem3vr+LYIAzzA3Ul2twOwjaQV4yOnDimc+oxKrSIsXmOgHfb7TznBNnzcOY8Uzn+HJzUWoWZKFohwFhpw+HGoy44WjHYxSpViaYVDrbipkCPFkyWE3IrxaHGIxKxbcv7gAKquDFQ8OxZEmhU0jI+b8TlKG5M5Qw/jntCxMt5uwgGdJ/FcgPDdSTa3A7CMFD/wx+gJJAYFJuLiHaPRQsesMf4t2dxEzeWmCuLCpDbpWE+tSev1vltUzaf3vYHE+uleWTmQ+BwKE1Z2/YEqTkPb/oIwxfznRrk+FjQiBuLXMmvpM41FYDZsT+mwBAYH4EARYgFfIonZeGwqEEUVttwWG//4C4lE/o/6XntUcdslUCXrLiydm/5J0dxGu5zimH5FdfaZjDKQgwAICs5ekdUELzE4S0slHLCbEN0SEbQt1aNmyFpq2Dmh6B6Oq/w2kSjBYnA/z4gKMptFENhAAzNfjFl9gFs1fFhAQmFEEARaYHZAiTLqjx0UyIJPCWv4NWMuBgT4r1OYhpPWxBdCdqYYjL5OZaEUyOkqIO21dAQEBgUQjuKAFZh+9PYQg586Lf60BC5F0NcWY70yQaTyKVGc3RH43ghIVRnIqMaJbwbhG1/Y2AEDiHYRflgW3tgSOvNVcywkICMwQggUsMPvIXwCMjBDWcJqayJCOVTyHrIB1kBDxWdRsQzVwERldzBnAIzmVrOuCEgU01z6lvlebP4MzuxxBSfg53AICAtOLIMACs5O0tPGxhW4idgsACiUgV3C7kUdHAY8bGBnvZJOuBYoXTd9+eUI2MjHaMihRwK0tYVm/AODIW41UZw+VpEXeG5qsJSAgMHMILmiBuYPbDTgdREJVIEBYxeT/xWJAriREexYj8rsgG+mBN21B1NasxDMIqWdQEF8BgSRDEGABAQEBAYEZQDTTGxAQEBAQELgREQRYQEBAQEBgBhAEWEBAQEBAYAYQBFhAQEBAQGAGkEA0tmGmNyEgICAgIHCj8f8BnrJhcf0CBiMAAAAASUVORK5CYII="/>
          <p:cNvSpPr>
            <a:spLocks noChangeAspect="1" noChangeArrowheads="1"/>
          </p:cNvSpPr>
          <p:nvPr/>
        </p:nvSpPr>
        <p:spPr bwMode="auto">
          <a:xfrm>
            <a:off x="279400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09" y="2560638"/>
            <a:ext cx="3150068" cy="20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24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96502" y="1888760"/>
            <a:ext cx="10507348" cy="4308872"/>
          </a:xfrm>
        </p:spPr>
        <p:txBody>
          <a:bodyPr/>
          <a:lstStyle/>
          <a:p>
            <a:endParaRPr lang="en-GB" sz="1800" dirty="0">
              <a:solidFill>
                <a:srgbClr val="00B0F0"/>
              </a:solidFill>
            </a:endParaRPr>
          </a:p>
          <a:p>
            <a:endParaRPr lang="en-GB" sz="1800" dirty="0">
              <a:solidFill>
                <a:srgbClr val="00B0F0"/>
              </a:solidFill>
            </a:endParaRPr>
          </a:p>
          <a:p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voice should be heard during the procedure</a:t>
            </a:r>
          </a:p>
          <a:p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eed for parental involvement</a:t>
            </a:r>
          </a:p>
          <a:p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ducate the patient </a:t>
            </a:r>
            <a:r>
              <a:rPr lang="en-GB" sz="1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procedure about what is going to happen</a:t>
            </a:r>
            <a:endParaRPr lang="en-GB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alidate a child with your words</a:t>
            </a:r>
          </a:p>
          <a:p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ffer the patient the most comfortable, non-threatening position</a:t>
            </a:r>
          </a:p>
          <a:p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ndividualise your game plan</a:t>
            </a:r>
          </a:p>
          <a:p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hoose appropriate distraction to be used</a:t>
            </a:r>
          </a:p>
          <a:p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liminate unnecessary staff who are not actively involved with the procedure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0733" y="1343540"/>
            <a:ext cx="10503339" cy="615553"/>
          </a:xfrm>
        </p:spPr>
        <p:txBody>
          <a:bodyPr/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“One Voice”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1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6" r="23777"/>
          <a:stretch/>
        </p:blipFill>
        <p:spPr bwMode="auto">
          <a:xfrm>
            <a:off x="4841824" y="1803432"/>
            <a:ext cx="2083632" cy="282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79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D97C575-44FC-4992-B5A0-3E6CDFF4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62" y="261579"/>
            <a:ext cx="6607277" cy="160934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DBE1B50-E7B0-4AB0-85B6-316386C26CE5}"/>
              </a:ext>
            </a:extLst>
          </p:cNvPr>
          <p:cNvSpPr txBox="1">
            <a:spLocks/>
          </p:cNvSpPr>
          <p:nvPr/>
        </p:nvSpPr>
        <p:spPr>
          <a:xfrm>
            <a:off x="218940" y="6274217"/>
            <a:ext cx="712201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4901784" y="1019331"/>
            <a:ext cx="5861154" cy="4847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100" baseline="0" dirty="0">
              <a:solidFill>
                <a:srgbClr val="000000"/>
              </a:solidFill>
              <a:latin typeface="Arial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100" baseline="0" dirty="0">
                <a:solidFill>
                  <a:srgbClr val="000000"/>
                </a:solidFill>
                <a:latin typeface="Arial"/>
              </a:rPr>
              <a:t>Communicating</a:t>
            </a:r>
            <a:r>
              <a:rPr lang="en-GB" sz="2100" dirty="0">
                <a:solidFill>
                  <a:srgbClr val="000000"/>
                </a:solidFill>
                <a:latin typeface="Arial"/>
              </a:rPr>
              <a:t> with teens</a:t>
            </a: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2100" dirty="0">
              <a:solidFill>
                <a:srgbClr val="000000"/>
              </a:solidFill>
              <a:latin typeface="Arial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100" baseline="0" dirty="0">
                <a:solidFill>
                  <a:srgbClr val="000000"/>
                </a:solidFill>
                <a:latin typeface="Arial"/>
              </a:rPr>
              <a:t>Not all teenagers are the same</a:t>
            </a: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2100" baseline="0" dirty="0">
              <a:solidFill>
                <a:srgbClr val="000000"/>
              </a:solidFill>
              <a:latin typeface="Arial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100" dirty="0">
                <a:solidFill>
                  <a:srgbClr val="000000"/>
                </a:solidFill>
                <a:latin typeface="Arial"/>
              </a:rPr>
              <a:t>Top tips</a:t>
            </a: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2100" dirty="0">
              <a:solidFill>
                <a:srgbClr val="000000"/>
              </a:solidFill>
              <a:latin typeface="Arial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100" baseline="0" dirty="0">
                <a:solidFill>
                  <a:srgbClr val="000000"/>
                </a:solidFill>
                <a:latin typeface="Arial"/>
              </a:rPr>
              <a:t>Teen</a:t>
            </a:r>
            <a:r>
              <a:rPr lang="en-GB" sz="2100" dirty="0">
                <a:solidFill>
                  <a:srgbClr val="000000"/>
                </a:solidFill>
                <a:latin typeface="Arial"/>
              </a:rPr>
              <a:t> phlebotomy</a:t>
            </a: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2100" dirty="0">
              <a:solidFill>
                <a:srgbClr val="000000"/>
              </a:solidFill>
              <a:latin typeface="Arial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100" dirty="0">
                <a:solidFill>
                  <a:srgbClr val="000000"/>
                </a:solidFill>
                <a:latin typeface="Arial"/>
              </a:rPr>
              <a:t>Positioning</a:t>
            </a: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2100" dirty="0">
              <a:solidFill>
                <a:srgbClr val="000000"/>
              </a:solidFill>
              <a:latin typeface="Arial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100" dirty="0">
                <a:solidFill>
                  <a:srgbClr val="000000"/>
                </a:solidFill>
                <a:latin typeface="Arial"/>
              </a:rPr>
              <a:t>Questions?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100" dirty="0">
              <a:solidFill>
                <a:srgbClr val="000000"/>
              </a:solidFill>
              <a:latin typeface="Arial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100" baseline="0" dirty="0">
              <a:solidFill>
                <a:srgbClr val="000000"/>
              </a:solidFill>
              <a:latin typeface="Arial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0" y="2014465"/>
            <a:ext cx="4322606" cy="26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79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78195A9-5960-47D9-974C-54377D101A28}"/>
              </a:ext>
            </a:extLst>
          </p:cNvPr>
          <p:cNvSpPr txBox="1">
            <a:spLocks/>
          </p:cNvSpPr>
          <p:nvPr/>
        </p:nvSpPr>
        <p:spPr>
          <a:xfrm>
            <a:off x="4040176" y="1241141"/>
            <a:ext cx="7525136" cy="43307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Verbal – Speech, making sounds.</a:t>
            </a:r>
            <a:b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Non-Verbal – Gestures, Facial Expressions, Writing, Cue Cards, Pictures, Body Language, Sign Language, Makaton, Photos.</a:t>
            </a:r>
          </a:p>
          <a:p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a three way process of talking, listening, clarifying’ with Children, Young People and their Families. – Talk, Listen, Understand.’</a:t>
            </a:r>
          </a:p>
          <a:p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‘Effective communication is linked to the environment and other people. (</a:t>
            </a:r>
            <a:r>
              <a:rPr lang="en-GB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Pardey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2016 p.12).</a:t>
            </a:r>
          </a:p>
          <a:p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“Information and communication technology (ICT) is embedded in CYP daily lives”. (</a:t>
            </a:r>
            <a:r>
              <a:rPr lang="en-GB" sz="1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Binns</a:t>
            </a:r>
            <a:r>
              <a:rPr lang="en-GB" sz="1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Hicks 2012).</a:t>
            </a:r>
            <a:endParaRPr lang="en-GB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92349AC-AA3E-484D-AF22-94A8E795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039" y="2053652"/>
            <a:ext cx="7491071" cy="619974"/>
          </a:xfrm>
        </p:spPr>
        <p:txBody>
          <a:bodyPr>
            <a:noAutofit/>
          </a:bodyPr>
          <a:lstStyle/>
          <a:p>
            <a:b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GB" sz="900" dirty="0"/>
          </a:p>
        </p:txBody>
      </p:sp>
      <p:sp>
        <p:nvSpPr>
          <p:cNvPr id="3" name="Rectangle 2"/>
          <p:cNvSpPr/>
          <p:nvPr/>
        </p:nvSpPr>
        <p:spPr>
          <a:xfrm>
            <a:off x="725306" y="412330"/>
            <a:ext cx="68147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Communicating with teens</a:t>
            </a:r>
            <a:br>
              <a:rPr lang="en-GB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163">
            <a:off x="196119" y="1409736"/>
            <a:ext cx="2985452" cy="191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194">
            <a:off x="588858" y="3831044"/>
            <a:ext cx="3368191" cy="193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27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65922" y="1588957"/>
            <a:ext cx="7239829" cy="2923877"/>
          </a:xfrm>
        </p:spPr>
        <p:txBody>
          <a:bodyPr/>
          <a:lstStyle/>
          <a:p>
            <a:r>
              <a:rPr lang="en-GB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communication =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confidence in hospital and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anxiety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rapport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trust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understanding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young people/families feel more involved in their condition and healthcare experience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078" y="410092"/>
            <a:ext cx="9143376" cy="615553"/>
          </a:xfrm>
        </p:spPr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Not all teenagers are the same</a:t>
            </a:r>
          </a:p>
        </p:txBody>
      </p:sp>
      <p:sp>
        <p:nvSpPr>
          <p:cNvPr id="4" name="AutoShape 2" descr="Effective communication with children - Velvet Evolution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07" y="4034827"/>
            <a:ext cx="5044867" cy="199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75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6226" y="315312"/>
            <a:ext cx="7876132" cy="1231106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Top tips for communicating with teens (12+ years)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983" y="1888956"/>
            <a:ext cx="5802626" cy="341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abstract logic &amp; reasoning thinkers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Communicate honestly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Involve young people in care and decisions. Help them to become active participants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Trying to develop own identity &amp; independence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Communicating with them can be challenging due to social pressure &amp; hormonal changes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Parents of adolescents are generally fine, but at times may need support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09" y="1605702"/>
            <a:ext cx="4334813" cy="325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92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8661" y="1358531"/>
            <a:ext cx="10503339" cy="630942"/>
          </a:xfrm>
        </p:spPr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Choice of Words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3948" y="2540139"/>
            <a:ext cx="9750124" cy="18466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Confusing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Bravery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Praise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Finished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soft words not harsh words</a:t>
            </a:r>
          </a:p>
        </p:txBody>
      </p:sp>
    </p:spTree>
    <p:extLst>
      <p:ext uri="{BB962C8B-B14F-4D97-AF65-F5344CB8AC3E}">
        <p14:creationId xmlns:p14="http://schemas.microsoft.com/office/powerpoint/2010/main" val="63750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5964" y="2764962"/>
            <a:ext cx="3907065" cy="430887"/>
          </a:xfrm>
        </p:spPr>
        <p:txBody>
          <a:bodyPr/>
          <a:lstStyle/>
          <a:p>
            <a:pPr algn="ctr"/>
            <a:r>
              <a:rPr lang="en-US" sz="2800" dirty="0"/>
              <a:t>Communicating with teens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6129" y="757710"/>
            <a:ext cx="2165685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language that is age-appropriate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1101" y="391816"/>
            <a:ext cx="232712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in an empathetic and caring way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0893" y="3560884"/>
            <a:ext cx="169011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patients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58727" y="1814277"/>
            <a:ext cx="1564105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 patients as individuals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0600" y="1000905"/>
            <a:ext cx="1371600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honesty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2122" y="4694430"/>
            <a:ext cx="208774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approachability and friendliness</a:t>
            </a:r>
            <a:endParaRPr kumimoji="0" lang="en-GB" sz="2100" i="0" u="none" strike="noStrike" kern="120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501921" y="1609582"/>
            <a:ext cx="583530" cy="866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945081" y="1530307"/>
            <a:ext cx="0" cy="945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025758" y="1939623"/>
            <a:ext cx="434842" cy="536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71736" y="3808398"/>
            <a:ext cx="683901" cy="1147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620001" y="3486150"/>
            <a:ext cx="776903" cy="149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591229" y="2519757"/>
            <a:ext cx="841058" cy="334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078463" y="3746251"/>
            <a:ext cx="773848" cy="745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112963" y="5156096"/>
            <a:ext cx="144600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+mn-ea"/>
              </a:rPr>
              <a:t>Find time to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build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rapport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84750" y="3195849"/>
            <a:ext cx="171249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 understanding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3348717" y="3191869"/>
            <a:ext cx="974493" cy="133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0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8838" y="1568826"/>
            <a:ext cx="8161361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Introduce yourself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Get down to there physical level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Take into consideration developmental level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mindful of language barriers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Observe their body language and non-verbal cues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age appropriate language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Limit the amount of people in the room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Give patients an active role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76450" y="532364"/>
            <a:ext cx="6827132" cy="743986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Teen phlebotomy </a:t>
            </a:r>
          </a:p>
        </p:txBody>
      </p:sp>
    </p:spTree>
    <p:extLst>
      <p:ext uri="{BB962C8B-B14F-4D97-AF65-F5344CB8AC3E}">
        <p14:creationId xmlns:p14="http://schemas.microsoft.com/office/powerpoint/2010/main" val="191911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8983" y="2203476"/>
            <a:ext cx="9303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Being restrained can increase anxiety and loss of co-operation.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can be intensified when a painful procedure is taking place!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“Positions for comfort” allow for increased safety, perceived control and co-operation during a procedure.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 is important to get the young persons input on what position feels best for them.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8898" y="689548"/>
            <a:ext cx="818463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Positioning</a:t>
            </a:r>
          </a:p>
        </p:txBody>
      </p:sp>
    </p:spTree>
    <p:extLst>
      <p:ext uri="{BB962C8B-B14F-4D97-AF65-F5344CB8AC3E}">
        <p14:creationId xmlns:p14="http://schemas.microsoft.com/office/powerpoint/2010/main" val="1695587682"/>
      </p:ext>
    </p:extLst>
  </p:cSld>
  <p:clrMapOvr>
    <a:masterClrMapping/>
  </p:clrMapOvr>
</p:sld>
</file>

<file path=ppt/theme/theme1.xml><?xml version="1.0" encoding="utf-8"?>
<a:theme xmlns:a="http://schemas.openxmlformats.org/drawingml/2006/main" name="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923</TotalTime>
  <Words>1131</Words>
  <Application>Microsoft Office PowerPoint</Application>
  <PresentationFormat>Widescreen</PresentationFormat>
  <Paragraphs>170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BH_PowerPoint_Template_97_2003 v2</vt:lpstr>
      <vt:lpstr>Working with adolescents in the phlebotomy environment </vt:lpstr>
      <vt:lpstr>Contents</vt:lpstr>
      <vt:lpstr>  </vt:lpstr>
      <vt:lpstr>Not all teenagers are the same</vt:lpstr>
      <vt:lpstr>Top tips for communicating with teens (12+ years)</vt:lpstr>
      <vt:lpstr>Choice of Words</vt:lpstr>
      <vt:lpstr>Communicating with teens</vt:lpstr>
      <vt:lpstr>Teen phlebotomy </vt:lpstr>
      <vt:lpstr>PowerPoint Presentation</vt:lpstr>
      <vt:lpstr>“One Voice”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with Children &amp; YP</dc:title>
  <dc:creator>Hoad, Katie</dc:creator>
  <cp:lastModifiedBy>Shruthi Ravi</cp:lastModifiedBy>
  <cp:revision>94</cp:revision>
  <cp:lastPrinted>2022-03-28T14:34:15Z</cp:lastPrinted>
  <dcterms:created xsi:type="dcterms:W3CDTF">2021-04-10T11:09:45Z</dcterms:created>
  <dcterms:modified xsi:type="dcterms:W3CDTF">2023-07-26T14:52:41Z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78f3f8e0-c796-4782-8c07-33643e63accc</vt:lpwstr>
  </property>
</Properties>
</file>