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30"/>
  </p:notesMasterIdLst>
  <p:sldIdLst>
    <p:sldId id="256" r:id="rId2"/>
    <p:sldId id="257" r:id="rId3"/>
    <p:sldId id="258" r:id="rId4"/>
    <p:sldId id="260" r:id="rId5"/>
    <p:sldId id="265" r:id="rId6"/>
    <p:sldId id="280" r:id="rId7"/>
    <p:sldId id="259" r:id="rId8"/>
    <p:sldId id="281" r:id="rId9"/>
    <p:sldId id="261" r:id="rId10"/>
    <p:sldId id="282" r:id="rId11"/>
    <p:sldId id="262" r:id="rId12"/>
    <p:sldId id="263" r:id="rId13"/>
    <p:sldId id="273" r:id="rId14"/>
    <p:sldId id="266" r:id="rId15"/>
    <p:sldId id="274" r:id="rId16"/>
    <p:sldId id="267" r:id="rId17"/>
    <p:sldId id="268" r:id="rId18"/>
    <p:sldId id="270" r:id="rId19"/>
    <p:sldId id="275" r:id="rId20"/>
    <p:sldId id="269" r:id="rId21"/>
    <p:sldId id="271" r:id="rId22"/>
    <p:sldId id="272" r:id="rId23"/>
    <p:sldId id="264" r:id="rId24"/>
    <p:sldId id="276" r:id="rId25"/>
    <p:sldId id="277" r:id="rId26"/>
    <p:sldId id="279" r:id="rId27"/>
    <p:sldId id="278" r:id="rId28"/>
    <p:sldId id="283" r:id="rId2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50"/>
    <p:restoredTop sz="94705"/>
  </p:normalViewPr>
  <p:slideViewPr>
    <p:cSldViewPr snapToGrid="0" snapToObjects="1">
      <p:cViewPr varScale="1">
        <p:scale>
          <a:sx n="63" d="100"/>
          <a:sy n="63" d="100"/>
        </p:scale>
        <p:origin x="13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BB7DE-D141-EC49-9A5F-4E0D0D5E3BB7}" type="datetimeFigureOut">
              <a:rPr lang="en-US" smtClean="0"/>
              <a:t>5/6/2020</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54C43E-5E6D-6943-9B4D-9332AF01F8BE}" type="slidenum">
              <a:rPr lang="en-US" smtClean="0"/>
              <a:t>‹#›</a:t>
            </a:fld>
            <a:endParaRPr lang="en-US"/>
          </a:p>
        </p:txBody>
      </p:sp>
    </p:spTree>
    <p:extLst>
      <p:ext uri="{BB962C8B-B14F-4D97-AF65-F5344CB8AC3E}">
        <p14:creationId xmlns:p14="http://schemas.microsoft.com/office/powerpoint/2010/main" val="1278958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guidelines</a:t>
            </a:r>
          </a:p>
          <a:p>
            <a:r>
              <a:rPr lang="en-US" dirty="0"/>
              <a:t>What could integrated</a:t>
            </a:r>
            <a:r>
              <a:rPr lang="en-US" baseline="0" dirty="0"/>
              <a:t> </a:t>
            </a:r>
            <a:r>
              <a:rPr lang="en-US" baseline="0" dirty="0" err="1"/>
              <a:t>paeds</a:t>
            </a:r>
            <a:r>
              <a:rPr lang="en-US" baseline="0" dirty="0"/>
              <a:t> look like moving forward?</a:t>
            </a:r>
            <a:endParaRPr lang="en-US" dirty="0"/>
          </a:p>
        </p:txBody>
      </p:sp>
      <p:sp>
        <p:nvSpPr>
          <p:cNvPr id="4" name="Slide Number Placeholder 3"/>
          <p:cNvSpPr>
            <a:spLocks noGrp="1"/>
          </p:cNvSpPr>
          <p:nvPr>
            <p:ph type="sldNum" sz="quarter" idx="10"/>
          </p:nvPr>
        </p:nvSpPr>
        <p:spPr/>
        <p:txBody>
          <a:bodyPr/>
          <a:lstStyle/>
          <a:p>
            <a:fld id="{A254C43E-5E6D-6943-9B4D-9332AF01F8BE}" type="slidenum">
              <a:rPr lang="en-US" smtClean="0"/>
              <a:t>13</a:t>
            </a:fld>
            <a:endParaRPr lang="en-US"/>
          </a:p>
        </p:txBody>
      </p:sp>
    </p:spTree>
    <p:extLst>
      <p:ext uri="{BB962C8B-B14F-4D97-AF65-F5344CB8AC3E}">
        <p14:creationId xmlns:p14="http://schemas.microsoft.com/office/powerpoint/2010/main" val="84289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Consider video 360deg view.</a:t>
            </a:r>
          </a:p>
          <a:p>
            <a:endParaRPr lang="en-US" dirty="0"/>
          </a:p>
        </p:txBody>
      </p:sp>
      <p:sp>
        <p:nvSpPr>
          <p:cNvPr id="4" name="Slide Number Placeholder 3"/>
          <p:cNvSpPr>
            <a:spLocks noGrp="1"/>
          </p:cNvSpPr>
          <p:nvPr>
            <p:ph type="sldNum" sz="quarter" idx="10"/>
          </p:nvPr>
        </p:nvSpPr>
        <p:spPr/>
        <p:txBody>
          <a:bodyPr/>
          <a:lstStyle/>
          <a:p>
            <a:fld id="{A254C43E-5E6D-6943-9B4D-9332AF01F8BE}" type="slidenum">
              <a:rPr lang="en-US" smtClean="0"/>
              <a:t>22</a:t>
            </a:fld>
            <a:endParaRPr lang="en-US"/>
          </a:p>
        </p:txBody>
      </p:sp>
    </p:spTree>
    <p:extLst>
      <p:ext uri="{BB962C8B-B14F-4D97-AF65-F5344CB8AC3E}">
        <p14:creationId xmlns:p14="http://schemas.microsoft.com/office/powerpoint/2010/main" val="12920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Schools bereavement package</a:t>
            </a:r>
          </a:p>
        </p:txBody>
      </p:sp>
      <p:sp>
        <p:nvSpPr>
          <p:cNvPr id="4" name="Slide Number Placeholder 3"/>
          <p:cNvSpPr>
            <a:spLocks noGrp="1"/>
          </p:cNvSpPr>
          <p:nvPr>
            <p:ph type="sldNum" sz="quarter" idx="10"/>
          </p:nvPr>
        </p:nvSpPr>
        <p:spPr/>
        <p:txBody>
          <a:bodyPr/>
          <a:lstStyle/>
          <a:p>
            <a:fld id="{A254C43E-5E6D-6943-9B4D-9332AF01F8BE}" type="slidenum">
              <a:rPr lang="en-US" smtClean="0"/>
              <a:t>23</a:t>
            </a:fld>
            <a:endParaRPr lang="en-US"/>
          </a:p>
        </p:txBody>
      </p:sp>
    </p:spTree>
    <p:extLst>
      <p:ext uri="{BB962C8B-B14F-4D97-AF65-F5344CB8AC3E}">
        <p14:creationId xmlns:p14="http://schemas.microsoft.com/office/powerpoint/2010/main" val="569042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94094" y="2386744"/>
            <a:ext cx="7517813"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189846" y="4352544"/>
            <a:ext cx="5526310"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0653" y="937260"/>
            <a:ext cx="1141797"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739883" y="937260"/>
            <a:ext cx="51091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5/6/2020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98626" y="2386744"/>
            <a:ext cx="7518654"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9846" y="4352465"/>
            <a:ext cx="5526310"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94093" y="2638044"/>
            <a:ext cx="3562025"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49882" y="2638044"/>
            <a:ext cx="356472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5/6/2020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4092" y="2313435"/>
            <a:ext cx="356202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94092" y="3143250"/>
            <a:ext cx="3562026"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5149882" y="3143250"/>
            <a:ext cx="356472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5149882" y="2313435"/>
            <a:ext cx="356472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5/6/2020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5/6/2020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5/6/2020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4095" y="2243830"/>
            <a:ext cx="3564810"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473065" y="804672"/>
            <a:ext cx="391287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34879" y="3549918"/>
            <a:ext cx="3083243"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5/6/2020</a:t>
            </a:fld>
            <a:endParaRPr lang="en-US" dirty="0"/>
          </a:p>
        </p:txBody>
      </p:sp>
      <p:sp>
        <p:nvSpPr>
          <p:cNvPr id="10" name="Footer Placeholder 9"/>
          <p:cNvSpPr>
            <a:spLocks noGrp="1"/>
          </p:cNvSpPr>
          <p:nvPr>
            <p:ph type="ftr" sz="quarter" idx="11"/>
          </p:nvPr>
        </p:nvSpPr>
        <p:spPr>
          <a:xfrm>
            <a:off x="694095" y="6236208"/>
            <a:ext cx="41235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2" y="0"/>
            <a:ext cx="4952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3420" y="2243828"/>
            <a:ext cx="356616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953001" y="-42172"/>
            <a:ext cx="4957954"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34879" y="3549920"/>
            <a:ext cx="3083243"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5/6/2020</a:t>
            </a:fld>
            <a:endParaRPr lang="en-US" dirty="0"/>
          </a:p>
        </p:txBody>
      </p:sp>
      <p:sp>
        <p:nvSpPr>
          <p:cNvPr id="9" name="Footer Placeholder 8"/>
          <p:cNvSpPr>
            <a:spLocks noGrp="1"/>
          </p:cNvSpPr>
          <p:nvPr>
            <p:ph type="ftr" sz="quarter" idx="11"/>
          </p:nvPr>
        </p:nvSpPr>
        <p:spPr>
          <a:xfrm>
            <a:off x="693420" y="6236208"/>
            <a:ext cx="4120896"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739883" y="964692"/>
            <a:ext cx="643256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739883" y="2638046"/>
            <a:ext cx="643256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77188" y="6238816"/>
            <a:ext cx="2237419"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5/6/2020</a:t>
            </a:fld>
            <a:endParaRPr lang="en-US" dirty="0"/>
          </a:p>
        </p:txBody>
      </p:sp>
      <p:sp>
        <p:nvSpPr>
          <p:cNvPr id="5" name="Footer Placeholder 4"/>
          <p:cNvSpPr>
            <a:spLocks noGrp="1"/>
          </p:cNvSpPr>
          <p:nvPr>
            <p:ph type="ftr" sz="quarter" idx="3"/>
          </p:nvPr>
        </p:nvSpPr>
        <p:spPr>
          <a:xfrm>
            <a:off x="1194092" y="6236208"/>
            <a:ext cx="4936386"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926788" y="6217920"/>
            <a:ext cx="39624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607451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cpch.ac.uk/resources/covid-19-guidance-paediatric-services#footnote3_au6eabu" TargetMode="External"/><Relationship Id="rId2" Type="http://schemas.openxmlformats.org/officeDocument/2006/relationships/hyperlink" Target="https://www.mdcalc.com/feverpain-score-strep-pharyngitis" TargetMode="External"/><Relationship Id="rId1" Type="http://schemas.openxmlformats.org/officeDocument/2006/relationships/slideLayout" Target="../slideLayouts/slideLayout2.xml"/><Relationship Id="rId4" Type="http://schemas.openxmlformats.org/officeDocument/2006/relationships/hyperlink" Target="https://www.what0-18.nhs.uk/professionals/gp-primary-care-staff/safety-netting-documents-parents/sore-throat-advice-she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georgios.eleftheriou@nhs.net" TargetMode="External"/><Relationship Id="rId13" Type="http://schemas.openxmlformats.org/officeDocument/2006/relationships/hyperlink" Target="mailto:j.halbert@nhs.net" TargetMode="External"/><Relationship Id="rId3" Type="http://schemas.openxmlformats.org/officeDocument/2006/relationships/hyperlink" Target="mailto:akshaya.jain@nhs.net" TargetMode="External"/><Relationship Id="rId7" Type="http://schemas.openxmlformats.org/officeDocument/2006/relationships/hyperlink" Target="mailto:g.peh@nhs.net" TargetMode="External"/><Relationship Id="rId12" Type="http://schemas.openxmlformats.org/officeDocument/2006/relationships/hyperlink" Target="mailto:abali@nhs.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anna.riddell@nhs.net" TargetMode="External"/><Relationship Id="rId11" Type="http://schemas.openxmlformats.org/officeDocument/2006/relationships/hyperlink" Target="mailto:benita.morrissey@nhs.net" TargetMode="External"/><Relationship Id="rId5" Type="http://schemas.openxmlformats.org/officeDocument/2006/relationships/hyperlink" Target="mailto:susie.minson@nhs.net" TargetMode="External"/><Relationship Id="rId10" Type="http://schemas.openxmlformats.org/officeDocument/2006/relationships/hyperlink" Target="mailto:andrew.prendergast@nhs.net" TargetMode="External"/><Relationship Id="rId4" Type="http://schemas.openxmlformats.org/officeDocument/2006/relationships/hyperlink" Target="mailto:rima.alsaffar@nhs.net" TargetMode="External"/><Relationship Id="rId9" Type="http://schemas.openxmlformats.org/officeDocument/2006/relationships/hyperlink" Target="mailto:antonyaston@nhs.net" TargetMode="External"/><Relationship Id="rId14" Type="http://schemas.openxmlformats.org/officeDocument/2006/relationships/hyperlink" Target="https://www.bartshealth.nhs.uk/find-a-consultant"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s://www.gpcaregroup.org/section/455/Services/page/aa00a727-6bda-4611-8539-4713474e22db/Health-Visit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mpass-uk.org/services/tower-hamlets-compass-safe-east/" TargetMode="External"/><Relationship Id="rId2" Type="http://schemas.openxmlformats.org/officeDocument/2006/relationships/hyperlink" Target="https://wearespotlight.com/news/health-spot-has-landed/"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drive.google.com/file/d/1a-XKLJqORFGm0VoD8SKTtknEX4Z5-kMs/view"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zDx1LKkk5c4" TargetMode="External"/><Relationship Id="rId2" Type="http://schemas.openxmlformats.org/officeDocument/2006/relationships/hyperlink" Target="https://youngminds.org.uk/blog/what-to-do-if-you-re-anxious-about-coronaviru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p.towerhamletsccg.nhs.uk/GP%20services/safeguarding%20children/FINAL%20version%20cSG%20advice%20and%20referral%20TH%20CCG%20primary%20care.pdf" TargetMode="External"/><Relationship Id="rId2" Type="http://schemas.openxmlformats.org/officeDocument/2006/relationships/hyperlink" Target="https://www.towerhamlets.gov.uk/lgnl/health__social_care/children_and_family_care/Early_Help/Early_Help_Hub.asp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oliceconduct.gov.uk/sites/default/files/Documents/research-learning/Silent_solution_poster.pdf" TargetMode="External"/><Relationship Id="rId2" Type="http://schemas.openxmlformats.org/officeDocument/2006/relationships/hyperlink" Target="tel:0808%202000%20247"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hyperlink" Target="https://www.psych.ox.ac.uk/files/research/how-to-tell-children-that-someone-has-di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cpch.ac.uk/sites/default/files/2020-04/contacting_relatives_by_phone_to_communicate_death_of_a_patient_final.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towerhamletstogether.com/care-confident" TargetMode="External"/><Relationship Id="rId2" Type="http://schemas.openxmlformats.org/officeDocument/2006/relationships/hyperlink" Target="http://www.whenshouldiworry.com/" TargetMode="External"/><Relationship Id="rId1" Type="http://schemas.openxmlformats.org/officeDocument/2006/relationships/slideLayout" Target="../slideLayouts/slideLayout2.xml"/><Relationship Id="rId5" Type="http://schemas.openxmlformats.org/officeDocument/2006/relationships/hyperlink" Target="https://www.cclg.org.uk/Coronavirus-advice" TargetMode="External"/><Relationship Id="rId4" Type="http://schemas.openxmlformats.org/officeDocument/2006/relationships/hyperlink" Target="https://www.wellchild.org.uk/2020/03/11/covid-19-information-for-parents-and-carer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who.int/news-room/q-a-detail/q-a-on-covid-19-and-breastfee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pottingthesickchild.com/videos/basic-child-assessment/3-minute-toolkit/3-min-toolkit-demo/3-min-toolkit-dem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Children and Young people in primary care</a:t>
            </a:r>
          </a:p>
        </p:txBody>
      </p:sp>
      <p:sp>
        <p:nvSpPr>
          <p:cNvPr id="3" name="Subtitle 2"/>
          <p:cNvSpPr>
            <a:spLocks noGrp="1"/>
          </p:cNvSpPr>
          <p:nvPr>
            <p:ph type="subTitle" idx="1"/>
          </p:nvPr>
        </p:nvSpPr>
        <p:spPr/>
        <p:txBody>
          <a:bodyPr/>
          <a:lstStyle/>
          <a:p>
            <a:r>
              <a:rPr lang="en-US" dirty="0" err="1"/>
              <a:t>julia.moody@nhs.net</a:t>
            </a:r>
            <a:endParaRPr lang="en-US" dirty="0"/>
          </a:p>
        </p:txBody>
      </p:sp>
    </p:spTree>
    <p:extLst>
      <p:ext uri="{BB962C8B-B14F-4D97-AF65-F5344CB8AC3E}">
        <p14:creationId xmlns:p14="http://schemas.microsoft.com/office/powerpoint/2010/main" val="807427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Kawasaki disease?</a:t>
            </a:r>
          </a:p>
        </p:txBody>
      </p:sp>
      <p:sp>
        <p:nvSpPr>
          <p:cNvPr id="3" name="Content Placeholder 2"/>
          <p:cNvSpPr>
            <a:spLocks noGrp="1"/>
          </p:cNvSpPr>
          <p:nvPr>
            <p:ph idx="1"/>
          </p:nvPr>
        </p:nvSpPr>
        <p:spPr/>
        <p:txBody>
          <a:bodyPr>
            <a:normAutofit fontScale="77500" lnSpcReduction="20000"/>
          </a:bodyPr>
          <a:lstStyle/>
          <a:p>
            <a:r>
              <a:rPr lang="en-US" dirty="0"/>
              <a:t>be aware of the possibility of Kawasaki disease in children with fever that has lasted 5 days or longer.  Additional features of Kawasaki disease may include:</a:t>
            </a:r>
          </a:p>
          <a:p>
            <a:r>
              <a:rPr lang="en-US" dirty="0"/>
              <a:t>Bilateral conjunctival injection without exudate.</a:t>
            </a:r>
          </a:p>
          <a:p>
            <a:r>
              <a:rPr lang="en-US" dirty="0"/>
              <a:t>Erythema and cracking of lips; strawberry tongue; or erythema of oral and pharyngeal mucosa.</a:t>
            </a:r>
          </a:p>
          <a:p>
            <a:r>
              <a:rPr lang="en-US" dirty="0" err="1"/>
              <a:t>Oedema</a:t>
            </a:r>
            <a:r>
              <a:rPr lang="en-US" dirty="0"/>
              <a:t> and erythema in the hands and feet.</a:t>
            </a:r>
          </a:p>
          <a:p>
            <a:r>
              <a:rPr lang="en-US" dirty="0"/>
              <a:t>Polymorphous rash.</a:t>
            </a:r>
          </a:p>
          <a:p>
            <a:r>
              <a:rPr lang="en-US" dirty="0"/>
              <a:t>Cervical lymphadenopathy. </a:t>
            </a:r>
          </a:p>
          <a:p>
            <a:pPr lvl="1"/>
            <a:r>
              <a:rPr lang="en-US" dirty="0"/>
              <a:t>Ask parents or </a:t>
            </a:r>
            <a:r>
              <a:rPr lang="en-US" dirty="0" err="1"/>
              <a:t>carers</a:t>
            </a:r>
            <a:r>
              <a:rPr lang="en-US" dirty="0"/>
              <a:t> about the presence of these features since the onset of fever, because they may have resolved by the time of assessment. Be aware that children under 1 year may present with fewer clinical features Kawasaki disease in addition to fever, but may be at higher risk of coronary artery abnormalities than older children.</a:t>
            </a:r>
          </a:p>
          <a:p>
            <a:endParaRPr lang="en-US" dirty="0"/>
          </a:p>
        </p:txBody>
      </p:sp>
    </p:spTree>
    <p:extLst>
      <p:ext uri="{BB962C8B-B14F-4D97-AF65-F5344CB8AC3E}">
        <p14:creationId xmlns:p14="http://schemas.microsoft.com/office/powerpoint/2010/main" val="1314549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Tonsillitis?</a:t>
            </a:r>
          </a:p>
        </p:txBody>
      </p:sp>
      <p:sp>
        <p:nvSpPr>
          <p:cNvPr id="3" name="Content Placeholder 2"/>
          <p:cNvSpPr>
            <a:spLocks noGrp="1"/>
          </p:cNvSpPr>
          <p:nvPr>
            <p:ph idx="1"/>
          </p:nvPr>
        </p:nvSpPr>
        <p:spPr/>
        <p:txBody>
          <a:bodyPr>
            <a:normAutofit fontScale="70000" lnSpcReduction="20000"/>
          </a:bodyPr>
          <a:lstStyle/>
          <a:p>
            <a:r>
              <a:rPr lang="en-US" b="1" dirty="0"/>
              <a:t>Suspected tonsillitis in primary care or emergency departments, RCPCH</a:t>
            </a:r>
          </a:p>
          <a:p>
            <a:r>
              <a:rPr lang="en-US" dirty="0"/>
              <a:t>During the COVID-19 pandemic, if a diagnosis of tonsillitis is suspected based on clinical history, the default becomes not examining the throat unless absolutely necessary.  </a:t>
            </a:r>
          </a:p>
          <a:p>
            <a:r>
              <a:rPr lang="en-US" dirty="0"/>
              <a:t>If using the </a:t>
            </a:r>
            <a:r>
              <a:rPr lang="en-US" dirty="0">
                <a:hlinkClick r:id="rId2"/>
              </a:rPr>
              <a:t>feverpain scoring system</a:t>
            </a:r>
            <a:r>
              <a:rPr lang="en-US" dirty="0"/>
              <a:t> to decide if antibiotics are indicated (validated in children 3 years and older),</a:t>
            </a:r>
            <a:r>
              <a:rPr lang="en-US" dirty="0">
                <a:hlinkClick r:id="rId3" tooltip="Little P, Hobbs FDR, Moore M et al. Clinical score and rapid antigen detection test to guide antibiotic use for sore throats: randomised controlled trial of PRISM (primary care streptococcal management). 2013; 347: f5806"/>
              </a:rPr>
              <a:t>3</a:t>
            </a:r>
            <a:r>
              <a:rPr lang="en-US" dirty="0"/>
              <a:t> we suggest that a pragmatic approach is adopted, and automatically starting with a score of 2 in lieu of an examination seems reasonable.  </a:t>
            </a:r>
          </a:p>
          <a:p>
            <a:r>
              <a:rPr lang="en-US" dirty="0"/>
              <a:t>Antibiotics should be considered in children with a total </a:t>
            </a:r>
            <a:r>
              <a:rPr lang="en-US" dirty="0" err="1"/>
              <a:t>feverpain</a:t>
            </a:r>
            <a:r>
              <a:rPr lang="en-US" dirty="0"/>
              <a:t> score of 4 or 5  (we suggest children with a score of 3 or less receive </a:t>
            </a:r>
            <a:r>
              <a:rPr lang="en-US" dirty="0">
                <a:hlinkClick r:id="rId4"/>
              </a:rPr>
              <a:t>safety netting advice</a:t>
            </a:r>
            <a:r>
              <a:rPr lang="en-US" dirty="0"/>
              <a:t> alone).  </a:t>
            </a:r>
          </a:p>
          <a:p>
            <a:r>
              <a:rPr lang="en-US" dirty="0"/>
              <a:t>Although this is likely to result in a temporary increase in antibiotic prescribing in children, we feel that this is preferable to healthcare staff being unnecessary exposed to COVID-19. Antibiotics rarely confer a benefit in children under 3 years with tonsillitis and should only be prescribed in exceptional circumstances or if a diagnosis of scarlet fever is strongly considered.</a:t>
            </a:r>
          </a:p>
          <a:p>
            <a:endParaRPr lang="en-US" dirty="0"/>
          </a:p>
        </p:txBody>
      </p:sp>
    </p:spTree>
    <p:extLst>
      <p:ext uri="{BB962C8B-B14F-4D97-AF65-F5344CB8AC3E}">
        <p14:creationId xmlns:p14="http://schemas.microsoft.com/office/powerpoint/2010/main" val="1345060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Ibuprofen?</a:t>
            </a:r>
          </a:p>
        </p:txBody>
      </p:sp>
      <p:sp>
        <p:nvSpPr>
          <p:cNvPr id="3" name="Content Placeholder 2"/>
          <p:cNvSpPr>
            <a:spLocks noGrp="1"/>
          </p:cNvSpPr>
          <p:nvPr>
            <p:ph idx="1"/>
          </p:nvPr>
        </p:nvSpPr>
        <p:spPr/>
        <p:txBody>
          <a:bodyPr/>
          <a:lstStyle/>
          <a:p>
            <a:r>
              <a:rPr lang="en-US" dirty="0"/>
              <a:t>Experts at RCPCH recommend that parents treat symptoms of fever or pain related to COVID-19 with either paracetamol or ibuprofen.</a:t>
            </a:r>
          </a:p>
          <a:p>
            <a:r>
              <a:rPr lang="en-US" dirty="0"/>
              <a:t>The Commission on Human Medicines’ Expert Working Group on coronavirus (COVID-19) has concluded that there is currently insufficient evidence to establish a link between use of ibuprofen, or other nonsteroidal anti-inflammatory drugs (NSAIDs), and contracting or worsening of COVID-19.</a:t>
            </a:r>
          </a:p>
        </p:txBody>
      </p:sp>
    </p:spTree>
    <p:extLst>
      <p:ext uri="{BB962C8B-B14F-4D97-AF65-F5344CB8AC3E}">
        <p14:creationId xmlns:p14="http://schemas.microsoft.com/office/powerpoint/2010/main" val="40833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Paediatric</a:t>
            </a:r>
            <a:r>
              <a:rPr lang="en-US" dirty="0"/>
              <a:t> support</a:t>
            </a:r>
          </a:p>
        </p:txBody>
      </p:sp>
      <p:sp>
        <p:nvSpPr>
          <p:cNvPr id="3" name="Content Placeholder 2"/>
          <p:cNvSpPr>
            <a:spLocks noGrp="1"/>
          </p:cNvSpPr>
          <p:nvPr>
            <p:ph idx="1"/>
          </p:nvPr>
        </p:nvSpPr>
        <p:spPr>
          <a:xfrm>
            <a:off x="1739883" y="2638047"/>
            <a:ext cx="2768617" cy="2886454"/>
          </a:xfrm>
        </p:spPr>
        <p:txBody>
          <a:bodyPr>
            <a:normAutofit/>
          </a:bodyPr>
          <a:lstStyle/>
          <a:p>
            <a:r>
              <a:rPr lang="en-GB" dirty="0"/>
              <a:t>The Paediatric Hotline for TH GPs; 07919598173</a:t>
            </a:r>
          </a:p>
          <a:p>
            <a:r>
              <a:rPr lang="en-US" dirty="0" err="1"/>
              <a:t>Paediatric</a:t>
            </a:r>
            <a:r>
              <a:rPr lang="en-US" dirty="0"/>
              <a:t> Rapid Access Clinic, via Hotline</a:t>
            </a:r>
          </a:p>
          <a:p>
            <a:r>
              <a:rPr lang="en-US" dirty="0"/>
              <a:t>Guidelines;</a:t>
            </a:r>
          </a:p>
          <a:p>
            <a:r>
              <a:rPr lang="en-US" sz="1400" dirty="0"/>
              <a:t>http://</a:t>
            </a:r>
            <a:r>
              <a:rPr lang="en-US" sz="1400" dirty="0" err="1"/>
              <a:t>gp.towerhamletsccg.nhs.uk</a:t>
            </a:r>
            <a:r>
              <a:rPr lang="en-US" sz="1400" dirty="0"/>
              <a:t>/clinical-services/</a:t>
            </a:r>
            <a:r>
              <a:rPr lang="en-US" sz="1400" dirty="0" err="1"/>
              <a:t>paediatric-guidelines.htm</a:t>
            </a:r>
            <a:endParaRPr lang="en-US" sz="1400" dirty="0"/>
          </a:p>
        </p:txBody>
      </p:sp>
      <p:sp>
        <p:nvSpPr>
          <p:cNvPr id="4" name="TextBox 3"/>
          <p:cNvSpPr txBox="1"/>
          <p:nvPr/>
        </p:nvSpPr>
        <p:spPr>
          <a:xfrm>
            <a:off x="5191760" y="2153413"/>
            <a:ext cx="4714240" cy="5232202"/>
          </a:xfrm>
          <a:prstGeom prst="rect">
            <a:avLst/>
          </a:prstGeom>
          <a:noFill/>
        </p:spPr>
        <p:txBody>
          <a:bodyPr wrap="square" rtlCol="0">
            <a:spAutoFit/>
          </a:bodyPr>
          <a:lstStyle/>
          <a:p>
            <a:r>
              <a:rPr lang="en-US" sz="1600" b="1" i="1" dirty="0">
                <a:ea typeface="Angsana New" charset="0"/>
                <a:cs typeface="Angsana New" charset="0"/>
              </a:rPr>
              <a:t>NW Locality </a:t>
            </a:r>
            <a:r>
              <a:rPr lang="en-US" sz="1600" b="1" i="1" dirty="0" err="1">
                <a:ea typeface="Angsana New" charset="0"/>
                <a:cs typeface="Angsana New" charset="0"/>
              </a:rPr>
              <a:t>Paediatrician</a:t>
            </a:r>
            <a:r>
              <a:rPr lang="en-US" sz="1600" b="1" i="1" dirty="0">
                <a:ea typeface="Angsana New" charset="0"/>
                <a:cs typeface="Angsana New" charset="0"/>
              </a:rPr>
              <a:t>:</a:t>
            </a:r>
            <a:endParaRPr lang="en-US" sz="1600" dirty="0">
              <a:ea typeface="Angsana New" charset="0"/>
              <a:cs typeface="Angsana New" charset="0"/>
            </a:endParaRPr>
          </a:p>
          <a:p>
            <a:r>
              <a:rPr lang="en-GB" sz="1600" b="1" dirty="0">
                <a:hlinkClick r:id="rId3"/>
              </a:rPr>
              <a:t>akshaya.jain@nhs.net </a:t>
            </a:r>
            <a:endParaRPr lang="en-GB" sz="1600" b="1" dirty="0"/>
          </a:p>
          <a:p>
            <a:r>
              <a:rPr lang="en-US" sz="1600" dirty="0">
                <a:ea typeface="Angsana New" charset="0"/>
                <a:cs typeface="Angsana New" charset="0"/>
              </a:rPr>
              <a:t>•</a:t>
            </a:r>
            <a:r>
              <a:rPr lang="en-US" sz="1600" b="1" i="1" dirty="0">
                <a:ea typeface="Angsana New" charset="0"/>
                <a:cs typeface="Angsana New" charset="0"/>
              </a:rPr>
              <a:t>NE Locality </a:t>
            </a:r>
            <a:r>
              <a:rPr lang="en-US" sz="1600" b="1" i="1" dirty="0" err="1">
                <a:ea typeface="Angsana New" charset="0"/>
                <a:cs typeface="Angsana New" charset="0"/>
              </a:rPr>
              <a:t>Paediatrician</a:t>
            </a:r>
            <a:r>
              <a:rPr lang="en-US" sz="1600" b="1" i="1" dirty="0">
                <a:ea typeface="Angsana New" charset="0"/>
                <a:cs typeface="Angsana New" charset="0"/>
              </a:rPr>
              <a:t>:</a:t>
            </a:r>
            <a:endParaRPr lang="en-US" sz="1600" dirty="0">
              <a:ea typeface="Angsana New" charset="0"/>
              <a:cs typeface="Angsana New" charset="0"/>
            </a:endParaRPr>
          </a:p>
          <a:p>
            <a:r>
              <a:rPr lang="en-GB" sz="1600" b="1" dirty="0">
                <a:hlinkClick r:id="rId4"/>
              </a:rPr>
              <a:t>rima.alsaffar@nhs.net </a:t>
            </a:r>
            <a:endParaRPr lang="en-GB" sz="1600" b="1" dirty="0"/>
          </a:p>
          <a:p>
            <a:r>
              <a:rPr lang="en-US" sz="1600" dirty="0">
                <a:ea typeface="Angsana New" charset="0"/>
                <a:cs typeface="Angsana New" charset="0"/>
              </a:rPr>
              <a:t>•</a:t>
            </a:r>
            <a:r>
              <a:rPr lang="en-US" sz="1600" b="1" i="1" dirty="0">
                <a:ea typeface="Angsana New" charset="0"/>
                <a:cs typeface="Angsana New" charset="0"/>
              </a:rPr>
              <a:t>SW Locality </a:t>
            </a:r>
            <a:r>
              <a:rPr lang="en-US" sz="1600" b="1" i="1" dirty="0" err="1">
                <a:ea typeface="Angsana New" charset="0"/>
                <a:cs typeface="Angsana New" charset="0"/>
              </a:rPr>
              <a:t>Paediatrician</a:t>
            </a:r>
            <a:r>
              <a:rPr lang="en-US" sz="1600" b="1" i="1" dirty="0">
                <a:ea typeface="Angsana New" charset="0"/>
                <a:cs typeface="Angsana New" charset="0"/>
              </a:rPr>
              <a:t>:</a:t>
            </a:r>
            <a:endParaRPr lang="en-US" sz="1600" dirty="0">
              <a:ea typeface="Angsana New" charset="0"/>
              <a:cs typeface="Angsana New" charset="0"/>
            </a:endParaRPr>
          </a:p>
          <a:p>
            <a:r>
              <a:rPr lang="en-US" sz="1600" dirty="0">
                <a:ea typeface="Angsana New" charset="0"/>
                <a:cs typeface="Angsana New" charset="0"/>
              </a:rPr>
              <a:t> </a:t>
            </a:r>
            <a:r>
              <a:rPr lang="en-GB" sz="1600" b="1" dirty="0">
                <a:hlinkClick r:id="rId5"/>
              </a:rPr>
              <a:t> susie.minson@nhs.net </a:t>
            </a:r>
            <a:endParaRPr lang="en-GB" sz="1600" b="1" dirty="0"/>
          </a:p>
          <a:p>
            <a:r>
              <a:rPr lang="en-US" sz="1600" dirty="0">
                <a:ea typeface="Angsana New" charset="0"/>
                <a:cs typeface="Angsana New" charset="0"/>
              </a:rPr>
              <a:t>•</a:t>
            </a:r>
            <a:r>
              <a:rPr lang="en-US" sz="1600" b="1" i="1" dirty="0">
                <a:ea typeface="Angsana New" charset="0"/>
                <a:cs typeface="Angsana New" charset="0"/>
              </a:rPr>
              <a:t>SE Locality </a:t>
            </a:r>
            <a:r>
              <a:rPr lang="en-US" sz="1600" b="1" i="1" dirty="0" err="1">
                <a:ea typeface="Angsana New" charset="0"/>
                <a:cs typeface="Angsana New" charset="0"/>
              </a:rPr>
              <a:t>Paediatrician</a:t>
            </a:r>
            <a:r>
              <a:rPr lang="en-US" sz="1600" b="1" i="1" dirty="0">
                <a:ea typeface="Angsana New" charset="0"/>
                <a:cs typeface="Angsana New" charset="0"/>
              </a:rPr>
              <a:t>:</a:t>
            </a:r>
            <a:endParaRPr lang="en-US" sz="1600" dirty="0">
              <a:ea typeface="Angsana New" charset="0"/>
              <a:cs typeface="Angsana New" charset="0"/>
            </a:endParaRPr>
          </a:p>
          <a:p>
            <a:r>
              <a:rPr lang="en-GB" sz="1600" b="1" dirty="0">
                <a:hlinkClick r:id="rId6"/>
              </a:rPr>
              <a:t>anna.riddell@nhs.net</a:t>
            </a:r>
            <a:br>
              <a:rPr lang="en-GB" b="1" dirty="0">
                <a:hlinkClick r:id="rId4"/>
              </a:rPr>
            </a:br>
            <a:r>
              <a:rPr lang="en-US" dirty="0">
                <a:ea typeface="Angsana New" charset="0"/>
                <a:cs typeface="Angsana New" charset="0"/>
              </a:rPr>
              <a:t>•Other contacts:</a:t>
            </a:r>
          </a:p>
          <a:p>
            <a:r>
              <a:rPr lang="en-GB" dirty="0">
                <a:hlinkClick r:id="rId7"/>
              </a:rPr>
              <a:t>g.peh@nhs.net</a:t>
            </a:r>
            <a:endParaRPr lang="en-GB" dirty="0"/>
          </a:p>
          <a:p>
            <a:r>
              <a:rPr lang="en-GB" dirty="0">
                <a:hlinkClick r:id="rId8"/>
              </a:rPr>
              <a:t>georgios.eleftheriou@nhs.net</a:t>
            </a:r>
            <a:endParaRPr lang="en-GB" dirty="0"/>
          </a:p>
          <a:p>
            <a:r>
              <a:rPr lang="en-GB" dirty="0">
                <a:hlinkClick r:id="rId9"/>
              </a:rPr>
              <a:t>antonyaston@nhs.net</a:t>
            </a:r>
            <a:endParaRPr lang="en-GB" dirty="0"/>
          </a:p>
          <a:p>
            <a:r>
              <a:rPr lang="en-GB" dirty="0">
                <a:hlinkClick r:id="rId10"/>
              </a:rPr>
              <a:t>andrew.prendergast@nhs.net</a:t>
            </a:r>
            <a:endParaRPr lang="en-GB" dirty="0"/>
          </a:p>
          <a:p>
            <a:r>
              <a:rPr lang="en-GB" dirty="0">
                <a:hlinkClick r:id="rId11"/>
              </a:rPr>
              <a:t>benita.morrissey@nhs.net</a:t>
            </a:r>
            <a:endParaRPr lang="en-GB" dirty="0"/>
          </a:p>
          <a:p>
            <a:r>
              <a:rPr lang="en-GB" dirty="0">
                <a:hlinkClick r:id="rId12"/>
              </a:rPr>
              <a:t>abali@nhs.net</a:t>
            </a:r>
            <a:endParaRPr lang="en-GB" dirty="0"/>
          </a:p>
          <a:p>
            <a:r>
              <a:rPr lang="en-GB" dirty="0">
                <a:hlinkClick r:id="rId13"/>
              </a:rPr>
              <a:t>j.halbert@nhs.net</a:t>
            </a:r>
            <a:r>
              <a:rPr lang="en-GB" dirty="0"/>
              <a:t>​</a:t>
            </a:r>
            <a:br>
              <a:rPr lang="en-GB" dirty="0"/>
            </a:br>
            <a:endParaRPr lang="en-GB" dirty="0"/>
          </a:p>
          <a:p>
            <a:r>
              <a:rPr lang="en-GB" sz="1200" dirty="0">
                <a:hlinkClick r:id="rId14"/>
              </a:rPr>
              <a:t>For complete </a:t>
            </a:r>
            <a:r>
              <a:rPr lang="en-GB" sz="1200" dirty="0" err="1">
                <a:hlinkClick r:id="rId14"/>
              </a:rPr>
              <a:t>Barts</a:t>
            </a:r>
            <a:r>
              <a:rPr lang="en-GB" sz="1200" dirty="0">
                <a:hlinkClick r:id="rId14"/>
              </a:rPr>
              <a:t> consultant contacts click here</a:t>
            </a:r>
            <a:endParaRPr lang="en-GB" sz="1200" dirty="0"/>
          </a:p>
          <a:p>
            <a:br>
              <a:rPr lang="en-GB" sz="1600" dirty="0"/>
            </a:br>
            <a:endParaRPr lang="en-US" sz="1600" dirty="0">
              <a:ea typeface="Angsana New" charset="0"/>
              <a:cs typeface="Angsana New" charset="0"/>
            </a:endParaRPr>
          </a:p>
        </p:txBody>
      </p:sp>
    </p:spTree>
    <p:extLst>
      <p:ext uri="{BB962C8B-B14F-4D97-AF65-F5344CB8AC3E}">
        <p14:creationId xmlns:p14="http://schemas.microsoft.com/office/powerpoint/2010/main" val="113084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Integrated Contacts</a:t>
            </a:r>
          </a:p>
        </p:txBody>
      </p:sp>
      <p:sp>
        <p:nvSpPr>
          <p:cNvPr id="3" name="Content Placeholder 2"/>
          <p:cNvSpPr>
            <a:spLocks noGrp="1"/>
          </p:cNvSpPr>
          <p:nvPr>
            <p:ph idx="1"/>
          </p:nvPr>
        </p:nvSpPr>
        <p:spPr>
          <a:xfrm>
            <a:off x="1812798" y="2786348"/>
            <a:ext cx="6280404" cy="3233532"/>
          </a:xfrm>
        </p:spPr>
        <p:txBody>
          <a:bodyPr>
            <a:normAutofit fontScale="85000" lnSpcReduction="20000"/>
          </a:bodyPr>
          <a:lstStyle/>
          <a:p>
            <a:r>
              <a:rPr lang="en-US" dirty="0"/>
              <a:t>Suggested combined screening assessment and 8 week </a:t>
            </a:r>
            <a:r>
              <a:rPr lang="en-US" dirty="0" err="1"/>
              <a:t>imms</a:t>
            </a:r>
            <a:r>
              <a:rPr lang="en-US" dirty="0"/>
              <a:t>, see documents</a:t>
            </a:r>
          </a:p>
          <a:p>
            <a:r>
              <a:rPr lang="en-US" dirty="0"/>
              <a:t>Midwives see for screening and weight at day 5 and at day14, then handover to HV</a:t>
            </a:r>
          </a:p>
          <a:p>
            <a:r>
              <a:rPr lang="en-GB" dirty="0"/>
              <a:t>Family Nurses, Health Visitors and School Nurse are currently undertaking virtual consultations via video link. Family Nurses and Health Visitors are also now offering face to face contacts in Children’s Centres (following screening) for children with medical need or where safeguarding concerns require an assessment greater than video contact is able to provide. </a:t>
            </a:r>
          </a:p>
          <a:p>
            <a:r>
              <a:rPr lang="en-GB" dirty="0"/>
              <a:t>Health Visitors and School Nurses are available for virtual MDT meetings for vulnerable children.</a:t>
            </a:r>
          </a:p>
          <a:p>
            <a:r>
              <a:rPr lang="en-GB" dirty="0">
                <a:hlinkClick r:id="rId2"/>
              </a:rPr>
              <a:t>https://www.gpcaregroup.org/section/455/Services/page/aa00a727-6bda-4611-8539-4713474e22db/Health-Visiting</a:t>
            </a:r>
            <a:endParaRPr lang="en-GB" dirty="0"/>
          </a:p>
          <a:p>
            <a:endParaRPr lang="en-US" dirty="0"/>
          </a:p>
        </p:txBody>
      </p:sp>
    </p:spTree>
    <p:extLst>
      <p:ext uri="{BB962C8B-B14F-4D97-AF65-F5344CB8AC3E}">
        <p14:creationId xmlns:p14="http://schemas.microsoft.com/office/powerpoint/2010/main" val="77095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health</a:t>
            </a:r>
          </a:p>
        </p:txBody>
      </p:sp>
      <p:sp>
        <p:nvSpPr>
          <p:cNvPr id="3" name="Content Placeholder 2"/>
          <p:cNvSpPr>
            <a:spLocks noGrp="1"/>
          </p:cNvSpPr>
          <p:nvPr>
            <p:ph idx="1"/>
          </p:nvPr>
        </p:nvSpPr>
        <p:spPr/>
        <p:txBody>
          <a:bodyPr/>
          <a:lstStyle/>
          <a:p>
            <a:r>
              <a:rPr lang="en-GB" dirty="0"/>
              <a:t>Health Spot;  An extended Hub GP service for YP; </a:t>
            </a:r>
          </a:p>
          <a:p>
            <a:r>
              <a:rPr lang="en-GB" dirty="0">
                <a:hlinkClick r:id="rId2"/>
              </a:rPr>
              <a:t>https://wearespotlight.com/news/health-spot-has-landed/</a:t>
            </a:r>
            <a:endParaRPr lang="en-GB" dirty="0"/>
          </a:p>
          <a:p>
            <a:r>
              <a:rPr lang="en-GB" dirty="0"/>
              <a:t>Working alongside Safe East (integrated sexual health and drugs misuse for YP)</a:t>
            </a:r>
          </a:p>
          <a:p>
            <a:r>
              <a:rPr lang="en-GB" dirty="0">
                <a:hlinkClick r:id="rId3"/>
              </a:rPr>
              <a:t>https://www.compass-uk.org/services/tower-hamlets-compass-safe-east/</a:t>
            </a:r>
            <a:endParaRPr lang="en-GB" dirty="0"/>
          </a:p>
          <a:p>
            <a:endParaRPr lang="en-GB" dirty="0"/>
          </a:p>
          <a:p>
            <a:endParaRPr lang="en-US" dirty="0"/>
          </a:p>
        </p:txBody>
      </p:sp>
    </p:spTree>
    <p:extLst>
      <p:ext uri="{BB962C8B-B14F-4D97-AF65-F5344CB8AC3E}">
        <p14:creationId xmlns:p14="http://schemas.microsoft.com/office/powerpoint/2010/main" val="631075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high risk children for screening</a:t>
            </a:r>
          </a:p>
        </p:txBody>
      </p:sp>
      <p:sp>
        <p:nvSpPr>
          <p:cNvPr id="3" name="Content Placeholder 2"/>
          <p:cNvSpPr>
            <a:spLocks noGrp="1"/>
          </p:cNvSpPr>
          <p:nvPr>
            <p:ph idx="1"/>
          </p:nvPr>
        </p:nvSpPr>
        <p:spPr>
          <a:xfrm>
            <a:off x="1812798" y="2786348"/>
            <a:ext cx="6280404" cy="3428714"/>
          </a:xfrm>
        </p:spPr>
        <p:txBody>
          <a:bodyPr>
            <a:normAutofit fontScale="92500" lnSpcReduction="10000"/>
          </a:bodyPr>
          <a:lstStyle/>
          <a:p>
            <a:pPr lvl="0"/>
            <a:r>
              <a:rPr lang="en-GB" dirty="0"/>
              <a:t>Those in the adult groups and:</a:t>
            </a:r>
          </a:p>
          <a:p>
            <a:r>
              <a:rPr lang="en-GB" dirty="0"/>
              <a:t>Cyanotic Congenital Heart Disease</a:t>
            </a:r>
          </a:p>
          <a:p>
            <a:r>
              <a:rPr lang="en-GB" dirty="0"/>
              <a:t>Severe Asthma, see below</a:t>
            </a:r>
          </a:p>
          <a:p>
            <a:r>
              <a:rPr lang="en-GB" dirty="0"/>
              <a:t>Cystic Fibrosis</a:t>
            </a:r>
          </a:p>
          <a:p>
            <a:r>
              <a:rPr lang="en-GB" dirty="0"/>
              <a:t>Sickle Cell disease</a:t>
            </a:r>
          </a:p>
          <a:p>
            <a:r>
              <a:rPr lang="en-GB" dirty="0"/>
              <a:t>chronic respiratory disease of the </a:t>
            </a:r>
            <a:r>
              <a:rPr lang="en-GB" dirty="0" err="1"/>
              <a:t>newborn</a:t>
            </a:r>
            <a:r>
              <a:rPr lang="en-GB" dirty="0"/>
              <a:t> requiring oxygen</a:t>
            </a:r>
          </a:p>
          <a:p>
            <a:r>
              <a:rPr lang="en-GB" dirty="0"/>
              <a:t>respiratory vulnerability due to neurodevelopmental disorders (latter 2 groups known to </a:t>
            </a:r>
            <a:r>
              <a:rPr lang="en-GB" dirty="0" err="1"/>
              <a:t>childrens</a:t>
            </a:r>
            <a:r>
              <a:rPr lang="en-GB" dirty="0"/>
              <a:t> community and therapy teams and should have been contacted) </a:t>
            </a:r>
          </a:p>
          <a:p>
            <a:r>
              <a:rPr lang="en-GB" dirty="0"/>
              <a:t>Those in remission from leukaemia may still be at risk, seek advice</a:t>
            </a:r>
          </a:p>
          <a:p>
            <a:endParaRPr lang="en-US" dirty="0"/>
          </a:p>
        </p:txBody>
      </p:sp>
    </p:spTree>
    <p:extLst>
      <p:ext uri="{BB962C8B-B14F-4D97-AF65-F5344CB8AC3E}">
        <p14:creationId xmlns:p14="http://schemas.microsoft.com/office/powerpoint/2010/main" val="579430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asthma</a:t>
            </a:r>
          </a:p>
        </p:txBody>
      </p:sp>
      <p:sp>
        <p:nvSpPr>
          <p:cNvPr id="3" name="Content Placeholder 2"/>
          <p:cNvSpPr>
            <a:spLocks noGrp="1"/>
          </p:cNvSpPr>
          <p:nvPr>
            <p:ph idx="1"/>
          </p:nvPr>
        </p:nvSpPr>
        <p:spPr/>
        <p:txBody>
          <a:bodyPr/>
          <a:lstStyle/>
          <a:p>
            <a:r>
              <a:rPr lang="en-US" dirty="0"/>
              <a:t>Increasing with </a:t>
            </a:r>
            <a:r>
              <a:rPr lang="en-US" dirty="0" err="1"/>
              <a:t>hayfever</a:t>
            </a:r>
            <a:r>
              <a:rPr lang="en-US" dirty="0"/>
              <a:t>, a good time to ensure they have been reviewed;</a:t>
            </a:r>
          </a:p>
          <a:p>
            <a:r>
              <a:rPr lang="en-GB" dirty="0"/>
              <a:t>The current children’s asthma guideline;</a:t>
            </a:r>
          </a:p>
          <a:p>
            <a:r>
              <a:rPr lang="en-GB" u="sng" dirty="0">
                <a:hlinkClick r:id="rId2"/>
              </a:rPr>
              <a:t>https://drive.google.com/file/d/1a-XKLJqORFGm0VoD8SKTtknEX4Z5-kMs/view</a:t>
            </a:r>
            <a:endParaRPr lang="en-GB" dirty="0"/>
          </a:p>
          <a:p>
            <a:r>
              <a:rPr lang="en-US" dirty="0"/>
              <a:t>Asthma in Covid19 ELHCA guidelines for clinicians and families;</a:t>
            </a:r>
          </a:p>
          <a:p>
            <a:r>
              <a:rPr lang="en-GB" dirty="0"/>
              <a:t>https://</a:t>
            </a:r>
            <a:r>
              <a:rPr lang="en-GB" dirty="0" err="1"/>
              <a:t>onedrive.live.com</a:t>
            </a:r>
            <a:r>
              <a:rPr lang="en-GB" dirty="0"/>
              <a:t>/</a:t>
            </a:r>
            <a:r>
              <a:rPr lang="en-GB" dirty="0" err="1"/>
              <a:t>view.aspx?resid</a:t>
            </a:r>
            <a:r>
              <a:rPr lang="en-GB" dirty="0"/>
              <a:t>=A7FC78D24D1DACE7!1340&amp;ithint=file%2cdocx&amp;authkey=!AFCqGkyzcDgR6Gk</a:t>
            </a:r>
          </a:p>
          <a:p>
            <a:endParaRPr lang="en-US" dirty="0"/>
          </a:p>
          <a:p>
            <a:endParaRPr lang="en-US" dirty="0"/>
          </a:p>
        </p:txBody>
      </p:sp>
    </p:spTree>
    <p:extLst>
      <p:ext uri="{BB962C8B-B14F-4D97-AF65-F5344CB8AC3E}">
        <p14:creationId xmlns:p14="http://schemas.microsoft.com/office/powerpoint/2010/main" val="143917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a:t>
            </a:r>
          </a:p>
        </p:txBody>
      </p:sp>
      <p:sp>
        <p:nvSpPr>
          <p:cNvPr id="3" name="Content Placeholder 2"/>
          <p:cNvSpPr>
            <a:spLocks noGrp="1"/>
          </p:cNvSpPr>
          <p:nvPr>
            <p:ph idx="1"/>
          </p:nvPr>
        </p:nvSpPr>
        <p:spPr>
          <a:xfrm>
            <a:off x="1739883" y="2638046"/>
            <a:ext cx="6432568" cy="3915154"/>
          </a:xfrm>
        </p:spPr>
        <p:txBody>
          <a:bodyPr>
            <a:normAutofit fontScale="85000" lnSpcReduction="20000"/>
          </a:bodyPr>
          <a:lstStyle/>
          <a:p>
            <a:r>
              <a:rPr lang="en-US" dirty="0" err="1"/>
              <a:t>Childline</a:t>
            </a:r>
            <a:r>
              <a:rPr lang="en-US" dirty="0"/>
              <a:t> and </a:t>
            </a:r>
            <a:r>
              <a:rPr lang="en-US" dirty="0" err="1"/>
              <a:t>Youngminds</a:t>
            </a:r>
            <a:r>
              <a:rPr lang="en-US" dirty="0"/>
              <a:t> both report increased anxiety and mental health issues and safeguarding concerns. Early increase in completed suicides in South Wales</a:t>
            </a:r>
          </a:p>
          <a:p>
            <a:r>
              <a:rPr lang="en-US" dirty="0"/>
              <a:t>Core CAMHS service accepting referrals</a:t>
            </a:r>
          </a:p>
          <a:p>
            <a:r>
              <a:rPr lang="en-GB" dirty="0"/>
              <a:t>CAMHS; duty number is 02074262375, 9-5pm, Crisis Team 9-9pm 7/7</a:t>
            </a:r>
          </a:p>
          <a:p>
            <a:r>
              <a:rPr lang="en-GB" dirty="0"/>
              <a:t>Crisis number; 24/7 for CYP, parents and carers; 02077715807</a:t>
            </a:r>
          </a:p>
          <a:p>
            <a:r>
              <a:rPr lang="en-GB" dirty="0"/>
              <a:t>The Community Eating Disorders (CEDS) duty team is contactable on 02082155270.</a:t>
            </a:r>
          </a:p>
          <a:p>
            <a:pPr fontAlgn="ctr"/>
            <a:r>
              <a:rPr lang="en-GB" dirty="0"/>
              <a:t> Step Forward, </a:t>
            </a:r>
          </a:p>
          <a:p>
            <a:pPr fontAlgn="ctr"/>
            <a:r>
              <a:rPr lang="en-GB" dirty="0"/>
              <a:t>Docklands Outreach, </a:t>
            </a:r>
            <a:r>
              <a:rPr lang="it-IT" dirty="0"/>
              <a:t>020 7538 1601 </a:t>
            </a:r>
            <a:r>
              <a:rPr lang="it-IT" dirty="0" err="1"/>
              <a:t>info@dockout.org.uk</a:t>
            </a:r>
            <a:endParaRPr lang="en-GB" dirty="0"/>
          </a:p>
          <a:p>
            <a:pPr fontAlgn="ctr"/>
            <a:r>
              <a:rPr lang="en-GB" dirty="0"/>
              <a:t> The Community Eating Disorders (CEDS) duty team is contactable on 02082155270.</a:t>
            </a:r>
          </a:p>
          <a:p>
            <a:pPr fontAlgn="ctr"/>
            <a:r>
              <a:rPr lang="en-GB" sz="1200" dirty="0">
                <a:hlinkClick r:id="rId2"/>
              </a:rPr>
              <a:t>https://youngminds.org.uk/blog/what-to-do-if-you-re-anxious-about-coronavirus/</a:t>
            </a:r>
            <a:endParaRPr lang="en-GB" sz="1200" dirty="0"/>
          </a:p>
          <a:p>
            <a:pPr fontAlgn="ctr"/>
            <a:r>
              <a:rPr lang="en-GB" sz="1200" dirty="0"/>
              <a:t>CAMHS recommend the following link for CYP and families; </a:t>
            </a:r>
            <a:r>
              <a:rPr lang="en-GB" sz="1200" u="sng" dirty="0">
                <a:hlinkClick r:id="rId3"/>
              </a:rPr>
              <a:t>https://youtu.be/zDx1LKkk5c4</a:t>
            </a:r>
            <a:endParaRPr lang="en-GB" sz="1200" dirty="0"/>
          </a:p>
          <a:p>
            <a:endParaRPr lang="en-GB" sz="1600" dirty="0"/>
          </a:p>
          <a:p>
            <a:endParaRPr lang="en-US" dirty="0"/>
          </a:p>
        </p:txBody>
      </p:sp>
    </p:spTree>
    <p:extLst>
      <p:ext uri="{BB962C8B-B14F-4D97-AF65-F5344CB8AC3E}">
        <p14:creationId xmlns:p14="http://schemas.microsoft.com/office/powerpoint/2010/main" val="81606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safeguarding</a:t>
            </a:r>
          </a:p>
        </p:txBody>
      </p:sp>
      <p:sp>
        <p:nvSpPr>
          <p:cNvPr id="3" name="Content Placeholder 2"/>
          <p:cNvSpPr>
            <a:spLocks noGrp="1"/>
          </p:cNvSpPr>
          <p:nvPr>
            <p:ph idx="1"/>
          </p:nvPr>
        </p:nvSpPr>
        <p:spPr/>
        <p:txBody>
          <a:bodyPr>
            <a:normAutofit fontScale="92500" lnSpcReduction="10000"/>
          </a:bodyPr>
          <a:lstStyle/>
          <a:p>
            <a:r>
              <a:rPr lang="en-GB" sz="1900" dirty="0"/>
              <a:t>GP Practice </a:t>
            </a:r>
            <a:r>
              <a:rPr lang="en-GB" sz="1900" dirty="0" err="1"/>
              <a:t>cSG</a:t>
            </a:r>
            <a:r>
              <a:rPr lang="en-GB" sz="1900" dirty="0"/>
              <a:t> Leads are now being sent weekly lists of children with CP Plans and those Looked After.</a:t>
            </a:r>
          </a:p>
          <a:p>
            <a:r>
              <a:rPr lang="en-GB" sz="1900" dirty="0"/>
              <a:t>Early Help Hub and Children’s Social Care via MASH can be contacted in the usual ways as per these links;</a:t>
            </a:r>
          </a:p>
          <a:p>
            <a:r>
              <a:rPr lang="en-GB" dirty="0"/>
              <a:t> </a:t>
            </a:r>
          </a:p>
          <a:p>
            <a:r>
              <a:rPr lang="en-GB" u="sng" dirty="0">
                <a:hlinkClick r:id="rId2"/>
              </a:rPr>
              <a:t>https://www.towerhamlets.gov.uk/lgnl/health__social_care/children_and_family_care/Early_Help/Early_Help_Hub.aspx</a:t>
            </a:r>
            <a:endParaRPr lang="en-GB" dirty="0"/>
          </a:p>
          <a:p>
            <a:r>
              <a:rPr lang="en-GB" u="sng" dirty="0">
                <a:hlinkClick r:id="rId3" invalidUrl="http://gp.towerhamletsccg.nhs.uk/GP services/safeguarding children/FINAL version cSG advice and referral TH CCG primary care.pdf"/>
              </a:rPr>
              <a:t>http://</a:t>
            </a:r>
            <a:r>
              <a:rPr lang="en-GB" u="sng" dirty="0">
                <a:hlinkClick r:id="rId3" invalidUrl="http://gp.towerhamletsccg.nhs.uk/GP services/safeguarding children/FINAL version cSG advice and referral TH CCG primary care.pdf"/>
              </a:rPr>
              <a:t>gp.towerhamletsccg.nhs.uk/GP%20services/safeguarding%20children/FINAL%20version%20cSG%20advice%20and%20referral%20TH%20CCG%20primary%20care.pdf</a:t>
            </a:r>
            <a:endParaRPr lang="en-GB" dirty="0"/>
          </a:p>
          <a:p>
            <a:endParaRPr lang="en-US" dirty="0"/>
          </a:p>
        </p:txBody>
      </p:sp>
    </p:spTree>
    <p:extLst>
      <p:ext uri="{BB962C8B-B14F-4D97-AF65-F5344CB8AC3E}">
        <p14:creationId xmlns:p14="http://schemas.microsoft.com/office/powerpoint/2010/main" val="745906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C19 is generally affecting adults but</a:t>
            </a:r>
            <a:r>
              <a:rPr lang="mr-IN" dirty="0"/>
              <a:t>…</a:t>
            </a:r>
            <a:r>
              <a:rPr lang="en-GB" dirty="0"/>
              <a:t>.</a:t>
            </a:r>
            <a:endParaRPr lang="en-US" dirty="0"/>
          </a:p>
        </p:txBody>
      </p:sp>
      <p:sp>
        <p:nvSpPr>
          <p:cNvPr id="3" name="Content Placeholder 2"/>
          <p:cNvSpPr>
            <a:spLocks noGrp="1"/>
          </p:cNvSpPr>
          <p:nvPr>
            <p:ph idx="1"/>
          </p:nvPr>
        </p:nvSpPr>
        <p:spPr/>
        <p:txBody>
          <a:bodyPr>
            <a:normAutofit lnSpcReduction="10000"/>
          </a:bodyPr>
          <a:lstStyle/>
          <a:p>
            <a:r>
              <a:rPr lang="en-US" dirty="0"/>
              <a:t>There is high anxiety and reduced presentation in all settings for children and pregnant women</a:t>
            </a:r>
          </a:p>
          <a:p>
            <a:r>
              <a:rPr lang="en-US" dirty="0"/>
              <a:t>non-C19 morbidity and mortality; suggested increased in London but not locally</a:t>
            </a:r>
          </a:p>
          <a:p>
            <a:r>
              <a:rPr lang="en-US" dirty="0"/>
              <a:t>and also suggestions of a new multi organ inflammatory condition with overlapping features of toxic shock syndrome and atypical Kawasaki Disease of C19 or post C19 </a:t>
            </a:r>
            <a:r>
              <a:rPr lang="en-US" dirty="0" err="1"/>
              <a:t>aetilogy</a:t>
            </a:r>
            <a:r>
              <a:rPr lang="en-US" dirty="0"/>
              <a:t>, single figures nationally, under review</a:t>
            </a:r>
          </a:p>
          <a:p>
            <a:r>
              <a:rPr lang="en-US" dirty="0"/>
              <a:t>Children are harder to assess remotely and with confidence</a:t>
            </a:r>
          </a:p>
          <a:p>
            <a:r>
              <a:rPr lang="en-US" dirty="0"/>
              <a:t>The impact on families and children of self-isolation is significant</a:t>
            </a:r>
          </a:p>
          <a:p>
            <a:endParaRPr lang="en-US" dirty="0"/>
          </a:p>
        </p:txBody>
      </p:sp>
    </p:spTree>
    <p:extLst>
      <p:ext uri="{BB962C8B-B14F-4D97-AF65-F5344CB8AC3E}">
        <p14:creationId xmlns:p14="http://schemas.microsoft.com/office/powerpoint/2010/main" val="688836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59" y="350199"/>
            <a:ext cx="4252532" cy="6011845"/>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 t="47600" r="49706" b="40649"/>
          <a:stretch/>
        </p:blipFill>
        <p:spPr>
          <a:xfrm>
            <a:off x="-5821020" y="7077661"/>
            <a:ext cx="4665332" cy="1541022"/>
          </a:xfrm>
          <a:prstGeom prst="rect">
            <a:avLst/>
          </a:prstGeom>
        </p:spPr>
      </p:pic>
      <p:sp>
        <p:nvSpPr>
          <p:cNvPr id="10" name="Rectangle 9"/>
          <p:cNvSpPr/>
          <p:nvPr/>
        </p:nvSpPr>
        <p:spPr>
          <a:xfrm>
            <a:off x="-4361466" y="4169515"/>
            <a:ext cx="2436541" cy="758284"/>
          </a:xfrm>
          <a:prstGeom prst="rect">
            <a:avLst/>
          </a:prstGeom>
          <a:noFill/>
          <a:ln w="762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292" y="350199"/>
            <a:ext cx="4252531" cy="6011845"/>
          </a:xfrm>
          <a:prstGeom prst="rect">
            <a:avLst/>
          </a:prstGeom>
        </p:spPr>
      </p:pic>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t="71860" b="7511"/>
          <a:stretch/>
        </p:blipFill>
        <p:spPr>
          <a:xfrm>
            <a:off x="0" y="2038956"/>
            <a:ext cx="9906000" cy="2888843"/>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1945" t="36872" r="2855" b="47359"/>
          <a:stretch/>
        </p:blipFill>
        <p:spPr>
          <a:xfrm>
            <a:off x="-1" y="2038956"/>
            <a:ext cx="9899567" cy="2317891"/>
          </a:xfrm>
          <a:prstGeom prst="rect">
            <a:avLst/>
          </a:prstGeom>
        </p:spPr>
      </p:pic>
    </p:spTree>
    <p:extLst>
      <p:ext uri="{BB962C8B-B14F-4D97-AF65-F5344CB8AC3E}">
        <p14:creationId xmlns:p14="http://schemas.microsoft.com/office/powerpoint/2010/main" val="12100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abuse</a:t>
            </a:r>
          </a:p>
        </p:txBody>
      </p:sp>
      <p:sp>
        <p:nvSpPr>
          <p:cNvPr id="3" name="Content Placeholder 2"/>
          <p:cNvSpPr>
            <a:spLocks noGrp="1"/>
          </p:cNvSpPr>
          <p:nvPr>
            <p:ph idx="1"/>
          </p:nvPr>
        </p:nvSpPr>
        <p:spPr/>
        <p:txBody>
          <a:bodyPr/>
          <a:lstStyle/>
          <a:p>
            <a:endParaRPr lang="en-GB" dirty="0"/>
          </a:p>
          <a:p>
            <a:r>
              <a:rPr lang="en-GB" dirty="0"/>
              <a:t>The </a:t>
            </a:r>
            <a:r>
              <a:rPr lang="en-GB" dirty="0" err="1"/>
              <a:t>freephone</a:t>
            </a:r>
            <a:r>
              <a:rPr lang="en-GB" dirty="0"/>
              <a:t>, 24-hour National Domestic Abuse Helpline </a:t>
            </a:r>
            <a:r>
              <a:rPr lang="en-GB" dirty="0">
                <a:hlinkClick r:id="rId2"/>
              </a:rPr>
              <a:t>0808 2000 247</a:t>
            </a:r>
            <a:endParaRPr lang="en-GB" dirty="0"/>
          </a:p>
          <a:p>
            <a:endParaRPr lang="en-GB" dirty="0"/>
          </a:p>
          <a:p>
            <a:r>
              <a:rPr lang="en-GB" dirty="0"/>
              <a:t>999 call when not able to speak; call 999, cough, dial 55</a:t>
            </a:r>
          </a:p>
          <a:p>
            <a:r>
              <a:rPr lang="en-GB" dirty="0">
                <a:hlinkClick r:id="rId3"/>
              </a:rPr>
              <a:t>https://policeconduct.gov.uk/sites/default/files/Documents/research-learning/Silent_solution_poster.pdf</a:t>
            </a:r>
            <a:endParaRPr lang="en-GB" dirty="0"/>
          </a:p>
          <a:p>
            <a:endParaRPr lang="en-US" dirty="0"/>
          </a:p>
        </p:txBody>
      </p:sp>
    </p:spTree>
    <p:extLst>
      <p:ext uri="{BB962C8B-B14F-4D97-AF65-F5344CB8AC3E}">
        <p14:creationId xmlns:p14="http://schemas.microsoft.com/office/powerpoint/2010/main" val="1823439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28" y="171450"/>
            <a:ext cx="4365960" cy="61722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190" y="171450"/>
            <a:ext cx="4365960" cy="61722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1469" t="50160" r="76552" b="35940"/>
          <a:stretch/>
        </p:blipFill>
        <p:spPr>
          <a:xfrm>
            <a:off x="3205837" y="1975556"/>
            <a:ext cx="2992301" cy="2675466"/>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86" t="68635" r="77235" b="17465"/>
          <a:stretch/>
        </p:blipFill>
        <p:spPr>
          <a:xfrm>
            <a:off x="3205837" y="1975556"/>
            <a:ext cx="2992301" cy="2675466"/>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781" t="85526" r="76240" b="574"/>
          <a:stretch/>
        </p:blipFill>
        <p:spPr>
          <a:xfrm>
            <a:off x="3205837" y="1975556"/>
            <a:ext cx="2992301" cy="2675466"/>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939" t="9994" r="76909" b="76471"/>
          <a:stretch/>
        </p:blipFill>
        <p:spPr>
          <a:xfrm>
            <a:off x="3205837" y="1975556"/>
            <a:ext cx="2957690" cy="2675466"/>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2455" t="37121" r="76393" b="49344"/>
          <a:stretch/>
        </p:blipFill>
        <p:spPr>
          <a:xfrm>
            <a:off x="3257754" y="1975556"/>
            <a:ext cx="2957690" cy="2675466"/>
          </a:xfrm>
          <a:prstGeom prst="rect">
            <a:avLst/>
          </a:prstGeom>
        </p:spPr>
      </p:pic>
    </p:spTree>
    <p:extLst>
      <p:ext uri="{BB962C8B-B14F-4D97-AF65-F5344CB8AC3E}">
        <p14:creationId xmlns:p14="http://schemas.microsoft.com/office/powerpoint/2010/main" val="182900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Palliative care and bereavement</a:t>
            </a:r>
          </a:p>
        </p:txBody>
      </p:sp>
      <p:sp>
        <p:nvSpPr>
          <p:cNvPr id="3" name="Content Placeholder 2"/>
          <p:cNvSpPr>
            <a:spLocks noGrp="1"/>
          </p:cNvSpPr>
          <p:nvPr>
            <p:ph idx="1"/>
          </p:nvPr>
        </p:nvSpPr>
        <p:spPr>
          <a:xfrm>
            <a:off x="1812798" y="2786349"/>
            <a:ext cx="6280404" cy="2868353"/>
          </a:xfrm>
        </p:spPr>
        <p:txBody>
          <a:bodyPr>
            <a:normAutofit fontScale="85000" lnSpcReduction="10000"/>
          </a:bodyPr>
          <a:lstStyle/>
          <a:p>
            <a:r>
              <a:rPr lang="en-US" dirty="0"/>
              <a:t>How to tell the the children;</a:t>
            </a:r>
          </a:p>
          <a:p>
            <a:r>
              <a:rPr lang="en-US" dirty="0">
                <a:hlinkClick r:id="rId3"/>
              </a:rPr>
              <a:t>https://www.psych.ox.ac.uk/files/research/how-to-tell-children-that-someone-has-died.pdf</a:t>
            </a:r>
            <a:endParaRPr lang="en-US" dirty="0"/>
          </a:p>
          <a:p>
            <a:r>
              <a:rPr lang="en-US" dirty="0"/>
              <a:t>Phone calls breaking the news of bereavement;</a:t>
            </a:r>
          </a:p>
          <a:p>
            <a:r>
              <a:rPr lang="en-US" dirty="0">
                <a:hlinkClick r:id="rId4"/>
              </a:rPr>
              <a:t>https://www.rcpch.ac.uk/sites/default/files/2020-04/contacting_relatives_by_phone_to_communicate_death_of_a_patient_final.pdf</a:t>
            </a:r>
            <a:endParaRPr lang="en-US" dirty="0"/>
          </a:p>
          <a:p>
            <a:r>
              <a:rPr lang="en-US" dirty="0"/>
              <a:t>CYP palliative care; Richard House and the GOSH palliative care team; https://</a:t>
            </a:r>
            <a:r>
              <a:rPr lang="en-US" dirty="0" err="1"/>
              <a:t>www.england.nhs.uk</a:t>
            </a:r>
            <a:r>
              <a:rPr lang="en-US" dirty="0"/>
              <a:t>/coronavirus/</a:t>
            </a:r>
            <a:r>
              <a:rPr lang="en-US" dirty="0" err="1"/>
              <a:t>wp</a:t>
            </a:r>
            <a:r>
              <a:rPr lang="en-US" dirty="0"/>
              <a:t>-content/uploads/sites/52/2020/03/C0249-clinical-guidelines-children-young-people-with-palliative-care-needs-24-04-2020.pdf</a:t>
            </a:r>
          </a:p>
          <a:p>
            <a:endParaRPr lang="en-US" dirty="0"/>
          </a:p>
        </p:txBody>
      </p:sp>
    </p:spTree>
    <p:extLst>
      <p:ext uri="{BB962C8B-B14F-4D97-AF65-F5344CB8AC3E}">
        <p14:creationId xmlns:p14="http://schemas.microsoft.com/office/powerpoint/2010/main" val="34201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parents</a:t>
            </a:r>
          </a:p>
        </p:txBody>
      </p:sp>
      <p:sp>
        <p:nvSpPr>
          <p:cNvPr id="3" name="Content Placeholder 2"/>
          <p:cNvSpPr>
            <a:spLocks noGrp="1"/>
          </p:cNvSpPr>
          <p:nvPr>
            <p:ph idx="1"/>
          </p:nvPr>
        </p:nvSpPr>
        <p:spPr/>
        <p:txBody>
          <a:bodyPr>
            <a:normAutofit lnSpcReduction="10000"/>
          </a:bodyPr>
          <a:lstStyle/>
          <a:p>
            <a:r>
              <a:rPr lang="en-US" dirty="0"/>
              <a:t>Parents advice 111 leaflet</a:t>
            </a:r>
          </a:p>
          <a:p>
            <a:r>
              <a:rPr lang="en-GB" sz="1400" u="sng" dirty="0">
                <a:hlinkClick r:id="rId2"/>
              </a:rPr>
              <a:t>http://www.whenshouldiworry.com</a:t>
            </a:r>
            <a:endParaRPr lang="en-GB" sz="1400" u="sng" dirty="0"/>
          </a:p>
          <a:p>
            <a:r>
              <a:rPr lang="en-GB" u="sng" dirty="0"/>
              <a:t>Care Confident materials;</a:t>
            </a:r>
          </a:p>
          <a:p>
            <a:r>
              <a:rPr lang="en-GB" sz="1400" dirty="0">
                <a:hlinkClick r:id="rId3"/>
              </a:rPr>
              <a:t>https://www.towerhamletstogether.com/care-confident</a:t>
            </a:r>
            <a:endParaRPr lang="en-GB" sz="1400" dirty="0"/>
          </a:p>
          <a:p>
            <a:r>
              <a:rPr lang="en-US" dirty="0"/>
              <a:t>Parents of Children with Complex Needs;</a:t>
            </a:r>
            <a:endParaRPr lang="en-GB" dirty="0"/>
          </a:p>
          <a:p>
            <a:r>
              <a:rPr lang="en-GB" sz="1400" u="sng" dirty="0">
                <a:hlinkClick r:id="rId4"/>
              </a:rPr>
              <a:t>https://www.wellc</a:t>
            </a:r>
            <a:r>
              <a:rPr lang="en-GB" u="sng" dirty="0">
                <a:hlinkClick r:id="rId4"/>
              </a:rPr>
              <a:t>hild.org.uk/2020/03/11/covid-19-information-for-parents-and-carers/</a:t>
            </a:r>
            <a:endParaRPr lang="en-GB" dirty="0"/>
          </a:p>
          <a:p>
            <a:r>
              <a:rPr lang="en-GB" dirty="0"/>
              <a:t> Children with Cancer, advice for parents; </a:t>
            </a:r>
            <a:r>
              <a:rPr lang="en-GB" sz="1400" u="sng" dirty="0">
                <a:hlinkClick r:id="rId5"/>
              </a:rPr>
              <a:t>https://www.cclg.org.uk/Coronavirus-advice</a:t>
            </a:r>
            <a:r>
              <a:rPr lang="en-GB" sz="1400" dirty="0"/>
              <a:t> </a:t>
            </a:r>
          </a:p>
          <a:p>
            <a:endParaRPr lang="en-GB" sz="1400" dirty="0"/>
          </a:p>
          <a:p>
            <a:endParaRPr lang="en-US" dirty="0"/>
          </a:p>
        </p:txBody>
      </p:sp>
    </p:spTree>
    <p:extLst>
      <p:ext uri="{BB962C8B-B14F-4D97-AF65-F5344CB8AC3E}">
        <p14:creationId xmlns:p14="http://schemas.microsoft.com/office/powerpoint/2010/main" val="31330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3801" y="0"/>
            <a:ext cx="4833434" cy="6839918"/>
          </a:xfrm>
        </p:spPr>
      </p:pic>
    </p:spTree>
    <p:extLst>
      <p:ext uri="{BB962C8B-B14F-4D97-AF65-F5344CB8AC3E}">
        <p14:creationId xmlns:p14="http://schemas.microsoft.com/office/powerpoint/2010/main" val="7500633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7300" y="0"/>
            <a:ext cx="4846211" cy="6858000"/>
          </a:xfrm>
          <a:prstGeom prst="rect">
            <a:avLst/>
          </a:prstGeom>
        </p:spPr>
      </p:pic>
    </p:spTree>
    <p:extLst>
      <p:ext uri="{BB962C8B-B14F-4D97-AF65-F5344CB8AC3E}">
        <p14:creationId xmlns:p14="http://schemas.microsoft.com/office/powerpoint/2010/main" val="82604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recoverY</a:t>
            </a:r>
            <a:endParaRPr lang="en-US" dirty="0"/>
          </a:p>
        </p:txBody>
      </p:sp>
      <p:sp>
        <p:nvSpPr>
          <p:cNvPr id="3" name="Content Placeholder 2"/>
          <p:cNvSpPr>
            <a:spLocks noGrp="1"/>
          </p:cNvSpPr>
          <p:nvPr>
            <p:ph idx="1"/>
          </p:nvPr>
        </p:nvSpPr>
        <p:spPr/>
        <p:txBody>
          <a:bodyPr/>
          <a:lstStyle/>
          <a:p>
            <a:r>
              <a:rPr lang="en-US" dirty="0"/>
              <a:t>Mental health impacts</a:t>
            </a:r>
          </a:p>
          <a:p>
            <a:r>
              <a:rPr lang="en-US" dirty="0"/>
              <a:t>Obesity and Exercise </a:t>
            </a:r>
          </a:p>
          <a:p>
            <a:r>
              <a:rPr lang="en-US" dirty="0"/>
              <a:t>“New Normal”, what can we learn?</a:t>
            </a:r>
          </a:p>
        </p:txBody>
      </p:sp>
    </p:spTree>
    <p:extLst>
      <p:ext uri="{BB962C8B-B14F-4D97-AF65-F5344CB8AC3E}">
        <p14:creationId xmlns:p14="http://schemas.microsoft.com/office/powerpoint/2010/main" val="1700857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Breastfeeding; No evidence of vertical transmission yet, WHO recommend hand washing and mask if mother infected;</a:t>
            </a:r>
          </a:p>
          <a:p>
            <a:r>
              <a:rPr lang="en-US" dirty="0">
                <a:hlinkClick r:id="rId2"/>
              </a:rPr>
              <a:t>https://www.who.int/news-room/q-a-detail/q-a-on-covid-19-and-breastfeeding</a:t>
            </a:r>
            <a:endParaRPr lang="en-US" dirty="0"/>
          </a:p>
          <a:p>
            <a:r>
              <a:rPr lang="en-US" dirty="0" err="1"/>
              <a:t>Unicef</a:t>
            </a:r>
            <a:r>
              <a:rPr lang="en-US" dirty="0"/>
              <a:t> guidance;</a:t>
            </a:r>
          </a:p>
          <a:p>
            <a:r>
              <a:rPr lang="en-US" dirty="0"/>
              <a:t>Unicef-UK-Baby-Friendly-Initiative-statement-on-infant-feeding-during-the-Covid-19-outbreak</a:t>
            </a:r>
          </a:p>
        </p:txBody>
      </p:sp>
    </p:spTree>
    <p:extLst>
      <p:ext uri="{BB962C8B-B14F-4D97-AF65-F5344CB8AC3E}">
        <p14:creationId xmlns:p14="http://schemas.microsoft.com/office/powerpoint/2010/main" val="212350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Assessing children remotely, and F2F</a:t>
            </a:r>
          </a:p>
          <a:p>
            <a:r>
              <a:rPr lang="en-US" dirty="0"/>
              <a:t>Opportunities for integrated working, </a:t>
            </a:r>
            <a:r>
              <a:rPr lang="en-US" dirty="0" err="1"/>
              <a:t>eg</a:t>
            </a:r>
            <a:r>
              <a:rPr lang="en-US" dirty="0"/>
              <a:t> the 6-8 week check, 0-19s service, Health Spot and Safe East, Locality </a:t>
            </a:r>
            <a:r>
              <a:rPr lang="en-US"/>
              <a:t>Paediatricians</a:t>
            </a:r>
            <a:endParaRPr lang="en-US" dirty="0"/>
          </a:p>
          <a:p>
            <a:r>
              <a:rPr lang="en-US" dirty="0"/>
              <a:t>Mental Health and service update</a:t>
            </a:r>
          </a:p>
          <a:p>
            <a:r>
              <a:rPr lang="en-US" dirty="0"/>
              <a:t>Medically vulnerable children for “shielding”</a:t>
            </a:r>
          </a:p>
          <a:p>
            <a:r>
              <a:rPr lang="en-US" dirty="0"/>
              <a:t>Other vulnerabilities, safeguarding and working with partners</a:t>
            </a:r>
          </a:p>
          <a:p>
            <a:r>
              <a:rPr lang="en-US" dirty="0"/>
              <a:t>Resources</a:t>
            </a:r>
          </a:p>
          <a:p>
            <a:endParaRPr lang="en-US" dirty="0"/>
          </a:p>
          <a:p>
            <a:endParaRPr lang="en-US" dirty="0"/>
          </a:p>
          <a:p>
            <a:endParaRPr lang="en-US" dirty="0"/>
          </a:p>
        </p:txBody>
      </p:sp>
    </p:spTree>
    <p:extLst>
      <p:ext uri="{BB962C8B-B14F-4D97-AF65-F5344CB8AC3E}">
        <p14:creationId xmlns:p14="http://schemas.microsoft.com/office/powerpoint/2010/main" val="98067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Assessing children</a:t>
            </a:r>
          </a:p>
        </p:txBody>
      </p:sp>
      <p:sp>
        <p:nvSpPr>
          <p:cNvPr id="3" name="Content Placeholder 2"/>
          <p:cNvSpPr>
            <a:spLocks noGrp="1"/>
          </p:cNvSpPr>
          <p:nvPr>
            <p:ph idx="1"/>
          </p:nvPr>
        </p:nvSpPr>
        <p:spPr/>
        <p:txBody>
          <a:bodyPr/>
          <a:lstStyle/>
          <a:p>
            <a:r>
              <a:rPr lang="en-US" dirty="0"/>
              <a:t>Same criteria and pathways</a:t>
            </a:r>
            <a:r>
              <a:rPr lang="mr-IN" dirty="0"/>
              <a:t>………</a:t>
            </a:r>
            <a:endParaRPr lang="en-US" dirty="0"/>
          </a:p>
          <a:p>
            <a:endParaRPr lang="en-US" dirty="0"/>
          </a:p>
          <a:p>
            <a:r>
              <a:rPr lang="mr-IN" dirty="0"/>
              <a:t>…………………………………………</a:t>
            </a:r>
            <a:r>
              <a:rPr lang="en-GB" dirty="0"/>
              <a:t>b</a:t>
            </a:r>
            <a:r>
              <a:rPr lang="en-US" dirty="0" err="1"/>
              <a:t>ut</a:t>
            </a:r>
            <a:r>
              <a:rPr lang="en-US" dirty="0"/>
              <a:t> a new context</a:t>
            </a:r>
          </a:p>
        </p:txBody>
      </p:sp>
    </p:spTree>
    <p:extLst>
      <p:ext uri="{BB962C8B-B14F-4D97-AF65-F5344CB8AC3E}">
        <p14:creationId xmlns:p14="http://schemas.microsoft.com/office/powerpoint/2010/main" val="2032790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consultations</a:t>
            </a:r>
          </a:p>
        </p:txBody>
      </p:sp>
      <p:sp>
        <p:nvSpPr>
          <p:cNvPr id="3" name="Content Placeholder 2"/>
          <p:cNvSpPr>
            <a:spLocks noGrp="1"/>
          </p:cNvSpPr>
          <p:nvPr>
            <p:ph idx="1"/>
          </p:nvPr>
        </p:nvSpPr>
        <p:spPr>
          <a:xfrm>
            <a:off x="1739883" y="2625346"/>
            <a:ext cx="6432568" cy="3101983"/>
          </a:xfrm>
        </p:spPr>
        <p:txBody>
          <a:bodyPr>
            <a:normAutofit fontScale="85000" lnSpcReduction="10000"/>
          </a:bodyPr>
          <a:lstStyle/>
          <a:p>
            <a:r>
              <a:rPr lang="en-US" dirty="0"/>
              <a:t>Where are they and who is in the home/room? Consider video 360deg view.</a:t>
            </a:r>
          </a:p>
          <a:p>
            <a:r>
              <a:rPr lang="en-US" dirty="0"/>
              <a:t>“Are you able to answer my questions safely?”</a:t>
            </a:r>
          </a:p>
          <a:p>
            <a:r>
              <a:rPr lang="en-US" dirty="0"/>
              <a:t>Avoid using a family member for advocacy if possible. Language shop conference call etc.</a:t>
            </a:r>
          </a:p>
          <a:p>
            <a:r>
              <a:rPr lang="en-US" dirty="0"/>
              <a:t>How is the child behaving, what are they doing? Note activity levels.</a:t>
            </a:r>
          </a:p>
          <a:p>
            <a:r>
              <a:rPr lang="en-US" dirty="0"/>
              <a:t>What has the oral intake of the child been today and when last passed urine? (note reduced fluids by 50% , not PU for 12hrs, or &lt; 3 wet nappies in 24hrs)</a:t>
            </a:r>
          </a:p>
          <a:p>
            <a:r>
              <a:rPr lang="en-US" dirty="0"/>
              <a:t>Can parents obtain a digital thermometer and check the </a:t>
            </a:r>
            <a:r>
              <a:rPr lang="en-US" dirty="0" err="1"/>
              <a:t>axilliary</a:t>
            </a:r>
            <a:r>
              <a:rPr lang="en-US" dirty="0"/>
              <a:t> temp?</a:t>
            </a:r>
          </a:p>
          <a:p>
            <a:r>
              <a:rPr lang="en-US" dirty="0"/>
              <a:t>Ask how they are managing with lockdown, what are the challenges?</a:t>
            </a:r>
          </a:p>
          <a:p>
            <a:endParaRPr lang="en-US" dirty="0"/>
          </a:p>
        </p:txBody>
      </p:sp>
    </p:spTree>
    <p:extLst>
      <p:ext uri="{BB962C8B-B14F-4D97-AF65-F5344CB8AC3E}">
        <p14:creationId xmlns:p14="http://schemas.microsoft.com/office/powerpoint/2010/main" val="8021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883" y="1129792"/>
            <a:ext cx="6432568" cy="1188720"/>
          </a:xfrm>
        </p:spPr>
        <p:txBody>
          <a:bodyPr/>
          <a:lstStyle/>
          <a:p>
            <a:r>
              <a:rPr lang="en-US" dirty="0"/>
              <a:t>Consider where best to examine - when necessary</a:t>
            </a:r>
          </a:p>
        </p:txBody>
      </p:sp>
      <p:sp>
        <p:nvSpPr>
          <p:cNvPr id="3" name="Content Placeholder 2"/>
          <p:cNvSpPr>
            <a:spLocks noGrp="1"/>
          </p:cNvSpPr>
          <p:nvPr>
            <p:ph idx="1"/>
          </p:nvPr>
        </p:nvSpPr>
        <p:spPr/>
        <p:txBody>
          <a:bodyPr/>
          <a:lstStyle/>
          <a:p>
            <a:r>
              <a:rPr lang="en-US" dirty="0"/>
              <a:t>Assess C19 infection risk</a:t>
            </a:r>
          </a:p>
          <a:p>
            <a:r>
              <a:rPr lang="en-US" dirty="0"/>
              <a:t>Share decisions with a colleague</a:t>
            </a:r>
          </a:p>
          <a:p>
            <a:r>
              <a:rPr lang="en-US" dirty="0"/>
              <a:t>The child and one adult</a:t>
            </a:r>
          </a:p>
          <a:p>
            <a:endParaRPr lang="en-US" dirty="0"/>
          </a:p>
        </p:txBody>
      </p:sp>
    </p:spTree>
    <p:extLst>
      <p:ext uri="{BB962C8B-B14F-4D97-AF65-F5344CB8AC3E}">
        <p14:creationId xmlns:p14="http://schemas.microsoft.com/office/powerpoint/2010/main" val="52027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77155" y="-282082"/>
            <a:ext cx="5779911" cy="8179304"/>
          </a:xfrm>
        </p:spPr>
      </p:pic>
      <p:sp>
        <p:nvSpPr>
          <p:cNvPr id="10" name="Chevron 9"/>
          <p:cNvSpPr/>
          <p:nvPr/>
        </p:nvSpPr>
        <p:spPr>
          <a:xfrm>
            <a:off x="2488384" y="1083882"/>
            <a:ext cx="244345" cy="87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hevron 10"/>
          <p:cNvSpPr/>
          <p:nvPr/>
        </p:nvSpPr>
        <p:spPr>
          <a:xfrm>
            <a:off x="2494548" y="1609261"/>
            <a:ext cx="244345" cy="87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2488384" y="2748251"/>
            <a:ext cx="244345" cy="87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a:off x="2488383" y="3720379"/>
            <a:ext cx="244345" cy="87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2488382" y="5086343"/>
            <a:ext cx="244345" cy="8719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8350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MANAGEMENT BY REMOTE ASSESSMENT(E.G. TELEPHONE TRIAGE)</a:t>
            </a:r>
          </a:p>
        </p:txBody>
      </p:sp>
      <p:sp>
        <p:nvSpPr>
          <p:cNvPr id="3" name="Content Placeholder 2"/>
          <p:cNvSpPr>
            <a:spLocks noGrp="1"/>
          </p:cNvSpPr>
          <p:nvPr>
            <p:ph idx="1"/>
          </p:nvPr>
        </p:nvSpPr>
        <p:spPr/>
        <p:txBody>
          <a:bodyPr>
            <a:normAutofit fontScale="92500" lnSpcReduction="10000"/>
          </a:bodyPr>
          <a:lstStyle/>
          <a:p>
            <a:r>
              <a:rPr lang="en-US" dirty="0"/>
              <a:t>Children whose symptoms suggest an immediate life-threatening illness should be referred immediately for emergency medical care (usually via 999 -ambulance)</a:t>
            </a:r>
          </a:p>
          <a:p>
            <a:r>
              <a:rPr lang="en-US" dirty="0"/>
              <a:t>Children with any </a:t>
            </a:r>
            <a:r>
              <a:rPr lang="en-US" dirty="0">
                <a:solidFill>
                  <a:srgbClr val="FF0000"/>
                </a:solidFill>
              </a:rPr>
              <a:t>red</a:t>
            </a:r>
            <a:r>
              <a:rPr lang="en-US" dirty="0"/>
              <a:t> features but who are not considered to have an immediately life-threatening illness should be assessed urgently in a face to face setting within 2 hours.</a:t>
            </a:r>
          </a:p>
          <a:p>
            <a:r>
              <a:rPr lang="en-US" dirty="0"/>
              <a:t>Children with </a:t>
            </a:r>
            <a:r>
              <a:rPr lang="en-US" dirty="0">
                <a:solidFill>
                  <a:srgbClr val="FFC000"/>
                </a:solidFill>
              </a:rPr>
              <a:t>amber</a:t>
            </a:r>
            <a:r>
              <a:rPr lang="en-US" dirty="0"/>
              <a:t> but no red features should be assessed in a face to face setting. </a:t>
            </a:r>
          </a:p>
          <a:p>
            <a:r>
              <a:rPr lang="en-US" dirty="0"/>
              <a:t>Children with </a:t>
            </a:r>
            <a:r>
              <a:rPr lang="en-US" dirty="0">
                <a:solidFill>
                  <a:srgbClr val="00B050"/>
                </a:solidFill>
              </a:rPr>
              <a:t>green</a:t>
            </a:r>
            <a:r>
              <a:rPr lang="en-US" dirty="0"/>
              <a:t> features only can be cared for at home with appropriate advice for </a:t>
            </a:r>
            <a:r>
              <a:rPr lang="en-US" dirty="0" err="1"/>
              <a:t>carers</a:t>
            </a:r>
            <a:r>
              <a:rPr lang="en-US" dirty="0"/>
              <a:t>, including advice on when to seek further attention from healthcare services.</a:t>
            </a:r>
          </a:p>
        </p:txBody>
      </p:sp>
    </p:spTree>
    <p:extLst>
      <p:ext uri="{BB962C8B-B14F-4D97-AF65-F5344CB8AC3E}">
        <p14:creationId xmlns:p14="http://schemas.microsoft.com/office/powerpoint/2010/main" val="151348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minute assessment</a:t>
            </a:r>
          </a:p>
        </p:txBody>
      </p:sp>
      <p:sp>
        <p:nvSpPr>
          <p:cNvPr id="3" name="Content Placeholder 2"/>
          <p:cNvSpPr>
            <a:spLocks noGrp="1"/>
          </p:cNvSpPr>
          <p:nvPr>
            <p:ph idx="1"/>
          </p:nvPr>
        </p:nvSpPr>
        <p:spPr/>
        <p:txBody>
          <a:bodyPr/>
          <a:lstStyle/>
          <a:p>
            <a:r>
              <a:rPr lang="en-GB" u="sng" dirty="0">
                <a:hlinkClick r:id="rId2"/>
              </a:rPr>
              <a:t>https://spottingthesickchild.com/videos/basic-child-assessment/3-minute-toolkit/3-min-toolkit-demo/3-min-toolkit-demo/</a:t>
            </a:r>
            <a:endParaRPr lang="en-GB" dirty="0"/>
          </a:p>
          <a:p>
            <a:endParaRPr lang="en-US" dirty="0"/>
          </a:p>
        </p:txBody>
      </p:sp>
    </p:spTree>
    <p:extLst>
      <p:ext uri="{BB962C8B-B14F-4D97-AF65-F5344CB8AC3E}">
        <p14:creationId xmlns:p14="http://schemas.microsoft.com/office/powerpoint/2010/main" val="302391347"/>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1477</TotalTime>
  <Words>1274</Words>
  <Application>Microsoft Office PowerPoint</Application>
  <PresentationFormat>A4 Paper (210x297 mm)</PresentationFormat>
  <Paragraphs>157</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Gill Sans MT</vt:lpstr>
      <vt:lpstr>Parcel</vt:lpstr>
      <vt:lpstr>Children and Young people in primary care</vt:lpstr>
      <vt:lpstr>C19 is generally affecting adults but….</vt:lpstr>
      <vt:lpstr>agenda</vt:lpstr>
      <vt:lpstr>Assessing children</vt:lpstr>
      <vt:lpstr>Remote consultations</vt:lpstr>
      <vt:lpstr>Consider where best to examine - when necessary</vt:lpstr>
      <vt:lpstr>PowerPoint Presentation</vt:lpstr>
      <vt:lpstr>MANAGEMENT BY REMOTE ASSESSMENT(E.G. TELEPHONE TRIAGE)</vt:lpstr>
      <vt:lpstr>3 minute assessment</vt:lpstr>
      <vt:lpstr>Kawasaki disease?</vt:lpstr>
      <vt:lpstr>Tonsillitis?</vt:lpstr>
      <vt:lpstr>Ibuprofen?</vt:lpstr>
      <vt:lpstr>Paediatric support</vt:lpstr>
      <vt:lpstr>Integrated Contacts</vt:lpstr>
      <vt:lpstr>Adolescent health</vt:lpstr>
      <vt:lpstr>Medically high risk children for screening</vt:lpstr>
      <vt:lpstr>asthma</vt:lpstr>
      <vt:lpstr>Mental health</vt:lpstr>
      <vt:lpstr>safeguarding</vt:lpstr>
      <vt:lpstr>PowerPoint Presentation</vt:lpstr>
      <vt:lpstr>Domestic abuse</vt:lpstr>
      <vt:lpstr>PowerPoint Presentation</vt:lpstr>
      <vt:lpstr>Palliative care and bereavement</vt:lpstr>
      <vt:lpstr>Resources for parents</vt:lpstr>
      <vt:lpstr>PowerPoint Presentation</vt:lpstr>
      <vt:lpstr>PowerPoint Presentation</vt:lpstr>
      <vt:lpstr>recoverY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 in primary care</dc:title>
  <dc:creator>Twenty Four</dc:creator>
  <cp:lastModifiedBy>Kenny S</cp:lastModifiedBy>
  <cp:revision>37</cp:revision>
  <dcterms:created xsi:type="dcterms:W3CDTF">2020-04-27T08:27:20Z</dcterms:created>
  <dcterms:modified xsi:type="dcterms:W3CDTF">2020-05-06T10:42:10Z</dcterms:modified>
</cp:coreProperties>
</file>