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0" d="100"/>
          <a:sy n="80" d="100"/>
        </p:scale>
        <p:origin x="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DA3A0CE-304B-47CC-8AA4-1F0814B47AE4}" type="datetimeFigureOut">
              <a:rPr lang="en-GB" smtClean="0"/>
              <a:t>05/07/2021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2C50C8-67C5-4AC3-9A8E-D6D696FE3141}" type="slidenum">
              <a:rPr lang="en-GB" smtClean="0"/>
              <a:t>‹#›</a:t>
            </a:fld>
            <a:endParaRPr lang="en-GB"/>
          </a:p>
        </p:txBody>
      </p:sp>
    </p:spTree>
    <p:extLst>
      <p:ext uri="{BB962C8B-B14F-4D97-AF65-F5344CB8AC3E}">
        <p14:creationId xmlns:p14="http://schemas.microsoft.com/office/powerpoint/2010/main" val="2474905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A3A0CE-304B-47CC-8AA4-1F0814B47AE4}" type="datetimeFigureOut">
              <a:rPr lang="en-GB" smtClean="0"/>
              <a:t>05/07/2021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2C50C8-67C5-4AC3-9A8E-D6D696FE3141}" type="slidenum">
              <a:rPr lang="en-GB" smtClean="0"/>
              <a:t>‹#›</a:t>
            </a:fld>
            <a:endParaRPr lang="en-GB"/>
          </a:p>
        </p:txBody>
      </p:sp>
    </p:spTree>
    <p:extLst>
      <p:ext uri="{BB962C8B-B14F-4D97-AF65-F5344CB8AC3E}">
        <p14:creationId xmlns:p14="http://schemas.microsoft.com/office/powerpoint/2010/main" val="811542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A3A0CE-304B-47CC-8AA4-1F0814B47AE4}" type="datetimeFigureOut">
              <a:rPr lang="en-GB" smtClean="0"/>
              <a:t>05/07/2021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2C50C8-67C5-4AC3-9A8E-D6D696FE3141}" type="slidenum">
              <a:rPr lang="en-GB" smtClean="0"/>
              <a:t>‹#›</a:t>
            </a:fld>
            <a:endParaRPr lang="en-GB"/>
          </a:p>
        </p:txBody>
      </p:sp>
    </p:spTree>
    <p:extLst>
      <p:ext uri="{BB962C8B-B14F-4D97-AF65-F5344CB8AC3E}">
        <p14:creationId xmlns:p14="http://schemas.microsoft.com/office/powerpoint/2010/main" val="3699014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A3A0CE-304B-47CC-8AA4-1F0814B47AE4}" type="datetimeFigureOut">
              <a:rPr lang="en-GB" smtClean="0"/>
              <a:t>05/07/2021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2C50C8-67C5-4AC3-9A8E-D6D696FE3141}" type="slidenum">
              <a:rPr lang="en-GB" smtClean="0"/>
              <a:t>‹#›</a:t>
            </a:fld>
            <a:endParaRPr lang="en-GB"/>
          </a:p>
        </p:txBody>
      </p:sp>
    </p:spTree>
    <p:extLst>
      <p:ext uri="{BB962C8B-B14F-4D97-AF65-F5344CB8AC3E}">
        <p14:creationId xmlns:p14="http://schemas.microsoft.com/office/powerpoint/2010/main" val="4215116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A3A0CE-304B-47CC-8AA4-1F0814B47AE4}" type="datetimeFigureOut">
              <a:rPr lang="en-GB" smtClean="0"/>
              <a:t>05/07/2021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2C50C8-67C5-4AC3-9A8E-D6D696FE3141}" type="slidenum">
              <a:rPr lang="en-GB" smtClean="0"/>
              <a:t>‹#›</a:t>
            </a:fld>
            <a:endParaRPr lang="en-GB"/>
          </a:p>
        </p:txBody>
      </p:sp>
    </p:spTree>
    <p:extLst>
      <p:ext uri="{BB962C8B-B14F-4D97-AF65-F5344CB8AC3E}">
        <p14:creationId xmlns:p14="http://schemas.microsoft.com/office/powerpoint/2010/main" val="1762929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DA3A0CE-304B-47CC-8AA4-1F0814B47AE4}" type="datetimeFigureOut">
              <a:rPr lang="en-GB" smtClean="0"/>
              <a:t>05/07/2021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2C50C8-67C5-4AC3-9A8E-D6D696FE3141}" type="slidenum">
              <a:rPr lang="en-GB" smtClean="0"/>
              <a:t>‹#›</a:t>
            </a:fld>
            <a:endParaRPr lang="en-GB"/>
          </a:p>
        </p:txBody>
      </p:sp>
    </p:spTree>
    <p:extLst>
      <p:ext uri="{BB962C8B-B14F-4D97-AF65-F5344CB8AC3E}">
        <p14:creationId xmlns:p14="http://schemas.microsoft.com/office/powerpoint/2010/main" val="4020552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DA3A0CE-304B-47CC-8AA4-1F0814B47AE4}" type="datetimeFigureOut">
              <a:rPr lang="en-GB" smtClean="0"/>
              <a:t>05/07/2021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32C50C8-67C5-4AC3-9A8E-D6D696FE3141}" type="slidenum">
              <a:rPr lang="en-GB" smtClean="0"/>
              <a:t>‹#›</a:t>
            </a:fld>
            <a:endParaRPr lang="en-GB"/>
          </a:p>
        </p:txBody>
      </p:sp>
    </p:spTree>
    <p:extLst>
      <p:ext uri="{BB962C8B-B14F-4D97-AF65-F5344CB8AC3E}">
        <p14:creationId xmlns:p14="http://schemas.microsoft.com/office/powerpoint/2010/main" val="2493135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DA3A0CE-304B-47CC-8AA4-1F0814B47AE4}" type="datetimeFigureOut">
              <a:rPr lang="en-GB" smtClean="0"/>
              <a:t>05/07/2021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32C50C8-67C5-4AC3-9A8E-D6D696FE3141}" type="slidenum">
              <a:rPr lang="en-GB" smtClean="0"/>
              <a:t>‹#›</a:t>
            </a:fld>
            <a:endParaRPr lang="en-GB"/>
          </a:p>
        </p:txBody>
      </p:sp>
    </p:spTree>
    <p:extLst>
      <p:ext uri="{BB962C8B-B14F-4D97-AF65-F5344CB8AC3E}">
        <p14:creationId xmlns:p14="http://schemas.microsoft.com/office/powerpoint/2010/main" val="2643526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A3A0CE-304B-47CC-8AA4-1F0814B47AE4}" type="datetimeFigureOut">
              <a:rPr lang="en-GB" smtClean="0"/>
              <a:t>05/07/2021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32C50C8-67C5-4AC3-9A8E-D6D696FE3141}" type="slidenum">
              <a:rPr lang="en-GB" smtClean="0"/>
              <a:t>‹#›</a:t>
            </a:fld>
            <a:endParaRPr lang="en-GB"/>
          </a:p>
        </p:txBody>
      </p:sp>
    </p:spTree>
    <p:extLst>
      <p:ext uri="{BB962C8B-B14F-4D97-AF65-F5344CB8AC3E}">
        <p14:creationId xmlns:p14="http://schemas.microsoft.com/office/powerpoint/2010/main" val="3799364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A3A0CE-304B-47CC-8AA4-1F0814B47AE4}" type="datetimeFigureOut">
              <a:rPr lang="en-GB" smtClean="0"/>
              <a:t>05/07/2021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2C50C8-67C5-4AC3-9A8E-D6D696FE3141}" type="slidenum">
              <a:rPr lang="en-GB" smtClean="0"/>
              <a:t>‹#›</a:t>
            </a:fld>
            <a:endParaRPr lang="en-GB"/>
          </a:p>
        </p:txBody>
      </p:sp>
    </p:spTree>
    <p:extLst>
      <p:ext uri="{BB962C8B-B14F-4D97-AF65-F5344CB8AC3E}">
        <p14:creationId xmlns:p14="http://schemas.microsoft.com/office/powerpoint/2010/main" val="14937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A3A0CE-304B-47CC-8AA4-1F0814B47AE4}" type="datetimeFigureOut">
              <a:rPr lang="en-GB" smtClean="0"/>
              <a:t>05/07/2021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2C50C8-67C5-4AC3-9A8E-D6D696FE3141}" type="slidenum">
              <a:rPr lang="en-GB" smtClean="0"/>
              <a:t>‹#›</a:t>
            </a:fld>
            <a:endParaRPr lang="en-GB"/>
          </a:p>
        </p:txBody>
      </p:sp>
    </p:spTree>
    <p:extLst>
      <p:ext uri="{BB962C8B-B14F-4D97-AF65-F5344CB8AC3E}">
        <p14:creationId xmlns:p14="http://schemas.microsoft.com/office/powerpoint/2010/main" val="1635862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A3A0CE-304B-47CC-8AA4-1F0814B47AE4}" type="datetimeFigureOut">
              <a:rPr lang="en-GB" smtClean="0"/>
              <a:t>05/07/2021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2C50C8-67C5-4AC3-9A8E-D6D696FE3141}" type="slidenum">
              <a:rPr lang="en-GB" smtClean="0"/>
              <a:t>‹#›</a:t>
            </a:fld>
            <a:endParaRPr lang="en-GB"/>
          </a:p>
        </p:txBody>
      </p:sp>
    </p:spTree>
    <p:extLst>
      <p:ext uri="{BB962C8B-B14F-4D97-AF65-F5344CB8AC3E}">
        <p14:creationId xmlns:p14="http://schemas.microsoft.com/office/powerpoint/2010/main" val="30506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Grp="1" noChangeArrowheads="1"/>
          </p:cNvSpPr>
          <p:nvPr>
            <p:ph type="ctrTitle"/>
          </p:nvPr>
        </p:nvSpPr>
        <p:spPr bwMode="auto">
          <a:xfrm>
            <a:off x="2613801" y="206674"/>
            <a:ext cx="7033405" cy="412451"/>
          </a:xfrm>
          <a:prstGeom prst="rect">
            <a:avLst/>
          </a:prstGeom>
          <a:ln>
            <a:solidFill>
              <a:schemeClr val="tx1"/>
            </a:solidFill>
            <a:headEnd/>
            <a:tailEnd/>
          </a:ln>
        </p:spPr>
        <p:style>
          <a:lnRef idx="2">
            <a:schemeClr val="accent5"/>
          </a:lnRef>
          <a:fillRef idx="1">
            <a:schemeClr val="lt1"/>
          </a:fillRef>
          <a:effectRef idx="0">
            <a:schemeClr val="accent5"/>
          </a:effectRef>
          <a:fontRef idx="minor">
            <a:schemeClr val="dk1"/>
          </a:fontRef>
        </p:style>
        <p:txBody>
          <a:bodyPr rot="0" vert="horz" wrap="square" lIns="91440" tIns="45720" rIns="91440" bIns="45720" anchor="t" anchorCtr="0">
            <a:noAutofit/>
          </a:bodyPr>
          <a:lstStyle/>
          <a:p>
            <a:pPr algn="ctr">
              <a:lnSpc>
                <a:spcPct val="107000"/>
              </a:lnSpc>
              <a:spcAft>
                <a:spcPts val="0"/>
              </a:spcAft>
            </a:pPr>
            <a:r>
              <a:rPr lang="en-GB" sz="20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Bruising or suspected non accidental in children (NAI)</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ubtitle 2"/>
          <p:cNvSpPr txBox="1">
            <a:spLocks/>
          </p:cNvSpPr>
          <p:nvPr/>
        </p:nvSpPr>
        <p:spPr>
          <a:xfrm>
            <a:off x="485236" y="1733397"/>
            <a:ext cx="3686355" cy="1175333"/>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b="1" dirty="0">
                <a:latin typeface="Arial" panose="020B0604020202020204" pitchFamily="34" charset="0"/>
                <a:cs typeface="Arial" panose="020B0604020202020204" pitchFamily="34" charset="0"/>
              </a:rPr>
              <a:t>Any bruise / injury in a non-mobile child</a:t>
            </a:r>
            <a:r>
              <a:rPr lang="en-GB" sz="1400" dirty="0">
                <a:latin typeface="Arial" panose="020B0604020202020204" pitchFamily="34" charset="0"/>
                <a:cs typeface="Arial" panose="020B0604020202020204" pitchFamily="34" charset="0"/>
              </a:rPr>
              <a:t> or</a:t>
            </a:r>
            <a:r>
              <a:rPr lang="en-GB" sz="1400" b="1" dirty="0">
                <a:latin typeface="Arial" panose="020B0604020202020204" pitchFamily="34" charset="0"/>
                <a:cs typeface="Arial" panose="020B0604020202020204" pitchFamily="34" charset="0"/>
              </a:rPr>
              <a:t>  </a:t>
            </a:r>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Any </a:t>
            </a:r>
            <a:r>
              <a:rPr lang="en-GB" sz="1400" b="1" dirty="0">
                <a:latin typeface="Arial" panose="020B0604020202020204" pitchFamily="34" charset="0"/>
                <a:cs typeface="Arial" panose="020B0604020202020204" pitchFamily="34" charset="0"/>
              </a:rPr>
              <a:t>suspicious</a:t>
            </a:r>
            <a:r>
              <a:rPr lang="en-GB" sz="1400" dirty="0">
                <a:latin typeface="Arial" panose="020B0604020202020204" pitchFamily="34" charset="0"/>
                <a:cs typeface="Arial" panose="020B0604020202020204" pitchFamily="34" charset="0"/>
              </a:rPr>
              <a:t> bruising / injury in a mobile child under the age of 2  </a:t>
            </a:r>
          </a:p>
        </p:txBody>
      </p:sp>
      <p:sp>
        <p:nvSpPr>
          <p:cNvPr id="7" name="TextBox 6"/>
          <p:cNvSpPr txBox="1"/>
          <p:nvPr/>
        </p:nvSpPr>
        <p:spPr>
          <a:xfrm>
            <a:off x="485236" y="3445038"/>
            <a:ext cx="3686355" cy="2893100"/>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marL="342900" indent="-342900">
              <a:buFont typeface="+mj-lt"/>
              <a:buAutoNum type="arabicPeriod"/>
            </a:pPr>
            <a:r>
              <a:rPr lang="en-GB" sz="1400" dirty="0" smtClean="0">
                <a:latin typeface="Arial" panose="020B0604020202020204" pitchFamily="34" charset="0"/>
                <a:cs typeface="Arial" panose="020B0604020202020204" pitchFamily="34" charset="0"/>
              </a:rPr>
              <a:t>Notify On-call </a:t>
            </a:r>
            <a:r>
              <a:rPr lang="en-GB" sz="1400" dirty="0">
                <a:latin typeface="Arial" panose="020B0604020202020204" pitchFamily="34" charset="0"/>
                <a:cs typeface="Arial" panose="020B0604020202020204" pitchFamily="34" charset="0"/>
              </a:rPr>
              <a:t>Consultant Paediatrician </a:t>
            </a:r>
            <a:r>
              <a:rPr lang="en-GB" sz="1400" dirty="0" smtClean="0">
                <a:latin typeface="Arial" panose="020B0604020202020204" pitchFamily="34" charset="0"/>
                <a:cs typeface="Arial" panose="020B0604020202020204" pitchFamily="34" charset="0"/>
              </a:rPr>
              <a:t>via </a:t>
            </a:r>
            <a:r>
              <a:rPr lang="en-GB" sz="1400" b="1" dirty="0" smtClean="0">
                <a:latin typeface="Arial" panose="020B0604020202020204" pitchFamily="34" charset="0"/>
                <a:cs typeface="Arial" panose="020B0604020202020204" pitchFamily="34" charset="0"/>
              </a:rPr>
              <a:t>07919 598173                            </a:t>
            </a:r>
            <a:r>
              <a:rPr lang="en-GB" sz="1400" dirty="0" smtClean="0">
                <a:latin typeface="Arial" panose="020B0604020202020204" pitchFamily="34" charset="0"/>
                <a:cs typeface="Arial" panose="020B0604020202020204" pitchFamily="34" charset="0"/>
              </a:rPr>
              <a:t>(Monday–Friday 9am-10pm)                 or </a:t>
            </a:r>
            <a:r>
              <a:rPr lang="en-GB" sz="1400" dirty="0">
                <a:latin typeface="Arial" panose="020B0604020202020204" pitchFamily="34" charset="0"/>
                <a:cs typeface="Arial" panose="020B0604020202020204" pitchFamily="34" charset="0"/>
              </a:rPr>
              <a:t>extension 45733 </a:t>
            </a:r>
            <a:r>
              <a:rPr lang="en-GB" sz="1400" dirty="0" smtClean="0">
                <a:latin typeface="Arial" panose="020B0604020202020204" pitchFamily="34" charset="0"/>
                <a:cs typeface="Arial" panose="020B0604020202020204" pitchFamily="34" charset="0"/>
              </a:rPr>
              <a:t>                             via </a:t>
            </a:r>
            <a:r>
              <a:rPr lang="en-GB" sz="1400" dirty="0">
                <a:latin typeface="Arial" panose="020B0604020202020204" pitchFamily="34" charset="0"/>
                <a:cs typeface="Arial" panose="020B0604020202020204" pitchFamily="34" charset="0"/>
              </a:rPr>
              <a:t>Royal London </a:t>
            </a:r>
            <a:r>
              <a:rPr lang="en-GB" sz="1400" dirty="0" smtClean="0">
                <a:latin typeface="Arial" panose="020B0604020202020204" pitchFamily="34" charset="0"/>
                <a:cs typeface="Arial" panose="020B0604020202020204" pitchFamily="34" charset="0"/>
              </a:rPr>
              <a:t>switchboard </a:t>
            </a:r>
          </a:p>
          <a:p>
            <a:pPr marL="342900" indent="-342900">
              <a:buFont typeface="+mj-lt"/>
              <a:buAutoNum type="arabicPeriod"/>
            </a:pPr>
            <a:r>
              <a:rPr lang="en-GB" sz="1400" dirty="0" smtClean="0">
                <a:latin typeface="Arial" panose="020B0604020202020204" pitchFamily="34" charset="0"/>
                <a:cs typeface="Arial" panose="020B0604020202020204" pitchFamily="34" charset="0"/>
              </a:rPr>
              <a:t>Immediate </a:t>
            </a:r>
            <a:r>
              <a:rPr lang="en-GB" sz="1400" dirty="0">
                <a:latin typeface="Arial" panose="020B0604020202020204" pitchFamily="34" charset="0"/>
                <a:cs typeface="Arial" panose="020B0604020202020204" pitchFamily="34" charset="0"/>
              </a:rPr>
              <a:t>MASH referral by telephone</a:t>
            </a:r>
            <a:r>
              <a:rPr lang="en-GB" sz="1400" dirty="0" smtClean="0">
                <a:latin typeface="Arial" panose="020B0604020202020204" pitchFamily="34" charset="0"/>
                <a:cs typeface="Arial" panose="020B0604020202020204" pitchFamily="34" charset="0"/>
              </a:rPr>
              <a:t>:</a:t>
            </a:r>
            <a:r>
              <a:rPr lang="en-GB" sz="1400" b="1" dirty="0" smtClean="0">
                <a:latin typeface="Arial" panose="020B0604020202020204" pitchFamily="34" charset="0"/>
                <a:cs typeface="Arial" panose="020B0604020202020204" pitchFamily="34" charset="0"/>
              </a:rPr>
              <a:t> 0207 </a:t>
            </a:r>
            <a:r>
              <a:rPr lang="en-GB" sz="1400" b="1" dirty="0">
                <a:latin typeface="Arial" panose="020B0604020202020204" pitchFamily="34" charset="0"/>
                <a:cs typeface="Arial" panose="020B0604020202020204" pitchFamily="34" charset="0"/>
              </a:rPr>
              <a:t>364 3444 </a:t>
            </a:r>
            <a:r>
              <a:rPr lang="en-GB" sz="1400" dirty="0">
                <a:latin typeface="Arial" panose="020B0604020202020204" pitchFamily="34" charset="0"/>
                <a:cs typeface="Arial" panose="020B0604020202020204" pitchFamily="34" charset="0"/>
              </a:rPr>
              <a:t>(</a:t>
            </a:r>
            <a:r>
              <a:rPr lang="en-GB" sz="1400" dirty="0" smtClean="0">
                <a:latin typeface="Arial" panose="020B0604020202020204" pitchFamily="34" charset="0"/>
                <a:cs typeface="Arial" panose="020B0604020202020204" pitchFamily="34" charset="0"/>
              </a:rPr>
              <a:t>Mon-Fri 9am-5pm)       </a:t>
            </a:r>
            <a:r>
              <a:rPr lang="en-GB" sz="1400" b="1" dirty="0" smtClean="0">
                <a:latin typeface="Arial" panose="020B0604020202020204" pitchFamily="34" charset="0"/>
                <a:cs typeface="Arial" panose="020B0604020202020204" pitchFamily="34" charset="0"/>
              </a:rPr>
              <a:t> </a:t>
            </a:r>
            <a:r>
              <a:rPr lang="en-GB" sz="1400" b="1" dirty="0" smtClean="0">
                <a:latin typeface="Arial" panose="020B0604020202020204" pitchFamily="34" charset="0"/>
                <a:cs typeface="Arial" panose="020B0604020202020204" pitchFamily="34" charset="0"/>
              </a:rPr>
              <a:t>020 </a:t>
            </a:r>
            <a:r>
              <a:rPr lang="en-GB" sz="1400" b="1" dirty="0">
                <a:latin typeface="Arial" panose="020B0604020202020204" pitchFamily="34" charset="0"/>
                <a:cs typeface="Arial" panose="020B0604020202020204" pitchFamily="34" charset="0"/>
              </a:rPr>
              <a:t>7364 4079 </a:t>
            </a:r>
            <a:r>
              <a:rPr lang="en-GB" sz="1400" dirty="0">
                <a:latin typeface="Arial" panose="020B0604020202020204" pitchFamily="34" charset="0"/>
                <a:cs typeface="Arial" panose="020B0604020202020204" pitchFamily="34" charset="0"/>
              </a:rPr>
              <a:t>(</a:t>
            </a:r>
            <a:r>
              <a:rPr lang="en-GB" sz="1400" dirty="0" smtClean="0">
                <a:latin typeface="Arial" panose="020B0604020202020204" pitchFamily="34" charset="0"/>
                <a:cs typeface="Arial" panose="020B0604020202020204" pitchFamily="34" charset="0"/>
              </a:rPr>
              <a:t>17.00-09.00 weekends and Bank Holidays)  </a:t>
            </a:r>
            <a:endParaRPr lang="en-GB" sz="1400" dirty="0" smtClean="0">
              <a:latin typeface="Arial" panose="020B0604020202020204" pitchFamily="34" charset="0"/>
              <a:cs typeface="Arial" panose="020B0604020202020204" pitchFamily="34" charset="0"/>
            </a:endParaRPr>
          </a:p>
          <a:p>
            <a:pPr marL="342900" indent="-342900">
              <a:buFont typeface="+mj-lt"/>
              <a:buAutoNum type="arabicPeriod"/>
            </a:pPr>
            <a:r>
              <a:rPr lang="en-GB" sz="1400" dirty="0" smtClean="0">
                <a:latin typeface="Arial" panose="020B0604020202020204" pitchFamily="34" charset="0"/>
                <a:cs typeface="Arial" panose="020B0604020202020204" pitchFamily="34" charset="0"/>
              </a:rPr>
              <a:t>Follow </a:t>
            </a:r>
            <a:r>
              <a:rPr lang="en-GB" sz="1400" dirty="0">
                <a:latin typeface="Arial" panose="020B0604020202020204" pitchFamily="34" charset="0"/>
                <a:cs typeface="Arial" panose="020B0604020202020204" pitchFamily="34" charset="0"/>
              </a:rPr>
              <a:t>up IPST </a:t>
            </a:r>
            <a:r>
              <a:rPr lang="en-GB" sz="1400" dirty="0" smtClean="0">
                <a:latin typeface="Arial" panose="020B0604020202020204" pitchFamily="34" charset="0"/>
                <a:cs typeface="Arial" panose="020B0604020202020204" pitchFamily="34" charset="0"/>
              </a:rPr>
              <a:t>referral . </a:t>
            </a:r>
          </a:p>
          <a:p>
            <a:pPr marL="342900" indent="-342900">
              <a:buFont typeface="+mj-lt"/>
              <a:buAutoNum type="arabicPeriod"/>
            </a:pPr>
            <a:r>
              <a:rPr lang="en-GB" sz="1400" dirty="0" smtClean="0">
                <a:latin typeface="Arial" panose="020B0604020202020204" pitchFamily="34" charset="0"/>
                <a:cs typeface="Arial" panose="020B0604020202020204" pitchFamily="34" charset="0"/>
              </a:rPr>
              <a:t>Child </a:t>
            </a:r>
            <a:r>
              <a:rPr lang="en-GB" sz="1400" dirty="0">
                <a:latin typeface="Arial" panose="020B0604020202020204" pitchFamily="34" charset="0"/>
                <a:cs typeface="Arial" panose="020B0604020202020204" pitchFamily="34" charset="0"/>
              </a:rPr>
              <a:t>to be sent to the  Emergency Department (ED) </a:t>
            </a:r>
            <a:endParaRPr lang="en-GB" sz="1400" dirty="0" smtClean="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p:txBody>
      </p:sp>
      <p:sp>
        <p:nvSpPr>
          <p:cNvPr id="8" name="Subtitle 2"/>
          <p:cNvSpPr txBox="1">
            <a:spLocks/>
          </p:cNvSpPr>
          <p:nvPr/>
        </p:nvSpPr>
        <p:spPr>
          <a:xfrm>
            <a:off x="4498320" y="889881"/>
            <a:ext cx="3344176" cy="435383"/>
          </a:xfrm>
          <a:prstGeom prst="rect">
            <a:avLst/>
          </a:prstGeom>
          <a:ln>
            <a:solidFill>
              <a:schemeClr val="tx1"/>
            </a:solidFill>
          </a:ln>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000" dirty="0" smtClean="0">
                <a:latin typeface="Arial" panose="020B0604020202020204" pitchFamily="34" charset="0"/>
                <a:cs typeface="Arial" panose="020B0604020202020204" pitchFamily="34" charset="0"/>
              </a:rPr>
              <a:t>Children over 2</a:t>
            </a:r>
            <a:endParaRPr lang="en-GB" sz="2000" dirty="0">
              <a:latin typeface="Arial" panose="020B0604020202020204" pitchFamily="34" charset="0"/>
              <a:cs typeface="Arial" panose="020B0604020202020204" pitchFamily="34" charset="0"/>
            </a:endParaRPr>
          </a:p>
        </p:txBody>
      </p:sp>
      <p:sp>
        <p:nvSpPr>
          <p:cNvPr id="9" name="Subtitle 2"/>
          <p:cNvSpPr txBox="1">
            <a:spLocks/>
          </p:cNvSpPr>
          <p:nvPr/>
        </p:nvSpPr>
        <p:spPr>
          <a:xfrm>
            <a:off x="485236" y="889882"/>
            <a:ext cx="3686355" cy="435383"/>
          </a:xfrm>
          <a:prstGeom prst="rect">
            <a:avLst/>
          </a:prstGeom>
          <a:ln>
            <a:solidFill>
              <a:schemeClr val="tx1"/>
            </a:solidFill>
          </a:ln>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000" dirty="0" smtClean="0">
                <a:latin typeface="Arial" panose="020B0604020202020204" pitchFamily="34" charset="0"/>
                <a:cs typeface="Arial" panose="020B0604020202020204" pitchFamily="34" charset="0"/>
              </a:rPr>
              <a:t>Children  under  2 </a:t>
            </a:r>
            <a:endParaRPr lang="en-GB" sz="2000" dirty="0">
              <a:latin typeface="Arial" panose="020B0604020202020204" pitchFamily="34" charset="0"/>
              <a:cs typeface="Arial" panose="020B0604020202020204" pitchFamily="34" charset="0"/>
            </a:endParaRPr>
          </a:p>
        </p:txBody>
      </p:sp>
      <p:sp>
        <p:nvSpPr>
          <p:cNvPr id="10" name="TextBox 9"/>
          <p:cNvSpPr txBox="1"/>
          <p:nvPr/>
        </p:nvSpPr>
        <p:spPr>
          <a:xfrm>
            <a:off x="5020035" y="4125595"/>
            <a:ext cx="6867165" cy="2246769"/>
          </a:xfrm>
          <a:prstGeom prst="rect">
            <a:avLst/>
          </a:prstGeom>
          <a:ln>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1400" b="1" dirty="0" smtClean="0">
                <a:latin typeface="Arial" panose="020B0604020202020204" pitchFamily="34" charset="0"/>
                <a:cs typeface="Arial" panose="020B0604020202020204" pitchFamily="34" charset="0"/>
              </a:rPr>
              <a:t>Suspected Non accidental injury but</a:t>
            </a:r>
            <a:r>
              <a:rPr lang="en-GB" sz="1400" dirty="0">
                <a:latin typeface="Arial" panose="020B0604020202020204" pitchFamily="34" charset="0"/>
                <a:cs typeface="Arial" panose="020B0604020202020204" pitchFamily="34" charset="0"/>
              </a:rPr>
              <a:t> </a:t>
            </a:r>
            <a:r>
              <a:rPr lang="en-GB" sz="1400" dirty="0" smtClean="0">
                <a:latin typeface="Arial" panose="020B0604020202020204" pitchFamily="34" charset="0"/>
                <a:cs typeface="Arial" panose="020B0604020202020204" pitchFamily="34" charset="0"/>
              </a:rPr>
              <a:t>i</a:t>
            </a:r>
            <a:r>
              <a:rPr lang="en-GB" sz="1400" b="1" dirty="0" smtClean="0">
                <a:latin typeface="Arial" panose="020B0604020202020204" pitchFamily="34" charset="0"/>
                <a:cs typeface="Arial" panose="020B0604020202020204" pitchFamily="34" charset="0"/>
              </a:rPr>
              <a:t>mmediate </a:t>
            </a:r>
            <a:r>
              <a:rPr lang="en-GB" sz="1400" b="1" dirty="0">
                <a:latin typeface="Arial" panose="020B0604020202020204" pitchFamily="34" charset="0"/>
                <a:cs typeface="Arial" panose="020B0604020202020204" pitchFamily="34" charset="0"/>
              </a:rPr>
              <a:t>medical care </a:t>
            </a:r>
            <a:r>
              <a:rPr lang="en-GB" sz="1400" b="1" dirty="0" smtClean="0">
                <a:latin typeface="Arial" panose="020B0604020202020204" pitchFamily="34" charset="0"/>
                <a:cs typeface="Arial" panose="020B0604020202020204" pitchFamily="34" charset="0"/>
              </a:rPr>
              <a:t>NOT required </a:t>
            </a:r>
            <a:r>
              <a:rPr lang="en-GB" sz="1400" dirty="0">
                <a:latin typeface="Arial" panose="020B0604020202020204" pitchFamily="34" charset="0"/>
                <a:cs typeface="Arial" panose="020B0604020202020204" pitchFamily="34" charset="0"/>
              </a:rPr>
              <a:t> </a:t>
            </a:r>
          </a:p>
          <a:p>
            <a:pPr marL="342900" indent="-342900">
              <a:buFont typeface="+mj-lt"/>
              <a:buAutoNum type="arabicPeriod"/>
            </a:pPr>
            <a:r>
              <a:rPr lang="en-GB" sz="1400" dirty="0" smtClean="0">
                <a:latin typeface="Arial" panose="020B0604020202020204" pitchFamily="34" charset="0"/>
                <a:cs typeface="Arial" panose="020B0604020202020204" pitchFamily="34" charset="0"/>
              </a:rPr>
              <a:t> Immediate </a:t>
            </a:r>
            <a:r>
              <a:rPr lang="en-GB" sz="1400" dirty="0">
                <a:latin typeface="Arial" panose="020B0604020202020204" pitchFamily="34" charset="0"/>
                <a:cs typeface="Arial" panose="020B0604020202020204" pitchFamily="34" charset="0"/>
              </a:rPr>
              <a:t>MASH referral by telephone:</a:t>
            </a:r>
          </a:p>
          <a:p>
            <a:pPr indent="361950"/>
            <a:r>
              <a:rPr lang="en-GB" sz="1400" b="1" dirty="0">
                <a:latin typeface="Arial" panose="020B0604020202020204" pitchFamily="34" charset="0"/>
                <a:cs typeface="Arial" panose="020B0604020202020204" pitchFamily="34" charset="0"/>
              </a:rPr>
              <a:t>0207 364 3444 </a:t>
            </a:r>
            <a:r>
              <a:rPr lang="en-GB" sz="1400" dirty="0">
                <a:latin typeface="Arial" panose="020B0604020202020204" pitchFamily="34" charset="0"/>
                <a:cs typeface="Arial" panose="020B0604020202020204" pitchFamily="34" charset="0"/>
              </a:rPr>
              <a:t>(Mon-Fri </a:t>
            </a:r>
            <a:r>
              <a:rPr lang="en-GB" sz="1400" dirty="0" smtClean="0">
                <a:latin typeface="Arial" panose="020B0604020202020204" pitchFamily="34" charset="0"/>
                <a:cs typeface="Arial" panose="020B0604020202020204" pitchFamily="34" charset="0"/>
              </a:rPr>
              <a:t>9am-5pm)</a:t>
            </a:r>
            <a:r>
              <a:rPr lang="en-GB" sz="1400" b="1" dirty="0" smtClean="0">
                <a:latin typeface="Arial" panose="020B0604020202020204" pitchFamily="34" charset="0"/>
                <a:cs typeface="Arial" panose="020B0604020202020204" pitchFamily="34" charset="0"/>
              </a:rPr>
              <a:t> </a:t>
            </a:r>
            <a:endParaRPr lang="en-GB" sz="1400" dirty="0">
              <a:latin typeface="Arial" panose="020B0604020202020204" pitchFamily="34" charset="0"/>
              <a:cs typeface="Arial" panose="020B0604020202020204" pitchFamily="34" charset="0"/>
            </a:endParaRPr>
          </a:p>
          <a:p>
            <a:pPr indent="361950"/>
            <a:r>
              <a:rPr lang="en-GB" sz="1400" b="1" dirty="0">
                <a:latin typeface="Arial" panose="020B0604020202020204" pitchFamily="34" charset="0"/>
                <a:cs typeface="Arial" panose="020B0604020202020204" pitchFamily="34" charset="0"/>
              </a:rPr>
              <a:t>020 7364 4079 </a:t>
            </a:r>
            <a:r>
              <a:rPr lang="en-GB" sz="1400" dirty="0">
                <a:latin typeface="Arial" panose="020B0604020202020204" pitchFamily="34" charset="0"/>
                <a:cs typeface="Arial" panose="020B0604020202020204" pitchFamily="34" charset="0"/>
              </a:rPr>
              <a:t>(</a:t>
            </a:r>
            <a:r>
              <a:rPr lang="en-GB" sz="1400" dirty="0" smtClean="0">
                <a:latin typeface="Arial" panose="020B0604020202020204" pitchFamily="34" charset="0"/>
                <a:cs typeface="Arial" panose="020B0604020202020204" pitchFamily="34" charset="0"/>
              </a:rPr>
              <a:t>17.00-09.00 </a:t>
            </a:r>
            <a:r>
              <a:rPr lang="en-GB" sz="1400" dirty="0">
                <a:latin typeface="Arial" panose="020B0604020202020204" pitchFamily="34" charset="0"/>
                <a:cs typeface="Arial" panose="020B0604020202020204" pitchFamily="34" charset="0"/>
              </a:rPr>
              <a:t>weekends and Bank Holidays</a:t>
            </a:r>
            <a:r>
              <a:rPr lang="en-GB" sz="1400" dirty="0" smtClean="0">
                <a:latin typeface="Arial" panose="020B0604020202020204" pitchFamily="34" charset="0"/>
                <a:cs typeface="Arial" panose="020B0604020202020204" pitchFamily="34" charset="0"/>
              </a:rPr>
              <a:t>)</a:t>
            </a:r>
          </a:p>
          <a:p>
            <a:r>
              <a:rPr lang="en-GB" sz="1400" dirty="0" smtClean="0">
                <a:latin typeface="Arial" panose="020B0604020202020204" pitchFamily="34" charset="0"/>
                <a:cs typeface="Arial" panose="020B0604020202020204" pitchFamily="34" charset="0"/>
              </a:rPr>
              <a:t>2. </a:t>
            </a:r>
            <a:r>
              <a:rPr lang="en-GB" sz="1400" dirty="0" smtClean="0">
                <a:latin typeface="Arial" panose="020B0604020202020204" pitchFamily="34" charset="0"/>
                <a:cs typeface="Arial" panose="020B0604020202020204" pitchFamily="34" charset="0"/>
              </a:rPr>
              <a:t>   Follow </a:t>
            </a:r>
            <a:r>
              <a:rPr lang="en-GB" sz="1400" dirty="0" smtClean="0">
                <a:latin typeface="Arial" panose="020B0604020202020204" pitchFamily="34" charset="0"/>
                <a:cs typeface="Arial" panose="020B0604020202020204" pitchFamily="34" charset="0"/>
              </a:rPr>
              <a:t>up IPST referral </a:t>
            </a:r>
          </a:p>
          <a:p>
            <a:endParaRPr lang="en-GB" sz="1400" dirty="0" smtClean="0">
              <a:latin typeface="Arial" panose="020B0604020202020204" pitchFamily="34" charset="0"/>
              <a:cs typeface="Arial" panose="020B0604020202020204" pitchFamily="34" charset="0"/>
            </a:endParaRPr>
          </a:p>
          <a:p>
            <a:r>
              <a:rPr lang="en-GB" sz="1400" dirty="0" smtClean="0">
                <a:latin typeface="Arial" panose="020B0604020202020204" pitchFamily="34" charset="0"/>
                <a:cs typeface="Arial" panose="020B0604020202020204" pitchFamily="34" charset="0"/>
              </a:rPr>
              <a:t>MASH </a:t>
            </a:r>
            <a:r>
              <a:rPr lang="en-GB" sz="1400" dirty="0">
                <a:latin typeface="Arial" panose="020B0604020202020204" pitchFamily="34" charset="0"/>
                <a:cs typeface="Arial" panose="020B0604020202020204" pitchFamily="34" charset="0"/>
              </a:rPr>
              <a:t>will arrange a child protection medical. </a:t>
            </a:r>
          </a:p>
          <a:p>
            <a:r>
              <a:rPr lang="en-GB" sz="1400" b="1" dirty="0">
                <a:latin typeface="Arial" panose="020B0604020202020204" pitchFamily="34" charset="0"/>
                <a:cs typeface="Arial" panose="020B0604020202020204" pitchFamily="34" charset="0"/>
              </a:rPr>
              <a:t> </a:t>
            </a:r>
            <a:endParaRPr lang="en-GB" sz="1400" dirty="0">
              <a:latin typeface="Arial" panose="020B0604020202020204" pitchFamily="34" charset="0"/>
              <a:cs typeface="Arial" panose="020B0604020202020204" pitchFamily="34" charset="0"/>
            </a:endParaRPr>
          </a:p>
          <a:p>
            <a:pPr lvl="0"/>
            <a:r>
              <a:rPr lang="en-GB" sz="1400" dirty="0">
                <a:latin typeface="Arial" panose="020B0604020202020204" pitchFamily="34" charset="0"/>
                <a:cs typeface="Arial" panose="020B0604020202020204" pitchFamily="34" charset="0"/>
              </a:rPr>
              <a:t>These children should not be sent to the Emergency Department as they do not require immediate medical attention.</a:t>
            </a:r>
          </a:p>
        </p:txBody>
      </p:sp>
      <p:sp>
        <p:nvSpPr>
          <p:cNvPr id="11" name="Subtitle 2"/>
          <p:cNvSpPr txBox="1">
            <a:spLocks/>
          </p:cNvSpPr>
          <p:nvPr/>
        </p:nvSpPr>
        <p:spPr>
          <a:xfrm>
            <a:off x="4515924" y="1714253"/>
            <a:ext cx="3344176" cy="1449778"/>
          </a:xfrm>
          <a:prstGeom prst="rect">
            <a:avLst/>
          </a:prstGeom>
          <a:ln>
            <a:solidFill>
              <a:schemeClr val="tx1"/>
            </a:solidFill>
          </a:ln>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b="1" dirty="0" smtClean="0">
                <a:latin typeface="Arial" panose="020B0604020202020204" pitchFamily="34" charset="0"/>
                <a:cs typeface="Arial" panose="020B0604020202020204" pitchFamily="34" charset="0"/>
              </a:rPr>
              <a:t>Does the child require urgent medical care in an A&amp;E setting? Examples or injuries (not exhaustive) </a:t>
            </a:r>
          </a:p>
          <a:p>
            <a:r>
              <a:rPr lang="en-GB" sz="1600" i="1" dirty="0" smtClean="0">
                <a:latin typeface="Arial" panose="020B0604020202020204" pitchFamily="34" charset="0"/>
                <a:cs typeface="Arial" panose="020B0604020202020204" pitchFamily="34" charset="0"/>
              </a:rPr>
              <a:t>Serious head injuries / Possible fractures / major abdominal bruising indicative of internal organ damage, significant lacerations / new burns </a:t>
            </a:r>
            <a:endParaRPr lang="en-GB" sz="1600" dirty="0" smtClean="0">
              <a:latin typeface="Arial" panose="020B0604020202020204" pitchFamily="34" charset="0"/>
              <a:cs typeface="Arial" panose="020B0604020202020204" pitchFamily="34" charset="0"/>
            </a:endParaRPr>
          </a:p>
          <a:p>
            <a:endParaRPr lang="en-GB" sz="1600" b="1" dirty="0" smtClean="0"/>
          </a:p>
          <a:p>
            <a:endParaRPr lang="en-GB" sz="1600" dirty="0"/>
          </a:p>
          <a:p>
            <a:endParaRPr lang="en-GB" dirty="0"/>
          </a:p>
        </p:txBody>
      </p:sp>
      <p:sp>
        <p:nvSpPr>
          <p:cNvPr id="13" name="Bent Arrow 12"/>
          <p:cNvSpPr/>
          <p:nvPr/>
        </p:nvSpPr>
        <p:spPr>
          <a:xfrm rot="10800000">
            <a:off x="4217041" y="3203201"/>
            <a:ext cx="1855018" cy="757202"/>
          </a:xfrm>
          <a:prstGeom prst="bentArrow">
            <a:avLst>
              <a:gd name="adj1" fmla="val 25000"/>
              <a:gd name="adj2" fmla="val 23754"/>
              <a:gd name="adj3" fmla="val 25000"/>
              <a:gd name="adj4" fmla="val 43750"/>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Subtitle 2"/>
          <p:cNvSpPr txBox="1">
            <a:spLocks/>
          </p:cNvSpPr>
          <p:nvPr/>
        </p:nvSpPr>
        <p:spPr>
          <a:xfrm>
            <a:off x="4893610" y="3553360"/>
            <a:ext cx="597330" cy="407043"/>
          </a:xfrm>
          <a:prstGeom prst="rect">
            <a:avLst/>
          </a:prstGeom>
          <a:ln>
            <a:solidFill>
              <a:schemeClr val="tx1"/>
            </a:solidFill>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b="1" dirty="0" smtClean="0">
                <a:latin typeface="Arial" panose="020B0604020202020204" pitchFamily="34" charset="0"/>
                <a:cs typeface="Arial" panose="020B0604020202020204" pitchFamily="34" charset="0"/>
              </a:rPr>
              <a:t>Yes</a:t>
            </a:r>
            <a:r>
              <a:rPr lang="en-GB" sz="1400" dirty="0" smtClean="0">
                <a:latin typeface="Arial" panose="020B0604020202020204" pitchFamily="34" charset="0"/>
                <a:cs typeface="Arial" panose="020B0604020202020204" pitchFamily="34" charset="0"/>
              </a:rPr>
              <a:t> </a:t>
            </a:r>
            <a:endParaRPr lang="en-GB" sz="1400" dirty="0">
              <a:latin typeface="Arial" panose="020B0604020202020204" pitchFamily="34" charset="0"/>
              <a:cs typeface="Arial" panose="020B0604020202020204" pitchFamily="34" charset="0"/>
            </a:endParaRPr>
          </a:p>
        </p:txBody>
      </p:sp>
      <p:sp>
        <p:nvSpPr>
          <p:cNvPr id="17" name="Down Arrow 16"/>
          <p:cNvSpPr/>
          <p:nvPr/>
        </p:nvSpPr>
        <p:spPr>
          <a:xfrm>
            <a:off x="2048855" y="1438911"/>
            <a:ext cx="366805" cy="230139"/>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Down Arrow 17"/>
          <p:cNvSpPr/>
          <p:nvPr/>
        </p:nvSpPr>
        <p:spPr>
          <a:xfrm>
            <a:off x="2048855" y="3030312"/>
            <a:ext cx="366805" cy="326381"/>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p:cNvSpPr txBox="1"/>
          <p:nvPr/>
        </p:nvSpPr>
        <p:spPr>
          <a:xfrm>
            <a:off x="8204433" y="877405"/>
            <a:ext cx="3682767" cy="1892826"/>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GB" sz="1300" b="1" u="sng" dirty="0">
                <a:latin typeface="Arial" panose="020B0604020202020204" pitchFamily="34" charset="0"/>
                <a:cs typeface="Arial" panose="020B0604020202020204" pitchFamily="34" charset="0"/>
              </a:rPr>
              <a:t>Child disclosures and is in fear of returning home:</a:t>
            </a:r>
            <a:endParaRPr lang="en-GB" sz="1300" dirty="0">
              <a:latin typeface="Arial" panose="020B0604020202020204" pitchFamily="34" charset="0"/>
              <a:cs typeface="Arial" panose="020B0604020202020204" pitchFamily="34" charset="0"/>
            </a:endParaRPr>
          </a:p>
          <a:p>
            <a:pPr lvl="0" algn="just"/>
            <a:r>
              <a:rPr lang="en-GB" sz="1300" dirty="0">
                <a:latin typeface="Arial" panose="020B0604020202020204" pitchFamily="34" charset="0"/>
                <a:cs typeface="Arial" panose="020B0604020202020204" pitchFamily="34" charset="0"/>
              </a:rPr>
              <a:t>URGENT MASH referral clearly stating child is unable to return home. </a:t>
            </a:r>
          </a:p>
          <a:p>
            <a:pPr lvl="0" algn="just"/>
            <a:r>
              <a:rPr lang="en-GB" sz="1300" dirty="0">
                <a:latin typeface="Arial" panose="020B0604020202020204" pitchFamily="34" charset="0"/>
                <a:cs typeface="Arial" panose="020B0604020202020204" pitchFamily="34" charset="0"/>
              </a:rPr>
              <a:t>Keep in surgery as place of safety until MASH advise on safe disposition. Police can be informed. If surgery closing imminently, discuss with MASH re need to contact police to arrange temporary place of safety.</a:t>
            </a:r>
          </a:p>
        </p:txBody>
      </p:sp>
      <p:sp>
        <p:nvSpPr>
          <p:cNvPr id="20" name="TextBox 19"/>
          <p:cNvSpPr txBox="1"/>
          <p:nvPr/>
        </p:nvSpPr>
        <p:spPr>
          <a:xfrm>
            <a:off x="8204433" y="3013693"/>
            <a:ext cx="3682767" cy="892552"/>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en-GB" sz="1300" b="1" dirty="0" smtClean="0">
                <a:latin typeface="Arial" panose="020B0604020202020204" pitchFamily="34" charset="0"/>
                <a:cs typeface="Arial" panose="020B0604020202020204" pitchFamily="34" charset="0"/>
              </a:rPr>
              <a:t>Disability</a:t>
            </a:r>
            <a:r>
              <a:rPr lang="en-GB" sz="1300" dirty="0" smtClean="0">
                <a:latin typeface="Arial" panose="020B0604020202020204" pitchFamily="34" charset="0"/>
                <a:cs typeface="Arial" panose="020B0604020202020204" pitchFamily="34" charset="0"/>
              </a:rPr>
              <a:t>: Children </a:t>
            </a:r>
            <a:r>
              <a:rPr lang="en-GB" sz="1300" dirty="0">
                <a:latin typeface="Arial" panose="020B0604020202020204" pitchFamily="34" charset="0"/>
                <a:cs typeface="Arial" panose="020B0604020202020204" pitchFamily="34" charset="0"/>
              </a:rPr>
              <a:t>with disabilities are at greater risk of </a:t>
            </a:r>
            <a:r>
              <a:rPr lang="en-GB" sz="1300" dirty="0" smtClean="0">
                <a:latin typeface="Arial" panose="020B0604020202020204" pitchFamily="34" charset="0"/>
                <a:cs typeface="Arial" panose="020B0604020202020204" pitchFamily="34" charset="0"/>
              </a:rPr>
              <a:t>NAI. Remember </a:t>
            </a:r>
            <a:r>
              <a:rPr lang="en-GB" sz="1300" dirty="0">
                <a:latin typeface="Arial" panose="020B0604020202020204" pitchFamily="34" charset="0"/>
                <a:cs typeface="Arial" panose="020B0604020202020204" pitchFamily="34" charset="0"/>
              </a:rPr>
              <a:t>to consider their developmental function in relation to their injuries. </a:t>
            </a:r>
          </a:p>
        </p:txBody>
      </p:sp>
      <p:sp>
        <p:nvSpPr>
          <p:cNvPr id="22" name="Down Arrow 21"/>
          <p:cNvSpPr/>
          <p:nvPr/>
        </p:nvSpPr>
        <p:spPr>
          <a:xfrm>
            <a:off x="6062302" y="1434635"/>
            <a:ext cx="358111" cy="234415"/>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Down Arrow 23"/>
          <p:cNvSpPr/>
          <p:nvPr/>
        </p:nvSpPr>
        <p:spPr>
          <a:xfrm>
            <a:off x="6313913" y="3203201"/>
            <a:ext cx="479925" cy="883224"/>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Subtitle 2"/>
          <p:cNvSpPr txBox="1">
            <a:spLocks/>
          </p:cNvSpPr>
          <p:nvPr/>
        </p:nvSpPr>
        <p:spPr>
          <a:xfrm>
            <a:off x="6268463" y="3310247"/>
            <a:ext cx="597330" cy="407043"/>
          </a:xfrm>
          <a:prstGeom prst="rect">
            <a:avLst/>
          </a:prstGeom>
          <a:ln>
            <a:solidFill>
              <a:schemeClr val="tx1"/>
            </a:solidFill>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b="1" dirty="0" smtClean="0">
                <a:latin typeface="Arial" panose="020B0604020202020204" pitchFamily="34" charset="0"/>
                <a:cs typeface="Arial" panose="020B0604020202020204" pitchFamily="34" charset="0"/>
              </a:rPr>
              <a:t>No</a:t>
            </a:r>
            <a:r>
              <a:rPr lang="en-GB" sz="1600" dirty="0" smtClean="0"/>
              <a:t> </a:t>
            </a:r>
            <a:endParaRPr lang="en-GB" sz="1600" dirty="0"/>
          </a:p>
        </p:txBody>
      </p:sp>
    </p:spTree>
    <p:extLst>
      <p:ext uri="{BB962C8B-B14F-4D97-AF65-F5344CB8AC3E}">
        <p14:creationId xmlns:p14="http://schemas.microsoft.com/office/powerpoint/2010/main" val="62051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292</Words>
  <Application>Microsoft Office PowerPoint</Application>
  <PresentationFormat>Widescreen</PresentationFormat>
  <Paragraphs>27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Bruising or suspected non accidental in children (NAI)</vt:lpstr>
    </vt:vector>
  </TitlesOfParts>
  <Company>NEL CSU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Bruising or suspected non accidental in children (NAI)</dc:title>
  <dc:creator>Tukmachi, Emma</dc:creator>
  <cp:lastModifiedBy>Copeland, Ian</cp:lastModifiedBy>
  <cp:revision>11</cp:revision>
  <dcterms:created xsi:type="dcterms:W3CDTF">2021-06-29T12:57:59Z</dcterms:created>
  <dcterms:modified xsi:type="dcterms:W3CDTF">2021-07-05T12:14:30Z</dcterms:modified>
</cp:coreProperties>
</file>