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60" r:id="rId5"/>
  </p:sldMasterIdLst>
  <p:sldIdLst>
    <p:sldId id="256" r:id="rId6"/>
    <p:sldId id="276" r:id="rId7"/>
    <p:sldId id="2147472078" r:id="rId8"/>
    <p:sldId id="264" r:id="rId9"/>
    <p:sldId id="2147472067" r:id="rId10"/>
    <p:sldId id="2147472068" r:id="rId11"/>
    <p:sldId id="303" r:id="rId12"/>
    <p:sldId id="277" r:id="rId13"/>
    <p:sldId id="283" r:id="rId14"/>
    <p:sldId id="265" r:id="rId15"/>
    <p:sldId id="285" r:id="rId16"/>
    <p:sldId id="2147472072" r:id="rId17"/>
    <p:sldId id="2147472073" r:id="rId18"/>
    <p:sldId id="2147472074" r:id="rId19"/>
    <p:sldId id="304" r:id="rId20"/>
    <p:sldId id="2147472069" r:id="rId21"/>
    <p:sldId id="2147472070" r:id="rId22"/>
    <p:sldId id="275" r:id="rId23"/>
    <p:sldId id="291" r:id="rId24"/>
    <p:sldId id="292" r:id="rId25"/>
    <p:sldId id="293" r:id="rId26"/>
    <p:sldId id="294" r:id="rId27"/>
    <p:sldId id="295" r:id="rId28"/>
    <p:sldId id="296" r:id="rId29"/>
    <p:sldId id="297" r:id="rId30"/>
    <p:sldId id="266" r:id="rId31"/>
    <p:sldId id="269" r:id="rId32"/>
    <p:sldId id="272" r:id="rId33"/>
    <p:sldId id="2147472076" r:id="rId34"/>
    <p:sldId id="2147472075" r:id="rId35"/>
  </p:sldIdLst>
  <p:sldSz cx="10115550" cy="72358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6D6052-98F5-499A-22F9-C89DA668C27C}" name="Khalida Aziz" initials="KA" userId="S::khalida.aziz@england.nhs.uk::4d3d0e87-0de2-498b-9f0b-9f1bbf6a3c28" providerId="AD"/>
  <p188:author id="{857505E3-B93E-728D-9FA8-49136B04B60C}" name="Rehana Ahmed" initials="RA" userId="S::Rehanaahmed@england.nhs.uk::a4fe6b26-21b2-4a87-a015-4f96da14c0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BIGAIL HELLER" initials="AH" lastIdx="24" clrIdx="0">
    <p:extLst>
      <p:ext uri="{19B8F6BF-5375-455C-9EA6-DF929625EA0E}">
        <p15:presenceInfo xmlns:p15="http://schemas.microsoft.com/office/powerpoint/2012/main" userId="S::ABIGAIL.HELLER@england.nhs.uk::ab4ab299-5dbf-4615-ad56-6e14dc0091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3"/>
    <a:srgbClr val="E7EAED"/>
    <a:srgbClr val="A00054"/>
    <a:srgbClr val="410018"/>
    <a:srgbClr val="0091C9"/>
    <a:srgbClr val="00ADC6"/>
    <a:srgbClr val="ECCCDD"/>
    <a:srgbClr val="CCE9F4"/>
    <a:srgbClr val="CCDFF1"/>
    <a:srgbClr val="CCD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131" d="100"/>
          <a:sy n="131" d="100"/>
        </p:scale>
        <p:origin x="132" y="5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8666" y="1184197"/>
            <a:ext cx="8598218" cy="2519139"/>
          </a:xfrm>
        </p:spPr>
        <p:txBody>
          <a:bodyPr anchor="b"/>
          <a:lstStyle>
            <a:lvl1pPr algn="ctr">
              <a:defRPr sz="6331"/>
            </a:lvl1pPr>
          </a:lstStyle>
          <a:p>
            <a:r>
              <a:rPr lang="en-US"/>
              <a:t>Click to edit Master title style</a:t>
            </a:r>
            <a:endParaRPr lang="en-US" dirty="0"/>
          </a:p>
        </p:txBody>
      </p:sp>
      <p:sp>
        <p:nvSpPr>
          <p:cNvPr id="3" name="Subtitle 2"/>
          <p:cNvSpPr>
            <a:spLocks noGrp="1"/>
          </p:cNvSpPr>
          <p:nvPr>
            <p:ph type="subTitle" idx="1"/>
          </p:nvPr>
        </p:nvSpPr>
        <p:spPr>
          <a:xfrm>
            <a:off x="1264444" y="3800484"/>
            <a:ext cx="7586663" cy="1746982"/>
          </a:xfrm>
        </p:spPr>
        <p:txBody>
          <a:bodyPr/>
          <a:lstStyle>
            <a:lvl1pPr marL="0" indent="0" algn="ctr">
              <a:buNone/>
              <a:defRPr sz="2532"/>
            </a:lvl1pPr>
            <a:lvl2pPr marL="482392" indent="0" algn="ctr">
              <a:buNone/>
              <a:defRPr sz="2110"/>
            </a:lvl2pPr>
            <a:lvl3pPr marL="964783" indent="0" algn="ctr">
              <a:buNone/>
              <a:defRPr sz="1899"/>
            </a:lvl3pPr>
            <a:lvl4pPr marL="1447175" indent="0" algn="ctr">
              <a:buNone/>
              <a:defRPr sz="1688"/>
            </a:lvl4pPr>
            <a:lvl5pPr marL="1929567" indent="0" algn="ctr">
              <a:buNone/>
              <a:defRPr sz="1688"/>
            </a:lvl5pPr>
            <a:lvl6pPr marL="2411959" indent="0" algn="ctr">
              <a:buNone/>
              <a:defRPr sz="1688"/>
            </a:lvl6pPr>
            <a:lvl7pPr marL="2894350" indent="0" algn="ctr">
              <a:buNone/>
              <a:defRPr sz="1688"/>
            </a:lvl7pPr>
            <a:lvl8pPr marL="3376742" indent="0" algn="ctr">
              <a:buNone/>
              <a:defRPr sz="1688"/>
            </a:lvl8pPr>
            <a:lvl9pPr marL="3859134" indent="0" algn="ctr">
              <a:buNone/>
              <a:defRPr sz="168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549D5B-106E-42A5-8470-5FA7D8458783}" type="datetimeFigureOut">
              <a:rPr lang="en-GB" smtClean="0"/>
              <a:t>01/08/2023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CCED2-D578-4D8B-937A-9D719F93ED8A}" type="slidenum">
              <a:rPr lang="en-GB" smtClean="0"/>
              <a:t>‹#›</a:t>
            </a:fld>
            <a:endParaRPr lang="en-GB"/>
          </a:p>
        </p:txBody>
      </p:sp>
    </p:spTree>
    <p:extLst>
      <p:ext uri="{BB962C8B-B14F-4D97-AF65-F5344CB8AC3E}">
        <p14:creationId xmlns:p14="http://schemas.microsoft.com/office/powerpoint/2010/main" val="3119380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549D5B-106E-42A5-8470-5FA7D8458783}" type="datetimeFigureOut">
              <a:rPr lang="en-GB" smtClean="0"/>
              <a:t>01/08/2023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CCED2-D578-4D8B-937A-9D719F93ED8A}" type="slidenum">
              <a:rPr lang="en-GB" smtClean="0"/>
              <a:t>‹#›</a:t>
            </a:fld>
            <a:endParaRPr lang="en-GB"/>
          </a:p>
        </p:txBody>
      </p:sp>
    </p:spTree>
    <p:extLst>
      <p:ext uri="{BB962C8B-B14F-4D97-AF65-F5344CB8AC3E}">
        <p14:creationId xmlns:p14="http://schemas.microsoft.com/office/powerpoint/2010/main" val="94319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8941" y="385241"/>
            <a:ext cx="2181165" cy="613202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5445" y="385241"/>
            <a:ext cx="6417052" cy="61320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549D5B-106E-42A5-8470-5FA7D8458783}" type="datetimeFigureOut">
              <a:rPr lang="en-GB" smtClean="0"/>
              <a:t>01/08/2023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CCED2-D578-4D8B-937A-9D719F93ED8A}" type="slidenum">
              <a:rPr lang="en-GB" smtClean="0"/>
              <a:t>‹#›</a:t>
            </a:fld>
            <a:endParaRPr lang="en-GB"/>
          </a:p>
        </p:txBody>
      </p:sp>
    </p:spTree>
    <p:extLst>
      <p:ext uri="{BB962C8B-B14F-4D97-AF65-F5344CB8AC3E}">
        <p14:creationId xmlns:p14="http://schemas.microsoft.com/office/powerpoint/2010/main" val="2031187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709188" y="4441335"/>
            <a:ext cx="7586663" cy="634228"/>
          </a:xfrm>
        </p:spPr>
        <p:txBody>
          <a:bodyPr anchor="b">
            <a:normAutofit/>
          </a:bodyPr>
          <a:lstStyle>
            <a:lvl1pPr algn="l">
              <a:defRPr sz="2987">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709188" y="5110518"/>
            <a:ext cx="7586663" cy="492073"/>
          </a:xfrm>
        </p:spPr>
        <p:txBody>
          <a:bodyPr>
            <a:normAutofit/>
          </a:bodyPr>
          <a:lstStyle>
            <a:lvl1pPr marL="0" indent="0" algn="l">
              <a:buNone/>
              <a:defRPr sz="1493">
                <a:solidFill>
                  <a:srgbClr val="005EB8"/>
                </a:solidFill>
                <a:latin typeface="Arial" panose="020B0604020202020204" pitchFamily="34" charset="0"/>
                <a:cs typeface="Arial" panose="020B0604020202020204" pitchFamily="34" charset="0"/>
              </a:defRPr>
            </a:lvl1pPr>
            <a:lvl2pPr marL="379339" indent="0" algn="ctr">
              <a:buNone/>
              <a:defRPr sz="1659"/>
            </a:lvl2pPr>
            <a:lvl3pPr marL="758678" indent="0" algn="ctr">
              <a:buNone/>
              <a:defRPr sz="1493"/>
            </a:lvl3pPr>
            <a:lvl4pPr marL="1138017" indent="0" algn="ctr">
              <a:buNone/>
              <a:defRPr sz="1328"/>
            </a:lvl4pPr>
            <a:lvl5pPr marL="1517355" indent="0" algn="ctr">
              <a:buNone/>
              <a:defRPr sz="1328"/>
            </a:lvl5pPr>
            <a:lvl6pPr marL="1896694" indent="0" algn="ctr">
              <a:buNone/>
              <a:defRPr sz="1328"/>
            </a:lvl6pPr>
            <a:lvl7pPr marL="2276033" indent="0" algn="ctr">
              <a:buNone/>
              <a:defRPr sz="1328"/>
            </a:lvl7pPr>
            <a:lvl8pPr marL="2655372" indent="0" algn="ctr">
              <a:buNone/>
              <a:defRPr sz="1328"/>
            </a:lvl8pPr>
            <a:lvl9pPr marL="3034711" indent="0" algn="ctr">
              <a:buNone/>
              <a:defRPr sz="1328"/>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8741379" y="386069"/>
            <a:ext cx="1086014" cy="557734"/>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3401354" y="6028976"/>
            <a:ext cx="3312843" cy="428790"/>
          </a:xfrm>
          <a:prstGeom prst="rect">
            <a:avLst/>
          </a:prstGeom>
          <a:solidFill>
            <a:schemeClr val="lt1"/>
          </a:solidFill>
          <a:ln w="6350">
            <a:noFill/>
          </a:ln>
        </p:spPr>
        <p:txBody>
          <a:bodyPr rot="0" spcFirstLastPara="0" vert="horz" wrap="square" lIns="75867" tIns="37933" rIns="75867" bIns="37933" numCol="1" spcCol="0" rtlCol="0" fromWordArt="0" anchor="ctr" anchorCtr="0" forceAA="0" compatLnSpc="1">
            <a:prstTxWarp prst="textNoShape">
              <a:avLst/>
            </a:prstTxWarp>
            <a:noAutofit/>
          </a:bodyPr>
          <a:lstStyle/>
          <a:p>
            <a:pPr>
              <a:spcAft>
                <a:spcPts val="0"/>
              </a:spcAft>
            </a:pPr>
            <a:r>
              <a:rPr lang="en-GB" sz="1493">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996">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1" y="6556005"/>
            <a:ext cx="10132043" cy="436062"/>
          </a:xfrm>
          <a:prstGeom prst="rect">
            <a:avLst/>
          </a:prstGeom>
        </p:spPr>
      </p:pic>
    </p:spTree>
    <p:extLst>
      <p:ext uri="{BB962C8B-B14F-4D97-AF65-F5344CB8AC3E}">
        <p14:creationId xmlns:p14="http://schemas.microsoft.com/office/powerpoint/2010/main" val="3517311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41700" y="6723615"/>
            <a:ext cx="537108" cy="245580"/>
          </a:xfrm>
          <a:prstGeom prst="rect">
            <a:avLst/>
          </a:prstGeom>
          <a:noFill/>
        </p:spPr>
        <p:txBody>
          <a:bodyPr wrap="square" rtlCol="0">
            <a:spAutoFit/>
          </a:bodyPr>
          <a:lstStyle/>
          <a:p>
            <a:pPr algn="l"/>
            <a:fld id="{34F92BC6-D7C3-584B-87F2-0B845776A5AD}" type="slidenum">
              <a:rPr lang="en-US" sz="996"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96">
                <a:solidFill>
                  <a:schemeClr val="accent3">
                    <a:lumMod val="60000"/>
                    <a:lumOff val="40000"/>
                  </a:schemeClr>
                </a:solidFill>
                <a:latin typeface="Arial" panose="020B0604020202020204" pitchFamily="34" charset="0"/>
                <a:cs typeface="Arial" panose="020B0604020202020204" pitchFamily="34" charset="0"/>
              </a:rPr>
              <a:t> </a:t>
            </a:r>
            <a:r>
              <a:rPr lang="en-US" sz="996">
                <a:solidFill>
                  <a:schemeClr val="accent3"/>
                </a:solidFill>
                <a:latin typeface="Arial" panose="020B0604020202020204" pitchFamily="34" charset="0"/>
                <a:cs typeface="Arial" panose="020B0604020202020204" pitchFamily="34" charset="0"/>
              </a:rPr>
              <a:t>  </a:t>
            </a:r>
            <a:r>
              <a:rPr lang="en-US" sz="996">
                <a:solidFill>
                  <a:srgbClr val="005EB8"/>
                </a:solidFill>
                <a:latin typeface="Arial" panose="020B0604020202020204" pitchFamily="34" charset="0"/>
                <a:cs typeface="Arial" panose="020B0604020202020204" pitchFamily="34" charset="0"/>
              </a:rPr>
              <a:t>|</a:t>
            </a:r>
            <a:endParaRPr lang="en-US" sz="996">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648714" y="1095165"/>
            <a:ext cx="8829118" cy="645346"/>
          </a:xfrm>
          <a:prstGeom prst="rect">
            <a:avLst/>
          </a:prstGeom>
        </p:spPr>
        <p:txBody>
          <a:bodyPr/>
          <a:lstStyle>
            <a:lvl1pPr>
              <a:defRPr sz="2987"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323">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648714" y="1934136"/>
            <a:ext cx="8829118" cy="2367763"/>
          </a:xfrm>
          <a:prstGeom prst="rect">
            <a:avLst/>
          </a:prstGeom>
        </p:spPr>
        <p:txBody>
          <a:bodyPr/>
          <a:lstStyle>
            <a:lvl1pPr>
              <a:defRPr sz="1162">
                <a:latin typeface="Arial" panose="020B0604020202020204" pitchFamily="34" charset="0"/>
                <a:cs typeface="Arial" panose="020B0604020202020204" pitchFamily="34" charset="0"/>
              </a:defRPr>
            </a:lvl1pPr>
            <a:lvl2pPr>
              <a:defRPr sz="1162">
                <a:latin typeface="Arial" panose="020B0604020202020204" pitchFamily="34" charset="0"/>
                <a:cs typeface="Arial" panose="020B0604020202020204" pitchFamily="34" charset="0"/>
              </a:defRPr>
            </a:lvl2pPr>
            <a:lvl3pPr>
              <a:defRPr sz="1162">
                <a:latin typeface="Arial" panose="020B0604020202020204" pitchFamily="34" charset="0"/>
                <a:cs typeface="Arial" panose="020B0604020202020204" pitchFamily="34" charset="0"/>
              </a:defRPr>
            </a:lvl3pPr>
            <a:lvl4pPr>
              <a:defRPr sz="1162">
                <a:latin typeface="Arial" panose="020B0604020202020204" pitchFamily="34" charset="0"/>
                <a:cs typeface="Arial" panose="020B0604020202020204" pitchFamily="34" charset="0"/>
              </a:defRPr>
            </a:lvl4pPr>
            <a:lvl5pPr>
              <a:defRPr sz="1162">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8741379" y="386069"/>
            <a:ext cx="1086014" cy="557734"/>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573045" y="6682365"/>
            <a:ext cx="4748438" cy="385241"/>
          </a:xfrm>
          <a:prstGeom prst="rect">
            <a:avLst/>
          </a:prstGeom>
        </p:spPr>
        <p:txBody>
          <a:bodyPr vert="horz" lIns="91440" tIns="45720" rIns="91440" bIns="45720" rtlCol="0" anchor="ctr"/>
          <a:lstStyle>
            <a:lvl1pPr algn="l">
              <a:defRPr sz="996"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166901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549D5B-106E-42A5-8470-5FA7D8458783}" type="datetimeFigureOut">
              <a:rPr lang="en-GB" smtClean="0"/>
              <a:t>01/08/2023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CCED2-D578-4D8B-937A-9D719F93ED8A}" type="slidenum">
              <a:rPr lang="en-GB" smtClean="0"/>
              <a:t>‹#›</a:t>
            </a:fld>
            <a:endParaRPr lang="en-GB"/>
          </a:p>
        </p:txBody>
      </p:sp>
    </p:spTree>
    <p:extLst>
      <p:ext uri="{BB962C8B-B14F-4D97-AF65-F5344CB8AC3E}">
        <p14:creationId xmlns:p14="http://schemas.microsoft.com/office/powerpoint/2010/main" val="2307754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176" y="1803933"/>
            <a:ext cx="8724662" cy="3009902"/>
          </a:xfrm>
        </p:spPr>
        <p:txBody>
          <a:bodyPr anchor="b"/>
          <a:lstStyle>
            <a:lvl1pPr>
              <a:defRPr sz="6331"/>
            </a:lvl1pPr>
          </a:lstStyle>
          <a:p>
            <a:r>
              <a:rPr lang="en-US"/>
              <a:t>Click to edit Master title style</a:t>
            </a:r>
            <a:endParaRPr lang="en-US" dirty="0"/>
          </a:p>
        </p:txBody>
      </p:sp>
      <p:sp>
        <p:nvSpPr>
          <p:cNvPr id="3" name="Text Placeholder 2"/>
          <p:cNvSpPr>
            <a:spLocks noGrp="1"/>
          </p:cNvSpPr>
          <p:nvPr>
            <p:ph type="body" idx="1"/>
          </p:nvPr>
        </p:nvSpPr>
        <p:spPr>
          <a:xfrm>
            <a:off x="690176" y="4842310"/>
            <a:ext cx="8724662" cy="1582836"/>
          </a:xfrm>
        </p:spPr>
        <p:txBody>
          <a:bodyPr/>
          <a:lstStyle>
            <a:lvl1pPr marL="0" indent="0">
              <a:buNone/>
              <a:defRPr sz="2532">
                <a:solidFill>
                  <a:schemeClr val="tx1"/>
                </a:solidFill>
              </a:defRPr>
            </a:lvl1pPr>
            <a:lvl2pPr marL="482392" indent="0">
              <a:buNone/>
              <a:defRPr sz="2110">
                <a:solidFill>
                  <a:schemeClr val="tx1">
                    <a:tint val="75000"/>
                  </a:schemeClr>
                </a:solidFill>
              </a:defRPr>
            </a:lvl2pPr>
            <a:lvl3pPr marL="964783" indent="0">
              <a:buNone/>
              <a:defRPr sz="1899">
                <a:solidFill>
                  <a:schemeClr val="tx1">
                    <a:tint val="75000"/>
                  </a:schemeClr>
                </a:solidFill>
              </a:defRPr>
            </a:lvl3pPr>
            <a:lvl4pPr marL="1447175" indent="0">
              <a:buNone/>
              <a:defRPr sz="1688">
                <a:solidFill>
                  <a:schemeClr val="tx1">
                    <a:tint val="75000"/>
                  </a:schemeClr>
                </a:solidFill>
              </a:defRPr>
            </a:lvl4pPr>
            <a:lvl5pPr marL="1929567" indent="0">
              <a:buNone/>
              <a:defRPr sz="1688">
                <a:solidFill>
                  <a:schemeClr val="tx1">
                    <a:tint val="75000"/>
                  </a:schemeClr>
                </a:solidFill>
              </a:defRPr>
            </a:lvl5pPr>
            <a:lvl6pPr marL="2411959" indent="0">
              <a:buNone/>
              <a:defRPr sz="1688">
                <a:solidFill>
                  <a:schemeClr val="tx1">
                    <a:tint val="75000"/>
                  </a:schemeClr>
                </a:solidFill>
              </a:defRPr>
            </a:lvl6pPr>
            <a:lvl7pPr marL="2894350" indent="0">
              <a:buNone/>
              <a:defRPr sz="1688">
                <a:solidFill>
                  <a:schemeClr val="tx1">
                    <a:tint val="75000"/>
                  </a:schemeClr>
                </a:solidFill>
              </a:defRPr>
            </a:lvl7pPr>
            <a:lvl8pPr marL="3376742" indent="0">
              <a:buNone/>
              <a:defRPr sz="1688">
                <a:solidFill>
                  <a:schemeClr val="tx1">
                    <a:tint val="75000"/>
                  </a:schemeClr>
                </a:solidFill>
              </a:defRPr>
            </a:lvl8pPr>
            <a:lvl9pPr marL="3859134" indent="0">
              <a:buNone/>
              <a:defRPr sz="168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549D5B-106E-42A5-8470-5FA7D8458783}" type="datetimeFigureOut">
              <a:rPr lang="en-GB" smtClean="0"/>
              <a:t>01/08/2023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CCED2-D578-4D8B-937A-9D719F93ED8A}" type="slidenum">
              <a:rPr lang="en-GB" smtClean="0"/>
              <a:t>‹#›</a:t>
            </a:fld>
            <a:endParaRPr lang="en-GB"/>
          </a:p>
        </p:txBody>
      </p:sp>
    </p:spTree>
    <p:extLst>
      <p:ext uri="{BB962C8B-B14F-4D97-AF65-F5344CB8AC3E}">
        <p14:creationId xmlns:p14="http://schemas.microsoft.com/office/powerpoint/2010/main" val="419173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444" y="1926204"/>
            <a:ext cx="4299109" cy="4591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20997" y="1926204"/>
            <a:ext cx="4299109" cy="4591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549D5B-106E-42A5-8470-5FA7D8458783}" type="datetimeFigureOut">
              <a:rPr lang="en-GB" smtClean="0"/>
              <a:t>01/08/2023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DCCED2-D578-4D8B-937A-9D719F93ED8A}" type="slidenum">
              <a:rPr lang="en-GB" smtClean="0"/>
              <a:t>‹#›</a:t>
            </a:fld>
            <a:endParaRPr lang="en-GB"/>
          </a:p>
        </p:txBody>
      </p:sp>
    </p:spTree>
    <p:extLst>
      <p:ext uri="{BB962C8B-B14F-4D97-AF65-F5344CB8AC3E}">
        <p14:creationId xmlns:p14="http://schemas.microsoft.com/office/powerpoint/2010/main" val="360527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6762" y="385242"/>
            <a:ext cx="8724662" cy="139859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6763" y="1773783"/>
            <a:ext cx="4279351" cy="869303"/>
          </a:xfrm>
        </p:spPr>
        <p:txBody>
          <a:bodyPr anchor="b"/>
          <a:lstStyle>
            <a:lvl1pPr marL="0" indent="0">
              <a:buNone/>
              <a:defRPr sz="2532" b="1"/>
            </a:lvl1pPr>
            <a:lvl2pPr marL="482392" indent="0">
              <a:buNone/>
              <a:defRPr sz="2110" b="1"/>
            </a:lvl2pPr>
            <a:lvl3pPr marL="964783" indent="0">
              <a:buNone/>
              <a:defRPr sz="1899" b="1"/>
            </a:lvl3pPr>
            <a:lvl4pPr marL="1447175" indent="0">
              <a:buNone/>
              <a:defRPr sz="1688" b="1"/>
            </a:lvl4pPr>
            <a:lvl5pPr marL="1929567" indent="0">
              <a:buNone/>
              <a:defRPr sz="1688" b="1"/>
            </a:lvl5pPr>
            <a:lvl6pPr marL="2411959" indent="0">
              <a:buNone/>
              <a:defRPr sz="1688" b="1"/>
            </a:lvl6pPr>
            <a:lvl7pPr marL="2894350" indent="0">
              <a:buNone/>
              <a:defRPr sz="1688" b="1"/>
            </a:lvl7pPr>
            <a:lvl8pPr marL="3376742" indent="0">
              <a:buNone/>
              <a:defRPr sz="1688" b="1"/>
            </a:lvl8pPr>
            <a:lvl9pPr marL="3859134" indent="0">
              <a:buNone/>
              <a:defRPr sz="1688" b="1"/>
            </a:lvl9pPr>
          </a:lstStyle>
          <a:p>
            <a:pPr lvl="0"/>
            <a:r>
              <a:rPr lang="en-US"/>
              <a:t>Edit Master text styles</a:t>
            </a:r>
          </a:p>
        </p:txBody>
      </p:sp>
      <p:sp>
        <p:nvSpPr>
          <p:cNvPr id="4" name="Content Placeholder 3"/>
          <p:cNvSpPr>
            <a:spLocks noGrp="1"/>
          </p:cNvSpPr>
          <p:nvPr>
            <p:ph sz="half" idx="2"/>
          </p:nvPr>
        </p:nvSpPr>
        <p:spPr>
          <a:xfrm>
            <a:off x="696763" y="2643086"/>
            <a:ext cx="4279351" cy="38875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20998" y="1773783"/>
            <a:ext cx="4300426" cy="869303"/>
          </a:xfrm>
        </p:spPr>
        <p:txBody>
          <a:bodyPr anchor="b"/>
          <a:lstStyle>
            <a:lvl1pPr marL="0" indent="0">
              <a:buNone/>
              <a:defRPr sz="2532" b="1"/>
            </a:lvl1pPr>
            <a:lvl2pPr marL="482392" indent="0">
              <a:buNone/>
              <a:defRPr sz="2110" b="1"/>
            </a:lvl2pPr>
            <a:lvl3pPr marL="964783" indent="0">
              <a:buNone/>
              <a:defRPr sz="1899" b="1"/>
            </a:lvl3pPr>
            <a:lvl4pPr marL="1447175" indent="0">
              <a:buNone/>
              <a:defRPr sz="1688" b="1"/>
            </a:lvl4pPr>
            <a:lvl5pPr marL="1929567" indent="0">
              <a:buNone/>
              <a:defRPr sz="1688" b="1"/>
            </a:lvl5pPr>
            <a:lvl6pPr marL="2411959" indent="0">
              <a:buNone/>
              <a:defRPr sz="1688" b="1"/>
            </a:lvl6pPr>
            <a:lvl7pPr marL="2894350" indent="0">
              <a:buNone/>
              <a:defRPr sz="1688" b="1"/>
            </a:lvl7pPr>
            <a:lvl8pPr marL="3376742" indent="0">
              <a:buNone/>
              <a:defRPr sz="1688" b="1"/>
            </a:lvl8pPr>
            <a:lvl9pPr marL="3859134" indent="0">
              <a:buNone/>
              <a:defRPr sz="1688" b="1"/>
            </a:lvl9pPr>
          </a:lstStyle>
          <a:p>
            <a:pPr lvl="0"/>
            <a:r>
              <a:rPr lang="en-US"/>
              <a:t>Edit Master text styles</a:t>
            </a:r>
          </a:p>
        </p:txBody>
      </p:sp>
      <p:sp>
        <p:nvSpPr>
          <p:cNvPr id="6" name="Content Placeholder 5"/>
          <p:cNvSpPr>
            <a:spLocks noGrp="1"/>
          </p:cNvSpPr>
          <p:nvPr>
            <p:ph sz="quarter" idx="4"/>
          </p:nvPr>
        </p:nvSpPr>
        <p:spPr>
          <a:xfrm>
            <a:off x="5120998" y="2643086"/>
            <a:ext cx="4300426" cy="38875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549D5B-106E-42A5-8470-5FA7D8458783}" type="datetimeFigureOut">
              <a:rPr lang="en-GB" smtClean="0"/>
              <a:t>01/08/2023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DCCED2-D578-4D8B-937A-9D719F93ED8A}" type="slidenum">
              <a:rPr lang="en-GB" smtClean="0"/>
              <a:t>‹#›</a:t>
            </a:fld>
            <a:endParaRPr lang="en-GB"/>
          </a:p>
        </p:txBody>
      </p:sp>
    </p:spTree>
    <p:extLst>
      <p:ext uri="{BB962C8B-B14F-4D97-AF65-F5344CB8AC3E}">
        <p14:creationId xmlns:p14="http://schemas.microsoft.com/office/powerpoint/2010/main" val="51983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549D5B-106E-42A5-8470-5FA7D8458783}" type="datetimeFigureOut">
              <a:rPr lang="en-GB" smtClean="0"/>
              <a:t>01/08/2023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DCCED2-D578-4D8B-937A-9D719F93ED8A}" type="slidenum">
              <a:rPr lang="en-GB" smtClean="0"/>
              <a:t>‹#›</a:t>
            </a:fld>
            <a:endParaRPr lang="en-GB"/>
          </a:p>
        </p:txBody>
      </p:sp>
    </p:spTree>
    <p:extLst>
      <p:ext uri="{BB962C8B-B14F-4D97-AF65-F5344CB8AC3E}">
        <p14:creationId xmlns:p14="http://schemas.microsoft.com/office/powerpoint/2010/main" val="341337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49D5B-106E-42A5-8470-5FA7D8458783}" type="datetimeFigureOut">
              <a:rPr lang="en-GB" smtClean="0"/>
              <a:t>01/08/2023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DCCED2-D578-4D8B-937A-9D719F93ED8A}" type="slidenum">
              <a:rPr lang="en-GB" smtClean="0"/>
              <a:t>‹#›</a:t>
            </a:fld>
            <a:endParaRPr lang="en-GB"/>
          </a:p>
        </p:txBody>
      </p:sp>
    </p:spTree>
    <p:extLst>
      <p:ext uri="{BB962C8B-B14F-4D97-AF65-F5344CB8AC3E}">
        <p14:creationId xmlns:p14="http://schemas.microsoft.com/office/powerpoint/2010/main" val="3785944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6762" y="482388"/>
            <a:ext cx="3262528" cy="1688359"/>
          </a:xfrm>
        </p:spPr>
        <p:txBody>
          <a:bodyPr anchor="b"/>
          <a:lstStyle>
            <a:lvl1pPr>
              <a:defRPr sz="3376"/>
            </a:lvl1pPr>
          </a:lstStyle>
          <a:p>
            <a:r>
              <a:rPr lang="en-US"/>
              <a:t>Click to edit Master title style</a:t>
            </a:r>
            <a:endParaRPr lang="en-US" dirty="0"/>
          </a:p>
        </p:txBody>
      </p:sp>
      <p:sp>
        <p:nvSpPr>
          <p:cNvPr id="3" name="Content Placeholder 2"/>
          <p:cNvSpPr>
            <a:spLocks noGrp="1"/>
          </p:cNvSpPr>
          <p:nvPr>
            <p:ph idx="1"/>
          </p:nvPr>
        </p:nvSpPr>
        <p:spPr>
          <a:xfrm>
            <a:off x="4300426" y="1041826"/>
            <a:ext cx="5120997" cy="5142126"/>
          </a:xfrm>
        </p:spPr>
        <p:txBody>
          <a:bodyPr/>
          <a:lstStyle>
            <a:lvl1pPr>
              <a:defRPr sz="3376"/>
            </a:lvl1pPr>
            <a:lvl2pPr>
              <a:defRPr sz="2954"/>
            </a:lvl2pPr>
            <a:lvl3pPr>
              <a:defRPr sz="2532"/>
            </a:lvl3pPr>
            <a:lvl4pPr>
              <a:defRPr sz="2110"/>
            </a:lvl4pPr>
            <a:lvl5pPr>
              <a:defRPr sz="2110"/>
            </a:lvl5pPr>
            <a:lvl6pPr>
              <a:defRPr sz="2110"/>
            </a:lvl6pPr>
            <a:lvl7pPr>
              <a:defRPr sz="2110"/>
            </a:lvl7pPr>
            <a:lvl8pPr>
              <a:defRPr sz="2110"/>
            </a:lvl8pPr>
            <a:lvl9pPr>
              <a:defRPr sz="211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6762" y="2170748"/>
            <a:ext cx="3262528" cy="4021578"/>
          </a:xfrm>
        </p:spPr>
        <p:txBody>
          <a:bodyPr/>
          <a:lstStyle>
            <a:lvl1pPr marL="0" indent="0">
              <a:buNone/>
              <a:defRPr sz="1688"/>
            </a:lvl1pPr>
            <a:lvl2pPr marL="482392" indent="0">
              <a:buNone/>
              <a:defRPr sz="1477"/>
            </a:lvl2pPr>
            <a:lvl3pPr marL="964783" indent="0">
              <a:buNone/>
              <a:defRPr sz="1266"/>
            </a:lvl3pPr>
            <a:lvl4pPr marL="1447175" indent="0">
              <a:buNone/>
              <a:defRPr sz="1055"/>
            </a:lvl4pPr>
            <a:lvl5pPr marL="1929567" indent="0">
              <a:buNone/>
              <a:defRPr sz="1055"/>
            </a:lvl5pPr>
            <a:lvl6pPr marL="2411959" indent="0">
              <a:buNone/>
              <a:defRPr sz="1055"/>
            </a:lvl6pPr>
            <a:lvl7pPr marL="2894350" indent="0">
              <a:buNone/>
              <a:defRPr sz="1055"/>
            </a:lvl7pPr>
            <a:lvl8pPr marL="3376742" indent="0">
              <a:buNone/>
              <a:defRPr sz="1055"/>
            </a:lvl8pPr>
            <a:lvl9pPr marL="3859134" indent="0">
              <a:buNone/>
              <a:defRPr sz="1055"/>
            </a:lvl9pPr>
          </a:lstStyle>
          <a:p>
            <a:pPr lvl="0"/>
            <a:r>
              <a:rPr lang="en-US"/>
              <a:t>Edit Master text styles</a:t>
            </a:r>
          </a:p>
        </p:txBody>
      </p:sp>
      <p:sp>
        <p:nvSpPr>
          <p:cNvPr id="5" name="Date Placeholder 4"/>
          <p:cNvSpPr>
            <a:spLocks noGrp="1"/>
          </p:cNvSpPr>
          <p:nvPr>
            <p:ph type="dt" sz="half" idx="10"/>
          </p:nvPr>
        </p:nvSpPr>
        <p:spPr/>
        <p:txBody>
          <a:bodyPr/>
          <a:lstStyle/>
          <a:p>
            <a:fld id="{DE549D5B-106E-42A5-8470-5FA7D8458783}" type="datetimeFigureOut">
              <a:rPr lang="en-GB" smtClean="0"/>
              <a:t>01/08/2023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DCCED2-D578-4D8B-937A-9D719F93ED8A}" type="slidenum">
              <a:rPr lang="en-GB" smtClean="0"/>
              <a:t>‹#›</a:t>
            </a:fld>
            <a:endParaRPr lang="en-GB"/>
          </a:p>
        </p:txBody>
      </p:sp>
    </p:spTree>
    <p:extLst>
      <p:ext uri="{BB962C8B-B14F-4D97-AF65-F5344CB8AC3E}">
        <p14:creationId xmlns:p14="http://schemas.microsoft.com/office/powerpoint/2010/main" val="312852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6762" y="482388"/>
            <a:ext cx="3262528" cy="1688359"/>
          </a:xfrm>
        </p:spPr>
        <p:txBody>
          <a:bodyPr anchor="b"/>
          <a:lstStyle>
            <a:lvl1pPr>
              <a:defRPr sz="3376"/>
            </a:lvl1pPr>
          </a:lstStyle>
          <a:p>
            <a:r>
              <a:rPr lang="en-US"/>
              <a:t>Click to edit Master title style</a:t>
            </a:r>
            <a:endParaRPr lang="en-US" dirty="0"/>
          </a:p>
        </p:txBody>
      </p:sp>
      <p:sp>
        <p:nvSpPr>
          <p:cNvPr id="3" name="Picture Placeholder 2"/>
          <p:cNvSpPr>
            <a:spLocks noGrp="1" noChangeAspect="1"/>
          </p:cNvSpPr>
          <p:nvPr>
            <p:ph type="pic" idx="1"/>
          </p:nvPr>
        </p:nvSpPr>
        <p:spPr>
          <a:xfrm>
            <a:off x="4300426" y="1041826"/>
            <a:ext cx="5120997" cy="5142126"/>
          </a:xfrm>
        </p:spPr>
        <p:txBody>
          <a:bodyPr anchor="t"/>
          <a:lstStyle>
            <a:lvl1pPr marL="0" indent="0">
              <a:buNone/>
              <a:defRPr sz="3376"/>
            </a:lvl1pPr>
            <a:lvl2pPr marL="482392" indent="0">
              <a:buNone/>
              <a:defRPr sz="2954"/>
            </a:lvl2pPr>
            <a:lvl3pPr marL="964783" indent="0">
              <a:buNone/>
              <a:defRPr sz="2532"/>
            </a:lvl3pPr>
            <a:lvl4pPr marL="1447175" indent="0">
              <a:buNone/>
              <a:defRPr sz="2110"/>
            </a:lvl4pPr>
            <a:lvl5pPr marL="1929567" indent="0">
              <a:buNone/>
              <a:defRPr sz="2110"/>
            </a:lvl5pPr>
            <a:lvl6pPr marL="2411959" indent="0">
              <a:buNone/>
              <a:defRPr sz="2110"/>
            </a:lvl6pPr>
            <a:lvl7pPr marL="2894350" indent="0">
              <a:buNone/>
              <a:defRPr sz="2110"/>
            </a:lvl7pPr>
            <a:lvl8pPr marL="3376742" indent="0">
              <a:buNone/>
              <a:defRPr sz="2110"/>
            </a:lvl8pPr>
            <a:lvl9pPr marL="3859134" indent="0">
              <a:buNone/>
              <a:defRPr sz="2110"/>
            </a:lvl9pPr>
          </a:lstStyle>
          <a:p>
            <a:r>
              <a:rPr lang="en-US"/>
              <a:t>Click icon to add picture</a:t>
            </a:r>
            <a:endParaRPr lang="en-US" dirty="0"/>
          </a:p>
        </p:txBody>
      </p:sp>
      <p:sp>
        <p:nvSpPr>
          <p:cNvPr id="4" name="Text Placeholder 3"/>
          <p:cNvSpPr>
            <a:spLocks noGrp="1"/>
          </p:cNvSpPr>
          <p:nvPr>
            <p:ph type="body" sz="half" idx="2"/>
          </p:nvPr>
        </p:nvSpPr>
        <p:spPr>
          <a:xfrm>
            <a:off x="696762" y="2170748"/>
            <a:ext cx="3262528" cy="4021578"/>
          </a:xfrm>
        </p:spPr>
        <p:txBody>
          <a:bodyPr/>
          <a:lstStyle>
            <a:lvl1pPr marL="0" indent="0">
              <a:buNone/>
              <a:defRPr sz="1688"/>
            </a:lvl1pPr>
            <a:lvl2pPr marL="482392" indent="0">
              <a:buNone/>
              <a:defRPr sz="1477"/>
            </a:lvl2pPr>
            <a:lvl3pPr marL="964783" indent="0">
              <a:buNone/>
              <a:defRPr sz="1266"/>
            </a:lvl3pPr>
            <a:lvl4pPr marL="1447175" indent="0">
              <a:buNone/>
              <a:defRPr sz="1055"/>
            </a:lvl4pPr>
            <a:lvl5pPr marL="1929567" indent="0">
              <a:buNone/>
              <a:defRPr sz="1055"/>
            </a:lvl5pPr>
            <a:lvl6pPr marL="2411959" indent="0">
              <a:buNone/>
              <a:defRPr sz="1055"/>
            </a:lvl6pPr>
            <a:lvl7pPr marL="2894350" indent="0">
              <a:buNone/>
              <a:defRPr sz="1055"/>
            </a:lvl7pPr>
            <a:lvl8pPr marL="3376742" indent="0">
              <a:buNone/>
              <a:defRPr sz="1055"/>
            </a:lvl8pPr>
            <a:lvl9pPr marL="3859134" indent="0">
              <a:buNone/>
              <a:defRPr sz="1055"/>
            </a:lvl9pPr>
          </a:lstStyle>
          <a:p>
            <a:pPr lvl="0"/>
            <a:r>
              <a:rPr lang="en-US"/>
              <a:t>Edit Master text styles</a:t>
            </a:r>
          </a:p>
        </p:txBody>
      </p:sp>
      <p:sp>
        <p:nvSpPr>
          <p:cNvPr id="5" name="Date Placeholder 4"/>
          <p:cNvSpPr>
            <a:spLocks noGrp="1"/>
          </p:cNvSpPr>
          <p:nvPr>
            <p:ph type="dt" sz="half" idx="10"/>
          </p:nvPr>
        </p:nvSpPr>
        <p:spPr/>
        <p:txBody>
          <a:bodyPr/>
          <a:lstStyle/>
          <a:p>
            <a:fld id="{DE549D5B-106E-42A5-8470-5FA7D8458783}" type="datetimeFigureOut">
              <a:rPr lang="en-GB" smtClean="0"/>
              <a:t>01/08/2023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DCCED2-D578-4D8B-937A-9D719F93ED8A}" type="slidenum">
              <a:rPr lang="en-GB" smtClean="0"/>
              <a:t>‹#›</a:t>
            </a:fld>
            <a:endParaRPr lang="en-GB"/>
          </a:p>
        </p:txBody>
      </p:sp>
    </p:spTree>
    <p:extLst>
      <p:ext uri="{BB962C8B-B14F-4D97-AF65-F5344CB8AC3E}">
        <p14:creationId xmlns:p14="http://schemas.microsoft.com/office/powerpoint/2010/main" val="2130768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44" y="385242"/>
            <a:ext cx="8724662" cy="13985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5444" y="1926204"/>
            <a:ext cx="8724662" cy="45910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5444" y="6706539"/>
            <a:ext cx="2275999" cy="385241"/>
          </a:xfrm>
          <a:prstGeom prst="rect">
            <a:avLst/>
          </a:prstGeom>
        </p:spPr>
        <p:txBody>
          <a:bodyPr vert="horz" lIns="91440" tIns="45720" rIns="91440" bIns="45720" rtlCol="0" anchor="ctr"/>
          <a:lstStyle>
            <a:lvl1pPr algn="l">
              <a:defRPr sz="1266">
                <a:solidFill>
                  <a:schemeClr val="tx1">
                    <a:tint val="75000"/>
                  </a:schemeClr>
                </a:solidFill>
              </a:defRPr>
            </a:lvl1pPr>
          </a:lstStyle>
          <a:p>
            <a:fld id="{DE549D5B-106E-42A5-8470-5FA7D8458783}" type="datetimeFigureOut">
              <a:rPr lang="en-GB" smtClean="0"/>
              <a:t>01/08/2023</a:t>
            </a:fld>
            <a:endParaRPr lang="en-GB"/>
          </a:p>
        </p:txBody>
      </p:sp>
      <p:sp>
        <p:nvSpPr>
          <p:cNvPr id="5" name="Footer Placeholder 4"/>
          <p:cNvSpPr>
            <a:spLocks noGrp="1"/>
          </p:cNvSpPr>
          <p:nvPr>
            <p:ph type="ftr" sz="quarter" idx="3"/>
          </p:nvPr>
        </p:nvSpPr>
        <p:spPr>
          <a:xfrm>
            <a:off x="3350776" y="6706539"/>
            <a:ext cx="3413998" cy="385241"/>
          </a:xfrm>
          <a:prstGeom prst="rect">
            <a:avLst/>
          </a:prstGeom>
        </p:spPr>
        <p:txBody>
          <a:bodyPr vert="horz" lIns="91440" tIns="45720" rIns="91440" bIns="45720" rtlCol="0" anchor="ctr"/>
          <a:lstStyle>
            <a:lvl1pPr algn="ctr">
              <a:defRPr sz="126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144107" y="6706539"/>
            <a:ext cx="2275999" cy="385241"/>
          </a:xfrm>
          <a:prstGeom prst="rect">
            <a:avLst/>
          </a:prstGeom>
        </p:spPr>
        <p:txBody>
          <a:bodyPr vert="horz" lIns="91440" tIns="45720" rIns="91440" bIns="45720" rtlCol="0" anchor="ctr"/>
          <a:lstStyle>
            <a:lvl1pPr algn="r">
              <a:defRPr sz="1266">
                <a:solidFill>
                  <a:schemeClr val="tx1">
                    <a:tint val="75000"/>
                  </a:schemeClr>
                </a:solidFill>
              </a:defRPr>
            </a:lvl1pPr>
          </a:lstStyle>
          <a:p>
            <a:fld id="{D2DCCED2-D578-4D8B-937A-9D719F93ED8A}" type="slidenum">
              <a:rPr lang="en-GB" smtClean="0"/>
              <a:t>‹#›</a:t>
            </a:fld>
            <a:endParaRPr lang="en-GB"/>
          </a:p>
        </p:txBody>
      </p:sp>
    </p:spTree>
    <p:extLst>
      <p:ext uri="{BB962C8B-B14F-4D97-AF65-F5344CB8AC3E}">
        <p14:creationId xmlns:p14="http://schemas.microsoft.com/office/powerpoint/2010/main" val="30723376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64783" rtl="0" eaLnBrk="1" latinLnBrk="0" hangingPunct="1">
        <a:lnSpc>
          <a:spcPct val="90000"/>
        </a:lnSpc>
        <a:spcBef>
          <a:spcPct val="0"/>
        </a:spcBef>
        <a:buNone/>
        <a:defRPr sz="4642" kern="1200">
          <a:solidFill>
            <a:schemeClr val="tx1"/>
          </a:solidFill>
          <a:latin typeface="+mj-lt"/>
          <a:ea typeface="+mj-ea"/>
          <a:cs typeface="+mj-cs"/>
        </a:defRPr>
      </a:lvl1pPr>
    </p:titleStyle>
    <p:bodyStyle>
      <a:lvl1pPr marL="241196" indent="-241196" algn="l" defTabSz="964783" rtl="0" eaLnBrk="1" latinLnBrk="0" hangingPunct="1">
        <a:lnSpc>
          <a:spcPct val="90000"/>
        </a:lnSpc>
        <a:spcBef>
          <a:spcPts val="1055"/>
        </a:spcBef>
        <a:buFont typeface="Arial" panose="020B0604020202020204" pitchFamily="34" charset="0"/>
        <a:buChar char="•"/>
        <a:defRPr sz="2954" kern="1200">
          <a:solidFill>
            <a:schemeClr val="tx1"/>
          </a:solidFill>
          <a:latin typeface="+mn-lt"/>
          <a:ea typeface="+mn-ea"/>
          <a:cs typeface="+mn-cs"/>
        </a:defRPr>
      </a:lvl1pPr>
      <a:lvl2pPr marL="723588" indent="-241196" algn="l" defTabSz="964783" rtl="0" eaLnBrk="1" latinLnBrk="0" hangingPunct="1">
        <a:lnSpc>
          <a:spcPct val="90000"/>
        </a:lnSpc>
        <a:spcBef>
          <a:spcPts val="528"/>
        </a:spcBef>
        <a:buFont typeface="Arial" panose="020B0604020202020204" pitchFamily="34" charset="0"/>
        <a:buChar char="•"/>
        <a:defRPr sz="2532" kern="1200">
          <a:solidFill>
            <a:schemeClr val="tx1"/>
          </a:solidFill>
          <a:latin typeface="+mn-lt"/>
          <a:ea typeface="+mn-ea"/>
          <a:cs typeface="+mn-cs"/>
        </a:defRPr>
      </a:lvl2pPr>
      <a:lvl3pPr marL="1205979" indent="-241196" algn="l" defTabSz="964783" rtl="0" eaLnBrk="1" latinLnBrk="0" hangingPunct="1">
        <a:lnSpc>
          <a:spcPct val="90000"/>
        </a:lnSpc>
        <a:spcBef>
          <a:spcPts val="528"/>
        </a:spcBef>
        <a:buFont typeface="Arial" panose="020B0604020202020204" pitchFamily="34" charset="0"/>
        <a:buChar char="•"/>
        <a:defRPr sz="2110" kern="1200">
          <a:solidFill>
            <a:schemeClr val="tx1"/>
          </a:solidFill>
          <a:latin typeface="+mn-lt"/>
          <a:ea typeface="+mn-ea"/>
          <a:cs typeface="+mn-cs"/>
        </a:defRPr>
      </a:lvl3pPr>
      <a:lvl4pPr marL="1688371" indent="-241196" algn="l" defTabSz="964783" rtl="0" eaLnBrk="1" latinLnBrk="0" hangingPunct="1">
        <a:lnSpc>
          <a:spcPct val="90000"/>
        </a:lnSpc>
        <a:spcBef>
          <a:spcPts val="528"/>
        </a:spcBef>
        <a:buFont typeface="Arial" panose="020B0604020202020204" pitchFamily="34" charset="0"/>
        <a:buChar char="•"/>
        <a:defRPr sz="1899" kern="1200">
          <a:solidFill>
            <a:schemeClr val="tx1"/>
          </a:solidFill>
          <a:latin typeface="+mn-lt"/>
          <a:ea typeface="+mn-ea"/>
          <a:cs typeface="+mn-cs"/>
        </a:defRPr>
      </a:lvl4pPr>
      <a:lvl5pPr marL="2170763" indent="-241196" algn="l" defTabSz="964783" rtl="0" eaLnBrk="1" latinLnBrk="0" hangingPunct="1">
        <a:lnSpc>
          <a:spcPct val="90000"/>
        </a:lnSpc>
        <a:spcBef>
          <a:spcPts val="528"/>
        </a:spcBef>
        <a:buFont typeface="Arial" panose="020B0604020202020204" pitchFamily="34" charset="0"/>
        <a:buChar char="•"/>
        <a:defRPr sz="1899" kern="1200">
          <a:solidFill>
            <a:schemeClr val="tx1"/>
          </a:solidFill>
          <a:latin typeface="+mn-lt"/>
          <a:ea typeface="+mn-ea"/>
          <a:cs typeface="+mn-cs"/>
        </a:defRPr>
      </a:lvl5pPr>
      <a:lvl6pPr marL="2653154" indent="-241196" algn="l" defTabSz="964783" rtl="0" eaLnBrk="1" latinLnBrk="0" hangingPunct="1">
        <a:lnSpc>
          <a:spcPct val="90000"/>
        </a:lnSpc>
        <a:spcBef>
          <a:spcPts val="528"/>
        </a:spcBef>
        <a:buFont typeface="Arial" panose="020B0604020202020204" pitchFamily="34" charset="0"/>
        <a:buChar char="•"/>
        <a:defRPr sz="1899" kern="1200">
          <a:solidFill>
            <a:schemeClr val="tx1"/>
          </a:solidFill>
          <a:latin typeface="+mn-lt"/>
          <a:ea typeface="+mn-ea"/>
          <a:cs typeface="+mn-cs"/>
        </a:defRPr>
      </a:lvl6pPr>
      <a:lvl7pPr marL="3135546" indent="-241196" algn="l" defTabSz="964783" rtl="0" eaLnBrk="1" latinLnBrk="0" hangingPunct="1">
        <a:lnSpc>
          <a:spcPct val="90000"/>
        </a:lnSpc>
        <a:spcBef>
          <a:spcPts val="528"/>
        </a:spcBef>
        <a:buFont typeface="Arial" panose="020B0604020202020204" pitchFamily="34" charset="0"/>
        <a:buChar char="•"/>
        <a:defRPr sz="1899" kern="1200">
          <a:solidFill>
            <a:schemeClr val="tx1"/>
          </a:solidFill>
          <a:latin typeface="+mn-lt"/>
          <a:ea typeface="+mn-ea"/>
          <a:cs typeface="+mn-cs"/>
        </a:defRPr>
      </a:lvl7pPr>
      <a:lvl8pPr marL="3617938" indent="-241196" algn="l" defTabSz="964783" rtl="0" eaLnBrk="1" latinLnBrk="0" hangingPunct="1">
        <a:lnSpc>
          <a:spcPct val="90000"/>
        </a:lnSpc>
        <a:spcBef>
          <a:spcPts val="528"/>
        </a:spcBef>
        <a:buFont typeface="Arial" panose="020B0604020202020204" pitchFamily="34" charset="0"/>
        <a:buChar char="•"/>
        <a:defRPr sz="1899" kern="1200">
          <a:solidFill>
            <a:schemeClr val="tx1"/>
          </a:solidFill>
          <a:latin typeface="+mn-lt"/>
          <a:ea typeface="+mn-ea"/>
          <a:cs typeface="+mn-cs"/>
        </a:defRPr>
      </a:lvl8pPr>
      <a:lvl9pPr marL="4100330" indent="-241196" algn="l" defTabSz="964783" rtl="0" eaLnBrk="1" latinLnBrk="0" hangingPunct="1">
        <a:lnSpc>
          <a:spcPct val="90000"/>
        </a:lnSpc>
        <a:spcBef>
          <a:spcPts val="528"/>
        </a:spcBef>
        <a:buFont typeface="Arial" panose="020B0604020202020204" pitchFamily="34" charset="0"/>
        <a:buChar char="•"/>
        <a:defRPr sz="1899" kern="1200">
          <a:solidFill>
            <a:schemeClr val="tx1"/>
          </a:solidFill>
          <a:latin typeface="+mn-lt"/>
          <a:ea typeface="+mn-ea"/>
          <a:cs typeface="+mn-cs"/>
        </a:defRPr>
      </a:lvl9pPr>
    </p:bodyStyle>
    <p:otherStyle>
      <a:defPPr>
        <a:defRPr lang="en-US"/>
      </a:defPPr>
      <a:lvl1pPr marL="0" algn="l" defTabSz="964783" rtl="0" eaLnBrk="1" latinLnBrk="0" hangingPunct="1">
        <a:defRPr sz="1899" kern="1200">
          <a:solidFill>
            <a:schemeClr val="tx1"/>
          </a:solidFill>
          <a:latin typeface="+mn-lt"/>
          <a:ea typeface="+mn-ea"/>
          <a:cs typeface="+mn-cs"/>
        </a:defRPr>
      </a:lvl1pPr>
      <a:lvl2pPr marL="482392" algn="l" defTabSz="964783" rtl="0" eaLnBrk="1" latinLnBrk="0" hangingPunct="1">
        <a:defRPr sz="1899" kern="1200">
          <a:solidFill>
            <a:schemeClr val="tx1"/>
          </a:solidFill>
          <a:latin typeface="+mn-lt"/>
          <a:ea typeface="+mn-ea"/>
          <a:cs typeface="+mn-cs"/>
        </a:defRPr>
      </a:lvl2pPr>
      <a:lvl3pPr marL="964783" algn="l" defTabSz="964783" rtl="0" eaLnBrk="1" latinLnBrk="0" hangingPunct="1">
        <a:defRPr sz="1899" kern="1200">
          <a:solidFill>
            <a:schemeClr val="tx1"/>
          </a:solidFill>
          <a:latin typeface="+mn-lt"/>
          <a:ea typeface="+mn-ea"/>
          <a:cs typeface="+mn-cs"/>
        </a:defRPr>
      </a:lvl3pPr>
      <a:lvl4pPr marL="1447175" algn="l" defTabSz="964783" rtl="0" eaLnBrk="1" latinLnBrk="0" hangingPunct="1">
        <a:defRPr sz="1899" kern="1200">
          <a:solidFill>
            <a:schemeClr val="tx1"/>
          </a:solidFill>
          <a:latin typeface="+mn-lt"/>
          <a:ea typeface="+mn-ea"/>
          <a:cs typeface="+mn-cs"/>
        </a:defRPr>
      </a:lvl4pPr>
      <a:lvl5pPr marL="1929567" algn="l" defTabSz="964783" rtl="0" eaLnBrk="1" latinLnBrk="0" hangingPunct="1">
        <a:defRPr sz="1899" kern="1200">
          <a:solidFill>
            <a:schemeClr val="tx1"/>
          </a:solidFill>
          <a:latin typeface="+mn-lt"/>
          <a:ea typeface="+mn-ea"/>
          <a:cs typeface="+mn-cs"/>
        </a:defRPr>
      </a:lvl5pPr>
      <a:lvl6pPr marL="2411959" algn="l" defTabSz="964783" rtl="0" eaLnBrk="1" latinLnBrk="0" hangingPunct="1">
        <a:defRPr sz="1899" kern="1200">
          <a:solidFill>
            <a:schemeClr val="tx1"/>
          </a:solidFill>
          <a:latin typeface="+mn-lt"/>
          <a:ea typeface="+mn-ea"/>
          <a:cs typeface="+mn-cs"/>
        </a:defRPr>
      </a:lvl6pPr>
      <a:lvl7pPr marL="2894350" algn="l" defTabSz="964783" rtl="0" eaLnBrk="1" latinLnBrk="0" hangingPunct="1">
        <a:defRPr sz="1899" kern="1200">
          <a:solidFill>
            <a:schemeClr val="tx1"/>
          </a:solidFill>
          <a:latin typeface="+mn-lt"/>
          <a:ea typeface="+mn-ea"/>
          <a:cs typeface="+mn-cs"/>
        </a:defRPr>
      </a:lvl7pPr>
      <a:lvl8pPr marL="3376742" algn="l" defTabSz="964783" rtl="0" eaLnBrk="1" latinLnBrk="0" hangingPunct="1">
        <a:defRPr sz="1899" kern="1200">
          <a:solidFill>
            <a:schemeClr val="tx1"/>
          </a:solidFill>
          <a:latin typeface="+mn-lt"/>
          <a:ea typeface="+mn-ea"/>
          <a:cs typeface="+mn-cs"/>
        </a:defRPr>
      </a:lvl8pPr>
      <a:lvl9pPr marL="3859134" algn="l" defTabSz="964783" rtl="0" eaLnBrk="1" latinLnBrk="0" hangingPunct="1">
        <a:defRPr sz="18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695444" y="385241"/>
            <a:ext cx="8724662" cy="139859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695444" y="1926204"/>
            <a:ext cx="8724662" cy="45910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695444" y="6706538"/>
            <a:ext cx="2275999" cy="385241"/>
          </a:xfrm>
          <a:prstGeom prst="rect">
            <a:avLst/>
          </a:prstGeom>
        </p:spPr>
        <p:txBody>
          <a:bodyPr vert="horz" lIns="91440" tIns="45720" rIns="91440" bIns="45720" rtlCol="0" anchor="ctr"/>
          <a:lstStyle>
            <a:lvl1pPr algn="l">
              <a:defRPr sz="996">
                <a:solidFill>
                  <a:schemeClr val="tx1">
                    <a:tint val="75000"/>
                  </a:schemeClr>
                </a:solidFill>
              </a:defRPr>
            </a:lvl1pPr>
          </a:lstStyle>
          <a:p>
            <a:fld id="{4FCD3CFA-4DDC-43FC-968A-540737FDA836}" type="datetimeFigureOut">
              <a:rPr lang="en-GB" smtClean="0"/>
              <a:t>01/08/2023</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3350776" y="6706538"/>
            <a:ext cx="3413998" cy="385241"/>
          </a:xfrm>
          <a:prstGeom prst="rect">
            <a:avLst/>
          </a:prstGeom>
        </p:spPr>
        <p:txBody>
          <a:bodyPr vert="horz" lIns="91440" tIns="45720" rIns="91440" bIns="45720" rtlCol="0" anchor="ctr"/>
          <a:lstStyle>
            <a:lvl1pPr algn="ctr">
              <a:defRPr sz="996">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7144107" y="6706538"/>
            <a:ext cx="2275999" cy="385241"/>
          </a:xfrm>
          <a:prstGeom prst="rect">
            <a:avLst/>
          </a:prstGeom>
        </p:spPr>
        <p:txBody>
          <a:bodyPr vert="horz" lIns="91440" tIns="45720" rIns="91440" bIns="45720" rtlCol="0" anchor="ctr"/>
          <a:lstStyle>
            <a:lvl1pPr algn="r">
              <a:defRPr sz="996">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75350995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758678" rtl="0" eaLnBrk="1" latinLnBrk="0" hangingPunct="1">
        <a:lnSpc>
          <a:spcPct val="90000"/>
        </a:lnSpc>
        <a:spcBef>
          <a:spcPct val="0"/>
        </a:spcBef>
        <a:buNone/>
        <a:defRPr sz="3651" kern="1200">
          <a:solidFill>
            <a:schemeClr val="tx1"/>
          </a:solidFill>
          <a:latin typeface="+mj-lt"/>
          <a:ea typeface="+mj-ea"/>
          <a:cs typeface="+mj-cs"/>
        </a:defRPr>
      </a:lvl1pPr>
    </p:titleStyle>
    <p:bodyStyle>
      <a:lvl1pPr marL="189669" indent="-189669" algn="l" defTabSz="758678" rtl="0" eaLnBrk="1" latinLnBrk="0" hangingPunct="1">
        <a:lnSpc>
          <a:spcPct val="90000"/>
        </a:lnSpc>
        <a:spcBef>
          <a:spcPts val="830"/>
        </a:spcBef>
        <a:buFont typeface="Arial" panose="020B0604020202020204" pitchFamily="34" charset="0"/>
        <a:buChar char="•"/>
        <a:defRPr sz="2323" kern="1200">
          <a:solidFill>
            <a:schemeClr val="tx1"/>
          </a:solidFill>
          <a:latin typeface="+mn-lt"/>
          <a:ea typeface="+mn-ea"/>
          <a:cs typeface="+mn-cs"/>
        </a:defRPr>
      </a:lvl1pPr>
      <a:lvl2pPr marL="569008" indent="-189669" algn="l" defTabSz="758678" rtl="0" eaLnBrk="1" latinLnBrk="0" hangingPunct="1">
        <a:lnSpc>
          <a:spcPct val="90000"/>
        </a:lnSpc>
        <a:spcBef>
          <a:spcPts val="415"/>
        </a:spcBef>
        <a:buFont typeface="Arial" panose="020B0604020202020204" pitchFamily="34" charset="0"/>
        <a:buChar char="•"/>
        <a:defRPr sz="1991" kern="1200">
          <a:solidFill>
            <a:schemeClr val="tx1"/>
          </a:solidFill>
          <a:latin typeface="+mn-lt"/>
          <a:ea typeface="+mn-ea"/>
          <a:cs typeface="+mn-cs"/>
        </a:defRPr>
      </a:lvl2pPr>
      <a:lvl3pPr marL="948347" indent="-189669" algn="l" defTabSz="758678" rtl="0" eaLnBrk="1" latinLnBrk="0" hangingPunct="1">
        <a:lnSpc>
          <a:spcPct val="90000"/>
        </a:lnSpc>
        <a:spcBef>
          <a:spcPts val="415"/>
        </a:spcBef>
        <a:buFont typeface="Arial" panose="020B0604020202020204" pitchFamily="34" charset="0"/>
        <a:buChar char="•"/>
        <a:defRPr sz="1659" kern="1200">
          <a:solidFill>
            <a:schemeClr val="tx1"/>
          </a:solidFill>
          <a:latin typeface="+mn-lt"/>
          <a:ea typeface="+mn-ea"/>
          <a:cs typeface="+mn-cs"/>
        </a:defRPr>
      </a:lvl3pPr>
      <a:lvl4pPr marL="1327686" indent="-189669" algn="l" defTabSz="758678" rtl="0" eaLnBrk="1" latinLnBrk="0" hangingPunct="1">
        <a:lnSpc>
          <a:spcPct val="90000"/>
        </a:lnSpc>
        <a:spcBef>
          <a:spcPts val="415"/>
        </a:spcBef>
        <a:buFont typeface="Arial" panose="020B0604020202020204" pitchFamily="34" charset="0"/>
        <a:buChar char="•"/>
        <a:defRPr sz="1493" kern="1200">
          <a:solidFill>
            <a:schemeClr val="tx1"/>
          </a:solidFill>
          <a:latin typeface="+mn-lt"/>
          <a:ea typeface="+mn-ea"/>
          <a:cs typeface="+mn-cs"/>
        </a:defRPr>
      </a:lvl4pPr>
      <a:lvl5pPr marL="1707025" indent="-189669" algn="l" defTabSz="758678" rtl="0" eaLnBrk="1" latinLnBrk="0" hangingPunct="1">
        <a:lnSpc>
          <a:spcPct val="90000"/>
        </a:lnSpc>
        <a:spcBef>
          <a:spcPts val="415"/>
        </a:spcBef>
        <a:buFont typeface="Arial" panose="020B0604020202020204" pitchFamily="34" charset="0"/>
        <a:buChar char="•"/>
        <a:defRPr sz="1493" kern="1200">
          <a:solidFill>
            <a:schemeClr val="tx1"/>
          </a:solidFill>
          <a:latin typeface="+mn-lt"/>
          <a:ea typeface="+mn-ea"/>
          <a:cs typeface="+mn-cs"/>
        </a:defRPr>
      </a:lvl5pPr>
      <a:lvl6pPr marL="2086364" indent="-189669" algn="l" defTabSz="758678" rtl="0" eaLnBrk="1" latinLnBrk="0" hangingPunct="1">
        <a:lnSpc>
          <a:spcPct val="90000"/>
        </a:lnSpc>
        <a:spcBef>
          <a:spcPts val="415"/>
        </a:spcBef>
        <a:buFont typeface="Arial" panose="020B0604020202020204" pitchFamily="34" charset="0"/>
        <a:buChar char="•"/>
        <a:defRPr sz="1493" kern="1200">
          <a:solidFill>
            <a:schemeClr val="tx1"/>
          </a:solidFill>
          <a:latin typeface="+mn-lt"/>
          <a:ea typeface="+mn-ea"/>
          <a:cs typeface="+mn-cs"/>
        </a:defRPr>
      </a:lvl6pPr>
      <a:lvl7pPr marL="2465702" indent="-189669" algn="l" defTabSz="758678" rtl="0" eaLnBrk="1" latinLnBrk="0" hangingPunct="1">
        <a:lnSpc>
          <a:spcPct val="90000"/>
        </a:lnSpc>
        <a:spcBef>
          <a:spcPts val="415"/>
        </a:spcBef>
        <a:buFont typeface="Arial" panose="020B0604020202020204" pitchFamily="34" charset="0"/>
        <a:buChar char="•"/>
        <a:defRPr sz="1493" kern="1200">
          <a:solidFill>
            <a:schemeClr val="tx1"/>
          </a:solidFill>
          <a:latin typeface="+mn-lt"/>
          <a:ea typeface="+mn-ea"/>
          <a:cs typeface="+mn-cs"/>
        </a:defRPr>
      </a:lvl7pPr>
      <a:lvl8pPr marL="2845041" indent="-189669" algn="l" defTabSz="758678" rtl="0" eaLnBrk="1" latinLnBrk="0" hangingPunct="1">
        <a:lnSpc>
          <a:spcPct val="90000"/>
        </a:lnSpc>
        <a:spcBef>
          <a:spcPts val="415"/>
        </a:spcBef>
        <a:buFont typeface="Arial" panose="020B0604020202020204" pitchFamily="34" charset="0"/>
        <a:buChar char="•"/>
        <a:defRPr sz="1493" kern="1200">
          <a:solidFill>
            <a:schemeClr val="tx1"/>
          </a:solidFill>
          <a:latin typeface="+mn-lt"/>
          <a:ea typeface="+mn-ea"/>
          <a:cs typeface="+mn-cs"/>
        </a:defRPr>
      </a:lvl8pPr>
      <a:lvl9pPr marL="3224380" indent="-189669" algn="l" defTabSz="758678" rtl="0" eaLnBrk="1" latinLnBrk="0" hangingPunct="1">
        <a:lnSpc>
          <a:spcPct val="90000"/>
        </a:lnSpc>
        <a:spcBef>
          <a:spcPts val="415"/>
        </a:spcBef>
        <a:buFont typeface="Arial" panose="020B0604020202020204" pitchFamily="34" charset="0"/>
        <a:buChar char="•"/>
        <a:defRPr sz="1493" kern="1200">
          <a:solidFill>
            <a:schemeClr val="tx1"/>
          </a:solidFill>
          <a:latin typeface="+mn-lt"/>
          <a:ea typeface="+mn-ea"/>
          <a:cs typeface="+mn-cs"/>
        </a:defRPr>
      </a:lvl9pPr>
    </p:bodyStyle>
    <p:otherStyle>
      <a:defPPr>
        <a:defRPr lang="en-US"/>
      </a:defPPr>
      <a:lvl1pPr marL="0" algn="l" defTabSz="758678" rtl="0" eaLnBrk="1" latinLnBrk="0" hangingPunct="1">
        <a:defRPr sz="1493" kern="1200">
          <a:solidFill>
            <a:schemeClr val="tx1"/>
          </a:solidFill>
          <a:latin typeface="+mn-lt"/>
          <a:ea typeface="+mn-ea"/>
          <a:cs typeface="+mn-cs"/>
        </a:defRPr>
      </a:lvl1pPr>
      <a:lvl2pPr marL="379339" algn="l" defTabSz="758678" rtl="0" eaLnBrk="1" latinLnBrk="0" hangingPunct="1">
        <a:defRPr sz="1493" kern="1200">
          <a:solidFill>
            <a:schemeClr val="tx1"/>
          </a:solidFill>
          <a:latin typeface="+mn-lt"/>
          <a:ea typeface="+mn-ea"/>
          <a:cs typeface="+mn-cs"/>
        </a:defRPr>
      </a:lvl2pPr>
      <a:lvl3pPr marL="758678" algn="l" defTabSz="758678" rtl="0" eaLnBrk="1" latinLnBrk="0" hangingPunct="1">
        <a:defRPr sz="1493" kern="1200">
          <a:solidFill>
            <a:schemeClr val="tx1"/>
          </a:solidFill>
          <a:latin typeface="+mn-lt"/>
          <a:ea typeface="+mn-ea"/>
          <a:cs typeface="+mn-cs"/>
        </a:defRPr>
      </a:lvl3pPr>
      <a:lvl4pPr marL="1138017" algn="l" defTabSz="758678" rtl="0" eaLnBrk="1" latinLnBrk="0" hangingPunct="1">
        <a:defRPr sz="1493" kern="1200">
          <a:solidFill>
            <a:schemeClr val="tx1"/>
          </a:solidFill>
          <a:latin typeface="+mn-lt"/>
          <a:ea typeface="+mn-ea"/>
          <a:cs typeface="+mn-cs"/>
        </a:defRPr>
      </a:lvl4pPr>
      <a:lvl5pPr marL="1517355" algn="l" defTabSz="758678" rtl="0" eaLnBrk="1" latinLnBrk="0" hangingPunct="1">
        <a:defRPr sz="1493" kern="1200">
          <a:solidFill>
            <a:schemeClr val="tx1"/>
          </a:solidFill>
          <a:latin typeface="+mn-lt"/>
          <a:ea typeface="+mn-ea"/>
          <a:cs typeface="+mn-cs"/>
        </a:defRPr>
      </a:lvl5pPr>
      <a:lvl6pPr marL="1896694" algn="l" defTabSz="758678" rtl="0" eaLnBrk="1" latinLnBrk="0" hangingPunct="1">
        <a:defRPr sz="1493" kern="1200">
          <a:solidFill>
            <a:schemeClr val="tx1"/>
          </a:solidFill>
          <a:latin typeface="+mn-lt"/>
          <a:ea typeface="+mn-ea"/>
          <a:cs typeface="+mn-cs"/>
        </a:defRPr>
      </a:lvl6pPr>
      <a:lvl7pPr marL="2276033" algn="l" defTabSz="758678" rtl="0" eaLnBrk="1" latinLnBrk="0" hangingPunct="1">
        <a:defRPr sz="1493" kern="1200">
          <a:solidFill>
            <a:schemeClr val="tx1"/>
          </a:solidFill>
          <a:latin typeface="+mn-lt"/>
          <a:ea typeface="+mn-ea"/>
          <a:cs typeface="+mn-cs"/>
        </a:defRPr>
      </a:lvl7pPr>
      <a:lvl8pPr marL="2655372" algn="l" defTabSz="758678" rtl="0" eaLnBrk="1" latinLnBrk="0" hangingPunct="1">
        <a:defRPr sz="1493" kern="1200">
          <a:solidFill>
            <a:schemeClr val="tx1"/>
          </a:solidFill>
          <a:latin typeface="+mn-lt"/>
          <a:ea typeface="+mn-ea"/>
          <a:cs typeface="+mn-cs"/>
        </a:defRPr>
      </a:lvl8pPr>
      <a:lvl9pPr marL="3034711" algn="l" defTabSz="758678" rtl="0" eaLnBrk="1" latinLnBrk="0" hangingPunct="1">
        <a:defRPr sz="14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ngland.nhs.uk/london/our-work/immunis-team/"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hyperlink" Target="https://www.nhs.uk/conditions/mump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hyperlink" Target="https://pubmed.ncbi.nlm.nih.gov/23791695/" TargetMode="External"/><Relationship Id="rId3" Type="http://schemas.openxmlformats.org/officeDocument/2006/relationships/hyperlink" Target="https://pubmed.ncbi.nlm.nih.gov/24310741/" TargetMode="External"/><Relationship Id="rId7" Type="http://schemas.openxmlformats.org/officeDocument/2006/relationships/hyperlink" Target="http://www.gov.uk)/" TargetMode="External"/><Relationship Id="rId2" Type="http://schemas.openxmlformats.org/officeDocument/2006/relationships/hyperlink" Target="https://jech.bmj.com/content/71/1/87" TargetMode="External"/><Relationship Id="rId1" Type="http://schemas.openxmlformats.org/officeDocument/2006/relationships/slideLayout" Target="../slideLayouts/slideLayout2.xml"/><Relationship Id="rId6" Type="http://schemas.openxmlformats.org/officeDocument/2006/relationships/hyperlink" Target="https://www.gov.uk/government/collections/vaccine-update" TargetMode="External"/><Relationship Id="rId5" Type="http://schemas.openxmlformats.org/officeDocument/2006/relationships/hyperlink" Target="https://www.rsph.org.uk/our-work/policy/vaccinations/moving-the-needle-promoting-vaccination-uptake-across-the-life-course.html" TargetMode="External"/><Relationship Id="rId4" Type="http://schemas.openxmlformats.org/officeDocument/2006/relationships/hyperlink" Target="https://ukhsa.blog.gov.uk/2019/05/16/increasing-vaccine-uptake-strategies-for-addressing-barriers-in-primary-car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jech.bmj.com/content/71/6/544" TargetMode="External"/><Relationship Id="rId2" Type="http://schemas.openxmlformats.org/officeDocument/2006/relationships/hyperlink" Target="https://www.ncbi.nlm.nih.gov/pmc/articles/PMC8992332/" TargetMode="External"/><Relationship Id="rId1" Type="http://schemas.openxmlformats.org/officeDocument/2006/relationships/slideLayout" Target="../slideLayouts/slideLayout2.xml"/><Relationship Id="rId4" Type="http://schemas.openxmlformats.org/officeDocument/2006/relationships/hyperlink" Target="https://pubmed.ncbi.nlm.nih.gov/26542197/"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gbr01.safelinks.protection.outlook.com/?url=https%3A%2F%2Fdigital.nhs.uk%2Fdata-and-information%2Fdata-collections-and-data-sets%2Fdata-collections%2Fquality-and-outcomes-framework-qof&amp;data=05%7C01%7Ckhalida.aziz%40nhs.net%7Cc02f6dd7798445fb32a008db584e664d%7C37c354b285b047f5b22207b48d774ee3%7C0%7C0%7C638200865956950974%7CUnknown%7CTWFpbGZsb3d8eyJWIjoiMC4wLjAwMDAiLCJQIjoiV2luMzIiLCJBTiI6Ik1haWwiLCJXVCI6Mn0%3D%7C3000%7C%7C%7C&amp;sdata=%2Bt%2FdfwTGG97NyVluS38650dqSLqtLZAACo8Vo77YkdA%3D&amp;reserved=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england.londonimms@nhs.net"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55154/Greenbook_chapter_21_Measles_December_2019.pdf" TargetMode="External"/><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827117/PHE_MMR_catch_up_for_10_and_11_year_olds_infosheet.pdf" TargetMode="External"/><Relationship Id="rId13" Type="http://schemas.openxmlformats.org/officeDocument/2006/relationships/hyperlink" Target="https://assets.publishing.service.gov.uk/government/uploads/system/uploads/attachment_data/file/1085947/UKHSA-12330-measles-leaflet-2022.pdf" TargetMode="External"/><Relationship Id="rId3" Type="http://schemas.openxmlformats.org/officeDocument/2006/relationships/hyperlink" Target="https://assets.publishing.service.gov.uk/government/uploads/system/uploads/attachment_data/file/855154/Greenbook_chapter_21_Measles_December_2019.pdf" TargetMode="External"/><Relationship Id="rId7" Type="http://schemas.openxmlformats.org/officeDocument/2006/relationships/hyperlink" Target="https://assets.publishing.service.gov.uk/government/uploads/system/uploads/attachment_data/file/1086033/UKHSA-12370-measles-A3-thinkmeasles-poster.pdf" TargetMode="External"/><Relationship Id="rId12" Type="http://schemas.openxmlformats.org/officeDocument/2006/relationships/hyperlink" Target="https://assets.publishing.service.gov.uk/government/uploads/system/uploads/attachment_data/file/685233/Measles_A3_poster_Feb2018.pdf" TargetMode="External"/><Relationship Id="rId2" Type="http://schemas.openxmlformats.org/officeDocument/2006/relationships/hyperlink" Target="https://portal.e-lfh.org.uk/Catalogue" TargetMode="External"/><Relationship Id="rId16" Type="http://schemas.openxmlformats.org/officeDocument/2006/relationships/hyperlink" Target="https://assets.publishing.service.gov.uk/government/uploads/system/uploads/attachment_data/file/1086050/UKHSA-12249-pregnancy-immunisations.pdf" TargetMode="External"/><Relationship Id="rId1" Type="http://schemas.openxmlformats.org/officeDocument/2006/relationships/slideLayout" Target="../slideLayouts/slideLayout2.xml"/><Relationship Id="rId6" Type="http://schemas.openxmlformats.org/officeDocument/2006/relationships/hyperlink" Target="https://www.healthpublications.gov.uk/ViewArticle.html?sp=Squicklinksvaccinationforpregnantwomenposter" TargetMode="External"/><Relationship Id="rId11" Type="http://schemas.openxmlformats.org/officeDocument/2006/relationships/hyperlink" Target="https://www.gov.uk/government/publications/mmr-for-all-general-leaflet/mmr-for-all-general-guide" TargetMode="External"/><Relationship Id="rId5" Type="http://schemas.openxmlformats.org/officeDocument/2006/relationships/hyperlink" Target="https://www.gov.uk/government/publications/mumps-risk-in-pregnancy-infection-in-healthcare-settings-and-mmr-vaccine/mumps-risk-in-pregnancy-infection-in-healthcare-settings-and-mmr-vaccine" TargetMode="External"/><Relationship Id="rId15" Type="http://schemas.openxmlformats.org/officeDocument/2006/relationships/hyperlink" Target="https://www.gov.uk/government/publications/vaccine-in-pregnancy-advice-for-pregnant-women/mmr-measles-mumps-rubella-vaccine-advice-for-pregnant-women" TargetMode="External"/><Relationship Id="rId10" Type="http://schemas.openxmlformats.org/officeDocument/2006/relationships/hyperlink" Target="https://www.nhs.uk/conditions/vaccinations/mmr-vaccine/" TargetMode="External"/><Relationship Id="rId4" Type="http://schemas.openxmlformats.org/officeDocument/2006/relationships/hyperlink" Target="https://assets.publishing.service.gov.uk/government/uploads/system/uploads/attachment_data/file/204791/DoH_8412_Measles_A5_07_GP_accessible.pdf" TargetMode="External"/><Relationship Id="rId9" Type="http://schemas.openxmlformats.org/officeDocument/2006/relationships/hyperlink" Target="https://assets.publishing.service.gov.uk/government/uploads/system/uploads/attachment_data/file/1085983/UKHSA-12330-MMR-for-all-leaflet_June2022.pdf" TargetMode="External"/><Relationship Id="rId14" Type="http://schemas.openxmlformats.org/officeDocument/2006/relationships/hyperlink" Target="https://ukhsa.blog.gov.uk/2022/02/01/what-do-i-need-to-know-about-the-mmr-vaccin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vaccines/vpd/mmr/public/index.html" TargetMode="External"/><Relationship Id="rId2" Type="http://schemas.openxmlformats.org/officeDocument/2006/relationships/hyperlink" Target="https://patient.info/doctor/measles-pro" TargetMode="External"/><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hyperlink" Target="https://www.nhs.uk/conditions/mumps/" TargetMode="External"/><Relationship Id="rId4" Type="http://schemas.openxmlformats.org/officeDocument/2006/relationships/hyperlink" Target="https://assets.publishing.service.gov.uk/government/uploads/system/uploads/attachment_data/file/855154/Greenbook_chapter_21_Measles_December_2019.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patient.info/doctor/measles-pr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vaccines/vpd/mmr/public/index.html" TargetMode="External"/><Relationship Id="rId2" Type="http://schemas.openxmlformats.org/officeDocument/2006/relationships/hyperlink" Target="https://assets.publishing.service.gov.uk/government/uploads/system/uploads/attachment_data/file/855154/Greenbook_chapter_21_Measles_December_2019.pdf"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www.nhs.uk/conditions/mumps/"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hyperlink" Target="https://www.nhs.uk/conditions/mump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9A76F6D7-A243-408A-9BE5-9C6C01378B80}"/>
              </a:ext>
            </a:extLst>
          </p:cNvPr>
          <p:cNvSpPr txBox="1"/>
          <p:nvPr/>
        </p:nvSpPr>
        <p:spPr>
          <a:xfrm>
            <a:off x="488861" y="5106033"/>
            <a:ext cx="8032969" cy="646331"/>
          </a:xfrm>
          <a:prstGeom prst="rect">
            <a:avLst/>
          </a:prstGeom>
          <a:solidFill>
            <a:srgbClr val="0091C9"/>
          </a:solidFill>
        </p:spPr>
        <p:txBody>
          <a:bodyPr wrap="square" rtlCol="0">
            <a:spAutoFit/>
          </a:bodyPr>
          <a:lstStyle/>
          <a:p>
            <a:r>
              <a:rPr lang="en-GB" sz="3600" b="1" dirty="0">
                <a:solidFill>
                  <a:srgbClr val="E7EAED"/>
                </a:solidFill>
                <a:latin typeface="Arial" panose="020B0604020202020204" pitchFamily="34" charset="0"/>
                <a:cs typeface="Arial" panose="020B0604020202020204" pitchFamily="34" charset="0"/>
              </a:rPr>
              <a:t>MMR </a:t>
            </a:r>
            <a:r>
              <a:rPr lang="en-GB" sz="3600" b="1" dirty="0">
                <a:solidFill>
                  <a:schemeClr val="bg1"/>
                </a:solidFill>
                <a:latin typeface="Arial" panose="020B0604020202020204" pitchFamily="34" charset="0"/>
                <a:cs typeface="Arial" panose="020B0604020202020204" pitchFamily="34" charset="0"/>
              </a:rPr>
              <a:t>Vaccination Programme</a:t>
            </a:r>
          </a:p>
        </p:txBody>
      </p:sp>
      <p:sp>
        <p:nvSpPr>
          <p:cNvPr id="69" name="TextBox 68">
            <a:extLst>
              <a:ext uri="{FF2B5EF4-FFF2-40B4-BE49-F238E27FC236}">
                <a16:creationId xmlns:a16="http://schemas.microsoft.com/office/drawing/2014/main" id="{52C96A6D-4694-4602-BC3B-0C7AE37FE861}"/>
              </a:ext>
            </a:extLst>
          </p:cNvPr>
          <p:cNvSpPr txBox="1"/>
          <p:nvPr/>
        </p:nvSpPr>
        <p:spPr>
          <a:xfrm>
            <a:off x="488861" y="5752364"/>
            <a:ext cx="8032969" cy="1200329"/>
          </a:xfrm>
          <a:prstGeom prst="rect">
            <a:avLst/>
          </a:prstGeom>
          <a:solidFill>
            <a:srgbClr val="A00054"/>
          </a:solidFill>
        </p:spPr>
        <p:txBody>
          <a:bodyPr wrap="square" rtlCol="0">
            <a:spAutoFit/>
          </a:bodyPr>
          <a:lstStyle/>
          <a:p>
            <a:r>
              <a:rPr lang="en-GB" sz="3600" b="1" dirty="0">
                <a:solidFill>
                  <a:schemeClr val="bg1"/>
                </a:solidFill>
                <a:latin typeface="Arial" panose="020B0604020202020204" pitchFamily="34" charset="0"/>
                <a:cs typeface="Arial" panose="020B0604020202020204" pitchFamily="34" charset="0"/>
              </a:rPr>
              <a:t>Toolkit for improving uptake in Primary Care</a:t>
            </a:r>
          </a:p>
        </p:txBody>
      </p:sp>
      <p:sp>
        <p:nvSpPr>
          <p:cNvPr id="70" name="TextBox 69">
            <a:extLst>
              <a:ext uri="{FF2B5EF4-FFF2-40B4-BE49-F238E27FC236}">
                <a16:creationId xmlns:a16="http://schemas.microsoft.com/office/drawing/2014/main" id="{E077599B-61CB-4BFB-A6D5-1A5409C8EB74}"/>
              </a:ext>
            </a:extLst>
          </p:cNvPr>
          <p:cNvSpPr txBox="1"/>
          <p:nvPr/>
        </p:nvSpPr>
        <p:spPr>
          <a:xfrm>
            <a:off x="202673" y="6910549"/>
            <a:ext cx="4616977" cy="261610"/>
          </a:xfrm>
          <a:prstGeom prst="rect">
            <a:avLst/>
          </a:prstGeom>
          <a:noFill/>
        </p:spPr>
        <p:txBody>
          <a:bodyPr wrap="square" rtlCol="0">
            <a:spAutoFit/>
          </a:bodyPr>
          <a:lstStyle/>
          <a:p>
            <a:r>
              <a:rPr lang="en-GB" sz="1100" b="1" dirty="0">
                <a:solidFill>
                  <a:schemeClr val="bg1"/>
                </a:solidFill>
                <a:latin typeface="Source Sans Pro" panose="020B0503030403020204" pitchFamily="34" charset="0"/>
                <a:hlinkClick r:id="rId2">
                  <a:extLst>
                    <a:ext uri="{A12FA001-AC4F-418D-AE19-62706E023703}">
                      <ahyp:hlinkClr xmlns:ahyp="http://schemas.microsoft.com/office/drawing/2018/hyperlinkcolor" val="tx"/>
                    </a:ext>
                  </a:extLst>
                </a:hlinkClick>
              </a:rPr>
              <a:t>https://www.england.nhs.uk/london/our-work/immunis-team/</a:t>
            </a:r>
            <a:r>
              <a:rPr lang="en-GB" sz="1100" b="1" dirty="0">
                <a:solidFill>
                  <a:schemeClr val="bg1"/>
                </a:solidFill>
                <a:latin typeface="Source Sans Pro" panose="020B0503030403020204" pitchFamily="34" charset="0"/>
              </a:rPr>
              <a:t> </a:t>
            </a:r>
          </a:p>
        </p:txBody>
      </p:sp>
      <p:pic>
        <p:nvPicPr>
          <p:cNvPr id="72" name="Picture 71">
            <a:extLst>
              <a:ext uri="{FF2B5EF4-FFF2-40B4-BE49-F238E27FC236}">
                <a16:creationId xmlns:a16="http://schemas.microsoft.com/office/drawing/2014/main" id="{5E742A7F-FF62-4914-A6D6-B710ADCD2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641" y="419100"/>
            <a:ext cx="1013558" cy="790575"/>
          </a:xfrm>
          <a:prstGeom prst="rect">
            <a:avLst/>
          </a:prstGeom>
        </p:spPr>
      </p:pic>
      <p:pic>
        <p:nvPicPr>
          <p:cNvPr id="1030" name="Picture 6" descr="Measles Vaccination: Myths and Facts">
            <a:extLst>
              <a:ext uri="{FF2B5EF4-FFF2-40B4-BE49-F238E27FC236}">
                <a16:creationId xmlns:a16="http://schemas.microsoft.com/office/drawing/2014/main" id="{414BBA54-1E1D-475C-85CE-742131AFE7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61" y="849664"/>
            <a:ext cx="8032969" cy="425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97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E99BC73-59F5-4F76-8D08-9C798EC95AA4}"/>
              </a:ext>
            </a:extLst>
          </p:cNvPr>
          <p:cNvSpPr txBox="1"/>
          <p:nvPr/>
        </p:nvSpPr>
        <p:spPr>
          <a:xfrm>
            <a:off x="9444971" y="6946093"/>
            <a:ext cx="231815" cy="246221"/>
          </a:xfrm>
          <a:prstGeom prst="rect">
            <a:avLst/>
          </a:prstGeom>
          <a:noFill/>
        </p:spPr>
        <p:txBody>
          <a:bodyPr wrap="square" rtlCol="0">
            <a:spAutoFit/>
          </a:bodyPr>
          <a:lstStyle/>
          <a:p>
            <a:r>
              <a:rPr lang="en-GB" sz="1000" dirty="0">
                <a:solidFill>
                  <a:schemeClr val="bg1"/>
                </a:solidFill>
                <a:latin typeface="Source Sans Pro" panose="020B0503030403020204" pitchFamily="34" charset="0"/>
                <a:ea typeface="Source Sans Pro" panose="020B0503030403020204" pitchFamily="34" charset="0"/>
              </a:rPr>
              <a:t>3</a:t>
            </a:r>
            <a:endParaRPr lang="en-GB" sz="1400" dirty="0">
              <a:solidFill>
                <a:schemeClr val="bg1"/>
              </a:solidFill>
              <a:latin typeface="Source Sans Pro" panose="020B0503030403020204" pitchFamily="34" charset="0"/>
              <a:ea typeface="Source Sans Pro" panose="020B0503030403020204" pitchFamily="34" charset="0"/>
            </a:endParaRPr>
          </a:p>
        </p:txBody>
      </p:sp>
      <p:sp>
        <p:nvSpPr>
          <p:cNvPr id="13" name="TextBox 12">
            <a:extLst>
              <a:ext uri="{FF2B5EF4-FFF2-40B4-BE49-F238E27FC236}">
                <a16:creationId xmlns:a16="http://schemas.microsoft.com/office/drawing/2014/main" id="{3E11D463-1851-463E-8283-51E1EDB791B4}"/>
              </a:ext>
            </a:extLst>
          </p:cNvPr>
          <p:cNvSpPr txBox="1"/>
          <p:nvPr/>
        </p:nvSpPr>
        <p:spPr>
          <a:xfrm>
            <a:off x="475450" y="405373"/>
            <a:ext cx="9086929" cy="705258"/>
          </a:xfrm>
          <a:prstGeom prst="rect">
            <a:avLst/>
          </a:prstGeom>
          <a:noFill/>
        </p:spPr>
        <p:txBody>
          <a:bodyPr wrap="square" rtlCol="0">
            <a:spAutoFit/>
          </a:bodyPr>
          <a:lstStyle/>
          <a:p>
            <a:r>
              <a:rPr lang="en-GB" sz="4000" b="1" dirty="0">
                <a:solidFill>
                  <a:srgbClr val="003893"/>
                </a:solidFill>
                <a:latin typeface="Arial" panose="020B0604020202020204" pitchFamily="34" charset="0"/>
                <a:ea typeface="Source Sans Pro" panose="020B0503030403020204" pitchFamily="34" charset="0"/>
                <a:cs typeface="Arial" panose="020B0604020202020204" pitchFamily="34" charset="0"/>
              </a:rPr>
              <a:t>MMR: Identifying Eligible </a:t>
            </a:r>
            <a:r>
              <a:rPr lang="en-GB" sz="4000" b="1" dirty="0">
                <a:solidFill>
                  <a:srgbClr val="003893"/>
                </a:solidFill>
                <a:latin typeface="Source Sans Pro" panose="020B0503030403020204" pitchFamily="34" charset="0"/>
                <a:ea typeface="Source Sans Pro" panose="020B0503030403020204" pitchFamily="34" charset="0"/>
                <a:cs typeface="Arial" panose="020B0604020202020204" pitchFamily="34" charset="0"/>
              </a:rPr>
              <a:t>P</a:t>
            </a:r>
            <a:r>
              <a:rPr lang="en-GB" sz="4000" b="1" dirty="0">
                <a:solidFill>
                  <a:srgbClr val="003893"/>
                </a:solidFill>
                <a:latin typeface="Source Sans Pro" panose="020B0503030403020204" pitchFamily="34" charset="0"/>
                <a:ea typeface="Source Sans Pro" panose="020B0503030403020204" pitchFamily="34" charset="0"/>
              </a:rPr>
              <a:t>atients</a:t>
            </a:r>
          </a:p>
        </p:txBody>
      </p:sp>
      <p:sp>
        <p:nvSpPr>
          <p:cNvPr id="56" name="TextBox 55">
            <a:extLst>
              <a:ext uri="{FF2B5EF4-FFF2-40B4-BE49-F238E27FC236}">
                <a16:creationId xmlns:a16="http://schemas.microsoft.com/office/drawing/2014/main" id="{8EFC4FC6-6D06-476F-A698-C6EF70B90602}"/>
              </a:ext>
            </a:extLst>
          </p:cNvPr>
          <p:cNvSpPr txBox="1"/>
          <p:nvPr/>
        </p:nvSpPr>
        <p:spPr>
          <a:xfrm>
            <a:off x="254316"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7" name="TextBox 56">
            <a:extLst>
              <a:ext uri="{FF2B5EF4-FFF2-40B4-BE49-F238E27FC236}">
                <a16:creationId xmlns:a16="http://schemas.microsoft.com/office/drawing/2014/main" id="{E0CD7E06-F5E2-4E37-8756-276B43FD0443}"/>
              </a:ext>
            </a:extLst>
          </p:cNvPr>
          <p:cNvSpPr txBox="1"/>
          <p:nvPr/>
        </p:nvSpPr>
        <p:spPr>
          <a:xfrm>
            <a:off x="1829479"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8" name="TextBox 57">
            <a:extLst>
              <a:ext uri="{FF2B5EF4-FFF2-40B4-BE49-F238E27FC236}">
                <a16:creationId xmlns:a16="http://schemas.microsoft.com/office/drawing/2014/main" id="{92E1EC32-D384-4ACD-AE8D-D1DE2E194351}"/>
              </a:ext>
            </a:extLst>
          </p:cNvPr>
          <p:cNvSpPr txBox="1"/>
          <p:nvPr/>
        </p:nvSpPr>
        <p:spPr>
          <a:xfrm>
            <a:off x="3566986" y="28105"/>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9" name="TextBox 58">
            <a:extLst>
              <a:ext uri="{FF2B5EF4-FFF2-40B4-BE49-F238E27FC236}">
                <a16:creationId xmlns:a16="http://schemas.microsoft.com/office/drawing/2014/main" id="{28E216F4-1D22-44A9-8CED-5F68720DC3F9}"/>
              </a:ext>
            </a:extLst>
          </p:cNvPr>
          <p:cNvSpPr txBox="1"/>
          <p:nvPr/>
        </p:nvSpPr>
        <p:spPr>
          <a:xfrm>
            <a:off x="5248379" y="10183"/>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0" name="TextBox 59">
            <a:extLst>
              <a:ext uri="{FF2B5EF4-FFF2-40B4-BE49-F238E27FC236}">
                <a16:creationId xmlns:a16="http://schemas.microsoft.com/office/drawing/2014/main" id="{C8BCA442-1DAC-455B-BCFA-383849B8CB7C}"/>
              </a:ext>
            </a:extLst>
          </p:cNvPr>
          <p:cNvSpPr txBox="1"/>
          <p:nvPr/>
        </p:nvSpPr>
        <p:spPr>
          <a:xfrm>
            <a:off x="6941081" y="17717"/>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1" name="TextBox 60">
            <a:extLst>
              <a:ext uri="{FF2B5EF4-FFF2-40B4-BE49-F238E27FC236}">
                <a16:creationId xmlns:a16="http://schemas.microsoft.com/office/drawing/2014/main" id="{010561B8-1492-4F94-B449-7ED175434516}"/>
              </a:ext>
            </a:extLst>
          </p:cNvPr>
          <p:cNvSpPr txBox="1"/>
          <p:nvPr/>
        </p:nvSpPr>
        <p:spPr>
          <a:xfrm>
            <a:off x="8680134" y="10182"/>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4" name="Rectangle 3">
            <a:extLst>
              <a:ext uri="{FF2B5EF4-FFF2-40B4-BE49-F238E27FC236}">
                <a16:creationId xmlns:a16="http://schemas.microsoft.com/office/drawing/2014/main" id="{E0E0C5EF-A178-4050-AC22-B9DEE9C2F32B}"/>
              </a:ext>
            </a:extLst>
          </p:cNvPr>
          <p:cNvSpPr/>
          <p:nvPr/>
        </p:nvSpPr>
        <p:spPr>
          <a:xfrm>
            <a:off x="552969" y="1881689"/>
            <a:ext cx="3811441" cy="1754326"/>
          </a:xfrm>
          <a:prstGeom prst="rect">
            <a:avLst/>
          </a:prstGeom>
          <a:noFill/>
        </p:spPr>
        <p:txBody>
          <a:bodyPr wrap="square">
            <a:spAutoFit/>
          </a:bodyPr>
          <a:lstStyle/>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Young children:</a:t>
            </a:r>
            <a:endParaRPr lang="en-GB" sz="14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Two deses of the MMR vaccination  should  be offered to children</a:t>
            </a:r>
          </a:p>
          <a:p>
            <a:r>
              <a:rPr lang="en-GB" sz="1200" dirty="0">
                <a:latin typeface="Arial" panose="020B0604020202020204" pitchFamily="34" charset="0"/>
                <a:cs typeface="Arial" panose="020B0604020202020204" pitchFamily="34" charset="0"/>
              </a:rPr>
              <a:t> - the first one just after the first birthday and</a:t>
            </a:r>
          </a:p>
          <a:p>
            <a:r>
              <a:rPr lang="en-GB" sz="1200" dirty="0">
                <a:latin typeface="Arial" panose="020B0604020202020204" pitchFamily="34" charset="0"/>
                <a:cs typeface="Arial" panose="020B0604020202020204" pitchFamily="34" charset="0"/>
              </a:rPr>
              <a:t> -  the second dose before they start school, (usually at around three years and four months of age).</a:t>
            </a:r>
          </a:p>
          <a:p>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AECEFB3-E9A4-48D4-884B-F0AC68740028}"/>
              </a:ext>
            </a:extLst>
          </p:cNvPr>
          <p:cNvSpPr/>
          <p:nvPr/>
        </p:nvSpPr>
        <p:spPr>
          <a:xfrm>
            <a:off x="468199" y="4011016"/>
            <a:ext cx="4194917" cy="1785104"/>
          </a:xfrm>
          <a:prstGeom prst="rect">
            <a:avLst/>
          </a:prstGeom>
        </p:spPr>
        <p:txBody>
          <a:bodyPr wrap="square">
            <a:spAutoFit/>
          </a:bodyPr>
          <a:lstStyle/>
          <a:p>
            <a:r>
              <a:rPr lang="en-GB" sz="1400" b="1" dirty="0">
                <a:solidFill>
                  <a:srgbClr val="000000"/>
                </a:solidFill>
                <a:latin typeface="Arial" panose="020B0604020202020204" pitchFamily="34" charset="0"/>
                <a:cs typeface="Arial" panose="020B0604020202020204" pitchFamily="34" charset="0"/>
              </a:rPr>
              <a:t>Older children, teenagers and young adults </a:t>
            </a:r>
            <a:endParaRPr lang="en-GB" sz="1400" dirty="0">
              <a:solidFill>
                <a:srgbClr val="000000"/>
              </a:solidFill>
              <a:latin typeface="Arial" panose="020B0604020202020204" pitchFamily="34" charset="0"/>
              <a:cs typeface="Arial" panose="020B0604020202020204" pitchFamily="34" charset="0"/>
            </a:endParaRPr>
          </a:p>
          <a:p>
            <a:r>
              <a:rPr lang="en-GB" sz="1200" dirty="0">
                <a:solidFill>
                  <a:srgbClr val="000000"/>
                </a:solidFill>
                <a:latin typeface="Arial" panose="020B0604020202020204" pitchFamily="34" charset="0"/>
                <a:cs typeface="Arial" panose="020B0604020202020204" pitchFamily="34" charset="0"/>
              </a:rPr>
              <a:t>If the patients have never previously had MMR vaccine or have only had one dose of it, GP practice should arrange to catch up with the outstanding doses. </a:t>
            </a:r>
          </a:p>
          <a:p>
            <a:r>
              <a:rPr lang="en-GB" sz="1200" dirty="0">
                <a:solidFill>
                  <a:srgbClr val="000000"/>
                </a:solidFill>
                <a:latin typeface="Arial" panose="020B0604020202020204" pitchFamily="34" charset="0"/>
                <a:cs typeface="Arial" panose="020B0604020202020204" pitchFamily="34" charset="0"/>
              </a:rPr>
              <a:t>If the patient has already had one dose of MMR vaccine as a young child then the GP practice should arrange a further dose .</a:t>
            </a:r>
          </a:p>
          <a:p>
            <a:r>
              <a:rPr lang="en-GB" sz="1200" dirty="0">
                <a:solidFill>
                  <a:srgbClr val="000000"/>
                </a:solidFill>
                <a:latin typeface="Arial" panose="020B0604020202020204" pitchFamily="34" charset="0"/>
                <a:cs typeface="Arial" panose="020B0604020202020204" pitchFamily="34" charset="0"/>
              </a:rPr>
              <a:t>If the patient need two doses then they can be given with a one month gap between them.</a:t>
            </a:r>
            <a:endParaRPr lang="en-GB" sz="12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ADEFDB0-4E06-4772-BE62-E9A03ADCBD33}"/>
              </a:ext>
            </a:extLst>
          </p:cNvPr>
          <p:cNvSpPr/>
          <p:nvPr/>
        </p:nvSpPr>
        <p:spPr>
          <a:xfrm>
            <a:off x="4961624" y="3818650"/>
            <a:ext cx="5059069" cy="846386"/>
          </a:xfrm>
          <a:prstGeom prst="rect">
            <a:avLst/>
          </a:prstGeom>
        </p:spPr>
        <p:txBody>
          <a:bodyPr wrap="square">
            <a:spAutoFit/>
          </a:bodyPr>
          <a:lstStyle/>
          <a:p>
            <a:r>
              <a:rPr lang="en-GB" sz="1400" b="1" dirty="0">
                <a:solidFill>
                  <a:srgbClr val="000000"/>
                </a:solidFill>
                <a:latin typeface="Arial" panose="020B0604020202020204" pitchFamily="34" charset="0"/>
                <a:cs typeface="Arial" panose="020B0604020202020204" pitchFamily="34" charset="0"/>
              </a:rPr>
              <a:t>Older adults</a:t>
            </a:r>
            <a:endParaRPr lang="en-GB" sz="1200" dirty="0">
              <a:solidFill>
                <a:srgbClr val="000000"/>
              </a:solidFill>
              <a:latin typeface="Arial" panose="020B0604020202020204" pitchFamily="34" charset="0"/>
              <a:cs typeface="Arial" panose="020B0604020202020204" pitchFamily="34" charset="0"/>
            </a:endParaRPr>
          </a:p>
          <a:p>
            <a:r>
              <a:rPr lang="en-GB" sz="1200" dirty="0">
                <a:solidFill>
                  <a:srgbClr val="000000"/>
                </a:solidFill>
                <a:latin typeface="Arial" panose="020B0604020202020204" pitchFamily="34" charset="0"/>
                <a:cs typeface="Arial" panose="020B0604020202020204" pitchFamily="34" charset="0"/>
              </a:rPr>
              <a:t>GP practice should check records of older adults to ensure they have received 2 </a:t>
            </a:r>
            <a:r>
              <a:rPr lang="en-GB" sz="1200" dirty="0" err="1">
                <a:solidFill>
                  <a:srgbClr val="000000"/>
                </a:solidFill>
                <a:latin typeface="Arial" panose="020B0604020202020204" pitchFamily="34" charset="0"/>
                <a:cs typeface="Arial" panose="020B0604020202020204" pitchFamily="34" charset="0"/>
              </a:rPr>
              <a:t>doeses</a:t>
            </a:r>
            <a:r>
              <a:rPr lang="en-GB" sz="1200" dirty="0">
                <a:solidFill>
                  <a:srgbClr val="000000"/>
                </a:solidFill>
                <a:latin typeface="Arial" panose="020B0604020202020204" pitchFamily="34" charset="0"/>
                <a:cs typeface="Arial" panose="020B0604020202020204" pitchFamily="34" charset="0"/>
              </a:rPr>
              <a:t> of the MMR.    </a:t>
            </a:r>
          </a:p>
          <a:p>
            <a:r>
              <a:rPr lang="en-GB" sz="1100" dirty="0">
                <a:solidFill>
                  <a:srgbClr val="000000"/>
                </a:solidFill>
                <a:highlight>
                  <a:srgbClr val="FFFF00"/>
                </a:highlight>
                <a:latin typeface="Frutiger 45 Light"/>
              </a:rPr>
              <a:t> </a:t>
            </a:r>
            <a:endParaRPr lang="en-GB" sz="1100" dirty="0">
              <a:highlight>
                <a:srgbClr val="FFFF00"/>
              </a:highlight>
            </a:endParaRPr>
          </a:p>
        </p:txBody>
      </p:sp>
      <p:sp>
        <p:nvSpPr>
          <p:cNvPr id="16" name="Rectangle 15">
            <a:extLst>
              <a:ext uri="{FF2B5EF4-FFF2-40B4-BE49-F238E27FC236}">
                <a16:creationId xmlns:a16="http://schemas.microsoft.com/office/drawing/2014/main" id="{6BB03831-8F95-44A8-82EC-4520C6D8C449}"/>
              </a:ext>
            </a:extLst>
          </p:cNvPr>
          <p:cNvSpPr/>
          <p:nvPr/>
        </p:nvSpPr>
        <p:spPr>
          <a:xfrm>
            <a:off x="4961624" y="4903568"/>
            <a:ext cx="4899610" cy="1046440"/>
          </a:xfrm>
          <a:prstGeom prst="rect">
            <a:avLst/>
          </a:prstGeom>
        </p:spPr>
        <p:txBody>
          <a:bodyPr wrap="square">
            <a:spAutoFit/>
          </a:bodyPr>
          <a:lstStyle/>
          <a:p>
            <a:r>
              <a:rPr lang="en-GB" sz="1400" b="1" dirty="0">
                <a:solidFill>
                  <a:srgbClr val="000000"/>
                </a:solidFill>
                <a:latin typeface="Arial" panose="020B0604020202020204" pitchFamily="34" charset="0"/>
                <a:cs typeface="Arial" panose="020B0604020202020204" pitchFamily="34" charset="0"/>
              </a:rPr>
              <a:t>Born or brought up abroad</a:t>
            </a:r>
            <a:endParaRPr lang="en-GB" sz="1300" b="1" dirty="0">
              <a:solidFill>
                <a:srgbClr val="000000"/>
              </a:solidFill>
              <a:latin typeface="Frutiger 45 Light"/>
            </a:endParaRPr>
          </a:p>
          <a:p>
            <a:r>
              <a:rPr lang="en-GB" sz="1200" dirty="0">
                <a:solidFill>
                  <a:srgbClr val="000000"/>
                </a:solidFill>
                <a:latin typeface="Arial" panose="020B0604020202020204" pitchFamily="34" charset="0"/>
                <a:cs typeface="Arial" panose="020B0604020202020204" pitchFamily="34" charset="0"/>
              </a:rPr>
              <a:t>People who were born or brought up abroad may need two doses of MMR. Different countries offer different immunisations and not all use the combined MMR vaccine. Please check the </a:t>
            </a:r>
            <a:r>
              <a:rPr lang="en-GB" sz="1200" dirty="0" err="1">
                <a:solidFill>
                  <a:srgbClr val="000000"/>
                </a:solidFill>
                <a:latin typeface="Arial" panose="020B0604020202020204" pitchFamily="34" charset="0"/>
                <a:cs typeface="Arial" panose="020B0604020202020204" pitchFamily="34" charset="0"/>
              </a:rPr>
              <a:t>algortium</a:t>
            </a:r>
            <a:r>
              <a:rPr lang="en-GB" sz="1200" dirty="0">
                <a:solidFill>
                  <a:srgbClr val="000000"/>
                </a:solidFill>
                <a:latin typeface="Arial" panose="020B0604020202020204" pitchFamily="34" charset="0"/>
                <a:cs typeface="Arial" panose="020B0604020202020204" pitchFamily="34" charset="0"/>
              </a:rPr>
              <a:t> for not sure and unvaccinated.</a:t>
            </a:r>
            <a:endParaRPr lang="en-GB" sz="12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DFC1D3D9-24A0-42BD-68B4-969EBDDC3772}"/>
              </a:ext>
            </a:extLst>
          </p:cNvPr>
          <p:cNvGrpSpPr/>
          <p:nvPr/>
        </p:nvGrpSpPr>
        <p:grpSpPr>
          <a:xfrm>
            <a:off x="-104774" y="6908484"/>
            <a:ext cx="10296524" cy="425772"/>
            <a:chOff x="-597882" y="6048462"/>
            <a:chExt cx="9814514" cy="405840"/>
          </a:xfrm>
        </p:grpSpPr>
        <p:sp>
          <p:nvSpPr>
            <p:cNvPr id="9" name="Rectangle 8">
              <a:extLst>
                <a:ext uri="{FF2B5EF4-FFF2-40B4-BE49-F238E27FC236}">
                  <a16:creationId xmlns:a16="http://schemas.microsoft.com/office/drawing/2014/main" id="{66116B1C-3871-48A6-6E52-FEC1AB1742E1}"/>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14" name="TextBox 13">
              <a:extLst>
                <a:ext uri="{FF2B5EF4-FFF2-40B4-BE49-F238E27FC236}">
                  <a16:creationId xmlns:a16="http://schemas.microsoft.com/office/drawing/2014/main" id="{234F2964-CC43-BD3A-818E-23ED6B3E5069}"/>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17" name="Rectangle 16">
              <a:extLst>
                <a:ext uri="{FF2B5EF4-FFF2-40B4-BE49-F238E27FC236}">
                  <a16:creationId xmlns:a16="http://schemas.microsoft.com/office/drawing/2014/main" id="{F0850859-4DB7-59AF-8C43-CE96D6E1D131}"/>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18" name="TextBox 17">
              <a:extLst>
                <a:ext uri="{FF2B5EF4-FFF2-40B4-BE49-F238E27FC236}">
                  <a16:creationId xmlns:a16="http://schemas.microsoft.com/office/drawing/2014/main" id="{182CE943-9B32-8591-15B6-5730409F1BF7}"/>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20" name="TextBox 19">
            <a:extLst>
              <a:ext uri="{FF2B5EF4-FFF2-40B4-BE49-F238E27FC236}">
                <a16:creationId xmlns:a16="http://schemas.microsoft.com/office/drawing/2014/main" id="{1620A2DE-17F8-C63C-4A81-FBF7DF3BF7E8}"/>
              </a:ext>
            </a:extLst>
          </p:cNvPr>
          <p:cNvSpPr txBox="1"/>
          <p:nvPr/>
        </p:nvSpPr>
        <p:spPr>
          <a:xfrm>
            <a:off x="4961624" y="2202140"/>
            <a:ext cx="4715162" cy="104644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Women of Child bearing age.</a:t>
            </a:r>
          </a:p>
          <a:p>
            <a:r>
              <a:rPr lang="en-GB" sz="1200" dirty="0">
                <a:latin typeface="Arial" panose="020B0604020202020204" pitchFamily="34" charset="0"/>
                <a:cs typeface="Arial" panose="020B0604020202020204" pitchFamily="34" charset="0"/>
              </a:rPr>
              <a:t>Rubella can be very serious infection for unborn babies, it can cause blindness, deafness and even if the patient is  planning to have a baby, GP practice  should ensure that patents has had  two doses of MMR vaccine before they become pregnant. </a:t>
            </a:r>
          </a:p>
        </p:txBody>
      </p:sp>
      <p:sp>
        <p:nvSpPr>
          <p:cNvPr id="21" name="Rectangle 20">
            <a:extLst>
              <a:ext uri="{FF2B5EF4-FFF2-40B4-BE49-F238E27FC236}">
                <a16:creationId xmlns:a16="http://schemas.microsoft.com/office/drawing/2014/main" id="{AC0E0FC2-FAF4-2B15-D13E-903669713924}"/>
              </a:ext>
            </a:extLst>
          </p:cNvPr>
          <p:cNvSpPr/>
          <p:nvPr/>
        </p:nvSpPr>
        <p:spPr>
          <a:xfrm>
            <a:off x="9270684" y="6908484"/>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6</a:t>
            </a:r>
          </a:p>
        </p:txBody>
      </p:sp>
      <p:sp>
        <p:nvSpPr>
          <p:cNvPr id="5" name="TextBox 4">
            <a:extLst>
              <a:ext uri="{FF2B5EF4-FFF2-40B4-BE49-F238E27FC236}">
                <a16:creationId xmlns:a16="http://schemas.microsoft.com/office/drawing/2014/main" id="{06253304-35D8-B4F6-A22E-E37DEB04C6A6}"/>
              </a:ext>
            </a:extLst>
          </p:cNvPr>
          <p:cNvSpPr txBox="1"/>
          <p:nvPr/>
        </p:nvSpPr>
        <p:spPr>
          <a:xfrm>
            <a:off x="538783" y="1194720"/>
            <a:ext cx="900941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UK  national vaccination programme ensures to offer all eligible patients (children and adults) immunisations so they can be  protected from infectious diseases. All patients remain eligible until they have completed the  immunisation schedule.</a:t>
            </a:r>
          </a:p>
        </p:txBody>
      </p:sp>
      <p:sp>
        <p:nvSpPr>
          <p:cNvPr id="6" name="TextBox 5">
            <a:extLst>
              <a:ext uri="{FF2B5EF4-FFF2-40B4-BE49-F238E27FC236}">
                <a16:creationId xmlns:a16="http://schemas.microsoft.com/office/drawing/2014/main" id="{06596019-281E-1472-8D9A-295F0B7F7448}"/>
              </a:ext>
            </a:extLst>
          </p:cNvPr>
          <p:cNvSpPr txBox="1"/>
          <p:nvPr/>
        </p:nvSpPr>
        <p:spPr>
          <a:xfrm>
            <a:off x="8680134" y="6523666"/>
            <a:ext cx="1409443" cy="369332"/>
          </a:xfrm>
          <a:prstGeom prst="rect">
            <a:avLst/>
          </a:prstGeom>
          <a:noFill/>
        </p:spPr>
        <p:txBody>
          <a:bodyPr wrap="square" rtlCol="0">
            <a:spAutoFit/>
          </a:bodyPr>
          <a:lstStyle/>
          <a:p>
            <a:r>
              <a:rPr lang="en-GB" dirty="0">
                <a:hlinkClick r:id="rId2"/>
              </a:rPr>
              <a:t>Source: NHS</a:t>
            </a:r>
            <a:endParaRPr lang="en-GB" dirty="0"/>
          </a:p>
        </p:txBody>
      </p:sp>
    </p:spTree>
    <p:extLst>
      <p:ext uri="{BB962C8B-B14F-4D97-AF65-F5344CB8AC3E}">
        <p14:creationId xmlns:p14="http://schemas.microsoft.com/office/powerpoint/2010/main" val="1755963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E99BC73-59F5-4F76-8D08-9C798EC95AA4}"/>
              </a:ext>
            </a:extLst>
          </p:cNvPr>
          <p:cNvSpPr txBox="1"/>
          <p:nvPr/>
        </p:nvSpPr>
        <p:spPr>
          <a:xfrm>
            <a:off x="9444971" y="6946093"/>
            <a:ext cx="231815" cy="246221"/>
          </a:xfrm>
          <a:prstGeom prst="rect">
            <a:avLst/>
          </a:prstGeom>
          <a:noFill/>
        </p:spPr>
        <p:txBody>
          <a:bodyPr wrap="square" rtlCol="0">
            <a:spAutoFit/>
          </a:bodyPr>
          <a:lstStyle/>
          <a:p>
            <a:r>
              <a:rPr lang="en-GB" sz="1000" dirty="0">
                <a:solidFill>
                  <a:schemeClr val="bg1"/>
                </a:solidFill>
                <a:latin typeface="Source Sans Pro" panose="020B0503030403020204" pitchFamily="34" charset="0"/>
                <a:ea typeface="Source Sans Pro" panose="020B0503030403020204" pitchFamily="34" charset="0"/>
              </a:rPr>
              <a:t>3</a:t>
            </a:r>
            <a:endParaRPr lang="en-GB" sz="1400" dirty="0">
              <a:solidFill>
                <a:schemeClr val="bg1"/>
              </a:solidFill>
              <a:latin typeface="Source Sans Pro" panose="020B0503030403020204" pitchFamily="34" charset="0"/>
              <a:ea typeface="Source Sans Pro" panose="020B0503030403020204" pitchFamily="34" charset="0"/>
            </a:endParaRPr>
          </a:p>
        </p:txBody>
      </p:sp>
      <p:sp>
        <p:nvSpPr>
          <p:cNvPr id="56" name="TextBox 55">
            <a:extLst>
              <a:ext uri="{FF2B5EF4-FFF2-40B4-BE49-F238E27FC236}">
                <a16:creationId xmlns:a16="http://schemas.microsoft.com/office/drawing/2014/main" id="{8EFC4FC6-6D06-476F-A698-C6EF70B90602}"/>
              </a:ext>
            </a:extLst>
          </p:cNvPr>
          <p:cNvSpPr txBox="1"/>
          <p:nvPr/>
        </p:nvSpPr>
        <p:spPr>
          <a:xfrm>
            <a:off x="254316"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7" name="TextBox 56">
            <a:extLst>
              <a:ext uri="{FF2B5EF4-FFF2-40B4-BE49-F238E27FC236}">
                <a16:creationId xmlns:a16="http://schemas.microsoft.com/office/drawing/2014/main" id="{E0CD7E06-F5E2-4E37-8756-276B43FD0443}"/>
              </a:ext>
            </a:extLst>
          </p:cNvPr>
          <p:cNvSpPr txBox="1"/>
          <p:nvPr/>
        </p:nvSpPr>
        <p:spPr>
          <a:xfrm>
            <a:off x="1829479"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8" name="TextBox 57">
            <a:extLst>
              <a:ext uri="{FF2B5EF4-FFF2-40B4-BE49-F238E27FC236}">
                <a16:creationId xmlns:a16="http://schemas.microsoft.com/office/drawing/2014/main" id="{92E1EC32-D384-4ACD-AE8D-D1DE2E194351}"/>
              </a:ext>
            </a:extLst>
          </p:cNvPr>
          <p:cNvSpPr txBox="1"/>
          <p:nvPr/>
        </p:nvSpPr>
        <p:spPr>
          <a:xfrm>
            <a:off x="3566986" y="28105"/>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9" name="TextBox 58">
            <a:extLst>
              <a:ext uri="{FF2B5EF4-FFF2-40B4-BE49-F238E27FC236}">
                <a16:creationId xmlns:a16="http://schemas.microsoft.com/office/drawing/2014/main" id="{28E216F4-1D22-44A9-8CED-5F68720DC3F9}"/>
              </a:ext>
            </a:extLst>
          </p:cNvPr>
          <p:cNvSpPr txBox="1"/>
          <p:nvPr/>
        </p:nvSpPr>
        <p:spPr>
          <a:xfrm>
            <a:off x="5248379" y="10183"/>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0" name="TextBox 59">
            <a:extLst>
              <a:ext uri="{FF2B5EF4-FFF2-40B4-BE49-F238E27FC236}">
                <a16:creationId xmlns:a16="http://schemas.microsoft.com/office/drawing/2014/main" id="{C8BCA442-1DAC-455B-BCFA-383849B8CB7C}"/>
              </a:ext>
            </a:extLst>
          </p:cNvPr>
          <p:cNvSpPr txBox="1"/>
          <p:nvPr/>
        </p:nvSpPr>
        <p:spPr>
          <a:xfrm>
            <a:off x="6941081" y="17717"/>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1" name="TextBox 60">
            <a:extLst>
              <a:ext uri="{FF2B5EF4-FFF2-40B4-BE49-F238E27FC236}">
                <a16:creationId xmlns:a16="http://schemas.microsoft.com/office/drawing/2014/main" id="{010561B8-1492-4F94-B449-7ED175434516}"/>
              </a:ext>
            </a:extLst>
          </p:cNvPr>
          <p:cNvSpPr txBox="1"/>
          <p:nvPr/>
        </p:nvSpPr>
        <p:spPr>
          <a:xfrm>
            <a:off x="8680134" y="10182"/>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14" name="TextBox 13">
            <a:extLst>
              <a:ext uri="{FF2B5EF4-FFF2-40B4-BE49-F238E27FC236}">
                <a16:creationId xmlns:a16="http://schemas.microsoft.com/office/drawing/2014/main" id="{72E61F87-48B0-9EFA-7665-34631D6D77AE}"/>
              </a:ext>
            </a:extLst>
          </p:cNvPr>
          <p:cNvSpPr txBox="1"/>
          <p:nvPr/>
        </p:nvSpPr>
        <p:spPr>
          <a:xfrm>
            <a:off x="605431" y="302566"/>
            <a:ext cx="98012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005EB8"/>
                </a:solidFill>
                <a:latin typeface="Arial"/>
                <a:cs typeface="Arial"/>
              </a:rPr>
              <a:t>Challenges to MMR Uptake</a:t>
            </a:r>
            <a:endParaRPr lang="en-US" sz="3600" b="1" dirty="0"/>
          </a:p>
        </p:txBody>
      </p:sp>
      <p:pic>
        <p:nvPicPr>
          <p:cNvPr id="21" name="Picture 22" descr="Diagram&#10;&#10;Description automatically generated">
            <a:extLst>
              <a:ext uri="{FF2B5EF4-FFF2-40B4-BE49-F238E27FC236}">
                <a16:creationId xmlns:a16="http://schemas.microsoft.com/office/drawing/2014/main" id="{2DF16AF9-74D9-61C9-3B46-CBDB0617F665}"/>
              </a:ext>
            </a:extLst>
          </p:cNvPr>
          <p:cNvPicPr>
            <a:picLocks noChangeAspect="1"/>
          </p:cNvPicPr>
          <p:nvPr/>
        </p:nvPicPr>
        <p:blipFill>
          <a:blip r:embed="rId2"/>
          <a:stretch>
            <a:fillRect/>
          </a:stretch>
        </p:blipFill>
        <p:spPr>
          <a:xfrm>
            <a:off x="591278" y="2337508"/>
            <a:ext cx="2644631" cy="1804301"/>
          </a:xfrm>
          <a:prstGeom prst="rect">
            <a:avLst/>
          </a:prstGeom>
        </p:spPr>
      </p:pic>
      <p:pic>
        <p:nvPicPr>
          <p:cNvPr id="23" name="Picture 23" descr="Diagram&#10;&#10;Description automatically generated">
            <a:extLst>
              <a:ext uri="{FF2B5EF4-FFF2-40B4-BE49-F238E27FC236}">
                <a16:creationId xmlns:a16="http://schemas.microsoft.com/office/drawing/2014/main" id="{A91F532F-8694-101C-1DE5-F20B1A6B2C24}"/>
              </a:ext>
            </a:extLst>
          </p:cNvPr>
          <p:cNvPicPr>
            <a:picLocks noChangeAspect="1"/>
          </p:cNvPicPr>
          <p:nvPr/>
        </p:nvPicPr>
        <p:blipFill>
          <a:blip r:embed="rId3"/>
          <a:stretch>
            <a:fillRect/>
          </a:stretch>
        </p:blipFill>
        <p:spPr>
          <a:xfrm>
            <a:off x="3522444" y="2365689"/>
            <a:ext cx="2552422" cy="1733550"/>
          </a:xfrm>
          <a:prstGeom prst="rect">
            <a:avLst/>
          </a:prstGeom>
        </p:spPr>
      </p:pic>
      <p:pic>
        <p:nvPicPr>
          <p:cNvPr id="24" name="Picture 24" descr="Diagram&#10;&#10;Description automatically generated">
            <a:extLst>
              <a:ext uri="{FF2B5EF4-FFF2-40B4-BE49-F238E27FC236}">
                <a16:creationId xmlns:a16="http://schemas.microsoft.com/office/drawing/2014/main" id="{96870F3F-2735-78C6-10D4-38DCF7F078E1}"/>
              </a:ext>
            </a:extLst>
          </p:cNvPr>
          <p:cNvPicPr>
            <a:picLocks noChangeAspect="1"/>
          </p:cNvPicPr>
          <p:nvPr/>
        </p:nvPicPr>
        <p:blipFill>
          <a:blip r:embed="rId4"/>
          <a:stretch>
            <a:fillRect/>
          </a:stretch>
        </p:blipFill>
        <p:spPr>
          <a:xfrm>
            <a:off x="6361400" y="2304919"/>
            <a:ext cx="2731649" cy="1843858"/>
          </a:xfrm>
          <a:prstGeom prst="rect">
            <a:avLst/>
          </a:prstGeom>
        </p:spPr>
      </p:pic>
      <p:pic>
        <p:nvPicPr>
          <p:cNvPr id="25" name="Picture 25">
            <a:extLst>
              <a:ext uri="{FF2B5EF4-FFF2-40B4-BE49-F238E27FC236}">
                <a16:creationId xmlns:a16="http://schemas.microsoft.com/office/drawing/2014/main" id="{37B81772-4E66-A342-D040-7816FC2B4625}"/>
              </a:ext>
            </a:extLst>
          </p:cNvPr>
          <p:cNvPicPr>
            <a:picLocks noChangeAspect="1"/>
          </p:cNvPicPr>
          <p:nvPr/>
        </p:nvPicPr>
        <p:blipFill>
          <a:blip r:embed="rId5"/>
          <a:stretch>
            <a:fillRect/>
          </a:stretch>
        </p:blipFill>
        <p:spPr>
          <a:xfrm>
            <a:off x="661642" y="4144753"/>
            <a:ext cx="8233878" cy="64344"/>
          </a:xfrm>
          <a:prstGeom prst="rect">
            <a:avLst/>
          </a:prstGeom>
        </p:spPr>
      </p:pic>
      <p:pic>
        <p:nvPicPr>
          <p:cNvPr id="26" name="Picture 26">
            <a:extLst>
              <a:ext uri="{FF2B5EF4-FFF2-40B4-BE49-F238E27FC236}">
                <a16:creationId xmlns:a16="http://schemas.microsoft.com/office/drawing/2014/main" id="{3D3DEE7B-A396-3C02-6DFF-797E7BDA090A}"/>
              </a:ext>
            </a:extLst>
          </p:cNvPr>
          <p:cNvPicPr>
            <a:picLocks noChangeAspect="1"/>
          </p:cNvPicPr>
          <p:nvPr/>
        </p:nvPicPr>
        <p:blipFill>
          <a:blip r:embed="rId6"/>
          <a:stretch>
            <a:fillRect/>
          </a:stretch>
        </p:blipFill>
        <p:spPr>
          <a:xfrm>
            <a:off x="1706922" y="4180439"/>
            <a:ext cx="247623" cy="600075"/>
          </a:xfrm>
          <a:prstGeom prst="rect">
            <a:avLst/>
          </a:prstGeom>
        </p:spPr>
      </p:pic>
      <p:pic>
        <p:nvPicPr>
          <p:cNvPr id="27" name="Picture 27">
            <a:extLst>
              <a:ext uri="{FF2B5EF4-FFF2-40B4-BE49-F238E27FC236}">
                <a16:creationId xmlns:a16="http://schemas.microsoft.com/office/drawing/2014/main" id="{1958AE5B-E128-F696-0275-8376DC7AB140}"/>
              </a:ext>
            </a:extLst>
          </p:cNvPr>
          <p:cNvPicPr>
            <a:picLocks noChangeAspect="1"/>
          </p:cNvPicPr>
          <p:nvPr/>
        </p:nvPicPr>
        <p:blipFill>
          <a:blip r:embed="rId7"/>
          <a:stretch>
            <a:fillRect/>
          </a:stretch>
        </p:blipFill>
        <p:spPr>
          <a:xfrm>
            <a:off x="4776023" y="4217605"/>
            <a:ext cx="247623" cy="638175"/>
          </a:xfrm>
          <a:prstGeom prst="rect">
            <a:avLst/>
          </a:prstGeom>
        </p:spPr>
      </p:pic>
      <p:pic>
        <p:nvPicPr>
          <p:cNvPr id="28" name="Picture 28">
            <a:extLst>
              <a:ext uri="{FF2B5EF4-FFF2-40B4-BE49-F238E27FC236}">
                <a16:creationId xmlns:a16="http://schemas.microsoft.com/office/drawing/2014/main" id="{4DF89E19-41E4-E89E-B0FD-E85615E3596D}"/>
              </a:ext>
            </a:extLst>
          </p:cNvPr>
          <p:cNvPicPr>
            <a:picLocks noChangeAspect="1"/>
          </p:cNvPicPr>
          <p:nvPr/>
        </p:nvPicPr>
        <p:blipFill>
          <a:blip r:embed="rId7"/>
          <a:stretch>
            <a:fillRect/>
          </a:stretch>
        </p:blipFill>
        <p:spPr>
          <a:xfrm>
            <a:off x="7687735" y="4161388"/>
            <a:ext cx="247623" cy="638175"/>
          </a:xfrm>
          <a:prstGeom prst="rect">
            <a:avLst/>
          </a:prstGeom>
        </p:spPr>
      </p:pic>
      <p:pic>
        <p:nvPicPr>
          <p:cNvPr id="29" name="Picture 29" descr="Graphical user interface, text, application&#10;&#10;Description automatically generated">
            <a:extLst>
              <a:ext uri="{FF2B5EF4-FFF2-40B4-BE49-F238E27FC236}">
                <a16:creationId xmlns:a16="http://schemas.microsoft.com/office/drawing/2014/main" id="{91D98CFE-9B45-1C31-A6D4-120E11C23BF5}"/>
              </a:ext>
            </a:extLst>
          </p:cNvPr>
          <p:cNvPicPr>
            <a:picLocks noChangeAspect="1"/>
          </p:cNvPicPr>
          <p:nvPr/>
        </p:nvPicPr>
        <p:blipFill>
          <a:blip r:embed="rId8"/>
          <a:stretch>
            <a:fillRect/>
          </a:stretch>
        </p:blipFill>
        <p:spPr>
          <a:xfrm>
            <a:off x="936755" y="4719971"/>
            <a:ext cx="1787286" cy="543888"/>
          </a:xfrm>
          <a:prstGeom prst="rect">
            <a:avLst/>
          </a:prstGeom>
        </p:spPr>
      </p:pic>
      <p:pic>
        <p:nvPicPr>
          <p:cNvPr id="30" name="Picture 36" descr="Graphical user interface, text, application&#10;&#10;Description automatically generated">
            <a:extLst>
              <a:ext uri="{FF2B5EF4-FFF2-40B4-BE49-F238E27FC236}">
                <a16:creationId xmlns:a16="http://schemas.microsoft.com/office/drawing/2014/main" id="{CA87AFFC-A48B-4888-A09D-FE1AAF2DDADB}"/>
              </a:ext>
            </a:extLst>
          </p:cNvPr>
          <p:cNvPicPr>
            <a:picLocks noChangeAspect="1"/>
          </p:cNvPicPr>
          <p:nvPr/>
        </p:nvPicPr>
        <p:blipFill>
          <a:blip r:embed="rId9"/>
          <a:stretch>
            <a:fillRect/>
          </a:stretch>
        </p:blipFill>
        <p:spPr>
          <a:xfrm>
            <a:off x="3798205" y="4752086"/>
            <a:ext cx="2214057" cy="490812"/>
          </a:xfrm>
          <a:prstGeom prst="rect">
            <a:avLst/>
          </a:prstGeom>
        </p:spPr>
      </p:pic>
      <p:pic>
        <p:nvPicPr>
          <p:cNvPr id="37" name="Picture 37" descr="Graphical user interface, text, application&#10;&#10;Description automatically generated">
            <a:extLst>
              <a:ext uri="{FF2B5EF4-FFF2-40B4-BE49-F238E27FC236}">
                <a16:creationId xmlns:a16="http://schemas.microsoft.com/office/drawing/2014/main" id="{A101FE24-ABF2-CD64-7FE0-DA691F2B31CA}"/>
              </a:ext>
            </a:extLst>
          </p:cNvPr>
          <p:cNvPicPr>
            <a:picLocks noChangeAspect="1"/>
          </p:cNvPicPr>
          <p:nvPr/>
        </p:nvPicPr>
        <p:blipFill>
          <a:blip r:embed="rId10"/>
          <a:stretch>
            <a:fillRect/>
          </a:stretch>
        </p:blipFill>
        <p:spPr>
          <a:xfrm>
            <a:off x="6867888" y="4720183"/>
            <a:ext cx="2067781" cy="487218"/>
          </a:xfrm>
          <a:prstGeom prst="rect">
            <a:avLst/>
          </a:prstGeom>
        </p:spPr>
      </p:pic>
      <p:pic>
        <p:nvPicPr>
          <p:cNvPr id="38" name="Picture 39" descr="Text&#10;&#10;Description automatically generated">
            <a:extLst>
              <a:ext uri="{FF2B5EF4-FFF2-40B4-BE49-F238E27FC236}">
                <a16:creationId xmlns:a16="http://schemas.microsoft.com/office/drawing/2014/main" id="{4755CFD0-8FCB-DB06-2551-9697134ACEE7}"/>
              </a:ext>
            </a:extLst>
          </p:cNvPr>
          <p:cNvPicPr>
            <a:picLocks noChangeAspect="1"/>
          </p:cNvPicPr>
          <p:nvPr/>
        </p:nvPicPr>
        <p:blipFill>
          <a:blip r:embed="rId11"/>
          <a:stretch>
            <a:fillRect/>
          </a:stretch>
        </p:blipFill>
        <p:spPr>
          <a:xfrm>
            <a:off x="661642" y="5448858"/>
            <a:ext cx="2742901" cy="648890"/>
          </a:xfrm>
          <a:prstGeom prst="rect">
            <a:avLst/>
          </a:prstGeom>
        </p:spPr>
      </p:pic>
      <p:pic>
        <p:nvPicPr>
          <p:cNvPr id="40" name="Picture 40" descr="Text, chat or text message&#10;&#10;Description automatically generated">
            <a:extLst>
              <a:ext uri="{FF2B5EF4-FFF2-40B4-BE49-F238E27FC236}">
                <a16:creationId xmlns:a16="http://schemas.microsoft.com/office/drawing/2014/main" id="{EBB556F2-433F-E141-42EF-AA98AE1D4DEC}"/>
              </a:ext>
            </a:extLst>
          </p:cNvPr>
          <p:cNvPicPr>
            <a:picLocks noChangeAspect="1"/>
          </p:cNvPicPr>
          <p:nvPr/>
        </p:nvPicPr>
        <p:blipFill>
          <a:blip r:embed="rId12"/>
          <a:stretch>
            <a:fillRect/>
          </a:stretch>
        </p:blipFill>
        <p:spPr>
          <a:xfrm>
            <a:off x="4899500" y="5444200"/>
            <a:ext cx="3226737" cy="1265879"/>
          </a:xfrm>
          <a:prstGeom prst="rect">
            <a:avLst/>
          </a:prstGeom>
        </p:spPr>
      </p:pic>
      <p:pic>
        <p:nvPicPr>
          <p:cNvPr id="41" name="Picture 41">
            <a:extLst>
              <a:ext uri="{FF2B5EF4-FFF2-40B4-BE49-F238E27FC236}">
                <a16:creationId xmlns:a16="http://schemas.microsoft.com/office/drawing/2014/main" id="{E18CE217-DD0E-EFD0-6D5A-1C09C3A871CF}"/>
              </a:ext>
            </a:extLst>
          </p:cNvPr>
          <p:cNvPicPr>
            <a:picLocks noChangeAspect="1"/>
          </p:cNvPicPr>
          <p:nvPr/>
        </p:nvPicPr>
        <p:blipFill>
          <a:blip r:embed="rId13"/>
          <a:stretch>
            <a:fillRect/>
          </a:stretch>
        </p:blipFill>
        <p:spPr>
          <a:xfrm>
            <a:off x="8295798" y="5349710"/>
            <a:ext cx="1505181" cy="858361"/>
          </a:xfrm>
          <a:prstGeom prst="rect">
            <a:avLst/>
          </a:prstGeom>
        </p:spPr>
      </p:pic>
      <p:pic>
        <p:nvPicPr>
          <p:cNvPr id="42" name="Picture 42">
            <a:extLst>
              <a:ext uri="{FF2B5EF4-FFF2-40B4-BE49-F238E27FC236}">
                <a16:creationId xmlns:a16="http://schemas.microsoft.com/office/drawing/2014/main" id="{448677EF-D147-0131-AD84-4A0A803FE5EC}"/>
              </a:ext>
            </a:extLst>
          </p:cNvPr>
          <p:cNvPicPr>
            <a:picLocks noChangeAspect="1"/>
          </p:cNvPicPr>
          <p:nvPr/>
        </p:nvPicPr>
        <p:blipFill>
          <a:blip r:embed="rId14"/>
          <a:stretch>
            <a:fillRect/>
          </a:stretch>
        </p:blipFill>
        <p:spPr>
          <a:xfrm>
            <a:off x="8448222" y="5688913"/>
            <a:ext cx="176694" cy="168917"/>
          </a:xfrm>
          <a:prstGeom prst="rect">
            <a:avLst/>
          </a:prstGeom>
        </p:spPr>
      </p:pic>
      <p:pic>
        <p:nvPicPr>
          <p:cNvPr id="43" name="Picture 43">
            <a:extLst>
              <a:ext uri="{FF2B5EF4-FFF2-40B4-BE49-F238E27FC236}">
                <a16:creationId xmlns:a16="http://schemas.microsoft.com/office/drawing/2014/main" id="{FB4933F8-4C70-9CB2-17E2-726FF599312F}"/>
              </a:ext>
            </a:extLst>
          </p:cNvPr>
          <p:cNvPicPr>
            <a:picLocks noChangeAspect="1"/>
          </p:cNvPicPr>
          <p:nvPr/>
        </p:nvPicPr>
        <p:blipFill>
          <a:blip r:embed="rId15"/>
          <a:stretch>
            <a:fillRect/>
          </a:stretch>
        </p:blipFill>
        <p:spPr>
          <a:xfrm>
            <a:off x="8470627" y="6296084"/>
            <a:ext cx="176694" cy="180173"/>
          </a:xfrm>
          <a:prstGeom prst="rect">
            <a:avLst/>
          </a:prstGeom>
        </p:spPr>
      </p:pic>
      <p:pic>
        <p:nvPicPr>
          <p:cNvPr id="44" name="Picture 44">
            <a:extLst>
              <a:ext uri="{FF2B5EF4-FFF2-40B4-BE49-F238E27FC236}">
                <a16:creationId xmlns:a16="http://schemas.microsoft.com/office/drawing/2014/main" id="{AE15D02D-6330-F8F9-4352-A3FF40A5DAD1}"/>
              </a:ext>
            </a:extLst>
          </p:cNvPr>
          <p:cNvPicPr>
            <a:picLocks noChangeAspect="1"/>
          </p:cNvPicPr>
          <p:nvPr/>
        </p:nvPicPr>
        <p:blipFill>
          <a:blip r:embed="rId16"/>
          <a:stretch>
            <a:fillRect/>
          </a:stretch>
        </p:blipFill>
        <p:spPr>
          <a:xfrm>
            <a:off x="8537641" y="5540951"/>
            <a:ext cx="1728414" cy="1195809"/>
          </a:xfrm>
          <a:prstGeom prst="rect">
            <a:avLst/>
          </a:prstGeom>
        </p:spPr>
      </p:pic>
      <p:pic>
        <p:nvPicPr>
          <p:cNvPr id="45" name="Picture 45">
            <a:extLst>
              <a:ext uri="{FF2B5EF4-FFF2-40B4-BE49-F238E27FC236}">
                <a16:creationId xmlns:a16="http://schemas.microsoft.com/office/drawing/2014/main" id="{0A60AA5E-BF4E-2776-5E39-3AE7411CE620}"/>
              </a:ext>
            </a:extLst>
          </p:cNvPr>
          <p:cNvPicPr>
            <a:picLocks noChangeAspect="1"/>
          </p:cNvPicPr>
          <p:nvPr/>
        </p:nvPicPr>
        <p:blipFill>
          <a:blip r:embed="rId17"/>
          <a:stretch>
            <a:fillRect/>
          </a:stretch>
        </p:blipFill>
        <p:spPr>
          <a:xfrm>
            <a:off x="8627676" y="6217083"/>
            <a:ext cx="1874690" cy="731737"/>
          </a:xfrm>
          <a:prstGeom prst="rect">
            <a:avLst/>
          </a:prstGeom>
        </p:spPr>
      </p:pic>
      <p:grpSp>
        <p:nvGrpSpPr>
          <p:cNvPr id="2" name="Group 1">
            <a:extLst>
              <a:ext uri="{FF2B5EF4-FFF2-40B4-BE49-F238E27FC236}">
                <a16:creationId xmlns:a16="http://schemas.microsoft.com/office/drawing/2014/main" id="{EDBF4D60-5BDC-5FE9-0B1D-4EE85AD31BE4}"/>
              </a:ext>
            </a:extLst>
          </p:cNvPr>
          <p:cNvGrpSpPr/>
          <p:nvPr/>
        </p:nvGrpSpPr>
        <p:grpSpPr>
          <a:xfrm>
            <a:off x="0" y="6908484"/>
            <a:ext cx="10191750" cy="425772"/>
            <a:chOff x="-498013" y="6048462"/>
            <a:chExt cx="9714645" cy="405840"/>
          </a:xfrm>
        </p:grpSpPr>
        <p:sp>
          <p:nvSpPr>
            <p:cNvPr id="3" name="Rectangle 2">
              <a:extLst>
                <a:ext uri="{FF2B5EF4-FFF2-40B4-BE49-F238E27FC236}">
                  <a16:creationId xmlns:a16="http://schemas.microsoft.com/office/drawing/2014/main" id="{8155BB75-56D2-B54A-9FFE-C78FA94A0D32}"/>
                </a:ext>
              </a:extLst>
            </p:cNvPr>
            <p:cNvSpPr/>
            <p:nvPr/>
          </p:nvSpPr>
          <p:spPr>
            <a:xfrm>
              <a:off x="-498013" y="6048462"/>
              <a:ext cx="9714645"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dirty="0"/>
            </a:p>
          </p:txBody>
        </p:sp>
        <p:sp>
          <p:nvSpPr>
            <p:cNvPr id="4" name="TextBox 3">
              <a:extLst>
                <a:ext uri="{FF2B5EF4-FFF2-40B4-BE49-F238E27FC236}">
                  <a16:creationId xmlns:a16="http://schemas.microsoft.com/office/drawing/2014/main" id="{05A19A70-998B-2491-91C8-373900526A4E}"/>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9" name="Rectangle 8">
              <a:extLst>
                <a:ext uri="{FF2B5EF4-FFF2-40B4-BE49-F238E27FC236}">
                  <a16:creationId xmlns:a16="http://schemas.microsoft.com/office/drawing/2014/main" id="{A347871D-C6CA-D9E3-DA07-692E8207D834}"/>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13" name="TextBox 12">
              <a:extLst>
                <a:ext uri="{FF2B5EF4-FFF2-40B4-BE49-F238E27FC236}">
                  <a16:creationId xmlns:a16="http://schemas.microsoft.com/office/drawing/2014/main" id="{FDFD8B78-F7E3-35FC-4A13-8AA7A4650E7A}"/>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15" name="Rectangle 14">
            <a:extLst>
              <a:ext uri="{FF2B5EF4-FFF2-40B4-BE49-F238E27FC236}">
                <a16:creationId xmlns:a16="http://schemas.microsoft.com/office/drawing/2014/main" id="{EE684724-9F74-4701-D2CC-04D12C51C45E}"/>
              </a:ext>
            </a:extLst>
          </p:cNvPr>
          <p:cNvSpPr/>
          <p:nvPr/>
        </p:nvSpPr>
        <p:spPr>
          <a:xfrm>
            <a:off x="9277350" y="6907658"/>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7</a:t>
            </a:r>
          </a:p>
        </p:txBody>
      </p:sp>
      <p:sp>
        <p:nvSpPr>
          <p:cNvPr id="5" name="TextBox 4">
            <a:extLst>
              <a:ext uri="{FF2B5EF4-FFF2-40B4-BE49-F238E27FC236}">
                <a16:creationId xmlns:a16="http://schemas.microsoft.com/office/drawing/2014/main" id="{2A649FA5-1EED-5270-3737-8D3349A1B716}"/>
              </a:ext>
            </a:extLst>
          </p:cNvPr>
          <p:cNvSpPr txBox="1"/>
          <p:nvPr/>
        </p:nvSpPr>
        <p:spPr>
          <a:xfrm>
            <a:off x="411496" y="1166149"/>
            <a:ext cx="9224299"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 decision to vaccinate is affected by many factors and as a result, to increase uptake of vaccine, factors that support the uptake of vaccine should be promoted and mitigated actions should be taken to decrease the influence of factors tat increase hesitancy.</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Framework highlights key opportunities where GP Practices can influence patients/ parents to vaccinate.</a:t>
            </a:r>
          </a:p>
        </p:txBody>
      </p:sp>
      <p:sp>
        <p:nvSpPr>
          <p:cNvPr id="6" name="TextBox 5">
            <a:extLst>
              <a:ext uri="{FF2B5EF4-FFF2-40B4-BE49-F238E27FC236}">
                <a16:creationId xmlns:a16="http://schemas.microsoft.com/office/drawing/2014/main" id="{6DF47812-AAE7-0F87-3744-8BF02827F506}"/>
              </a:ext>
            </a:extLst>
          </p:cNvPr>
          <p:cNvSpPr txBox="1"/>
          <p:nvPr/>
        </p:nvSpPr>
        <p:spPr>
          <a:xfrm>
            <a:off x="386883" y="6411695"/>
            <a:ext cx="4143614" cy="430887"/>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Source</a:t>
            </a:r>
            <a:r>
              <a:rPr lang="en-GB" sz="1100" dirty="0">
                <a:latin typeface="Arial" panose="020B0604020202020204" pitchFamily="34" charset="0"/>
                <a:cs typeface="Arial" panose="020B0604020202020204" pitchFamily="34" charset="0"/>
              </a:rPr>
              <a:t>: Framework adapted and simplified from OHID London theoretical framework for vaccine uptake</a:t>
            </a:r>
          </a:p>
        </p:txBody>
      </p:sp>
    </p:spTree>
    <p:extLst>
      <p:ext uri="{BB962C8B-B14F-4D97-AF65-F5344CB8AC3E}">
        <p14:creationId xmlns:p14="http://schemas.microsoft.com/office/powerpoint/2010/main" val="4243536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347C-E45E-0216-E731-DAD6943B6DF8}"/>
              </a:ext>
            </a:extLst>
          </p:cNvPr>
          <p:cNvSpPr>
            <a:spLocks noGrp="1"/>
          </p:cNvSpPr>
          <p:nvPr>
            <p:ph type="title"/>
          </p:nvPr>
        </p:nvSpPr>
        <p:spPr>
          <a:xfrm>
            <a:off x="386499" y="763571"/>
            <a:ext cx="9605913" cy="254524"/>
          </a:xfrm>
        </p:spPr>
        <p:txBody>
          <a:bodyPr>
            <a:normAutofit fontScale="90000"/>
          </a:bodyPr>
          <a:lstStyle/>
          <a:p>
            <a:r>
              <a:rPr lang="en-US" sz="3100" b="1" dirty="0">
                <a:solidFill>
                  <a:srgbClr val="005EB8"/>
                </a:solidFill>
                <a:latin typeface="Arial" panose="020B0604020202020204" pitchFamily="34" charset="0"/>
                <a:cs typeface="Arial" panose="020B0604020202020204" pitchFamily="34" charset="0"/>
              </a:rPr>
              <a:t>Overcoming Challenges to MMR Uptake: Primary Care</a:t>
            </a:r>
            <a:br>
              <a:rPr lang="en-US" sz="4800" b="1" dirty="0"/>
            </a:br>
            <a:endParaRPr lang="en-GB" dirty="0"/>
          </a:p>
        </p:txBody>
      </p:sp>
      <p:graphicFrame>
        <p:nvGraphicFramePr>
          <p:cNvPr id="4" name="Table 4">
            <a:extLst>
              <a:ext uri="{FF2B5EF4-FFF2-40B4-BE49-F238E27FC236}">
                <a16:creationId xmlns:a16="http://schemas.microsoft.com/office/drawing/2014/main" id="{30A3D3E2-A257-225A-70AE-14D44A693713}"/>
              </a:ext>
            </a:extLst>
          </p:cNvPr>
          <p:cNvGraphicFramePr>
            <a:graphicFrameLocks noGrp="1"/>
          </p:cNvGraphicFramePr>
          <p:nvPr>
            <p:ph idx="1"/>
            <p:extLst>
              <p:ext uri="{D42A27DB-BD31-4B8C-83A1-F6EECF244321}">
                <p14:modId xmlns:p14="http://schemas.microsoft.com/office/powerpoint/2010/main" val="2381055447"/>
              </p:ext>
            </p:extLst>
          </p:nvPr>
        </p:nvGraphicFramePr>
        <p:xfrm>
          <a:off x="174690" y="1105506"/>
          <a:ext cx="9766169" cy="5715000"/>
        </p:xfrm>
        <a:graphic>
          <a:graphicData uri="http://schemas.openxmlformats.org/drawingml/2006/table">
            <a:tbl>
              <a:tblPr firstRow="1" bandRow="1">
                <a:tableStyleId>{5C22544A-7EE6-4342-B048-85BDC9FD1C3A}</a:tableStyleId>
              </a:tblPr>
              <a:tblGrid>
                <a:gridCol w="3833019">
                  <a:extLst>
                    <a:ext uri="{9D8B030D-6E8A-4147-A177-3AD203B41FA5}">
                      <a16:colId xmlns:a16="http://schemas.microsoft.com/office/drawing/2014/main" val="943189066"/>
                    </a:ext>
                  </a:extLst>
                </a:gridCol>
                <a:gridCol w="5933150">
                  <a:extLst>
                    <a:ext uri="{9D8B030D-6E8A-4147-A177-3AD203B41FA5}">
                      <a16:colId xmlns:a16="http://schemas.microsoft.com/office/drawing/2014/main" val="650098415"/>
                    </a:ext>
                  </a:extLst>
                </a:gridCol>
              </a:tblGrid>
              <a:tr h="370840">
                <a:tc gridSpan="2">
                  <a:txBody>
                    <a:bodyPr/>
                    <a:lstStyle/>
                    <a:p>
                      <a:pPr marL="0" marR="0" lvl="0" indent="0" algn="l" defTabSz="964783" rtl="0" eaLnBrk="1" fontAlgn="auto" latinLnBrk="0" hangingPunct="1">
                        <a:lnSpc>
                          <a:spcPct val="100000"/>
                        </a:lnSpc>
                        <a:spcBef>
                          <a:spcPts val="0"/>
                        </a:spcBef>
                        <a:spcAft>
                          <a:spcPts val="0"/>
                        </a:spcAft>
                        <a:buClrTx/>
                        <a:buSzTx/>
                        <a:buFontTx/>
                        <a:buNone/>
                        <a:tabLst/>
                        <a:defRPr/>
                      </a:pPr>
                      <a:r>
                        <a:rPr lang="en-GB" sz="1100" kern="1200" dirty="0">
                          <a:latin typeface="Arial"/>
                          <a:ea typeface="+mn-ea"/>
                          <a:cs typeface="Arial"/>
                        </a:rPr>
                        <a:t>The Royal Society of Public Health identified the key barriers to uptake of vaccination were accessibility and convenience of vaccination services. Factors specifically relevant to primary care include timing of appointment and availability of appointments.</a:t>
                      </a:r>
                      <a:endParaRPr lang="en-GB" sz="1100" kern="1200" dirty="0">
                        <a:latin typeface="Arial"/>
                        <a:cs typeface="Arial"/>
                      </a:endParaRPr>
                    </a:p>
                    <a:p>
                      <a:endParaRPr lang="en-GB" sz="1100" dirty="0">
                        <a:latin typeface="Arial" panose="020B0604020202020204" pitchFamily="34" charset="0"/>
                        <a:cs typeface="Arial" panose="020B0604020202020204" pitchFamily="34" charset="0"/>
                      </a:endParaRPr>
                    </a:p>
                  </a:txBody>
                  <a:tcPr/>
                </a:tc>
                <a:tc hMerge="1">
                  <a:txBody>
                    <a:bodyPr/>
                    <a:lstStyle/>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6662373"/>
                  </a:ext>
                </a:extLst>
              </a:tr>
              <a:tr h="370840">
                <a:tc>
                  <a:txBody>
                    <a:bodyPr/>
                    <a:lstStyle/>
                    <a:p>
                      <a:r>
                        <a:rPr lang="en-GB" sz="1200" b="1" dirty="0">
                          <a:latin typeface="Arial" panose="020B0604020202020204" pitchFamily="34" charset="0"/>
                          <a:cs typeface="Arial" panose="020B0604020202020204" pitchFamily="34" charset="0"/>
                        </a:rPr>
                        <a:t>Send invites and reminders:</a:t>
                      </a:r>
                    </a:p>
                    <a:p>
                      <a:endParaRPr lang="en-GB" sz="1200" dirty="0">
                        <a:latin typeface="Arial" panose="020B0604020202020204" pitchFamily="34" charset="0"/>
                        <a:cs typeface="Arial" panose="020B0604020202020204" pitchFamily="34" charset="0"/>
                      </a:endParaRPr>
                    </a:p>
                  </a:txBody>
                  <a:tcPr/>
                </a:tc>
                <a:tc>
                  <a:txBody>
                    <a:bodyPr/>
                    <a:lstStyle/>
                    <a:p>
                      <a:pPr marL="342900" indent="-342900">
                        <a:buFont typeface="Arial" panose="020B0604020202020204" pitchFamily="34" charset="0"/>
                        <a:buChar char="•"/>
                      </a:pPr>
                      <a:r>
                        <a:rPr lang="en-GB" sz="1200" dirty="0">
                          <a:latin typeface="Arial" panose="020B0604020202020204" pitchFamily="34" charset="0"/>
                          <a:cs typeface="Arial" panose="020B0604020202020204" pitchFamily="34" charset="0"/>
                        </a:rPr>
                        <a:t>Ensure patient details are accurately recorded and that invitations are sent in good time</a:t>
                      </a:r>
                    </a:p>
                    <a:p>
                      <a:pPr marL="342900" marR="0" lvl="0" indent="-342900" algn="l" defTabSz="964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There is evidence that call/recall is the single most effective intervention to increase uptake. </a:t>
                      </a:r>
                      <a:r>
                        <a:rPr lang="en-GB" sz="1200" dirty="0"/>
                        <a:t>(</a:t>
                      </a:r>
                      <a:r>
                        <a:rPr lang="en-GB" sz="1200" dirty="0">
                          <a:hlinkClick r:id="rId2"/>
                        </a:rPr>
                        <a:t>Source</a:t>
                      </a:r>
                      <a:r>
                        <a:rPr lang="en-GB" sz="1200" dirty="0"/>
                        <a:t>)</a:t>
                      </a:r>
                      <a:endParaRPr lang="en-GB" sz="1200" dirty="0">
                        <a:latin typeface="Arial" panose="020B0604020202020204" pitchFamily="34" charset="0"/>
                        <a:cs typeface="Arial" panose="020B0604020202020204" pitchFamily="34" charset="0"/>
                      </a:endParaRPr>
                    </a:p>
                    <a:p>
                      <a:pPr marL="342900" marR="0" lvl="0" indent="-342900" algn="l" defTabSz="964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There is also evidence that use of text message reminders which include the cost of appointments can significantly reduce rate of non-attendance </a:t>
                      </a:r>
                      <a:r>
                        <a:rPr lang="en-GB" sz="1200" dirty="0"/>
                        <a:t>(</a:t>
                      </a:r>
                      <a:r>
                        <a:rPr lang="en-GB" sz="1200" dirty="0">
                          <a:hlinkClick r:id="rId3"/>
                        </a:rPr>
                        <a:t>Source</a:t>
                      </a:r>
                      <a:r>
                        <a:rPr lang="en-GB" sz="1200" dirty="0"/>
                        <a:t>)</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8649994"/>
                  </a:ext>
                </a:extLst>
              </a:tr>
              <a:tr h="370840">
                <a:tc>
                  <a:txBody>
                    <a:bodyPr/>
                    <a:lstStyle/>
                    <a:p>
                      <a:r>
                        <a:rPr lang="en-GB" sz="1200" b="1" dirty="0">
                          <a:latin typeface="Arial" panose="020B0604020202020204" pitchFamily="34" charset="0"/>
                          <a:cs typeface="Arial" panose="020B0604020202020204" pitchFamily="34" charset="0"/>
                        </a:rPr>
                        <a:t>Proactive identification </a:t>
                      </a:r>
                      <a:r>
                        <a:rPr lang="en-GB" sz="1200" b="1" dirty="0"/>
                        <a:t>(</a:t>
                      </a:r>
                      <a:r>
                        <a:rPr lang="en-GB" sz="1200" b="1" dirty="0">
                          <a:hlinkClick r:id="rId4"/>
                        </a:rPr>
                        <a:t>Source</a:t>
                      </a:r>
                      <a:r>
                        <a:rPr lang="en-GB" sz="1200" b="1" dirty="0"/>
                        <a:t>):</a:t>
                      </a:r>
                      <a:endParaRPr lang="en-GB" sz="1200" b="1"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tc>
                <a:tc>
                  <a:txBody>
                    <a:bodyPr/>
                    <a:lstStyle/>
                    <a:p>
                      <a:pPr marL="342900" indent="-342900">
                        <a:buFont typeface="Arial" panose="020B0604020202020204" pitchFamily="34" charset="0"/>
                        <a:buChar char="•"/>
                      </a:pPr>
                      <a:r>
                        <a:rPr lang="en-GB" sz="1200" dirty="0">
                          <a:latin typeface="Arial" panose="020B0604020202020204" pitchFamily="34" charset="0"/>
                          <a:cs typeface="Arial" panose="020B0604020202020204" pitchFamily="34" charset="0"/>
                        </a:rPr>
                        <a:t>Receptionist can check if children/ people are up to date with vaccines when booking appointments and offer them an appointment for a catch up vaccine</a:t>
                      </a:r>
                    </a:p>
                    <a:p>
                      <a:pPr marL="342900" indent="-342900">
                        <a:buFont typeface="Arial" panose="020B0604020202020204" pitchFamily="34" charset="0"/>
                        <a:buChar char="•"/>
                      </a:pPr>
                      <a:r>
                        <a:rPr lang="en-GB" sz="1200" dirty="0">
                          <a:latin typeface="Arial" panose="020B0604020202020204" pitchFamily="34" charset="0"/>
                          <a:cs typeface="Arial" panose="020B0604020202020204" pitchFamily="34" charset="0"/>
                        </a:rPr>
                        <a:t>Incorporating alerts into IT systems to flag those who are due a vaccine</a:t>
                      </a:r>
                    </a:p>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0218588"/>
                  </a:ext>
                </a:extLst>
              </a:tr>
              <a:tr h="370840">
                <a:tc>
                  <a:txBody>
                    <a:bodyPr/>
                    <a:lstStyle/>
                    <a:p>
                      <a:r>
                        <a:rPr lang="en-GB" sz="1200" b="1" dirty="0">
                          <a:latin typeface="Arial" panose="020B0604020202020204" pitchFamily="34" charset="0"/>
                          <a:cs typeface="Arial" panose="020B0604020202020204" pitchFamily="34" charset="0"/>
                        </a:rPr>
                        <a:t>Accurate Data Collection</a:t>
                      </a:r>
                    </a:p>
                  </a:txBody>
                  <a:tcPr/>
                </a:tc>
                <a:tc>
                  <a:txBody>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Record vaccinations using the correct Read 2, CTV3 or SNOMED Codes (see Coding section) to ensure your practice’s coverage is not wrongly recorded as being lower than it is</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0880921"/>
                  </a:ext>
                </a:extLst>
              </a:tr>
              <a:tr h="213199">
                <a:tc>
                  <a:txBody>
                    <a:bodyPr/>
                    <a:lstStyle/>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Appointments and Recommendations</a:t>
                      </a:r>
                    </a:p>
                  </a:txBody>
                  <a:tcPr/>
                </a:tc>
                <a:tc>
                  <a:txBody>
                    <a:bodyPr/>
                    <a:lstStyle/>
                    <a:p>
                      <a:pPr marL="171450" marR="0" lvl="0" indent="-171450" algn="l" defTabSz="964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 Offer more appointments and appointments which are longer and more flexible – there is evidence to support flexible appointments as an effective measure to overcome barrier to uptake. </a:t>
                      </a:r>
                      <a:r>
                        <a:rPr lang="en-GB" sz="1200" dirty="0">
                          <a:hlinkClick r:id="rId5"/>
                        </a:rPr>
                        <a:t>(Source</a:t>
                      </a:r>
                      <a:r>
                        <a:rPr lang="en-GB" sz="1200" dirty="0"/>
                        <a:t>)</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Use the opportunity during other appointments to speak confidently about vaccines to parents – you can sign up to get regular vaccine updates here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There is evidence that a</a:t>
                      </a:r>
                      <a:r>
                        <a:rPr lang="en-GB" sz="1200" dirty="0"/>
                        <a:t> you can sign up to get regular vaccine updates here (</a:t>
                      </a:r>
                      <a:r>
                        <a:rPr lang="en-GB" sz="1200" dirty="0">
                          <a:hlinkClick r:id="rId6"/>
                        </a:rPr>
                        <a:t>Vaccine update - GOV.UK (</a:t>
                      </a:r>
                      <a:r>
                        <a:rPr lang="en-GB" sz="1200" dirty="0">
                          <a:hlinkClick r:id="rId7"/>
                        </a:rPr>
                        <a:t>www.gov.uk)</a:t>
                      </a:r>
                      <a:r>
                        <a:rPr lang="en-GB" sz="1200" dirty="0"/>
                        <a:t>. </a:t>
                      </a:r>
                    </a:p>
                    <a:p>
                      <a:pPr marL="171450" marR="0" lvl="0" indent="-171450" algn="l" defTabSz="964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 Strong recommendation from a healthcare worker is effective at encouraging vaccination. </a:t>
                      </a:r>
                      <a:r>
                        <a:rPr lang="en-GB" sz="1200" dirty="0"/>
                        <a:t>(</a:t>
                      </a:r>
                      <a:r>
                        <a:rPr lang="en-GB" sz="1200" dirty="0">
                          <a:hlinkClick r:id="rId8"/>
                        </a:rPr>
                        <a:t>source</a:t>
                      </a:r>
                      <a:r>
                        <a:rPr lang="en-GB" sz="1200" dirty="0"/>
                        <a:t>)</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9255120"/>
                  </a:ext>
                </a:extLst>
              </a:tr>
            </a:tbl>
          </a:graphicData>
        </a:graphic>
      </p:graphicFrame>
      <p:grpSp>
        <p:nvGrpSpPr>
          <p:cNvPr id="7" name="Group 6">
            <a:extLst>
              <a:ext uri="{FF2B5EF4-FFF2-40B4-BE49-F238E27FC236}">
                <a16:creationId xmlns:a16="http://schemas.microsoft.com/office/drawing/2014/main" id="{7550166E-B9B9-FC4B-45F6-28AEE5002635}"/>
              </a:ext>
            </a:extLst>
          </p:cNvPr>
          <p:cNvGrpSpPr/>
          <p:nvPr/>
        </p:nvGrpSpPr>
        <p:grpSpPr>
          <a:xfrm>
            <a:off x="-104774" y="6908484"/>
            <a:ext cx="10296524" cy="425772"/>
            <a:chOff x="-597882" y="6048462"/>
            <a:chExt cx="9814514" cy="405840"/>
          </a:xfrm>
        </p:grpSpPr>
        <p:sp>
          <p:nvSpPr>
            <p:cNvPr id="8" name="Rectangle 7">
              <a:extLst>
                <a:ext uri="{FF2B5EF4-FFF2-40B4-BE49-F238E27FC236}">
                  <a16:creationId xmlns:a16="http://schemas.microsoft.com/office/drawing/2014/main" id="{28DAFDE8-8001-8B32-3AF5-00A1BA865250}"/>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9" name="TextBox 8">
              <a:extLst>
                <a:ext uri="{FF2B5EF4-FFF2-40B4-BE49-F238E27FC236}">
                  <a16:creationId xmlns:a16="http://schemas.microsoft.com/office/drawing/2014/main" id="{30391B67-743E-740E-BD91-77C9E8201E0D}"/>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10" name="Rectangle 9">
              <a:extLst>
                <a:ext uri="{FF2B5EF4-FFF2-40B4-BE49-F238E27FC236}">
                  <a16:creationId xmlns:a16="http://schemas.microsoft.com/office/drawing/2014/main" id="{44D59097-9472-25E2-925A-E3C67326DFEC}"/>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11" name="TextBox 10">
              <a:extLst>
                <a:ext uri="{FF2B5EF4-FFF2-40B4-BE49-F238E27FC236}">
                  <a16:creationId xmlns:a16="http://schemas.microsoft.com/office/drawing/2014/main" id="{2BA77362-AE4E-E463-7398-70E9FAA46155}"/>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12" name="Rectangle 11">
            <a:extLst>
              <a:ext uri="{FF2B5EF4-FFF2-40B4-BE49-F238E27FC236}">
                <a16:creationId xmlns:a16="http://schemas.microsoft.com/office/drawing/2014/main" id="{CC3AC6BE-1E47-ED34-DE7B-355AF0928045}"/>
              </a:ext>
            </a:extLst>
          </p:cNvPr>
          <p:cNvSpPr/>
          <p:nvPr/>
        </p:nvSpPr>
        <p:spPr>
          <a:xfrm>
            <a:off x="9270684" y="6908484"/>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8</a:t>
            </a:r>
          </a:p>
        </p:txBody>
      </p:sp>
    </p:spTree>
    <p:extLst>
      <p:ext uri="{BB962C8B-B14F-4D97-AF65-F5344CB8AC3E}">
        <p14:creationId xmlns:p14="http://schemas.microsoft.com/office/powerpoint/2010/main" val="18200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D2C39-7911-E24C-C6C2-6F5F585CE2B6}"/>
              </a:ext>
            </a:extLst>
          </p:cNvPr>
          <p:cNvSpPr>
            <a:spLocks noGrp="1"/>
          </p:cNvSpPr>
          <p:nvPr>
            <p:ph type="title"/>
          </p:nvPr>
        </p:nvSpPr>
        <p:spPr>
          <a:xfrm>
            <a:off x="695444" y="952106"/>
            <a:ext cx="8724662" cy="292231"/>
          </a:xfrm>
        </p:spPr>
        <p:txBody>
          <a:bodyPr>
            <a:normAutofit fontScale="90000"/>
          </a:bodyPr>
          <a:lstStyle/>
          <a:p>
            <a:r>
              <a:rPr lang="en-US" sz="3100" b="1" dirty="0">
                <a:solidFill>
                  <a:srgbClr val="005EB8"/>
                </a:solidFill>
                <a:latin typeface="Arial"/>
                <a:ea typeface="Arial"/>
                <a:cs typeface="Arial"/>
              </a:rPr>
              <a:t>Overcoming Challenge to MMR Uptake: Addressing Inequalities in Uptake (Learnings from COVID)</a:t>
            </a:r>
            <a:br>
              <a:rPr lang="en-US" sz="4800" b="1" dirty="0">
                <a:solidFill>
                  <a:srgbClr val="005EB8"/>
                </a:solidFill>
                <a:latin typeface="Arial"/>
                <a:cs typeface="Arial"/>
              </a:rPr>
            </a:br>
            <a:endParaRPr lang="en-GB" dirty="0"/>
          </a:p>
        </p:txBody>
      </p:sp>
      <p:graphicFrame>
        <p:nvGraphicFramePr>
          <p:cNvPr id="4" name="Table 4">
            <a:extLst>
              <a:ext uri="{FF2B5EF4-FFF2-40B4-BE49-F238E27FC236}">
                <a16:creationId xmlns:a16="http://schemas.microsoft.com/office/drawing/2014/main" id="{52220F9A-1368-F2DC-C8AB-D3F27C38E234}"/>
              </a:ext>
            </a:extLst>
          </p:cNvPr>
          <p:cNvGraphicFramePr>
            <a:graphicFrameLocks noGrp="1"/>
          </p:cNvGraphicFramePr>
          <p:nvPr>
            <p:ph idx="1"/>
            <p:extLst>
              <p:ext uri="{D42A27DB-BD31-4B8C-83A1-F6EECF244321}">
                <p14:modId xmlns:p14="http://schemas.microsoft.com/office/powerpoint/2010/main" val="2498754995"/>
              </p:ext>
            </p:extLst>
          </p:nvPr>
        </p:nvGraphicFramePr>
        <p:xfrm>
          <a:off x="667163" y="3155990"/>
          <a:ext cx="8571224" cy="3491688"/>
        </p:xfrm>
        <a:graphic>
          <a:graphicData uri="http://schemas.openxmlformats.org/drawingml/2006/table">
            <a:tbl>
              <a:tblPr firstRow="1" bandRow="1">
                <a:tableStyleId>{5C22544A-7EE6-4342-B048-85BDC9FD1C3A}</a:tableStyleId>
              </a:tblPr>
              <a:tblGrid>
                <a:gridCol w="973220">
                  <a:extLst>
                    <a:ext uri="{9D8B030D-6E8A-4147-A177-3AD203B41FA5}">
                      <a16:colId xmlns:a16="http://schemas.microsoft.com/office/drawing/2014/main" val="1895478601"/>
                    </a:ext>
                  </a:extLst>
                </a:gridCol>
                <a:gridCol w="7598004">
                  <a:extLst>
                    <a:ext uri="{9D8B030D-6E8A-4147-A177-3AD203B41FA5}">
                      <a16:colId xmlns:a16="http://schemas.microsoft.com/office/drawing/2014/main" val="2318230308"/>
                    </a:ext>
                  </a:extLst>
                </a:gridCol>
              </a:tblGrid>
              <a:tr h="565608">
                <a:tc gridSpan="2">
                  <a:txBody>
                    <a:bodyPr/>
                    <a:lstStyle/>
                    <a:p>
                      <a:pPr marL="0" marR="0" lvl="0" indent="0" algn="ctr" defTabSz="964783" rtl="0" eaLnBrk="1" fontAlgn="auto" latinLnBrk="0" hangingPunct="1">
                        <a:lnSpc>
                          <a:spcPct val="100000"/>
                        </a:lnSpc>
                        <a:spcBef>
                          <a:spcPts val="0"/>
                        </a:spcBef>
                        <a:spcAft>
                          <a:spcPts val="0"/>
                        </a:spcAft>
                        <a:buClrTx/>
                        <a:buSzTx/>
                        <a:buFontTx/>
                        <a:buNone/>
                        <a:tabLst/>
                        <a:defRPr/>
                      </a:pPr>
                      <a:r>
                        <a:rPr lang="en-GB" sz="1400" b="1" kern="1200" dirty="0">
                          <a:latin typeface="Arial" panose="020B0604020202020204" pitchFamily="34" charset="0"/>
                          <a:cs typeface="Arial" panose="020B0604020202020204" pitchFamily="34" charset="0"/>
                        </a:rPr>
                        <a:t>Lessons from the COVID vaccine (</a:t>
                      </a:r>
                      <a:r>
                        <a:rPr lang="en-GB" sz="1400" b="1" kern="12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Source</a:t>
                      </a:r>
                      <a:r>
                        <a:rPr lang="en-GB" sz="1400" b="1" kern="1200" dirty="0">
                          <a:latin typeface="Arial" panose="020B0604020202020204" pitchFamily="34" charset="0"/>
                          <a:cs typeface="Arial" panose="020B0604020202020204" pitchFamily="34" charset="0"/>
                        </a:rPr>
                        <a:t>)</a:t>
                      </a:r>
                    </a:p>
                    <a:p>
                      <a:pPr algn="l" rtl="0">
                        <a:buNone/>
                      </a:pPr>
                      <a:endParaRPr lang="en-GB" sz="1200" dirty="0">
                        <a:latin typeface="Arial" panose="020B0604020202020204" pitchFamily="34" charset="0"/>
                        <a:cs typeface="Arial" panose="020B0604020202020204" pitchFamily="34" charset="0"/>
                      </a:endParaRPr>
                    </a:p>
                  </a:txBody>
                  <a:tcPr/>
                </a:tc>
                <a:tc hMerge="1">
                  <a:txBody>
                    <a:bodyPr/>
                    <a:lstStyle/>
                    <a:p>
                      <a:endParaRPr lang="en-GB" dirty="0"/>
                    </a:p>
                  </a:txBody>
                  <a:tcPr/>
                </a:tc>
                <a:extLst>
                  <a:ext uri="{0D108BD9-81ED-4DB2-BD59-A6C34878D82A}">
                    <a16:rowId xmlns:a16="http://schemas.microsoft.com/office/drawing/2014/main" val="3711306132"/>
                  </a:ext>
                </a:extLst>
              </a:tr>
              <a:tr h="385579">
                <a:tc>
                  <a:txBody>
                    <a:bodyPr/>
                    <a:lstStyle/>
                    <a:p>
                      <a:r>
                        <a:rPr lang="en-GB" sz="1200" b="1" kern="1200" dirty="0">
                          <a:latin typeface="Arial" panose="020B0604020202020204" pitchFamily="34" charset="0"/>
                          <a:cs typeface="Arial" panose="020B0604020202020204" pitchFamily="34" charset="0"/>
                        </a:rPr>
                        <a:t>Barrier 1</a:t>
                      </a:r>
                      <a:endParaRPr lang="en-GB" sz="1200" b="1" dirty="0"/>
                    </a:p>
                  </a:txBody>
                  <a:tcPr/>
                </a:tc>
                <a:tc>
                  <a:txBody>
                    <a:bodyPr/>
                    <a:lstStyle/>
                    <a:p>
                      <a:pPr marL="0" marR="0" lvl="0" indent="0" algn="l" defTabSz="964783" rtl="0" eaLnBrk="1" fontAlgn="auto" latinLnBrk="0" hangingPunct="1">
                        <a:lnSpc>
                          <a:spcPct val="100000"/>
                        </a:lnSpc>
                        <a:spcBef>
                          <a:spcPts val="0"/>
                        </a:spcBef>
                        <a:spcAft>
                          <a:spcPts val="0"/>
                        </a:spcAft>
                        <a:buClrTx/>
                        <a:buSzTx/>
                        <a:buFontTx/>
                        <a:buNone/>
                        <a:tabLst/>
                        <a:defRPr/>
                      </a:pPr>
                      <a:r>
                        <a:rPr lang="en-GB" sz="1200" kern="1200" dirty="0">
                          <a:latin typeface="Arial" panose="020B0604020202020204" pitchFamily="34" charset="0"/>
                          <a:cs typeface="Arial" panose="020B0604020202020204" pitchFamily="34" charset="0"/>
                        </a:rPr>
                        <a:t>Lack of trust in government </a:t>
                      </a:r>
                      <a:r>
                        <a:rPr lang="en-GB" sz="1200" dirty="0">
                          <a:latin typeface="Arial" panose="020B0604020202020204" pitchFamily="34" charset="0"/>
                          <a:cs typeface="Arial" panose="020B0604020202020204" pitchFamily="34" charset="0"/>
                        </a:rPr>
                        <a:t>institution</a:t>
                      </a:r>
                      <a:r>
                        <a:rPr lang="en-GB" sz="1200" kern="1200" dirty="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p>
                      <a:endParaRPr lang="en-GB" sz="1200" dirty="0"/>
                    </a:p>
                  </a:txBody>
                  <a:tcPr/>
                </a:tc>
                <a:extLst>
                  <a:ext uri="{0D108BD9-81ED-4DB2-BD59-A6C34878D82A}">
                    <a16:rowId xmlns:a16="http://schemas.microsoft.com/office/drawing/2014/main" val="2965619761"/>
                  </a:ext>
                </a:extLst>
              </a:tr>
              <a:tr h="539810">
                <a:tc>
                  <a:txBody>
                    <a:bodyPr/>
                    <a:lstStyle/>
                    <a:p>
                      <a:endParaRPr lang="en-GB" sz="1200" b="1"/>
                    </a:p>
                  </a:txBody>
                  <a:tcPr/>
                </a:tc>
                <a:tc>
                  <a:txBody>
                    <a:bodyPr/>
                    <a:lstStyle/>
                    <a:p>
                      <a:pPr marL="0" marR="0" lvl="0" indent="0" algn="l" defTabSz="964783" rtl="0" eaLnBrk="1" fontAlgn="auto" latinLnBrk="0" hangingPunct="1">
                        <a:lnSpc>
                          <a:spcPct val="100000"/>
                        </a:lnSpc>
                        <a:spcBef>
                          <a:spcPts val="0"/>
                        </a:spcBef>
                        <a:spcAft>
                          <a:spcPts val="0"/>
                        </a:spcAft>
                        <a:buClrTx/>
                        <a:buSzTx/>
                        <a:buFontTx/>
                        <a:buNone/>
                        <a:tabLst/>
                        <a:defRPr/>
                      </a:pPr>
                      <a:r>
                        <a:rPr lang="en-GB" sz="1200" kern="1200" dirty="0">
                          <a:latin typeface="Arial" panose="020B0604020202020204" pitchFamily="34" charset="0"/>
                          <a:cs typeface="Arial" panose="020B0604020202020204" pitchFamily="34" charset="0"/>
                        </a:rPr>
                        <a:t>A history of historic injustices and inequalities, concerns about repercussions with ‘lack of ID, proof of address or immigration status’</a:t>
                      </a:r>
                      <a:endParaRPr lang="en-GB" sz="1200" dirty="0">
                        <a:latin typeface="Arial" panose="020B0604020202020204" pitchFamily="34" charset="0"/>
                        <a:cs typeface="Arial" panose="020B0604020202020204" pitchFamily="34" charset="0"/>
                      </a:endParaRPr>
                    </a:p>
                    <a:p>
                      <a:endParaRPr lang="en-GB" sz="1200" dirty="0"/>
                    </a:p>
                  </a:txBody>
                  <a:tcPr/>
                </a:tc>
                <a:extLst>
                  <a:ext uri="{0D108BD9-81ED-4DB2-BD59-A6C34878D82A}">
                    <a16:rowId xmlns:a16="http://schemas.microsoft.com/office/drawing/2014/main" val="1339702740"/>
                  </a:ext>
                </a:extLst>
              </a:tr>
              <a:tr h="264521">
                <a:tc>
                  <a:txBody>
                    <a:bodyPr/>
                    <a:lstStyle/>
                    <a:p>
                      <a:r>
                        <a:rPr lang="en-GB" sz="1200" b="1" kern="1200" dirty="0">
                          <a:latin typeface="Arial" panose="020B0604020202020204" pitchFamily="34" charset="0"/>
                          <a:cs typeface="Arial" panose="020B0604020202020204" pitchFamily="34" charset="0"/>
                        </a:rPr>
                        <a:t>Barrier 2</a:t>
                      </a:r>
                      <a:endParaRPr lang="en-GB" sz="1200" b="1" dirty="0"/>
                    </a:p>
                  </a:txBody>
                  <a:tcPr/>
                </a:tc>
                <a:tc>
                  <a:txBody>
                    <a:bodyPr/>
                    <a:lstStyle/>
                    <a:p>
                      <a:r>
                        <a:rPr lang="en-GB" sz="1200" kern="1200" dirty="0">
                          <a:latin typeface="Arial" panose="020B0604020202020204" pitchFamily="34" charset="0"/>
                          <a:cs typeface="Arial" panose="020B0604020202020204" pitchFamily="34" charset="0"/>
                        </a:rPr>
                        <a:t>Lack of trust in </a:t>
                      </a:r>
                      <a:r>
                        <a:rPr lang="en-GB" sz="1200" dirty="0">
                          <a:latin typeface="Arial" panose="020B0604020202020204" pitchFamily="34" charset="0"/>
                          <a:cs typeface="Arial" panose="020B0604020202020204" pitchFamily="34" charset="0"/>
                        </a:rPr>
                        <a:t>information. </a:t>
                      </a:r>
                      <a:endParaRPr lang="en-GB" sz="1200" dirty="0"/>
                    </a:p>
                  </a:txBody>
                  <a:tcPr/>
                </a:tc>
                <a:extLst>
                  <a:ext uri="{0D108BD9-81ED-4DB2-BD59-A6C34878D82A}">
                    <a16:rowId xmlns:a16="http://schemas.microsoft.com/office/drawing/2014/main" val="246495292"/>
                  </a:ext>
                </a:extLst>
              </a:tr>
              <a:tr h="539810">
                <a:tc>
                  <a:txBody>
                    <a:bodyPr/>
                    <a:lstStyle/>
                    <a:p>
                      <a:endParaRPr lang="en-GB" sz="1200" b="1"/>
                    </a:p>
                  </a:txBody>
                  <a:tcPr/>
                </a:tc>
                <a:tc>
                  <a:txBody>
                    <a:bodyPr/>
                    <a:lstStyle/>
                    <a:p>
                      <a:pPr marL="0" marR="0" lvl="0" indent="0" algn="l" defTabSz="964783"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A</a:t>
                      </a:r>
                      <a:r>
                        <a:rPr lang="en-GB" sz="1200" kern="1200" dirty="0">
                          <a:latin typeface="Arial" panose="020B0604020202020204" pitchFamily="34" charset="0"/>
                          <a:cs typeface="Arial" panose="020B0604020202020204" pitchFamily="34" charset="0"/>
                        </a:rPr>
                        <a:t> lack of information around specific concerns (e.g. fertility) from healthcare professionals combined with specific social media/ online platforms purporting a distrust in the vaccine</a:t>
                      </a:r>
                      <a:endParaRPr lang="en-GB" sz="1200" dirty="0">
                        <a:latin typeface="Arial" panose="020B0604020202020204" pitchFamily="34" charset="0"/>
                        <a:cs typeface="Arial" panose="020B0604020202020204" pitchFamily="34" charset="0"/>
                      </a:endParaRPr>
                    </a:p>
                    <a:p>
                      <a:endParaRPr lang="en-GB" sz="1200" dirty="0"/>
                    </a:p>
                  </a:txBody>
                  <a:tcPr/>
                </a:tc>
                <a:extLst>
                  <a:ext uri="{0D108BD9-81ED-4DB2-BD59-A6C34878D82A}">
                    <a16:rowId xmlns:a16="http://schemas.microsoft.com/office/drawing/2014/main" val="3256915873"/>
                  </a:ext>
                </a:extLst>
              </a:tr>
              <a:tr h="385579">
                <a:tc>
                  <a:txBody>
                    <a:bodyPr/>
                    <a:lstStyle/>
                    <a:p>
                      <a:r>
                        <a:rPr lang="en-GB" sz="1200" b="1" dirty="0">
                          <a:latin typeface="Arial" panose="020B0604020202020204" pitchFamily="34" charset="0"/>
                          <a:cs typeface="Arial" panose="020B0604020202020204" pitchFamily="34" charset="0"/>
                        </a:rPr>
                        <a:t>Barrier 3 </a:t>
                      </a:r>
                      <a:endParaRPr lang="en-GB" sz="1200" b="1" dirty="0"/>
                    </a:p>
                  </a:txBody>
                  <a:tcPr/>
                </a:tc>
                <a:tc>
                  <a:txBody>
                    <a:bodyPr/>
                    <a:lstStyle/>
                    <a:p>
                      <a:pPr marL="0" marR="0" lvl="0" indent="0" algn="l" defTabSz="964783" rtl="0" eaLnBrk="1" fontAlgn="auto" latinLnBrk="0" hangingPunct="1">
                        <a:lnSpc>
                          <a:spcPct val="100000"/>
                        </a:lnSpc>
                        <a:spcBef>
                          <a:spcPts val="0"/>
                        </a:spcBef>
                        <a:spcAft>
                          <a:spcPts val="0"/>
                        </a:spcAft>
                        <a:buClrTx/>
                        <a:buSzTx/>
                        <a:buFontTx/>
                        <a:buNone/>
                        <a:tabLst/>
                        <a:defRPr/>
                      </a:pPr>
                      <a:r>
                        <a:rPr lang="en-GB" sz="1200" kern="1200" dirty="0">
                          <a:latin typeface="Arial" panose="020B0604020202020204" pitchFamily="34" charset="0"/>
                          <a:cs typeface="Arial" panose="020B0604020202020204" pitchFamily="34" charset="0"/>
                        </a:rPr>
                        <a:t>Belief that cost outweighs </a:t>
                      </a:r>
                      <a:r>
                        <a:rPr lang="en-GB" sz="1200" dirty="0">
                          <a:latin typeface="Arial" panose="020B0604020202020204" pitchFamily="34" charset="0"/>
                          <a:cs typeface="Arial" panose="020B0604020202020204" pitchFamily="34" charset="0"/>
                        </a:rPr>
                        <a:t>benefits.</a:t>
                      </a:r>
                    </a:p>
                    <a:p>
                      <a:endParaRPr lang="en-GB" sz="1200" dirty="0"/>
                    </a:p>
                  </a:txBody>
                  <a:tcPr/>
                </a:tc>
                <a:extLst>
                  <a:ext uri="{0D108BD9-81ED-4DB2-BD59-A6C34878D82A}">
                    <a16:rowId xmlns:a16="http://schemas.microsoft.com/office/drawing/2014/main" val="1168482906"/>
                  </a:ext>
                </a:extLst>
              </a:tr>
              <a:tr h="386203">
                <a:tc>
                  <a:txBody>
                    <a:bodyPr/>
                    <a:lstStyle/>
                    <a:p>
                      <a:endParaRPr lang="en-GB" sz="1200" dirty="0"/>
                    </a:p>
                  </a:txBody>
                  <a:tcPr/>
                </a:tc>
                <a:tc>
                  <a:txBody>
                    <a:bodyPr/>
                    <a:lstStyle/>
                    <a:p>
                      <a:r>
                        <a:rPr lang="en-GB" sz="1200" dirty="0">
                          <a:latin typeface="Arial" panose="020B0604020202020204" pitchFamily="34" charset="0"/>
                          <a:cs typeface="Arial" panose="020B0604020202020204" pitchFamily="34" charset="0"/>
                        </a:rPr>
                        <a:t>Needing</a:t>
                      </a:r>
                      <a:r>
                        <a:rPr lang="en-GB" sz="1200" kern="1200" dirty="0">
                          <a:latin typeface="Arial" panose="020B0604020202020204" pitchFamily="34" charset="0"/>
                          <a:cs typeface="Arial" panose="020B0604020202020204" pitchFamily="34" charset="0"/>
                        </a:rPr>
                        <a:t> to inconvenience oneself e.g. taking time off work to recover from the vaccine and its side effects can lead to a reluctance to uptake</a:t>
                      </a:r>
                      <a:endParaRPr lang="en-GB" sz="1200" dirty="0"/>
                    </a:p>
                  </a:txBody>
                  <a:tcPr/>
                </a:tc>
                <a:extLst>
                  <a:ext uri="{0D108BD9-81ED-4DB2-BD59-A6C34878D82A}">
                    <a16:rowId xmlns:a16="http://schemas.microsoft.com/office/drawing/2014/main" val="3158839307"/>
                  </a:ext>
                </a:extLst>
              </a:tr>
            </a:tbl>
          </a:graphicData>
        </a:graphic>
      </p:graphicFrame>
      <p:sp>
        <p:nvSpPr>
          <p:cNvPr id="5" name="TextBox 4">
            <a:extLst>
              <a:ext uri="{FF2B5EF4-FFF2-40B4-BE49-F238E27FC236}">
                <a16:creationId xmlns:a16="http://schemas.microsoft.com/office/drawing/2014/main" id="{08608686-1003-C62F-5722-E7AD8C53E605}"/>
              </a:ext>
            </a:extLst>
          </p:cNvPr>
          <p:cNvSpPr txBox="1"/>
          <p:nvPr/>
        </p:nvSpPr>
        <p:spPr>
          <a:xfrm>
            <a:off x="667163" y="1489435"/>
            <a:ext cx="8523970" cy="2031325"/>
          </a:xfrm>
          <a:prstGeom prst="rect">
            <a:avLst/>
          </a:prstGeom>
          <a:noFill/>
        </p:spPr>
        <p:txBody>
          <a:bodyPr wrap="square" rtlCol="0">
            <a:spAutoFit/>
          </a:bodyPr>
          <a:lstStyle/>
          <a:p>
            <a:pPr>
              <a:buFontTx/>
              <a:buChar char="•"/>
            </a:pPr>
            <a:r>
              <a:rPr lang="en-GB" sz="1200" kern="1200" dirty="0">
                <a:latin typeface="Arial" panose="020B0604020202020204" pitchFamily="34" charset="0"/>
                <a:cs typeface="Arial" panose="020B0604020202020204" pitchFamily="34" charset="0"/>
              </a:rPr>
              <a:t> There is evidence that amongst childhood vaccinations including the MMR vaccine, there is lower uptake amongst those from some Black, Asian and other ethnic minority groups</a:t>
            </a:r>
            <a:r>
              <a:rPr lang="en-GB" sz="1050" dirty="0"/>
              <a:t> (</a:t>
            </a:r>
            <a:r>
              <a:rPr lang="en-GB" sz="1050" dirty="0">
                <a:hlinkClick r:id="rId3"/>
              </a:rPr>
              <a:t>Source</a:t>
            </a:r>
            <a:r>
              <a:rPr lang="en-GB" sz="1050" dirty="0"/>
              <a:t>).</a:t>
            </a:r>
          </a:p>
          <a:p>
            <a:pPr>
              <a:buFontTx/>
              <a:buChar char="•"/>
            </a:pPr>
            <a:r>
              <a:rPr lang="en-GB" sz="1200" kern="1200" dirty="0">
                <a:latin typeface="Arial" panose="020B0604020202020204" pitchFamily="34" charset="0"/>
                <a:cs typeface="Arial" panose="020B0604020202020204" pitchFamily="34" charset="0"/>
              </a:rPr>
              <a:t>There is also a known association between lower uptake of the MMR vaccine in more deprived groups </a:t>
            </a:r>
            <a:r>
              <a:rPr lang="en-GB" sz="1050" dirty="0"/>
              <a:t>(</a:t>
            </a:r>
            <a:r>
              <a:rPr lang="en-GB" sz="1050" dirty="0">
                <a:hlinkClick r:id="rId4"/>
              </a:rPr>
              <a:t>Source</a:t>
            </a:r>
            <a:r>
              <a:rPr lang="en-GB" sz="1050" dirty="0"/>
              <a:t>)</a:t>
            </a:r>
          </a:p>
          <a:p>
            <a:pPr algn="l" rtl="0">
              <a:buNone/>
            </a:pPr>
            <a:endParaRPr lang="en-GB" sz="1200" kern="1200" dirty="0">
              <a:latin typeface="Arial" panose="020B0604020202020204" pitchFamily="34" charset="0"/>
              <a:cs typeface="Arial" panose="020B0604020202020204" pitchFamily="34" charset="0"/>
            </a:endParaRPr>
          </a:p>
          <a:p>
            <a:pPr>
              <a:buFontTx/>
              <a:buChar char="•"/>
            </a:pPr>
            <a:r>
              <a:rPr lang="en-GB" sz="1200" kern="1200" dirty="0">
                <a:latin typeface="Arial" panose="020B0604020202020204" pitchFamily="34" charset="0"/>
                <a:cs typeface="Arial" panose="020B0604020202020204" pitchFamily="34" charset="0"/>
              </a:rPr>
              <a:t>  This is especially important, given that London is the most diverse region in the UK with varying levels of deprivation, that specific barriers to uptake affecting these groups are addressed in order to increase uptake of the MMR vaccines (and indeed all other vaccines). The roll out of the COVID vaccine provided an opportunity to learn about best practice and key lessons </a:t>
            </a:r>
            <a:r>
              <a:rPr lang="en-GB" sz="1050" b="1" dirty="0"/>
              <a:t>(</a:t>
            </a:r>
            <a:r>
              <a:rPr lang="en-GB" sz="1050" b="1" dirty="0">
                <a:hlinkClick r:id="rId2"/>
              </a:rPr>
              <a:t>Source</a:t>
            </a:r>
            <a:r>
              <a:rPr lang="en-GB" sz="1050" b="1" dirty="0"/>
              <a:t>).</a:t>
            </a:r>
          </a:p>
          <a:p>
            <a:pPr algn="l" rtl="0">
              <a:buChar char="•"/>
            </a:pPr>
            <a:endParaRPr lang="en-GB" sz="1200" kern="1200" dirty="0">
              <a:latin typeface="Arial" panose="020B0604020202020204" pitchFamily="34" charset="0"/>
              <a:cs typeface="Arial" panose="020B0604020202020204" pitchFamily="34" charset="0"/>
            </a:endParaRPr>
          </a:p>
          <a:p>
            <a:pPr algn="l" rtl="0">
              <a:buChar char="•"/>
            </a:pPr>
            <a:endParaRPr lang="en-GB" sz="18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043C0B37-3805-22CB-650D-4890E10DA98F}"/>
              </a:ext>
            </a:extLst>
          </p:cNvPr>
          <p:cNvGrpSpPr/>
          <p:nvPr/>
        </p:nvGrpSpPr>
        <p:grpSpPr>
          <a:xfrm>
            <a:off x="-104774" y="6908484"/>
            <a:ext cx="10296524" cy="425772"/>
            <a:chOff x="-597882" y="6048462"/>
            <a:chExt cx="9814514" cy="405840"/>
          </a:xfrm>
        </p:grpSpPr>
        <p:sp>
          <p:nvSpPr>
            <p:cNvPr id="9" name="Rectangle 8">
              <a:extLst>
                <a:ext uri="{FF2B5EF4-FFF2-40B4-BE49-F238E27FC236}">
                  <a16:creationId xmlns:a16="http://schemas.microsoft.com/office/drawing/2014/main" id="{AE2FCDA2-35FE-F695-E348-ADC8F202A93D}"/>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10" name="TextBox 9">
              <a:extLst>
                <a:ext uri="{FF2B5EF4-FFF2-40B4-BE49-F238E27FC236}">
                  <a16:creationId xmlns:a16="http://schemas.microsoft.com/office/drawing/2014/main" id="{B7B01679-F136-BFBB-1BA8-F01FBCA209A7}"/>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11" name="Rectangle 10">
              <a:extLst>
                <a:ext uri="{FF2B5EF4-FFF2-40B4-BE49-F238E27FC236}">
                  <a16:creationId xmlns:a16="http://schemas.microsoft.com/office/drawing/2014/main" id="{46DBB943-C08F-7C28-5C7D-557237BCCC80}"/>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12" name="TextBox 11">
              <a:extLst>
                <a:ext uri="{FF2B5EF4-FFF2-40B4-BE49-F238E27FC236}">
                  <a16:creationId xmlns:a16="http://schemas.microsoft.com/office/drawing/2014/main" id="{5010CA01-F0D7-FFB2-10E1-A659F95EE49F}"/>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13" name="Rectangle 12">
            <a:extLst>
              <a:ext uri="{FF2B5EF4-FFF2-40B4-BE49-F238E27FC236}">
                <a16:creationId xmlns:a16="http://schemas.microsoft.com/office/drawing/2014/main" id="{0F1651F3-EC9D-0FC7-CA9F-E468CFC50316}"/>
              </a:ext>
            </a:extLst>
          </p:cNvPr>
          <p:cNvSpPr/>
          <p:nvPr/>
        </p:nvSpPr>
        <p:spPr>
          <a:xfrm>
            <a:off x="9270684" y="6908484"/>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9</a:t>
            </a:r>
          </a:p>
        </p:txBody>
      </p:sp>
    </p:spTree>
    <p:extLst>
      <p:ext uri="{BB962C8B-B14F-4D97-AF65-F5344CB8AC3E}">
        <p14:creationId xmlns:p14="http://schemas.microsoft.com/office/powerpoint/2010/main" val="3980308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A1C954CC-1185-BCC6-EB19-B019C74B07CA}"/>
              </a:ext>
            </a:extLst>
          </p:cNvPr>
          <p:cNvGraphicFramePr>
            <a:graphicFrameLocks noGrp="1"/>
          </p:cNvGraphicFramePr>
          <p:nvPr>
            <p:ph idx="1"/>
            <p:extLst>
              <p:ext uri="{D42A27DB-BD31-4B8C-83A1-F6EECF244321}">
                <p14:modId xmlns:p14="http://schemas.microsoft.com/office/powerpoint/2010/main" val="76658557"/>
              </p:ext>
            </p:extLst>
          </p:nvPr>
        </p:nvGraphicFramePr>
        <p:xfrm>
          <a:off x="574200" y="914399"/>
          <a:ext cx="8967150" cy="4213782"/>
        </p:xfrm>
        <a:graphic>
          <a:graphicData uri="http://schemas.openxmlformats.org/drawingml/2006/table">
            <a:tbl>
              <a:tblPr firstRow="1" bandRow="1">
                <a:tableStyleId>{5C22544A-7EE6-4342-B048-85BDC9FD1C3A}</a:tableStyleId>
              </a:tblPr>
              <a:tblGrid>
                <a:gridCol w="2142144">
                  <a:extLst>
                    <a:ext uri="{9D8B030D-6E8A-4147-A177-3AD203B41FA5}">
                      <a16:colId xmlns:a16="http://schemas.microsoft.com/office/drawing/2014/main" val="2307433939"/>
                    </a:ext>
                  </a:extLst>
                </a:gridCol>
                <a:gridCol w="6825006">
                  <a:extLst>
                    <a:ext uri="{9D8B030D-6E8A-4147-A177-3AD203B41FA5}">
                      <a16:colId xmlns:a16="http://schemas.microsoft.com/office/drawing/2014/main" val="683809168"/>
                    </a:ext>
                  </a:extLst>
                </a:gridCol>
              </a:tblGrid>
              <a:tr h="825380">
                <a:tc gridSpan="2">
                  <a:txBody>
                    <a:bodyPr/>
                    <a:lstStyle/>
                    <a:p>
                      <a:pPr marL="0" marR="0" lvl="0" indent="0" algn="ctr" defTabSz="964783" rtl="0" eaLnBrk="1" fontAlgn="auto" latinLnBrk="0" hangingPunct="1">
                        <a:lnSpc>
                          <a:spcPct val="100000"/>
                        </a:lnSpc>
                        <a:spcBef>
                          <a:spcPts val="0"/>
                        </a:spcBef>
                        <a:spcAft>
                          <a:spcPts val="0"/>
                        </a:spcAft>
                        <a:buClrTx/>
                        <a:buSzTx/>
                        <a:buFontTx/>
                        <a:buNone/>
                        <a:tabLst/>
                        <a:defRPr/>
                      </a:pPr>
                      <a:r>
                        <a:rPr lang="en-GB" sz="1600" b="1" kern="1200" dirty="0">
                          <a:latin typeface="Arial" panose="020B0604020202020204" pitchFamily="34" charset="0"/>
                          <a:cs typeface="Arial" panose="020B0604020202020204" pitchFamily="34" charset="0"/>
                        </a:rPr>
                        <a:t>Overcoming Challenges</a:t>
                      </a:r>
                    </a:p>
                    <a:p>
                      <a:endParaRPr lang="en-GB" sz="1600" dirty="0">
                        <a:latin typeface="Arial" panose="020B0604020202020204" pitchFamily="34" charset="0"/>
                        <a:cs typeface="Arial" panose="020B0604020202020204" pitchFamily="34" charset="0"/>
                      </a:endParaRPr>
                    </a:p>
                  </a:txBody>
                  <a:tcPr/>
                </a:tc>
                <a:tc hMerge="1">
                  <a:txBody>
                    <a:bodyPr/>
                    <a:lstStyle/>
                    <a:p>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83352027"/>
                  </a:ext>
                </a:extLst>
              </a:tr>
              <a:tr h="1694201">
                <a:tc>
                  <a:txBody>
                    <a:bodyPr/>
                    <a:lstStyle/>
                    <a:p>
                      <a:pPr marL="0" marR="0" lvl="0" indent="0" algn="l" defTabSz="964783" rtl="0" eaLnBrk="1" fontAlgn="auto" latinLnBrk="0" hangingPunct="1">
                        <a:lnSpc>
                          <a:spcPct val="100000"/>
                        </a:lnSpc>
                        <a:spcBef>
                          <a:spcPts val="0"/>
                        </a:spcBef>
                        <a:spcAft>
                          <a:spcPts val="0"/>
                        </a:spcAft>
                        <a:buClrTx/>
                        <a:buSzTx/>
                        <a:buFontTx/>
                        <a:buNone/>
                        <a:tabLst/>
                        <a:defRPr/>
                      </a:pPr>
                      <a:r>
                        <a:rPr lang="en-GB" sz="1200" b="1" kern="1200" dirty="0">
                          <a:latin typeface="Arial" panose="020B0604020202020204" pitchFamily="34" charset="0"/>
                          <a:cs typeface="Arial" panose="020B0604020202020204" pitchFamily="34" charset="0"/>
                        </a:rPr>
                        <a:t>Target messaging:</a:t>
                      </a:r>
                      <a:r>
                        <a:rPr lang="en-GB" sz="1200" b="1" dirty="0">
                          <a:latin typeface="Arial" panose="020B0604020202020204" pitchFamily="34" charset="0"/>
                          <a:cs typeface="Arial" panose="020B0604020202020204" pitchFamily="34" charset="0"/>
                        </a:rPr>
                        <a:t> </a:t>
                      </a:r>
                    </a:p>
                    <a:p>
                      <a:endParaRPr lang="en-GB" sz="1200" b="1" dirty="0">
                        <a:latin typeface="Arial" panose="020B0604020202020204" pitchFamily="34" charset="0"/>
                        <a:cs typeface="Arial" panose="020B0604020202020204" pitchFamily="34" charset="0"/>
                      </a:endParaRPr>
                    </a:p>
                  </a:txBody>
                  <a:tcPr/>
                </a:tc>
                <a:tc>
                  <a:txBody>
                    <a:bodyPr/>
                    <a:lstStyle/>
                    <a:p>
                      <a:pPr marL="628650" lvl="1" indent="-171450">
                        <a:buFont typeface="Wingdings"/>
                        <a:buChar char="Ø"/>
                      </a:pPr>
                      <a:r>
                        <a:rPr lang="en-GB" sz="1200" kern="1200" dirty="0">
                          <a:latin typeface="Arial" panose="020B0604020202020204" pitchFamily="34" charset="0"/>
                          <a:cs typeface="Arial" panose="020B0604020202020204" pitchFamily="34" charset="0"/>
                        </a:rPr>
                        <a:t>Information made available in relevant languages and distributed to residents in low uptake groups</a:t>
                      </a:r>
                      <a:r>
                        <a:rPr lang="en-GB" sz="1200" dirty="0">
                          <a:latin typeface="Arial" panose="020B0604020202020204" pitchFamily="34" charset="0"/>
                          <a:cs typeface="Arial" panose="020B0604020202020204" pitchFamily="34" charset="0"/>
                        </a:rPr>
                        <a:t>.</a:t>
                      </a:r>
                    </a:p>
                    <a:p>
                      <a:pPr marL="628650" lvl="1" indent="-171450" algn="l" rtl="0">
                        <a:buFont typeface="Wingdings"/>
                        <a:buChar char="Ø"/>
                      </a:pPr>
                      <a:r>
                        <a:rPr lang="en-GB" sz="1200" kern="1200" dirty="0">
                          <a:latin typeface="Arial" panose="020B0604020202020204" pitchFamily="34" charset="0"/>
                          <a:cs typeface="Arial" panose="020B0604020202020204" pitchFamily="34" charset="0"/>
                        </a:rPr>
                        <a:t>GP Practices could work to addressing specific concerns during consultations in order to correct erroneous beliefs</a:t>
                      </a:r>
                    </a:p>
                    <a:p>
                      <a:pPr marL="628650" lvl="1" indent="-171450" algn="l" rtl="0">
                        <a:buFont typeface="Wingdings"/>
                        <a:buChar char="Ø"/>
                      </a:pPr>
                      <a:r>
                        <a:rPr lang="en-GB" sz="1200" kern="1200" dirty="0">
                          <a:latin typeface="Arial" panose="020B0604020202020204" pitchFamily="34" charset="0"/>
                          <a:cs typeface="Arial" panose="020B0604020202020204" pitchFamily="34" charset="0"/>
                        </a:rPr>
                        <a:t>Proactively working to improve trust and relationships with patients</a:t>
                      </a:r>
                    </a:p>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12077724"/>
                  </a:ext>
                </a:extLst>
              </a:tr>
              <a:tr h="1694201">
                <a:tc>
                  <a:txBody>
                    <a:bodyPr/>
                    <a:lstStyle/>
                    <a:p>
                      <a:r>
                        <a:rPr lang="en-GB" sz="1200" b="1" kern="1200" dirty="0">
                          <a:latin typeface="Arial" panose="020B0604020202020204" pitchFamily="34" charset="0"/>
                          <a:cs typeface="Arial" panose="020B0604020202020204" pitchFamily="34" charset="0"/>
                        </a:rPr>
                        <a:t>Community Engagement</a:t>
                      </a:r>
                      <a:endParaRPr lang="en-GB" sz="1200" b="1" dirty="0">
                        <a:latin typeface="Arial" panose="020B0604020202020204" pitchFamily="34" charset="0"/>
                        <a:cs typeface="Arial" panose="020B0604020202020204" pitchFamily="34" charset="0"/>
                      </a:endParaRPr>
                    </a:p>
                  </a:txBody>
                  <a:tcPr/>
                </a:tc>
                <a:tc>
                  <a:txBody>
                    <a:bodyPr/>
                    <a:lstStyle/>
                    <a:p>
                      <a:pPr marL="628650" lvl="1" indent="-171450" algn="l" rtl="0">
                        <a:buFont typeface="Wingdings"/>
                        <a:buChar char="Ø"/>
                      </a:pPr>
                      <a:r>
                        <a:rPr lang="en-GB" sz="1200" kern="1200" dirty="0">
                          <a:latin typeface="Arial" panose="020B0604020202020204" pitchFamily="34" charset="0"/>
                          <a:cs typeface="Arial" panose="020B0604020202020204" pitchFamily="34" charset="0"/>
                        </a:rPr>
                        <a:t>GP Practices could work with community champions/ social prescribers especially those who are from the same communities as those targeted to be a ‘bridge’ and address hesitancy</a:t>
                      </a:r>
                    </a:p>
                    <a:p>
                      <a:pPr marL="628650" lvl="1" indent="-171450" algn="l" rtl="0">
                        <a:buFont typeface="Wingdings"/>
                        <a:buChar char="Ø"/>
                      </a:pPr>
                      <a:r>
                        <a:rPr lang="en-GB" sz="1200" kern="1200" dirty="0">
                          <a:latin typeface="Arial" panose="020B0604020202020204" pitchFamily="34" charset="0"/>
                          <a:cs typeface="Arial" panose="020B0604020202020204" pitchFamily="34" charset="0"/>
                        </a:rPr>
                        <a:t>Focus groups to identity and address key issues but also as a means of ‘getting the correct message out there’</a:t>
                      </a:r>
                      <a:endParaRPr lang="en-US"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6902351"/>
                  </a:ext>
                </a:extLst>
              </a:tr>
            </a:tbl>
          </a:graphicData>
        </a:graphic>
      </p:graphicFrame>
      <p:grpSp>
        <p:nvGrpSpPr>
          <p:cNvPr id="7" name="Group 6">
            <a:extLst>
              <a:ext uri="{FF2B5EF4-FFF2-40B4-BE49-F238E27FC236}">
                <a16:creationId xmlns:a16="http://schemas.microsoft.com/office/drawing/2014/main" id="{E257CD25-938B-1515-7BFB-BE6703F9E6C3}"/>
              </a:ext>
            </a:extLst>
          </p:cNvPr>
          <p:cNvGrpSpPr/>
          <p:nvPr/>
        </p:nvGrpSpPr>
        <p:grpSpPr>
          <a:xfrm>
            <a:off x="-104774" y="6908484"/>
            <a:ext cx="10296524" cy="425772"/>
            <a:chOff x="-597882" y="6048462"/>
            <a:chExt cx="9814514" cy="405840"/>
          </a:xfrm>
        </p:grpSpPr>
        <p:sp>
          <p:nvSpPr>
            <p:cNvPr id="8" name="Rectangle 7">
              <a:extLst>
                <a:ext uri="{FF2B5EF4-FFF2-40B4-BE49-F238E27FC236}">
                  <a16:creationId xmlns:a16="http://schemas.microsoft.com/office/drawing/2014/main" id="{47C2BB85-222F-293A-B309-DFC8202A22AC}"/>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9" name="TextBox 8">
              <a:extLst>
                <a:ext uri="{FF2B5EF4-FFF2-40B4-BE49-F238E27FC236}">
                  <a16:creationId xmlns:a16="http://schemas.microsoft.com/office/drawing/2014/main" id="{1D2BAB52-CDAD-D3B9-B11C-6C568B4B21AB}"/>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10" name="Rectangle 9">
              <a:extLst>
                <a:ext uri="{FF2B5EF4-FFF2-40B4-BE49-F238E27FC236}">
                  <a16:creationId xmlns:a16="http://schemas.microsoft.com/office/drawing/2014/main" id="{1E574F44-6455-C28F-BB4E-D74A829D2686}"/>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11" name="TextBox 10">
              <a:extLst>
                <a:ext uri="{FF2B5EF4-FFF2-40B4-BE49-F238E27FC236}">
                  <a16:creationId xmlns:a16="http://schemas.microsoft.com/office/drawing/2014/main" id="{F27CBA7B-1BF1-3697-6684-83023609EB37}"/>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12" name="Rectangle 11">
            <a:extLst>
              <a:ext uri="{FF2B5EF4-FFF2-40B4-BE49-F238E27FC236}">
                <a16:creationId xmlns:a16="http://schemas.microsoft.com/office/drawing/2014/main" id="{071906A1-F97F-9789-4522-AA2CC6DC6F6E}"/>
              </a:ext>
            </a:extLst>
          </p:cNvPr>
          <p:cNvSpPr/>
          <p:nvPr/>
        </p:nvSpPr>
        <p:spPr>
          <a:xfrm>
            <a:off x="9270684" y="6908484"/>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10</a:t>
            </a:r>
          </a:p>
        </p:txBody>
      </p:sp>
    </p:spTree>
    <p:extLst>
      <p:ext uri="{BB962C8B-B14F-4D97-AF65-F5344CB8AC3E}">
        <p14:creationId xmlns:p14="http://schemas.microsoft.com/office/powerpoint/2010/main" val="3092061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B35B-5D87-5EE0-B7B7-B6E35D7301FC}"/>
              </a:ext>
            </a:extLst>
          </p:cNvPr>
          <p:cNvSpPr>
            <a:spLocks noGrp="1"/>
          </p:cNvSpPr>
          <p:nvPr>
            <p:ph type="title"/>
          </p:nvPr>
        </p:nvSpPr>
        <p:spPr/>
        <p:txBody>
          <a:bodyPr>
            <a:normAutofit/>
          </a:bodyPr>
          <a:lstStyle/>
          <a:p>
            <a:r>
              <a:rPr lang="en-GB" sz="4000" b="1" dirty="0">
                <a:solidFill>
                  <a:schemeClr val="accent1"/>
                </a:solidFill>
                <a:latin typeface="Arial" panose="020B0604020202020204" pitchFamily="34" charset="0"/>
                <a:cs typeface="Arial" panose="020B0604020202020204" pitchFamily="34" charset="0"/>
              </a:rPr>
              <a:t>Update on GP Contract 23/24</a:t>
            </a:r>
          </a:p>
        </p:txBody>
      </p:sp>
      <p:sp>
        <p:nvSpPr>
          <p:cNvPr id="4" name="Content Placeholder 1">
            <a:extLst>
              <a:ext uri="{FF2B5EF4-FFF2-40B4-BE49-F238E27FC236}">
                <a16:creationId xmlns:a16="http://schemas.microsoft.com/office/drawing/2014/main" id="{0A6B7DC0-8591-7FD2-0692-B7BF522451A5}"/>
              </a:ext>
            </a:extLst>
          </p:cNvPr>
          <p:cNvSpPr>
            <a:spLocks noGrp="1"/>
          </p:cNvSpPr>
          <p:nvPr>
            <p:ph idx="1"/>
          </p:nvPr>
        </p:nvSpPr>
        <p:spPr>
          <a:xfrm>
            <a:off x="695325" y="1925638"/>
            <a:ext cx="8724900" cy="4591050"/>
          </a:xfrm>
        </p:spPr>
        <p:txBody>
          <a:bodyPr/>
          <a:lstStyle/>
          <a:p>
            <a:r>
              <a:rPr lang="en-GB" sz="1800" dirty="0">
                <a:latin typeface="Arial" panose="020B0604020202020204" pitchFamily="34" charset="0"/>
                <a:cs typeface="Arial" panose="020B0604020202020204" pitchFamily="34" charset="0"/>
              </a:rPr>
              <a:t>The focus for contractual arrangements this year (23/24) is on </a:t>
            </a:r>
            <a:r>
              <a:rPr lang="en-GB" sz="1800" b="1" dirty="0">
                <a:latin typeface="Arial" panose="020B0604020202020204" pitchFamily="34" charset="0"/>
                <a:cs typeface="Arial" panose="020B0604020202020204" pitchFamily="34" charset="0"/>
              </a:rPr>
              <a:t>supporting teams </a:t>
            </a:r>
            <a:r>
              <a:rPr lang="en-GB" sz="1800" dirty="0">
                <a:latin typeface="Arial" panose="020B0604020202020204" pitchFamily="34" charset="0"/>
                <a:cs typeface="Arial" panose="020B0604020202020204" pitchFamily="34" charset="0"/>
              </a:rPr>
              <a:t>and </a:t>
            </a:r>
            <a:r>
              <a:rPr lang="en-GB" sz="1800" b="1" dirty="0">
                <a:latin typeface="Arial" panose="020B0604020202020204" pitchFamily="34" charset="0"/>
                <a:cs typeface="Arial" panose="020B0604020202020204" pitchFamily="34" charset="0"/>
              </a:rPr>
              <a:t>improving patient access</a:t>
            </a:r>
            <a:r>
              <a:rPr lang="en-GB" sz="180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and experience</a:t>
            </a:r>
            <a:r>
              <a:rPr lang="en-GB" sz="1800" dirty="0">
                <a:latin typeface="Arial" panose="020B0604020202020204" pitchFamily="34" charset="0"/>
                <a:cs typeface="Arial" panose="020B0604020202020204" pitchFamily="34" charset="0"/>
              </a:rPr>
              <a:t>. We recognise current workload pressures in general practice and no additional requirements will be added to the PCN service specifications in 2023/24 with some other contractual requirements streamlined too.</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This is the last year of the five year GP contract reform framework, </a:t>
            </a:r>
            <a:r>
              <a:rPr lang="en-GB" sz="1800" i="1" dirty="0">
                <a:latin typeface="Arial" panose="020B0604020202020204" pitchFamily="34" charset="0"/>
                <a:cs typeface="Arial" panose="020B0604020202020204" pitchFamily="34" charset="0"/>
              </a:rPr>
              <a:t>Investment and Evolution </a:t>
            </a:r>
            <a:r>
              <a:rPr lang="en-GB" sz="1800" dirty="0">
                <a:latin typeface="Arial" panose="020B0604020202020204" pitchFamily="34" charset="0"/>
                <a:cs typeface="Arial" panose="020B0604020202020204" pitchFamily="34" charset="0"/>
              </a:rPr>
              <a:t>(published 2019), which was introduced to deliver the commitments set out in the NHS Long Term Plan. NHS England </a:t>
            </a:r>
            <a:r>
              <a:rPr lang="en-GB" sz="1800" b="1" dirty="0">
                <a:latin typeface="Arial" panose="020B0604020202020204" pitchFamily="34" charset="0"/>
                <a:cs typeface="Arial" panose="020B0604020202020204" pitchFamily="34" charset="0"/>
              </a:rPr>
              <a:t>will be engaging </a:t>
            </a:r>
            <a:r>
              <a:rPr lang="en-GB" sz="1800" dirty="0">
                <a:latin typeface="Arial" panose="020B0604020202020204" pitchFamily="34" charset="0"/>
                <a:cs typeface="Arial" panose="020B0604020202020204" pitchFamily="34" charset="0"/>
              </a:rPr>
              <a:t>with the profession, patients, ICSs, government and other key stakeholders during 2023/24 to inform the next steps for general practice. </a:t>
            </a:r>
          </a:p>
        </p:txBody>
      </p:sp>
      <p:grpSp>
        <p:nvGrpSpPr>
          <p:cNvPr id="3" name="Group 2">
            <a:extLst>
              <a:ext uri="{FF2B5EF4-FFF2-40B4-BE49-F238E27FC236}">
                <a16:creationId xmlns:a16="http://schemas.microsoft.com/office/drawing/2014/main" id="{4FB084B6-A032-3197-9705-E5A64C368804}"/>
              </a:ext>
            </a:extLst>
          </p:cNvPr>
          <p:cNvGrpSpPr/>
          <p:nvPr/>
        </p:nvGrpSpPr>
        <p:grpSpPr>
          <a:xfrm>
            <a:off x="-104774" y="6908484"/>
            <a:ext cx="10296524" cy="425772"/>
            <a:chOff x="-597882" y="6048462"/>
            <a:chExt cx="9814514" cy="405840"/>
          </a:xfrm>
        </p:grpSpPr>
        <p:sp>
          <p:nvSpPr>
            <p:cNvPr id="5" name="Rectangle 4">
              <a:extLst>
                <a:ext uri="{FF2B5EF4-FFF2-40B4-BE49-F238E27FC236}">
                  <a16:creationId xmlns:a16="http://schemas.microsoft.com/office/drawing/2014/main" id="{D5AAC841-D255-096F-9D4D-F30C0834883B}"/>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6" name="TextBox 5">
              <a:extLst>
                <a:ext uri="{FF2B5EF4-FFF2-40B4-BE49-F238E27FC236}">
                  <a16:creationId xmlns:a16="http://schemas.microsoft.com/office/drawing/2014/main" id="{27FB5AAC-4637-A0E6-FF8B-E1EED7B57A21}"/>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7" name="Rectangle 6">
              <a:extLst>
                <a:ext uri="{FF2B5EF4-FFF2-40B4-BE49-F238E27FC236}">
                  <a16:creationId xmlns:a16="http://schemas.microsoft.com/office/drawing/2014/main" id="{394F303A-3C9F-ACE3-426E-D0B5E506009F}"/>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8" name="TextBox 7">
              <a:extLst>
                <a:ext uri="{FF2B5EF4-FFF2-40B4-BE49-F238E27FC236}">
                  <a16:creationId xmlns:a16="http://schemas.microsoft.com/office/drawing/2014/main" id="{F4906336-11DC-3A92-CC9D-B553F636398D}"/>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9" name="Rectangle 8">
            <a:extLst>
              <a:ext uri="{FF2B5EF4-FFF2-40B4-BE49-F238E27FC236}">
                <a16:creationId xmlns:a16="http://schemas.microsoft.com/office/drawing/2014/main" id="{3D644B4E-18C2-9D3F-B0EF-402AD22E0836}"/>
              </a:ext>
            </a:extLst>
          </p:cNvPr>
          <p:cNvSpPr/>
          <p:nvPr/>
        </p:nvSpPr>
        <p:spPr>
          <a:xfrm>
            <a:off x="9270684" y="6908484"/>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11</a:t>
            </a:r>
          </a:p>
        </p:txBody>
      </p:sp>
    </p:spTree>
    <p:extLst>
      <p:ext uri="{BB962C8B-B14F-4D97-AF65-F5344CB8AC3E}">
        <p14:creationId xmlns:p14="http://schemas.microsoft.com/office/powerpoint/2010/main" val="2462483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22B9-A815-67EF-42FA-BFF31561A438}"/>
              </a:ext>
            </a:extLst>
          </p:cNvPr>
          <p:cNvSpPr>
            <a:spLocks noGrp="1"/>
          </p:cNvSpPr>
          <p:nvPr>
            <p:ph type="title"/>
          </p:nvPr>
        </p:nvSpPr>
        <p:spPr/>
        <p:txBody>
          <a:bodyPr>
            <a:normAutofit/>
          </a:bodyPr>
          <a:lstStyle/>
          <a:p>
            <a:r>
              <a:rPr lang="en-GB" sz="4000" b="1" dirty="0">
                <a:solidFill>
                  <a:schemeClr val="accent1"/>
                </a:solidFill>
                <a:latin typeface="Arial" panose="020B0604020202020204" pitchFamily="34" charset="0"/>
                <a:cs typeface="Arial" panose="020B0604020202020204" pitchFamily="34" charset="0"/>
              </a:rPr>
              <a:t>Key changes for 2023/24</a:t>
            </a:r>
          </a:p>
        </p:txBody>
      </p:sp>
      <p:sp>
        <p:nvSpPr>
          <p:cNvPr id="4" name="Content Placeholder 1">
            <a:extLst>
              <a:ext uri="{FF2B5EF4-FFF2-40B4-BE49-F238E27FC236}">
                <a16:creationId xmlns:a16="http://schemas.microsoft.com/office/drawing/2014/main" id="{7F488001-7B3E-1EC6-D329-3E3731026B34}"/>
              </a:ext>
            </a:extLst>
          </p:cNvPr>
          <p:cNvSpPr>
            <a:spLocks noGrp="1"/>
          </p:cNvSpPr>
          <p:nvPr>
            <p:ph idx="1"/>
          </p:nvPr>
        </p:nvSpPr>
        <p:spPr>
          <a:xfrm>
            <a:off x="695325" y="1925638"/>
            <a:ext cx="8724900" cy="4591050"/>
          </a:xfrm>
        </p:spPr>
        <p:txBody>
          <a:bodyPr>
            <a:normAutofit/>
          </a:bodyPr>
          <a:lstStyle/>
          <a:p>
            <a:pPr marL="0" indent="0">
              <a:buNone/>
            </a:pPr>
            <a:r>
              <a:rPr lang="en-GB" sz="1600" dirty="0">
                <a:latin typeface="Arial" panose="020B0604020202020204" pitchFamily="34" charset="0"/>
                <a:cs typeface="Arial" panose="020B0604020202020204" pitchFamily="34" charset="0"/>
              </a:rPr>
              <a:t>The headline changes to the 2023/24 contract are: </a:t>
            </a:r>
          </a:p>
          <a:p>
            <a:pPr marL="379339" lvl="1" indent="0">
              <a:buNone/>
            </a:pPr>
            <a:endParaRPr lang="en-GB" sz="1600" b="1" dirty="0">
              <a:latin typeface="Arial" panose="020B0604020202020204" pitchFamily="34" charset="0"/>
              <a:cs typeface="Arial" panose="020B0604020202020204" pitchFamily="34" charset="0"/>
            </a:endParaRPr>
          </a:p>
          <a:p>
            <a:pPr lvl="1"/>
            <a:r>
              <a:rPr lang="en-GB" sz="1600" dirty="0">
                <a:latin typeface="Arial" panose="020B0604020202020204" pitchFamily="34" charset="0"/>
                <a:cs typeface="Arial" panose="020B0604020202020204" pitchFamily="34" charset="0"/>
              </a:rPr>
              <a:t>Improving </a:t>
            </a:r>
            <a:r>
              <a:rPr lang="en-GB" sz="1600" b="1" dirty="0">
                <a:latin typeface="Arial" panose="020B0604020202020204" pitchFamily="34" charset="0"/>
                <a:cs typeface="Arial" panose="020B0604020202020204" pitchFamily="34" charset="0"/>
              </a:rPr>
              <a:t>patient experience and satisfaction of access</a:t>
            </a:r>
          </a:p>
          <a:p>
            <a:pPr marL="379339" lvl="1" indent="0">
              <a:buNone/>
            </a:pPr>
            <a:endParaRPr lang="en-GB" sz="1600" b="1" dirty="0">
              <a:latin typeface="Arial" panose="020B0604020202020204" pitchFamily="34" charset="0"/>
              <a:cs typeface="Arial" panose="020B0604020202020204" pitchFamily="34" charset="0"/>
            </a:endParaRPr>
          </a:p>
          <a:p>
            <a:pPr lvl="1"/>
            <a:r>
              <a:rPr lang="en-GB" sz="1600" dirty="0">
                <a:latin typeface="Arial" panose="020B0604020202020204" pitchFamily="34" charset="0"/>
                <a:cs typeface="Arial" panose="020B0604020202020204" pitchFamily="34" charset="0"/>
              </a:rPr>
              <a:t>Taking on board feedback from general practice:</a:t>
            </a:r>
          </a:p>
          <a:p>
            <a:pPr lvl="2">
              <a:buFont typeface="Wingdings" panose="05000000000000000000" pitchFamily="2" charset="2"/>
              <a:buChar char="Ø"/>
            </a:pPr>
            <a:r>
              <a:rPr lang="en-GB" sz="1600" dirty="0">
                <a:latin typeface="Arial" panose="020B0604020202020204" pitchFamily="34" charset="0"/>
                <a:cs typeface="Arial" panose="020B0604020202020204" pitchFamily="34" charset="0"/>
              </a:rPr>
              <a:t>building on the success of the </a:t>
            </a:r>
            <a:r>
              <a:rPr lang="en-GB" sz="1600" b="1" dirty="0">
                <a:latin typeface="Arial" panose="020B0604020202020204" pitchFamily="34" charset="0"/>
                <a:cs typeface="Arial" panose="020B0604020202020204" pitchFamily="34" charset="0"/>
              </a:rPr>
              <a:t>Additional Roles Reimbursement Scheme (ARRS) </a:t>
            </a:r>
            <a:r>
              <a:rPr lang="en-GB" sz="1600" dirty="0">
                <a:latin typeface="Arial" panose="020B0604020202020204" pitchFamily="34" charset="0"/>
                <a:cs typeface="Arial" panose="020B0604020202020204" pitchFamily="34" charset="0"/>
              </a:rPr>
              <a:t>and expanding flexibility of the scheme</a:t>
            </a:r>
          </a:p>
          <a:p>
            <a:pPr lvl="2">
              <a:buFont typeface="Wingdings" panose="05000000000000000000" pitchFamily="2" charset="2"/>
              <a:buChar char="Ø"/>
            </a:pPr>
            <a:r>
              <a:rPr lang="en-GB" sz="1600" dirty="0">
                <a:latin typeface="Arial" panose="020B0604020202020204" pitchFamily="34" charset="0"/>
                <a:cs typeface="Arial" panose="020B0604020202020204" pitchFamily="34" charset="0"/>
              </a:rPr>
              <a:t>changes to </a:t>
            </a:r>
            <a:r>
              <a:rPr lang="en-GB" sz="1600" b="1" dirty="0">
                <a:latin typeface="Arial" panose="020B0604020202020204" pitchFamily="34" charset="0"/>
                <a:cs typeface="Arial" panose="020B0604020202020204" pitchFamily="34" charset="0"/>
              </a:rPr>
              <a:t>childhood immunisations</a:t>
            </a:r>
          </a:p>
          <a:p>
            <a:pPr lvl="2"/>
            <a:endParaRPr lang="en-GB" sz="1600" b="1" dirty="0">
              <a:latin typeface="Arial" panose="020B0604020202020204" pitchFamily="34" charset="0"/>
              <a:cs typeface="Arial" panose="020B0604020202020204" pitchFamily="34" charset="0"/>
            </a:endParaRPr>
          </a:p>
          <a:p>
            <a:pPr lvl="1"/>
            <a:r>
              <a:rPr lang="en-GB" sz="1600" dirty="0">
                <a:latin typeface="Arial" panose="020B0604020202020204" pitchFamily="34" charset="0"/>
                <a:cs typeface="Arial" panose="020B0604020202020204" pitchFamily="34" charset="0"/>
              </a:rPr>
              <a:t>A </a:t>
            </a:r>
            <a:r>
              <a:rPr lang="en-GB" sz="1600" b="1" dirty="0">
                <a:latin typeface="Arial" panose="020B0604020202020204" pitchFamily="34" charset="0"/>
                <a:cs typeface="Arial" panose="020B0604020202020204" pitchFamily="34" charset="0"/>
              </a:rPr>
              <a:t>streamlined approach to the Impact and Investment Fund (IIF) and Quality and Outcomes (QOF) with a focus on staff wellbeing in the Quality Improvement (QI) module </a:t>
            </a:r>
          </a:p>
          <a:p>
            <a:pPr lvl="1"/>
            <a:endParaRPr lang="en-GB" sz="1600" b="1" dirty="0">
              <a:latin typeface="Arial" panose="020B0604020202020204" pitchFamily="34" charset="0"/>
              <a:cs typeface="Arial" panose="020B0604020202020204" pitchFamily="34" charset="0"/>
            </a:endParaRPr>
          </a:p>
          <a:p>
            <a:pPr lvl="1"/>
            <a:r>
              <a:rPr lang="en-GB" sz="1600" dirty="0">
                <a:latin typeface="Arial" panose="020B0604020202020204" pitchFamily="34" charset="0"/>
                <a:cs typeface="Arial" panose="020B0604020202020204" pitchFamily="34" charset="0"/>
              </a:rPr>
              <a:t>Freeing up </a:t>
            </a:r>
            <a:r>
              <a:rPr lang="en-GB" sz="1600" b="1" dirty="0">
                <a:latin typeface="Arial" panose="020B0604020202020204" pitchFamily="34" charset="0"/>
                <a:cs typeface="Arial" panose="020B0604020202020204" pitchFamily="34" charset="0"/>
              </a:rPr>
              <a:t>workforce capacity through reducing targets </a:t>
            </a:r>
          </a:p>
          <a:p>
            <a:pPr lvl="1"/>
            <a:endParaRPr lang="en-GB" sz="1600" b="1" dirty="0">
              <a:latin typeface="Arial" panose="020B0604020202020204" pitchFamily="34" charset="0"/>
              <a:cs typeface="Arial" panose="020B0604020202020204" pitchFamily="34" charset="0"/>
            </a:endParaRPr>
          </a:p>
          <a:p>
            <a:pPr lvl="1"/>
            <a:r>
              <a:rPr lang="en-GB" sz="1600" dirty="0">
                <a:latin typeface="Arial" panose="020B0604020202020204" pitchFamily="34" charset="0"/>
                <a:cs typeface="Arial" panose="020B0604020202020204" pitchFamily="34" charset="0"/>
              </a:rPr>
              <a:t>Contract changed to reflect upcoming updates to </a:t>
            </a:r>
            <a:r>
              <a:rPr lang="en-GB" sz="1600" b="1" dirty="0">
                <a:latin typeface="Arial" panose="020B0604020202020204" pitchFamily="34" charset="0"/>
                <a:cs typeface="Arial" panose="020B0604020202020204" pitchFamily="34" charset="0"/>
              </a:rPr>
              <a:t>vaccinations and immunisations </a:t>
            </a:r>
          </a:p>
          <a:p>
            <a:pPr marL="0" indent="0">
              <a:buNone/>
            </a:pPr>
            <a:endParaRPr lang="en-GB" sz="16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944F9C9A-21B6-B693-8D5A-90B506ABBA10}"/>
              </a:ext>
            </a:extLst>
          </p:cNvPr>
          <p:cNvGrpSpPr/>
          <p:nvPr/>
        </p:nvGrpSpPr>
        <p:grpSpPr>
          <a:xfrm>
            <a:off x="-104774" y="6908484"/>
            <a:ext cx="10296524" cy="425772"/>
            <a:chOff x="-597882" y="6048462"/>
            <a:chExt cx="9814514" cy="405840"/>
          </a:xfrm>
        </p:grpSpPr>
        <p:sp>
          <p:nvSpPr>
            <p:cNvPr id="6" name="Rectangle 5">
              <a:extLst>
                <a:ext uri="{FF2B5EF4-FFF2-40B4-BE49-F238E27FC236}">
                  <a16:creationId xmlns:a16="http://schemas.microsoft.com/office/drawing/2014/main" id="{0F6F1C47-D421-6072-19F4-1F3BA55EA671}"/>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7" name="TextBox 6">
              <a:extLst>
                <a:ext uri="{FF2B5EF4-FFF2-40B4-BE49-F238E27FC236}">
                  <a16:creationId xmlns:a16="http://schemas.microsoft.com/office/drawing/2014/main" id="{D230BF5A-CF10-A4D4-C980-DC7C94758059}"/>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8" name="Rectangle 7">
              <a:extLst>
                <a:ext uri="{FF2B5EF4-FFF2-40B4-BE49-F238E27FC236}">
                  <a16:creationId xmlns:a16="http://schemas.microsoft.com/office/drawing/2014/main" id="{558E53A5-A6AE-4A09-F46B-9A0C0140B23E}"/>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9" name="TextBox 8">
              <a:extLst>
                <a:ext uri="{FF2B5EF4-FFF2-40B4-BE49-F238E27FC236}">
                  <a16:creationId xmlns:a16="http://schemas.microsoft.com/office/drawing/2014/main" id="{620DBD6D-4F4C-1613-9F6A-A853B9CFB91E}"/>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10" name="Rectangle 9">
            <a:extLst>
              <a:ext uri="{FF2B5EF4-FFF2-40B4-BE49-F238E27FC236}">
                <a16:creationId xmlns:a16="http://schemas.microsoft.com/office/drawing/2014/main" id="{45CBDBCE-D236-B729-3078-9561DF55571D}"/>
              </a:ext>
            </a:extLst>
          </p:cNvPr>
          <p:cNvSpPr/>
          <p:nvPr/>
        </p:nvSpPr>
        <p:spPr>
          <a:xfrm>
            <a:off x="9270684" y="6908484"/>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12</a:t>
            </a:r>
          </a:p>
        </p:txBody>
      </p:sp>
    </p:spTree>
    <p:extLst>
      <p:ext uri="{BB962C8B-B14F-4D97-AF65-F5344CB8AC3E}">
        <p14:creationId xmlns:p14="http://schemas.microsoft.com/office/powerpoint/2010/main" val="2659526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22B9-A815-67EF-42FA-BFF31561A438}"/>
              </a:ext>
            </a:extLst>
          </p:cNvPr>
          <p:cNvSpPr>
            <a:spLocks noGrp="1"/>
          </p:cNvSpPr>
          <p:nvPr>
            <p:ph type="title"/>
          </p:nvPr>
        </p:nvSpPr>
        <p:spPr/>
        <p:txBody>
          <a:bodyPr>
            <a:normAutofit fontScale="90000"/>
          </a:bodyPr>
          <a:lstStyle/>
          <a:p>
            <a:r>
              <a:rPr lang="en-GB" sz="3600" b="1" dirty="0">
                <a:solidFill>
                  <a:schemeClr val="accent1"/>
                </a:solidFill>
                <a:latin typeface="Arial" panose="020B0604020202020204" pitchFamily="34" charset="0"/>
                <a:cs typeface="Arial" panose="020B0604020202020204" pitchFamily="34" charset="0"/>
              </a:rPr>
              <a:t>Changes to Immunisations and Vaccinations: Childhood Immunisations</a:t>
            </a:r>
          </a:p>
        </p:txBody>
      </p:sp>
      <p:sp>
        <p:nvSpPr>
          <p:cNvPr id="4" name="Content Placeholder 1">
            <a:extLst>
              <a:ext uri="{FF2B5EF4-FFF2-40B4-BE49-F238E27FC236}">
                <a16:creationId xmlns:a16="http://schemas.microsoft.com/office/drawing/2014/main" id="{7F488001-7B3E-1EC6-D329-3E3731026B34}"/>
              </a:ext>
            </a:extLst>
          </p:cNvPr>
          <p:cNvSpPr>
            <a:spLocks noGrp="1"/>
          </p:cNvSpPr>
          <p:nvPr>
            <p:ph idx="1"/>
          </p:nvPr>
        </p:nvSpPr>
        <p:spPr>
          <a:xfrm>
            <a:off x="695325" y="1925638"/>
            <a:ext cx="8724900" cy="4591050"/>
          </a:xfrm>
        </p:spPr>
        <p:txBody>
          <a:bodyPr>
            <a:normAutofit/>
          </a:bodyPr>
          <a:lstStyle/>
          <a:p>
            <a:pPr marL="0" indent="0">
              <a:buNone/>
            </a:pPr>
            <a:r>
              <a:rPr lang="en-GB" sz="1600" dirty="0">
                <a:latin typeface="Arial" panose="020B0604020202020204" pitchFamily="34" charset="0"/>
                <a:cs typeface="Arial" panose="020B0604020202020204" pitchFamily="34" charset="0"/>
              </a:rPr>
              <a:t>Following feedback from PCN teams and GPC England, there will be the following changes to childhood vaccinations in 2023/24:</a:t>
            </a:r>
          </a:p>
          <a:p>
            <a:pPr lvl="1">
              <a:buFont typeface="Wingdings" panose="05000000000000000000" pitchFamily="2" charset="2"/>
              <a:buChar char="Ø"/>
            </a:pPr>
            <a:r>
              <a:rPr lang="en-GB" sz="1600" dirty="0">
                <a:latin typeface="Arial" panose="020B0604020202020204" pitchFamily="34" charset="0"/>
                <a:cs typeface="Arial" panose="020B0604020202020204" pitchFamily="34" charset="0"/>
              </a:rPr>
              <a:t>the V &amp; I repayment mechanism will be removed for practice performance below 80% coverage across the routine childhood programmes</a:t>
            </a:r>
          </a:p>
          <a:p>
            <a:pPr marL="0" indent="0">
              <a:buNone/>
            </a:pPr>
            <a:r>
              <a:rPr lang="en-GB" sz="1600" dirty="0">
                <a:latin typeface="Arial" panose="020B0604020202020204" pitchFamily="34" charset="0"/>
                <a:cs typeface="Arial" panose="020B0604020202020204" pitchFamily="34" charset="0"/>
              </a:rPr>
              <a:t>Childhood V &amp; I QOF indicators:</a:t>
            </a:r>
          </a:p>
          <a:p>
            <a:pPr lvl="1">
              <a:buFont typeface="Wingdings" panose="05000000000000000000" pitchFamily="2" charset="2"/>
              <a:buChar char="Ø"/>
            </a:pPr>
            <a:r>
              <a:rPr lang="en-GB" sz="1600" dirty="0">
                <a:latin typeface="Arial" panose="020B0604020202020204" pitchFamily="34" charset="0"/>
                <a:cs typeface="Arial" panose="020B0604020202020204" pitchFamily="34" charset="0"/>
              </a:rPr>
              <a:t>the lower thresholds will be reduced to 89% (VI001) 86% (VI002) and 81% (VI003) and the upper thresholds raised to 96%</a:t>
            </a:r>
          </a:p>
          <a:p>
            <a:pPr lvl="1">
              <a:buFont typeface="Wingdings" panose="05000000000000000000" pitchFamily="2" charset="2"/>
              <a:buChar char="Ø"/>
            </a:pPr>
            <a:r>
              <a:rPr lang="en-GB" sz="1600" dirty="0">
                <a:latin typeface="Arial" panose="020B0604020202020204" pitchFamily="34" charset="0"/>
                <a:cs typeface="Arial" panose="020B0604020202020204" pitchFamily="34" charset="0"/>
              </a:rPr>
              <a:t>all the points for each indicator will be put into a sliding scale of reward between the lower and upper threshold</a:t>
            </a:r>
          </a:p>
          <a:p>
            <a:pPr lvl="1">
              <a:buFont typeface="Wingdings" panose="05000000000000000000" pitchFamily="2" charset="2"/>
              <a:buChar char="Ø"/>
            </a:pPr>
            <a:r>
              <a:rPr lang="en-GB" sz="1600" dirty="0">
                <a:latin typeface="Arial" panose="020B0604020202020204" pitchFamily="34" charset="0"/>
                <a:cs typeface="Arial" panose="020B0604020202020204" pitchFamily="34" charset="0"/>
              </a:rPr>
              <a:t>reducing the lower thresholds will decrease the number of practices receiving no payment across the three indicators </a:t>
            </a:r>
          </a:p>
          <a:p>
            <a:pPr lvl="1">
              <a:buFont typeface="Wingdings" panose="05000000000000000000" pitchFamily="2" charset="2"/>
              <a:buChar char="Ø"/>
            </a:pPr>
            <a:r>
              <a:rPr lang="en-GB" sz="1600" dirty="0">
                <a:latin typeface="Arial" panose="020B0604020202020204" pitchFamily="34" charset="0"/>
                <a:cs typeface="Arial" panose="020B0604020202020204" pitchFamily="34" charset="0"/>
              </a:rPr>
              <a:t>clarification of the wording in the SFE that an Item of Service (</a:t>
            </a:r>
            <a:r>
              <a:rPr lang="en-GB" sz="1600" dirty="0" err="1">
                <a:latin typeface="Arial" panose="020B0604020202020204" pitchFamily="34" charset="0"/>
                <a:cs typeface="Arial" panose="020B0604020202020204" pitchFamily="34" charset="0"/>
              </a:rPr>
              <a:t>IoS</a:t>
            </a:r>
            <a:r>
              <a:rPr lang="en-GB" sz="1600" dirty="0">
                <a:latin typeface="Arial" panose="020B0604020202020204" pitchFamily="34" charset="0"/>
                <a:cs typeface="Arial" panose="020B0604020202020204" pitchFamily="34" charset="0"/>
              </a:rPr>
              <a:t>) fee will be payable for vaccinations administered for medical reasons and incomplete or unknown vaccination status (‘evergreen offer’) for the programmes outlined in the SFE Part 5 Vaccinations and Immunisation, section 19.</a:t>
            </a:r>
          </a:p>
          <a:p>
            <a:pPr marL="0" indent="0">
              <a:buNone/>
            </a:pPr>
            <a:r>
              <a:rPr lang="en-GB" sz="1600" dirty="0">
                <a:latin typeface="Arial" panose="020B0604020202020204" pitchFamily="34" charset="0"/>
                <a:cs typeface="Arial" panose="020B0604020202020204" pitchFamily="34" charset="0"/>
              </a:rPr>
              <a:t>A new Personalised Care Adjustment will also be introduced for patients who registered at the practice too late to be included in the cohort</a:t>
            </a:r>
          </a:p>
          <a:p>
            <a:pPr marL="0" indent="0">
              <a:buNone/>
            </a:pPr>
            <a:endParaRPr lang="en-GB" sz="1659" dirty="0"/>
          </a:p>
        </p:txBody>
      </p:sp>
      <p:grpSp>
        <p:nvGrpSpPr>
          <p:cNvPr id="3" name="Group 2">
            <a:extLst>
              <a:ext uri="{FF2B5EF4-FFF2-40B4-BE49-F238E27FC236}">
                <a16:creationId xmlns:a16="http://schemas.microsoft.com/office/drawing/2014/main" id="{262EC3AF-343B-528B-3AC6-9F56D79A27E2}"/>
              </a:ext>
            </a:extLst>
          </p:cNvPr>
          <p:cNvGrpSpPr/>
          <p:nvPr/>
        </p:nvGrpSpPr>
        <p:grpSpPr>
          <a:xfrm>
            <a:off x="-90487" y="6810053"/>
            <a:ext cx="10296524" cy="425772"/>
            <a:chOff x="-597882" y="6048462"/>
            <a:chExt cx="9814514" cy="405840"/>
          </a:xfrm>
        </p:grpSpPr>
        <p:sp>
          <p:nvSpPr>
            <p:cNvPr id="5" name="Rectangle 4">
              <a:extLst>
                <a:ext uri="{FF2B5EF4-FFF2-40B4-BE49-F238E27FC236}">
                  <a16:creationId xmlns:a16="http://schemas.microsoft.com/office/drawing/2014/main" id="{A08EE787-B660-7EDA-BBB5-F19E8A5FC344}"/>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6" name="TextBox 5">
              <a:extLst>
                <a:ext uri="{FF2B5EF4-FFF2-40B4-BE49-F238E27FC236}">
                  <a16:creationId xmlns:a16="http://schemas.microsoft.com/office/drawing/2014/main" id="{1F0E59B8-27E5-709C-3A4B-FC021B6F1AE8}"/>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7" name="Rectangle 6">
              <a:extLst>
                <a:ext uri="{FF2B5EF4-FFF2-40B4-BE49-F238E27FC236}">
                  <a16:creationId xmlns:a16="http://schemas.microsoft.com/office/drawing/2014/main" id="{D3CB4CFB-40CD-EB9C-EA30-F121903CDCF2}"/>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8" name="TextBox 7">
              <a:extLst>
                <a:ext uri="{FF2B5EF4-FFF2-40B4-BE49-F238E27FC236}">
                  <a16:creationId xmlns:a16="http://schemas.microsoft.com/office/drawing/2014/main" id="{6752D170-385D-4A2F-6F8E-4140F04DD92B}"/>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9" name="Rectangle 8">
            <a:extLst>
              <a:ext uri="{FF2B5EF4-FFF2-40B4-BE49-F238E27FC236}">
                <a16:creationId xmlns:a16="http://schemas.microsoft.com/office/drawing/2014/main" id="{EA8959B3-929E-A3CC-154C-8B26C2A33665}"/>
              </a:ext>
            </a:extLst>
          </p:cNvPr>
          <p:cNvSpPr/>
          <p:nvPr/>
        </p:nvSpPr>
        <p:spPr>
          <a:xfrm>
            <a:off x="9257766" y="6816776"/>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13</a:t>
            </a:r>
          </a:p>
        </p:txBody>
      </p:sp>
    </p:spTree>
    <p:extLst>
      <p:ext uri="{BB962C8B-B14F-4D97-AF65-F5344CB8AC3E}">
        <p14:creationId xmlns:p14="http://schemas.microsoft.com/office/powerpoint/2010/main" val="4065753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E11D463-1851-463E-8283-51E1EDB791B4}"/>
              </a:ext>
            </a:extLst>
          </p:cNvPr>
          <p:cNvSpPr txBox="1"/>
          <p:nvPr/>
        </p:nvSpPr>
        <p:spPr>
          <a:xfrm>
            <a:off x="612437" y="305104"/>
            <a:ext cx="6294394" cy="705258"/>
          </a:xfrm>
          <a:prstGeom prst="rect">
            <a:avLst/>
          </a:prstGeom>
          <a:noFill/>
        </p:spPr>
        <p:txBody>
          <a:bodyPr wrap="square" rtlCol="0">
            <a:spAutoFit/>
          </a:bodyPr>
          <a:lstStyle/>
          <a:p>
            <a:r>
              <a:rPr lang="en-GB" sz="3983" b="1" dirty="0">
                <a:solidFill>
                  <a:srgbClr val="003893"/>
                </a:solidFill>
                <a:latin typeface="Arial" panose="020B0604020202020204" pitchFamily="34" charset="0"/>
                <a:ea typeface="Source Sans Pro" panose="020B0503030403020204" pitchFamily="34" charset="0"/>
                <a:cs typeface="Arial" panose="020B0604020202020204" pitchFamily="34" charset="0"/>
              </a:rPr>
              <a:t>Payments: </a:t>
            </a:r>
            <a:r>
              <a:rPr lang="en-GB" sz="4000" b="1" dirty="0">
                <a:solidFill>
                  <a:srgbClr val="003893"/>
                </a:solidFill>
                <a:latin typeface="Arial" panose="020B0604020202020204" pitchFamily="34" charset="0"/>
                <a:ea typeface="Source Sans Pro" panose="020B0503030403020204" pitchFamily="34" charset="0"/>
                <a:cs typeface="Arial" panose="020B0604020202020204" pitchFamily="34" charset="0"/>
              </a:rPr>
              <a:t>Requirements</a:t>
            </a:r>
          </a:p>
        </p:txBody>
      </p:sp>
      <p:sp>
        <p:nvSpPr>
          <p:cNvPr id="56" name="TextBox 55">
            <a:extLst>
              <a:ext uri="{FF2B5EF4-FFF2-40B4-BE49-F238E27FC236}">
                <a16:creationId xmlns:a16="http://schemas.microsoft.com/office/drawing/2014/main" id="{8EFC4FC6-6D06-476F-A698-C6EF70B90602}"/>
              </a:ext>
            </a:extLst>
          </p:cNvPr>
          <p:cNvSpPr txBox="1"/>
          <p:nvPr/>
        </p:nvSpPr>
        <p:spPr>
          <a:xfrm>
            <a:off x="254316"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7" name="TextBox 56">
            <a:extLst>
              <a:ext uri="{FF2B5EF4-FFF2-40B4-BE49-F238E27FC236}">
                <a16:creationId xmlns:a16="http://schemas.microsoft.com/office/drawing/2014/main" id="{E0CD7E06-F5E2-4E37-8756-276B43FD0443}"/>
              </a:ext>
            </a:extLst>
          </p:cNvPr>
          <p:cNvSpPr txBox="1"/>
          <p:nvPr/>
        </p:nvSpPr>
        <p:spPr>
          <a:xfrm>
            <a:off x="1829479"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8" name="TextBox 57">
            <a:extLst>
              <a:ext uri="{FF2B5EF4-FFF2-40B4-BE49-F238E27FC236}">
                <a16:creationId xmlns:a16="http://schemas.microsoft.com/office/drawing/2014/main" id="{92E1EC32-D384-4ACD-AE8D-D1DE2E194351}"/>
              </a:ext>
            </a:extLst>
          </p:cNvPr>
          <p:cNvSpPr txBox="1"/>
          <p:nvPr/>
        </p:nvSpPr>
        <p:spPr>
          <a:xfrm>
            <a:off x="3566986" y="28105"/>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9" name="TextBox 58">
            <a:extLst>
              <a:ext uri="{FF2B5EF4-FFF2-40B4-BE49-F238E27FC236}">
                <a16:creationId xmlns:a16="http://schemas.microsoft.com/office/drawing/2014/main" id="{28E216F4-1D22-44A9-8CED-5F68720DC3F9}"/>
              </a:ext>
            </a:extLst>
          </p:cNvPr>
          <p:cNvSpPr txBox="1"/>
          <p:nvPr/>
        </p:nvSpPr>
        <p:spPr>
          <a:xfrm>
            <a:off x="5248379" y="10183"/>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0" name="TextBox 59">
            <a:extLst>
              <a:ext uri="{FF2B5EF4-FFF2-40B4-BE49-F238E27FC236}">
                <a16:creationId xmlns:a16="http://schemas.microsoft.com/office/drawing/2014/main" id="{C8BCA442-1DAC-455B-BCFA-383849B8CB7C}"/>
              </a:ext>
            </a:extLst>
          </p:cNvPr>
          <p:cNvSpPr txBox="1"/>
          <p:nvPr/>
        </p:nvSpPr>
        <p:spPr>
          <a:xfrm>
            <a:off x="6941081" y="17717"/>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1" name="TextBox 60">
            <a:extLst>
              <a:ext uri="{FF2B5EF4-FFF2-40B4-BE49-F238E27FC236}">
                <a16:creationId xmlns:a16="http://schemas.microsoft.com/office/drawing/2014/main" id="{010561B8-1492-4F94-B449-7ED175434516}"/>
              </a:ext>
            </a:extLst>
          </p:cNvPr>
          <p:cNvSpPr txBox="1"/>
          <p:nvPr/>
        </p:nvSpPr>
        <p:spPr>
          <a:xfrm>
            <a:off x="8680134" y="10182"/>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3" name="Rectangle 2">
            <a:extLst>
              <a:ext uri="{FF2B5EF4-FFF2-40B4-BE49-F238E27FC236}">
                <a16:creationId xmlns:a16="http://schemas.microsoft.com/office/drawing/2014/main" id="{EEE7253A-2190-460D-A8DC-09ECE7E5F0FF}"/>
              </a:ext>
            </a:extLst>
          </p:cNvPr>
          <p:cNvSpPr/>
          <p:nvPr/>
        </p:nvSpPr>
        <p:spPr>
          <a:xfrm>
            <a:off x="612437" y="1144822"/>
            <a:ext cx="4445338" cy="1261884"/>
          </a:xfrm>
          <a:prstGeom prst="rect">
            <a:avLst/>
          </a:prstGeom>
        </p:spPr>
        <p:txBody>
          <a:bodyPr wrap="square" lIns="91440" tIns="45720" rIns="91440" bIns="45720" anchor="t">
            <a:spAutoFit/>
          </a:bodyPr>
          <a:lstStyle/>
          <a:p>
            <a:r>
              <a:rPr lang="en-GB" sz="1400" dirty="0">
                <a:latin typeface="Arial" panose="020B0604020202020204" pitchFamily="34" charset="0"/>
                <a:cs typeface="Arial" panose="020B0604020202020204" pitchFamily="34" charset="0"/>
              </a:rPr>
              <a:t>The vaccine is centrally supplied, it has a single item of service  payment of £10.06.</a:t>
            </a:r>
          </a:p>
          <a:p>
            <a:endParaRPr lang="en-GB" sz="1200" dirty="0">
              <a:latin typeface="Arial" panose="020B0604020202020204" pitchFamily="34" charset="0"/>
              <a:cs typeface="Arial" panose="020B0604020202020204" pitchFamily="34" charset="0"/>
            </a:endParaRPr>
          </a:p>
          <a:p>
            <a:br>
              <a:rPr lang="en-GB" dirty="0"/>
            </a:br>
            <a:endParaRPr lang="en-GB" dirty="0"/>
          </a:p>
        </p:txBody>
      </p:sp>
      <p:pic>
        <p:nvPicPr>
          <p:cNvPr id="17" name="Picture 16">
            <a:extLst>
              <a:ext uri="{FF2B5EF4-FFF2-40B4-BE49-F238E27FC236}">
                <a16:creationId xmlns:a16="http://schemas.microsoft.com/office/drawing/2014/main" id="{91B686E6-DA59-4D19-A027-A78518617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6234" y="1444733"/>
            <a:ext cx="4166931" cy="2782392"/>
          </a:xfrm>
          <a:prstGeom prst="rect">
            <a:avLst/>
          </a:prstGeom>
        </p:spPr>
      </p:pic>
      <p:sp>
        <p:nvSpPr>
          <p:cNvPr id="41" name="Rectangle 40">
            <a:extLst>
              <a:ext uri="{FF2B5EF4-FFF2-40B4-BE49-F238E27FC236}">
                <a16:creationId xmlns:a16="http://schemas.microsoft.com/office/drawing/2014/main" id="{B01DFCF8-22AF-43CA-8921-97723515FA0D}"/>
              </a:ext>
            </a:extLst>
          </p:cNvPr>
          <p:cNvSpPr/>
          <p:nvPr/>
        </p:nvSpPr>
        <p:spPr>
          <a:xfrm>
            <a:off x="521213" y="1444733"/>
            <a:ext cx="4193414" cy="5986254"/>
          </a:xfrm>
          <a:prstGeom prst="rect">
            <a:avLst/>
          </a:prstGeom>
        </p:spPr>
        <p:txBody>
          <a:bodyPr wrap="square" lIns="91440" tIns="45720" rIns="91440" bIns="45720" anchor="t">
            <a:spAutoFit/>
          </a:bodyPr>
          <a:lstStyle/>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All of the following requirements must be met for payment:</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GP practice is contracted to provide vaccine and immunisations as part of additional services.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All patients in respect of whom payments are being claimed were on the GP practices registered list at the time the vaccine was administered and all of the following apply: </a:t>
            </a:r>
          </a:p>
          <a:p>
            <a:endParaRPr lang="en-GB" sz="1400" dirty="0">
              <a:latin typeface="Arial" panose="020B0604020202020204" pitchFamily="34" charset="0"/>
              <a:cs typeface="Arial" panose="020B0604020202020204" pitchFamily="34" charset="0"/>
            </a:endParaRPr>
          </a:p>
          <a:p>
            <a:pPr marL="742950" lvl="1" indent="-285750">
              <a:buFont typeface="+mj-lt"/>
              <a:buAutoNum type="romanLcPeriod"/>
            </a:pPr>
            <a:r>
              <a:rPr lang="en-GB" sz="1400" dirty="0">
                <a:latin typeface="Arial" panose="020B0604020202020204" pitchFamily="34" charset="0"/>
                <a:cs typeface="Arial" panose="020B0604020202020204" pitchFamily="34" charset="0"/>
              </a:rPr>
              <a:t>The GP practice administered the vaccine to all patients in respect of whom the payment is being claimed. </a:t>
            </a:r>
          </a:p>
          <a:p>
            <a:pPr marL="742950" lvl="1" indent="-285750">
              <a:buFont typeface="+mj-lt"/>
              <a:buAutoNum type="romanLcPeriod"/>
            </a:pPr>
            <a:r>
              <a:rPr lang="en-GB" sz="1400" dirty="0">
                <a:latin typeface="Arial" panose="020B0604020202020204" pitchFamily="34" charset="0"/>
                <a:cs typeface="Arial" panose="020B0604020202020204" pitchFamily="34" charset="0"/>
              </a:rPr>
              <a:t>All patients in respect of whom payment is being claimed were within the cohort (as per the service specification section) at the time the vaccine was administered. </a:t>
            </a:r>
          </a:p>
          <a:p>
            <a:pPr marL="742950" lvl="1" indent="-285750">
              <a:buFont typeface="+mj-lt"/>
              <a:buAutoNum type="romanLcPeriod"/>
            </a:pPr>
            <a:r>
              <a:rPr lang="en-GB" sz="1400" dirty="0">
                <a:latin typeface="Arial" panose="020B0604020202020204" pitchFamily="34" charset="0"/>
                <a:cs typeface="Arial" panose="020B0604020202020204" pitchFamily="34" charset="0"/>
              </a:rPr>
              <a:t>The GP practice did not receive any payment from any other source in respect of the vaccine. </a:t>
            </a:r>
          </a:p>
          <a:p>
            <a:pPr marL="742950" lvl="1" indent="-285750">
              <a:buFont typeface="+mj-lt"/>
              <a:buAutoNum type="romanLcPeriod"/>
            </a:pPr>
            <a:r>
              <a:rPr lang="en-GB" sz="1400" dirty="0">
                <a:latin typeface="Arial" panose="020B0604020202020204" pitchFamily="34" charset="0"/>
                <a:cs typeface="Arial" panose="020B0604020202020204" pitchFamily="34" charset="0"/>
              </a:rPr>
              <a:t>The GP practice submits the claim within six months of administering the vaccine.</a:t>
            </a:r>
          </a:p>
          <a:p>
            <a:endParaRPr lang="en-GB" sz="1100" dirty="0"/>
          </a:p>
          <a:p>
            <a:endParaRPr lang="en-GB" sz="1100" dirty="0"/>
          </a:p>
          <a:p>
            <a:endParaRPr lang="en-GB" sz="1100" dirty="0"/>
          </a:p>
        </p:txBody>
      </p:sp>
      <p:sp>
        <p:nvSpPr>
          <p:cNvPr id="43" name="TextBox 42">
            <a:extLst>
              <a:ext uri="{FF2B5EF4-FFF2-40B4-BE49-F238E27FC236}">
                <a16:creationId xmlns:a16="http://schemas.microsoft.com/office/drawing/2014/main" id="{13AACA5A-F9DF-4FBC-B3E4-AD6B153FAE3E}"/>
              </a:ext>
            </a:extLst>
          </p:cNvPr>
          <p:cNvSpPr txBox="1"/>
          <p:nvPr/>
        </p:nvSpPr>
        <p:spPr>
          <a:xfrm>
            <a:off x="9387908" y="6979422"/>
            <a:ext cx="332928" cy="246221"/>
          </a:xfrm>
          <a:prstGeom prst="rect">
            <a:avLst/>
          </a:prstGeom>
          <a:noFill/>
        </p:spPr>
        <p:txBody>
          <a:bodyPr wrap="square" rtlCol="0">
            <a:spAutoFit/>
          </a:bodyPr>
          <a:lstStyle/>
          <a:p>
            <a:r>
              <a:rPr lang="en-GB" sz="1000" dirty="0">
                <a:solidFill>
                  <a:schemeClr val="bg1"/>
                </a:solidFill>
                <a:latin typeface="Source Sans Pro" panose="020B0503030403020204" pitchFamily="34" charset="0"/>
                <a:ea typeface="Source Sans Pro" panose="020B0503030403020204" pitchFamily="34" charset="0"/>
              </a:rPr>
              <a:t>10</a:t>
            </a:r>
            <a:endParaRPr lang="en-GB" sz="1400" dirty="0">
              <a:solidFill>
                <a:schemeClr val="bg1"/>
              </a:solidFill>
              <a:latin typeface="Source Sans Pro" panose="020B0503030403020204" pitchFamily="34" charset="0"/>
              <a:ea typeface="Source Sans Pro" panose="020B0503030403020204" pitchFamily="34" charset="0"/>
            </a:endParaRPr>
          </a:p>
        </p:txBody>
      </p:sp>
      <p:grpSp>
        <p:nvGrpSpPr>
          <p:cNvPr id="2" name="Group 1">
            <a:extLst>
              <a:ext uri="{FF2B5EF4-FFF2-40B4-BE49-F238E27FC236}">
                <a16:creationId xmlns:a16="http://schemas.microsoft.com/office/drawing/2014/main" id="{86C13C48-2E90-85E7-68D7-3F2519E5DD8C}"/>
              </a:ext>
            </a:extLst>
          </p:cNvPr>
          <p:cNvGrpSpPr/>
          <p:nvPr/>
        </p:nvGrpSpPr>
        <p:grpSpPr>
          <a:xfrm>
            <a:off x="-18854" y="6979422"/>
            <a:ext cx="10210604" cy="354834"/>
            <a:chOff x="-515984" y="6048462"/>
            <a:chExt cx="9732616" cy="405840"/>
          </a:xfrm>
        </p:grpSpPr>
        <p:sp>
          <p:nvSpPr>
            <p:cNvPr id="9" name="Rectangle 8">
              <a:extLst>
                <a:ext uri="{FF2B5EF4-FFF2-40B4-BE49-F238E27FC236}">
                  <a16:creationId xmlns:a16="http://schemas.microsoft.com/office/drawing/2014/main" id="{16FD4503-7D21-1B6F-8D32-ADA3211DEE2C}"/>
                </a:ext>
              </a:extLst>
            </p:cNvPr>
            <p:cNvSpPr/>
            <p:nvPr/>
          </p:nvSpPr>
          <p:spPr>
            <a:xfrm>
              <a:off x="-515984" y="6048462"/>
              <a:ext cx="9732616"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dirty="0"/>
            </a:p>
          </p:txBody>
        </p:sp>
        <p:sp>
          <p:nvSpPr>
            <p:cNvPr id="12" name="TextBox 11">
              <a:extLst>
                <a:ext uri="{FF2B5EF4-FFF2-40B4-BE49-F238E27FC236}">
                  <a16:creationId xmlns:a16="http://schemas.microsoft.com/office/drawing/2014/main" id="{33492F92-09CD-B50F-BF4A-E85D1D2CC9F0}"/>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14" name="Rectangle 13">
              <a:extLst>
                <a:ext uri="{FF2B5EF4-FFF2-40B4-BE49-F238E27FC236}">
                  <a16:creationId xmlns:a16="http://schemas.microsoft.com/office/drawing/2014/main" id="{00763F2A-73D4-0BE6-DCFB-6C3B173C86C1}"/>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15" name="TextBox 14">
              <a:extLst>
                <a:ext uri="{FF2B5EF4-FFF2-40B4-BE49-F238E27FC236}">
                  <a16:creationId xmlns:a16="http://schemas.microsoft.com/office/drawing/2014/main" id="{FC19C3CF-DAC7-5C54-135C-2F95B17E10DC}"/>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16" name="Rectangle 15">
            <a:extLst>
              <a:ext uri="{FF2B5EF4-FFF2-40B4-BE49-F238E27FC236}">
                <a16:creationId xmlns:a16="http://schemas.microsoft.com/office/drawing/2014/main" id="{F9FA94E5-FAAC-5200-5A85-70D3CF6134A8}"/>
              </a:ext>
            </a:extLst>
          </p:cNvPr>
          <p:cNvSpPr/>
          <p:nvPr/>
        </p:nvSpPr>
        <p:spPr>
          <a:xfrm>
            <a:off x="9270684" y="7004116"/>
            <a:ext cx="914400" cy="3301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15</a:t>
            </a:r>
          </a:p>
        </p:txBody>
      </p:sp>
    </p:spTree>
    <p:extLst>
      <p:ext uri="{BB962C8B-B14F-4D97-AF65-F5344CB8AC3E}">
        <p14:creationId xmlns:p14="http://schemas.microsoft.com/office/powerpoint/2010/main" val="2091163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416093-4712-4F61-823C-C039BB844766}"/>
              </a:ext>
            </a:extLst>
          </p:cNvPr>
          <p:cNvGrpSpPr/>
          <p:nvPr/>
        </p:nvGrpSpPr>
        <p:grpSpPr>
          <a:xfrm>
            <a:off x="-76200" y="6908478"/>
            <a:ext cx="10267950" cy="400808"/>
            <a:chOff x="-570646" y="6048462"/>
            <a:chExt cx="9787278" cy="382045"/>
          </a:xfrm>
        </p:grpSpPr>
        <p:sp>
          <p:nvSpPr>
            <p:cNvPr id="5" name="Rectangle 4">
              <a:extLst>
                <a:ext uri="{FF2B5EF4-FFF2-40B4-BE49-F238E27FC236}">
                  <a16:creationId xmlns:a16="http://schemas.microsoft.com/office/drawing/2014/main" id="{E937E9D1-8577-41C2-938C-212D9B87E570}"/>
                </a:ext>
              </a:extLst>
            </p:cNvPr>
            <p:cNvSpPr/>
            <p:nvPr/>
          </p:nvSpPr>
          <p:spPr>
            <a:xfrm>
              <a:off x="-570646" y="6048462"/>
              <a:ext cx="9787278" cy="382045"/>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6" name="TextBox 5">
              <a:extLst>
                <a:ext uri="{FF2B5EF4-FFF2-40B4-BE49-F238E27FC236}">
                  <a16:creationId xmlns:a16="http://schemas.microsoft.com/office/drawing/2014/main" id="{FD4DF6AC-64E6-4DE8-A129-BB74005420F3}"/>
                </a:ext>
              </a:extLst>
            </p:cNvPr>
            <p:cNvSpPr txBox="1"/>
            <p:nvPr/>
          </p:nvSpPr>
          <p:spPr>
            <a:xfrm>
              <a:off x="-176169" y="6098728"/>
              <a:ext cx="2021748" cy="234084"/>
            </a:xfrm>
            <a:prstGeom prst="rect">
              <a:avLst/>
            </a:prstGeom>
            <a:noFill/>
          </p:spPr>
          <p:txBody>
            <a:bodyPr wrap="square" rtlCol="0">
              <a:spAutoFit/>
            </a:bodyPr>
            <a:lstStyle/>
            <a:p>
              <a:r>
                <a:rPr lang="en-GB" sz="996" b="1" dirty="0">
                  <a:solidFill>
                    <a:schemeClr val="bg1"/>
                  </a:solidFill>
                  <a:latin typeface="Source Sans Pro" panose="020B0604020202020204" pitchFamily="34" charset="0"/>
                </a:rPr>
                <a:t>MMR Vaccination Toolkit v2.0</a:t>
              </a:r>
            </a:p>
          </p:txBody>
        </p:sp>
        <p:sp>
          <p:nvSpPr>
            <p:cNvPr id="7" name="Rectangle 6">
              <a:extLst>
                <a:ext uri="{FF2B5EF4-FFF2-40B4-BE49-F238E27FC236}">
                  <a16:creationId xmlns:a16="http://schemas.microsoft.com/office/drawing/2014/main" id="{F7F9DA37-AE18-440D-8193-C80F858F458C}"/>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2021/22</a:t>
              </a:r>
            </a:p>
          </p:txBody>
        </p:sp>
        <p:sp>
          <p:nvSpPr>
            <p:cNvPr id="8" name="TextBox 7">
              <a:extLst>
                <a:ext uri="{FF2B5EF4-FFF2-40B4-BE49-F238E27FC236}">
                  <a16:creationId xmlns:a16="http://schemas.microsoft.com/office/drawing/2014/main" id="{1198386E-559E-43EC-96AC-A2DEDB1A8A8F}"/>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sp>
          <p:nvSpPr>
            <p:cNvPr id="10" name="Rectangle 9">
              <a:extLst>
                <a:ext uri="{FF2B5EF4-FFF2-40B4-BE49-F238E27FC236}">
                  <a16:creationId xmlns:a16="http://schemas.microsoft.com/office/drawing/2014/main" id="{08D700ED-2960-4B04-9FF9-525ADAE86AB4}"/>
                </a:ext>
              </a:extLst>
            </p:cNvPr>
            <p:cNvSpPr/>
            <p:nvPr/>
          </p:nvSpPr>
          <p:spPr>
            <a:xfrm>
              <a:off x="8462826" y="6048462"/>
              <a:ext cx="304937" cy="331365"/>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grpSp>
      <p:sp>
        <p:nvSpPr>
          <p:cNvPr id="12" name="TextBox 11">
            <a:extLst>
              <a:ext uri="{FF2B5EF4-FFF2-40B4-BE49-F238E27FC236}">
                <a16:creationId xmlns:a16="http://schemas.microsoft.com/office/drawing/2014/main" id="{4E99BC73-59F5-4F76-8D08-9C798EC95AA4}"/>
              </a:ext>
            </a:extLst>
          </p:cNvPr>
          <p:cNvSpPr txBox="1"/>
          <p:nvPr/>
        </p:nvSpPr>
        <p:spPr>
          <a:xfrm>
            <a:off x="9444971" y="6946093"/>
            <a:ext cx="231815" cy="246221"/>
          </a:xfrm>
          <a:prstGeom prst="rect">
            <a:avLst/>
          </a:prstGeom>
          <a:noFill/>
        </p:spPr>
        <p:txBody>
          <a:bodyPr wrap="square" rtlCol="0">
            <a:spAutoFit/>
          </a:bodyPr>
          <a:lstStyle/>
          <a:p>
            <a:r>
              <a:rPr lang="en-GB" sz="1000" dirty="0">
                <a:solidFill>
                  <a:schemeClr val="bg1"/>
                </a:solidFill>
                <a:latin typeface="Source Sans Pro" panose="020B0503030403020204" pitchFamily="34" charset="0"/>
                <a:ea typeface="Source Sans Pro" panose="020B0503030403020204" pitchFamily="34" charset="0"/>
              </a:rPr>
              <a:t>3</a:t>
            </a:r>
            <a:endParaRPr lang="en-GB" sz="1400" dirty="0">
              <a:solidFill>
                <a:schemeClr val="bg1"/>
              </a:solidFill>
              <a:latin typeface="Source Sans Pro" panose="020B0503030403020204" pitchFamily="34" charset="0"/>
              <a:ea typeface="Source Sans Pro" panose="020B0503030403020204" pitchFamily="34" charset="0"/>
            </a:endParaRPr>
          </a:p>
        </p:txBody>
      </p:sp>
      <p:sp>
        <p:nvSpPr>
          <p:cNvPr id="56" name="TextBox 55">
            <a:extLst>
              <a:ext uri="{FF2B5EF4-FFF2-40B4-BE49-F238E27FC236}">
                <a16:creationId xmlns:a16="http://schemas.microsoft.com/office/drawing/2014/main" id="{8EFC4FC6-6D06-476F-A698-C6EF70B90602}"/>
              </a:ext>
            </a:extLst>
          </p:cNvPr>
          <p:cNvSpPr txBox="1"/>
          <p:nvPr/>
        </p:nvSpPr>
        <p:spPr>
          <a:xfrm>
            <a:off x="254316"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7" name="TextBox 56">
            <a:extLst>
              <a:ext uri="{FF2B5EF4-FFF2-40B4-BE49-F238E27FC236}">
                <a16:creationId xmlns:a16="http://schemas.microsoft.com/office/drawing/2014/main" id="{E0CD7E06-F5E2-4E37-8756-276B43FD0443}"/>
              </a:ext>
            </a:extLst>
          </p:cNvPr>
          <p:cNvSpPr txBox="1"/>
          <p:nvPr/>
        </p:nvSpPr>
        <p:spPr>
          <a:xfrm>
            <a:off x="1829479"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8" name="TextBox 57">
            <a:extLst>
              <a:ext uri="{FF2B5EF4-FFF2-40B4-BE49-F238E27FC236}">
                <a16:creationId xmlns:a16="http://schemas.microsoft.com/office/drawing/2014/main" id="{92E1EC32-D384-4ACD-AE8D-D1DE2E194351}"/>
              </a:ext>
            </a:extLst>
          </p:cNvPr>
          <p:cNvSpPr txBox="1"/>
          <p:nvPr/>
        </p:nvSpPr>
        <p:spPr>
          <a:xfrm>
            <a:off x="3566986" y="28105"/>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9" name="TextBox 58">
            <a:extLst>
              <a:ext uri="{FF2B5EF4-FFF2-40B4-BE49-F238E27FC236}">
                <a16:creationId xmlns:a16="http://schemas.microsoft.com/office/drawing/2014/main" id="{28E216F4-1D22-44A9-8CED-5F68720DC3F9}"/>
              </a:ext>
            </a:extLst>
          </p:cNvPr>
          <p:cNvSpPr txBox="1"/>
          <p:nvPr/>
        </p:nvSpPr>
        <p:spPr>
          <a:xfrm>
            <a:off x="5248379" y="10183"/>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0" name="TextBox 59">
            <a:extLst>
              <a:ext uri="{FF2B5EF4-FFF2-40B4-BE49-F238E27FC236}">
                <a16:creationId xmlns:a16="http://schemas.microsoft.com/office/drawing/2014/main" id="{C8BCA442-1DAC-455B-BCFA-383849B8CB7C}"/>
              </a:ext>
            </a:extLst>
          </p:cNvPr>
          <p:cNvSpPr txBox="1"/>
          <p:nvPr/>
        </p:nvSpPr>
        <p:spPr>
          <a:xfrm>
            <a:off x="6941081" y="17717"/>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1" name="TextBox 60">
            <a:extLst>
              <a:ext uri="{FF2B5EF4-FFF2-40B4-BE49-F238E27FC236}">
                <a16:creationId xmlns:a16="http://schemas.microsoft.com/office/drawing/2014/main" id="{010561B8-1492-4F94-B449-7ED175434516}"/>
              </a:ext>
            </a:extLst>
          </p:cNvPr>
          <p:cNvSpPr txBox="1"/>
          <p:nvPr/>
        </p:nvSpPr>
        <p:spPr>
          <a:xfrm>
            <a:off x="8680134" y="10182"/>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14" name="TextBox 13">
            <a:extLst>
              <a:ext uri="{FF2B5EF4-FFF2-40B4-BE49-F238E27FC236}">
                <a16:creationId xmlns:a16="http://schemas.microsoft.com/office/drawing/2014/main" id="{72E61F87-48B0-9EFA-7665-34631D6D77AE}"/>
              </a:ext>
            </a:extLst>
          </p:cNvPr>
          <p:cNvSpPr txBox="1"/>
          <p:nvPr/>
        </p:nvSpPr>
        <p:spPr>
          <a:xfrm>
            <a:off x="480665" y="528437"/>
            <a:ext cx="84692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err="1">
                <a:solidFill>
                  <a:srgbClr val="0072C6"/>
                </a:solidFill>
                <a:latin typeface="Arial"/>
                <a:cs typeface="Arial"/>
              </a:rPr>
              <a:t>Snomed</a:t>
            </a:r>
            <a:r>
              <a:rPr lang="en-US" sz="3600" b="1" dirty="0">
                <a:solidFill>
                  <a:srgbClr val="0072C6"/>
                </a:solidFill>
                <a:latin typeface="Arial"/>
                <a:cs typeface="Arial"/>
              </a:rPr>
              <a:t> Codes for MMR Vaccinations</a:t>
            </a:r>
          </a:p>
        </p:txBody>
      </p:sp>
      <p:sp>
        <p:nvSpPr>
          <p:cNvPr id="4" name="TextBox 3">
            <a:extLst>
              <a:ext uri="{FF2B5EF4-FFF2-40B4-BE49-F238E27FC236}">
                <a16:creationId xmlns:a16="http://schemas.microsoft.com/office/drawing/2014/main" id="{E33E266F-F792-5BF7-A3FC-041A0292748B}"/>
              </a:ext>
            </a:extLst>
          </p:cNvPr>
          <p:cNvSpPr txBox="1"/>
          <p:nvPr/>
        </p:nvSpPr>
        <p:spPr>
          <a:xfrm>
            <a:off x="542509" y="1658394"/>
            <a:ext cx="907055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rial" panose="020B0604020202020204" pitchFamily="34" charset="0"/>
                <a:cs typeface="Arial" panose="020B0604020202020204" pitchFamily="34" charset="0"/>
              </a:rPr>
              <a:t>Using the correct clinical code is important to ensure accurate and timely payment as well as helping to inform data on MMR vaccine uptake. </a:t>
            </a:r>
          </a:p>
          <a:p>
            <a:pPr algn="l"/>
            <a:endParaRPr lang="en-US" sz="1600" dirty="0">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D5C0762C-446A-54B7-49D9-399D95C64D24}"/>
              </a:ext>
            </a:extLst>
          </p:cNvPr>
          <p:cNvGraphicFramePr>
            <a:graphicFrameLocks noGrp="1"/>
          </p:cNvGraphicFramePr>
          <p:nvPr>
            <p:extLst>
              <p:ext uri="{D42A27DB-BD31-4B8C-83A1-F6EECF244321}">
                <p14:modId xmlns:p14="http://schemas.microsoft.com/office/powerpoint/2010/main" val="2584956732"/>
              </p:ext>
            </p:extLst>
          </p:nvPr>
        </p:nvGraphicFramePr>
        <p:xfrm>
          <a:off x="421937" y="2588707"/>
          <a:ext cx="9023034" cy="2110228"/>
        </p:xfrm>
        <a:graphic>
          <a:graphicData uri="http://schemas.openxmlformats.org/drawingml/2006/table">
            <a:tbl>
              <a:tblPr firstRow="1" bandRow="1">
                <a:tableStyleId>{5C22544A-7EE6-4342-B048-85BDC9FD1C3A}</a:tableStyleId>
              </a:tblPr>
              <a:tblGrid>
                <a:gridCol w="2077554">
                  <a:extLst>
                    <a:ext uri="{9D8B030D-6E8A-4147-A177-3AD203B41FA5}">
                      <a16:colId xmlns:a16="http://schemas.microsoft.com/office/drawing/2014/main" val="792869900"/>
                    </a:ext>
                  </a:extLst>
                </a:gridCol>
                <a:gridCol w="3686569">
                  <a:extLst>
                    <a:ext uri="{9D8B030D-6E8A-4147-A177-3AD203B41FA5}">
                      <a16:colId xmlns:a16="http://schemas.microsoft.com/office/drawing/2014/main" val="126890699"/>
                    </a:ext>
                  </a:extLst>
                </a:gridCol>
                <a:gridCol w="3258911">
                  <a:extLst>
                    <a:ext uri="{9D8B030D-6E8A-4147-A177-3AD203B41FA5}">
                      <a16:colId xmlns:a16="http://schemas.microsoft.com/office/drawing/2014/main" val="3363511782"/>
                    </a:ext>
                  </a:extLst>
                </a:gridCol>
              </a:tblGrid>
              <a:tr h="180198">
                <a:tc>
                  <a:txBody>
                    <a:bodyPr/>
                    <a:lstStyle/>
                    <a:p>
                      <a:pPr marL="0" algn="ctr" rtl="0" eaLnBrk="1" latinLnBrk="0" hangingPunct="1">
                        <a:spcBef>
                          <a:spcPts val="0"/>
                        </a:spcBef>
                        <a:spcAft>
                          <a:spcPts val="0"/>
                        </a:spcAft>
                      </a:pPr>
                      <a:r>
                        <a:rPr lang="en-GB" sz="1400" kern="1200" dirty="0">
                          <a:effectLst/>
                          <a:latin typeface="Arial" panose="020B0604020202020204" pitchFamily="34" charset="0"/>
                          <a:cs typeface="Arial" panose="020B0604020202020204" pitchFamily="34" charset="0"/>
                        </a:rPr>
                        <a:t>Descriptor</a:t>
                      </a:r>
                      <a:endParaRPr lang="en-GB" sz="1400" dirty="0">
                        <a:effectLst/>
                        <a:latin typeface="Arial" panose="020B0604020202020204" pitchFamily="34" charset="0"/>
                        <a:cs typeface="Arial" panose="020B0604020202020204" pitchFamily="34" charset="0"/>
                      </a:endParaRPr>
                    </a:p>
                  </a:txBody>
                  <a:tcPr marL="0" marR="0" marT="0" marB="0" anchor="ctr"/>
                </a:tc>
                <a:tc>
                  <a:txBody>
                    <a:bodyPr/>
                    <a:lstStyle/>
                    <a:p>
                      <a:pPr marL="0" marR="0" lvl="0" indent="0" algn="ctr" defTabSz="964783" rtl="0" eaLnBrk="1" fontAlgn="auto" latinLnBrk="0" hangingPunct="1">
                        <a:lnSpc>
                          <a:spcPct val="100000"/>
                        </a:lnSpc>
                        <a:spcBef>
                          <a:spcPts val="0"/>
                        </a:spcBef>
                        <a:spcAft>
                          <a:spcPts val="0"/>
                        </a:spcAft>
                        <a:buClrTx/>
                        <a:buSzTx/>
                        <a:buFontTx/>
                        <a:buNone/>
                        <a:tabLst/>
                        <a:defRPr/>
                      </a:pPr>
                      <a:r>
                        <a:rPr lang="en-GB" sz="1400" kern="1200" dirty="0">
                          <a:effectLst/>
                          <a:latin typeface="Arial" panose="020B0604020202020204" pitchFamily="34" charset="0"/>
                          <a:cs typeface="Arial" panose="020B0604020202020204" pitchFamily="34" charset="0"/>
                        </a:rPr>
                        <a:t>Descriptor</a:t>
                      </a:r>
                      <a:endParaRPr lang="en-GB" sz="1400" dirty="0">
                        <a:effectLst/>
                        <a:latin typeface="Arial" panose="020B0604020202020204" pitchFamily="34" charset="0"/>
                        <a:cs typeface="Arial" panose="020B0604020202020204" pitchFamily="34" charset="0"/>
                      </a:endParaRPr>
                    </a:p>
                    <a:p>
                      <a:pPr marL="0" algn="ctr" rtl="0" eaLnBrk="1" latinLnBrk="0" hangingPunct="1">
                        <a:spcBef>
                          <a:spcPts val="0"/>
                        </a:spcBef>
                        <a:spcAft>
                          <a:spcPts val="0"/>
                        </a:spcAft>
                      </a:pPr>
                      <a:endParaRPr lang="en-GB" sz="1400" dirty="0">
                        <a:effectLst/>
                        <a:latin typeface="Arial" panose="020B0604020202020204" pitchFamily="34" charset="0"/>
                        <a:cs typeface="Arial" panose="020B0604020202020204" pitchFamily="34" charset="0"/>
                      </a:endParaRPr>
                    </a:p>
                  </a:txBody>
                  <a:tcPr marL="0" marR="0" marT="0" marB="0" anchor="ctr"/>
                </a:tc>
                <a:tc>
                  <a:txBody>
                    <a:bodyPr/>
                    <a:lstStyle/>
                    <a:p>
                      <a:pPr marL="0" algn="ctr" rtl="0" eaLnBrk="1" latinLnBrk="0" hangingPunct="1">
                        <a:spcBef>
                          <a:spcPts val="0"/>
                        </a:spcBef>
                        <a:spcAft>
                          <a:spcPts val="0"/>
                        </a:spcAft>
                      </a:pPr>
                      <a:r>
                        <a:rPr lang="en-GB" sz="1400" kern="1200">
                          <a:effectLst/>
                          <a:latin typeface="Arial" panose="020B0604020202020204" pitchFamily="34" charset="0"/>
                          <a:cs typeface="Arial" panose="020B0604020202020204" pitchFamily="34" charset="0"/>
                        </a:rPr>
                        <a:t>SNOMED Concept ID</a:t>
                      </a:r>
                      <a:endParaRPr lang="en-GB" sz="140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188664455"/>
                  </a:ext>
                </a:extLst>
              </a:tr>
              <a:tr h="491023">
                <a:tc>
                  <a:txBody>
                    <a:bodyPr/>
                    <a:lstStyle/>
                    <a:p>
                      <a:pPr marL="0" algn="ctr" rtl="0" eaLnBrk="1" latinLnBrk="0" hangingPunct="1">
                        <a:spcBef>
                          <a:spcPts val="0"/>
                        </a:spcBef>
                        <a:spcAft>
                          <a:spcPts val="0"/>
                        </a:spcAft>
                      </a:pPr>
                      <a:r>
                        <a:rPr lang="en-GB" sz="1400" kern="1200">
                          <a:effectLst/>
                          <a:latin typeface="Arial" panose="020B0604020202020204" pitchFamily="34" charset="0"/>
                          <a:cs typeface="Arial" panose="020B0604020202020204" pitchFamily="34" charset="0"/>
                        </a:rPr>
                        <a:t>MMR (1</a:t>
                      </a:r>
                      <a:r>
                        <a:rPr lang="en-GB" sz="1400" kern="1200" baseline="30000">
                          <a:effectLst/>
                          <a:latin typeface="Arial" panose="020B0604020202020204" pitchFamily="34" charset="0"/>
                          <a:cs typeface="Arial" panose="020B0604020202020204" pitchFamily="34" charset="0"/>
                        </a:rPr>
                        <a:t>st</a:t>
                      </a:r>
                      <a:r>
                        <a:rPr lang="en-GB" sz="1400" kern="1200">
                          <a:effectLst/>
                          <a:latin typeface="Arial" panose="020B0604020202020204" pitchFamily="34" charset="0"/>
                          <a:cs typeface="Arial" panose="020B0604020202020204" pitchFamily="34" charset="0"/>
                        </a:rPr>
                        <a:t> dose)</a:t>
                      </a:r>
                      <a:endParaRPr lang="en-GB" sz="1400">
                        <a:effectLst/>
                        <a:latin typeface="Arial" panose="020B0604020202020204" pitchFamily="34" charset="0"/>
                        <a:cs typeface="Arial" panose="020B0604020202020204" pitchFamily="34" charset="0"/>
                      </a:endParaRPr>
                    </a:p>
                  </a:txBody>
                  <a:tcPr marL="0" marR="0" marT="0" marB="0" anchor="ctr"/>
                </a:tc>
                <a:tc>
                  <a:txBody>
                    <a:bodyPr/>
                    <a:lstStyle/>
                    <a:p>
                      <a:pPr marL="0" algn="ctr" rtl="0" eaLnBrk="1" latinLnBrk="0" hangingPunct="1">
                        <a:spcBef>
                          <a:spcPts val="0"/>
                        </a:spcBef>
                        <a:spcAft>
                          <a:spcPts val="0"/>
                        </a:spcAft>
                      </a:pPr>
                      <a:r>
                        <a:rPr lang="en-GB" sz="1400" kern="1200" dirty="0">
                          <a:effectLst/>
                          <a:latin typeface="Arial" panose="020B0604020202020204" pitchFamily="34" charset="0"/>
                          <a:cs typeface="Arial" panose="020B0604020202020204" pitchFamily="34" charset="0"/>
                        </a:rPr>
                        <a:t>Measles/Mumps/Rubella Vaccine</a:t>
                      </a:r>
                      <a:endParaRPr lang="en-GB" sz="1400" dirty="0">
                        <a:effectLst/>
                        <a:latin typeface="Arial" panose="020B0604020202020204" pitchFamily="34" charset="0"/>
                        <a:cs typeface="Arial" panose="020B0604020202020204" pitchFamily="34" charset="0"/>
                      </a:endParaRPr>
                    </a:p>
                  </a:txBody>
                  <a:tcPr marL="0" marR="0" marT="0" marB="0" anchor="ctr"/>
                </a:tc>
                <a:tc>
                  <a:txBody>
                    <a:bodyPr/>
                    <a:lstStyle/>
                    <a:p>
                      <a:pPr marL="0" algn="ctr" rtl="0" eaLnBrk="1" latinLnBrk="0" hangingPunct="1">
                        <a:spcBef>
                          <a:spcPts val="0"/>
                        </a:spcBef>
                        <a:spcAft>
                          <a:spcPts val="0"/>
                        </a:spcAft>
                      </a:pPr>
                      <a:r>
                        <a:rPr lang="en-GB" sz="1400" kern="1200" dirty="0">
                          <a:effectLst/>
                          <a:latin typeface="Arial" panose="020B0604020202020204" pitchFamily="34" charset="0"/>
                          <a:cs typeface="Arial" panose="020B0604020202020204" pitchFamily="34" charset="0"/>
                        </a:rPr>
                        <a:t>38598009</a:t>
                      </a:r>
                      <a:endParaRPr lang="en-GB" sz="1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579410901"/>
                  </a:ext>
                </a:extLst>
              </a:tr>
              <a:tr h="701462">
                <a:tc>
                  <a:txBody>
                    <a:bodyPr/>
                    <a:lstStyle/>
                    <a:p>
                      <a:pPr marL="0" algn="ctr" rtl="0" eaLnBrk="1" latinLnBrk="0" hangingPunct="1">
                        <a:spcBef>
                          <a:spcPts val="0"/>
                        </a:spcBef>
                        <a:spcAft>
                          <a:spcPts val="0"/>
                        </a:spcAft>
                      </a:pPr>
                      <a:r>
                        <a:rPr lang="en-GB" sz="1400" kern="1200" dirty="0">
                          <a:effectLst/>
                          <a:latin typeface="Arial" panose="020B0604020202020204" pitchFamily="34" charset="0"/>
                          <a:cs typeface="Arial" panose="020B0604020202020204" pitchFamily="34" charset="0"/>
                        </a:rPr>
                        <a:t>MMR (2</a:t>
                      </a:r>
                      <a:r>
                        <a:rPr lang="en-GB" sz="1400" kern="1200" baseline="30000" dirty="0">
                          <a:effectLst/>
                          <a:latin typeface="Arial" panose="020B0604020202020204" pitchFamily="34" charset="0"/>
                          <a:cs typeface="Arial" panose="020B0604020202020204" pitchFamily="34" charset="0"/>
                        </a:rPr>
                        <a:t>nd</a:t>
                      </a:r>
                      <a:r>
                        <a:rPr lang="en-GB" sz="1400" kern="1200" dirty="0">
                          <a:effectLst/>
                          <a:latin typeface="Arial" panose="020B0604020202020204" pitchFamily="34" charset="0"/>
                          <a:cs typeface="Arial" panose="020B0604020202020204" pitchFamily="34" charset="0"/>
                        </a:rPr>
                        <a:t> dose)</a:t>
                      </a:r>
                      <a:endParaRPr lang="en-GB" sz="1400" dirty="0">
                        <a:effectLst/>
                        <a:latin typeface="Arial" panose="020B0604020202020204" pitchFamily="34" charset="0"/>
                        <a:cs typeface="Arial" panose="020B0604020202020204" pitchFamily="34" charset="0"/>
                      </a:endParaRPr>
                    </a:p>
                  </a:txBody>
                  <a:tcPr marL="0" marR="0" marT="0" marB="0" anchor="ctr"/>
                </a:tc>
                <a:tc>
                  <a:txBody>
                    <a:bodyPr/>
                    <a:lstStyle/>
                    <a:p>
                      <a:pPr marL="0" algn="ctr" rtl="0" eaLnBrk="1" latinLnBrk="0" hangingPunct="1">
                        <a:spcBef>
                          <a:spcPts val="0"/>
                        </a:spcBef>
                        <a:spcAft>
                          <a:spcPts val="0"/>
                        </a:spcAft>
                      </a:pPr>
                      <a:r>
                        <a:rPr lang="en-GB" sz="1400" kern="1200">
                          <a:effectLst/>
                          <a:latin typeface="Arial" panose="020B0604020202020204" pitchFamily="34" charset="0"/>
                          <a:cs typeface="Arial" panose="020B0604020202020204" pitchFamily="34" charset="0"/>
                        </a:rPr>
                        <a:t>Measles, mumps and Rubella booster vaccination</a:t>
                      </a:r>
                      <a:endParaRPr lang="en-GB" sz="1400">
                        <a:effectLst/>
                        <a:latin typeface="Arial" panose="020B0604020202020204" pitchFamily="34" charset="0"/>
                        <a:cs typeface="Arial" panose="020B0604020202020204" pitchFamily="34" charset="0"/>
                      </a:endParaRPr>
                    </a:p>
                  </a:txBody>
                  <a:tcPr marL="0" marR="0" marT="0" marB="0" anchor="ctr"/>
                </a:tc>
                <a:tc>
                  <a:txBody>
                    <a:bodyPr/>
                    <a:lstStyle/>
                    <a:p>
                      <a:pPr marL="0" algn="ctr" rtl="0" eaLnBrk="1" latinLnBrk="0" hangingPunct="1">
                        <a:spcBef>
                          <a:spcPts val="0"/>
                        </a:spcBef>
                        <a:spcAft>
                          <a:spcPts val="0"/>
                        </a:spcAft>
                      </a:pPr>
                      <a:r>
                        <a:rPr lang="en-GB" sz="1400" kern="1200" dirty="0">
                          <a:effectLst/>
                          <a:latin typeface="Arial" panose="020B0604020202020204" pitchFamily="34" charset="0"/>
                          <a:cs typeface="Arial" panose="020B0604020202020204" pitchFamily="34" charset="0"/>
                        </a:rPr>
                        <a:t>170431005</a:t>
                      </a:r>
                      <a:endParaRPr lang="en-GB" sz="1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787972085"/>
                  </a:ext>
                </a:extLst>
              </a:tr>
              <a:tr h="491023">
                <a:tc>
                  <a:txBody>
                    <a:bodyPr/>
                    <a:lstStyle/>
                    <a:p>
                      <a:pPr marL="0" algn="ctr" rtl="0" eaLnBrk="1" latinLnBrk="0" hangingPunct="1">
                        <a:spcBef>
                          <a:spcPts val="0"/>
                        </a:spcBef>
                        <a:spcAft>
                          <a:spcPts val="0"/>
                        </a:spcAft>
                      </a:pPr>
                      <a:endParaRPr lang="en-GB" sz="1400">
                        <a:effectLst/>
                        <a:latin typeface="Arial" panose="020B0604020202020204" pitchFamily="34" charset="0"/>
                        <a:cs typeface="Arial" panose="020B0604020202020204" pitchFamily="34" charset="0"/>
                      </a:endParaRPr>
                    </a:p>
                  </a:txBody>
                  <a:tcPr marL="0" marR="0" marT="0" marB="0" anchor="ctr"/>
                </a:tc>
                <a:tc>
                  <a:txBody>
                    <a:bodyPr/>
                    <a:lstStyle/>
                    <a:p>
                      <a:pPr marL="0" algn="ctr" rtl="0" eaLnBrk="1" latinLnBrk="0" hangingPunct="1">
                        <a:spcBef>
                          <a:spcPts val="0"/>
                        </a:spcBef>
                        <a:spcAft>
                          <a:spcPts val="0"/>
                        </a:spcAft>
                      </a:pPr>
                      <a:r>
                        <a:rPr lang="en-GB" sz="1400" kern="1200" dirty="0">
                          <a:effectLst/>
                          <a:latin typeface="Arial" panose="020B0604020202020204" pitchFamily="34" charset="0"/>
                          <a:cs typeface="Arial" panose="020B0604020202020204" pitchFamily="34" charset="0"/>
                        </a:rPr>
                        <a:t>MMR pre-school booster vaccination</a:t>
                      </a:r>
                      <a:endParaRPr lang="en-GB" sz="1400" dirty="0">
                        <a:effectLst/>
                        <a:latin typeface="Arial" panose="020B0604020202020204" pitchFamily="34" charset="0"/>
                        <a:cs typeface="Arial" panose="020B0604020202020204" pitchFamily="34" charset="0"/>
                      </a:endParaRPr>
                    </a:p>
                  </a:txBody>
                  <a:tcPr marL="0" marR="0" marT="0" marB="0" anchor="ctr"/>
                </a:tc>
                <a:tc>
                  <a:txBody>
                    <a:bodyPr/>
                    <a:lstStyle/>
                    <a:p>
                      <a:pPr marL="0" algn="ctr" rtl="0" eaLnBrk="1" latinLnBrk="0" hangingPunct="1">
                        <a:spcBef>
                          <a:spcPts val="0"/>
                        </a:spcBef>
                        <a:spcAft>
                          <a:spcPts val="0"/>
                        </a:spcAft>
                      </a:pPr>
                      <a:r>
                        <a:rPr lang="en-GB" sz="1400" dirty="0">
                          <a:effectLst/>
                          <a:latin typeface="Arial" panose="020B0604020202020204" pitchFamily="34" charset="0"/>
                          <a:cs typeface="Arial" panose="020B0604020202020204" pitchFamily="34" charset="0"/>
                        </a:rPr>
                        <a:t>170432003</a:t>
                      </a:r>
                    </a:p>
                  </a:txBody>
                  <a:tcPr marL="0" marR="0" marT="0" marB="0" anchor="ctr"/>
                </a:tc>
                <a:extLst>
                  <a:ext uri="{0D108BD9-81ED-4DB2-BD59-A6C34878D82A}">
                    <a16:rowId xmlns:a16="http://schemas.microsoft.com/office/drawing/2014/main" val="3736487623"/>
                  </a:ext>
                </a:extLst>
              </a:tr>
            </a:tbl>
          </a:graphicData>
        </a:graphic>
      </p:graphicFrame>
      <p:sp>
        <p:nvSpPr>
          <p:cNvPr id="2" name="Rectangle 1">
            <a:extLst>
              <a:ext uri="{FF2B5EF4-FFF2-40B4-BE49-F238E27FC236}">
                <a16:creationId xmlns:a16="http://schemas.microsoft.com/office/drawing/2014/main" id="{CD611EEF-AC84-AE17-364D-09B899E82BAA}"/>
              </a:ext>
            </a:extLst>
          </p:cNvPr>
          <p:cNvSpPr/>
          <p:nvPr/>
        </p:nvSpPr>
        <p:spPr>
          <a:xfrm>
            <a:off x="9277350" y="6869411"/>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16</a:t>
            </a:r>
          </a:p>
        </p:txBody>
      </p:sp>
      <p:sp>
        <p:nvSpPr>
          <p:cNvPr id="3" name="TextBox 2">
            <a:extLst>
              <a:ext uri="{FF2B5EF4-FFF2-40B4-BE49-F238E27FC236}">
                <a16:creationId xmlns:a16="http://schemas.microsoft.com/office/drawing/2014/main" id="{F1ED5A66-37B4-A45A-CA61-481C88440C1B}"/>
              </a:ext>
            </a:extLst>
          </p:cNvPr>
          <p:cNvSpPr txBox="1"/>
          <p:nvPr/>
        </p:nvSpPr>
        <p:spPr>
          <a:xfrm>
            <a:off x="542509" y="5968604"/>
            <a:ext cx="8858414" cy="646331"/>
          </a:xfrm>
          <a:prstGeom prst="rect">
            <a:avLst/>
          </a:prstGeom>
          <a:noFill/>
        </p:spPr>
        <p:txBody>
          <a:bodyPr wrap="square" rtlCol="0">
            <a:spAutoFit/>
          </a:bodyPr>
          <a:lstStyle/>
          <a:p>
            <a:r>
              <a:rPr lang="en-GB" sz="1200" u="sng" dirty="0">
                <a:solidFill>
                  <a:srgbClr val="0563C1"/>
                </a:solidFill>
                <a:effectLst/>
                <a:latin typeface="Calibri" panose="020F0502020204030204" pitchFamily="34" charset="0"/>
                <a:ea typeface="Calibri" panose="020F0502020204030204" pitchFamily="34" charset="0"/>
                <a:hlinkClick r:id="rId2"/>
              </a:rPr>
              <a:t>https://digital.nhs.uk/data-and-information/data-collections-and-data-sets/data-collections/quality-and-outcomes-framework-qof</a:t>
            </a:r>
            <a:r>
              <a:rPr lang="en-GB" sz="1200" dirty="0">
                <a:effectLst/>
                <a:latin typeface="Calibri" panose="020F0502020204030204" pitchFamily="34" charset="0"/>
                <a:ea typeface="Calibri" panose="020F0502020204030204" pitchFamily="34" charset="0"/>
              </a:rPr>
              <a:t> </a:t>
            </a:r>
          </a:p>
          <a:p>
            <a:r>
              <a:rPr lang="en-GB" sz="1200" dirty="0">
                <a:effectLst/>
                <a:latin typeface="Calibri" panose="020F0502020204030204" pitchFamily="34" charset="0"/>
                <a:ea typeface="Calibri" panose="020F0502020204030204" pitchFamily="34" charset="0"/>
              </a:rPr>
              <a:t> </a:t>
            </a:r>
          </a:p>
          <a:p>
            <a:r>
              <a:rPr lang="en-GB" sz="1200" u="sng" dirty="0">
                <a:solidFill>
                  <a:srgbClr val="0000FF"/>
                </a:solidFill>
                <a:effectLst/>
                <a:latin typeface="Calibri" panose="020F0502020204030204" pitchFamily="34" charset="0"/>
                <a:ea typeface="Calibri" panose="020F0502020204030204" pitchFamily="34" charset="0"/>
                <a:hlinkClick r:id="rId2"/>
              </a:rPr>
              <a:t>Quality and Outcomes Framework (QOF), enhanced services and core contract extraction specifications (business rules) - NHS Digital</a:t>
            </a:r>
            <a:endParaRPr lang="en-GB" sz="12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32A8D665-4AE7-1826-FA6E-EE1A9D47259D}"/>
              </a:ext>
            </a:extLst>
          </p:cNvPr>
          <p:cNvSpPr txBox="1"/>
          <p:nvPr/>
        </p:nvSpPr>
        <p:spPr>
          <a:xfrm>
            <a:off x="569479" y="5681445"/>
            <a:ext cx="1731873" cy="276999"/>
          </a:xfrm>
          <a:prstGeom prst="rect">
            <a:avLst/>
          </a:prstGeom>
          <a:noFill/>
        </p:spPr>
        <p:txBody>
          <a:bodyPr wrap="square" rtlCol="0">
            <a:spAutoFit/>
          </a:bodyPr>
          <a:lstStyle/>
          <a:p>
            <a:r>
              <a:rPr lang="en-GB" sz="1200" dirty="0"/>
              <a:t>Sources:</a:t>
            </a:r>
          </a:p>
        </p:txBody>
      </p:sp>
    </p:spTree>
    <p:extLst>
      <p:ext uri="{BB962C8B-B14F-4D97-AF65-F5344CB8AC3E}">
        <p14:creationId xmlns:p14="http://schemas.microsoft.com/office/powerpoint/2010/main" val="158641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416093-4712-4F61-823C-C039BB844766}"/>
              </a:ext>
            </a:extLst>
          </p:cNvPr>
          <p:cNvGrpSpPr/>
          <p:nvPr/>
        </p:nvGrpSpPr>
        <p:grpSpPr>
          <a:xfrm>
            <a:off x="0" y="6916435"/>
            <a:ext cx="10296524" cy="425772"/>
            <a:chOff x="-597882" y="6048462"/>
            <a:chExt cx="9814514" cy="405840"/>
          </a:xfrm>
        </p:grpSpPr>
        <p:sp>
          <p:nvSpPr>
            <p:cNvPr id="5" name="Rectangle 4">
              <a:extLst>
                <a:ext uri="{FF2B5EF4-FFF2-40B4-BE49-F238E27FC236}">
                  <a16:creationId xmlns:a16="http://schemas.microsoft.com/office/drawing/2014/main" id="{E937E9D1-8577-41C2-938C-212D9B87E570}"/>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6" name="TextBox 5">
              <a:extLst>
                <a:ext uri="{FF2B5EF4-FFF2-40B4-BE49-F238E27FC236}">
                  <a16:creationId xmlns:a16="http://schemas.microsoft.com/office/drawing/2014/main" id="{FD4DF6AC-64E6-4DE8-A129-BB74005420F3}"/>
                </a:ext>
              </a:extLst>
            </p:cNvPr>
            <p:cNvSpPr txBox="1"/>
            <p:nvPr/>
          </p:nvSpPr>
          <p:spPr>
            <a:xfrm>
              <a:off x="-176169" y="6098728"/>
              <a:ext cx="2021748" cy="234083"/>
            </a:xfrm>
            <a:prstGeom prst="rect">
              <a:avLst/>
            </a:prstGeom>
            <a:noFill/>
          </p:spPr>
          <p:txBody>
            <a:bodyPr wrap="square" rtlCol="0">
              <a:spAutoFit/>
            </a:bodyPr>
            <a:lstStyle/>
            <a:p>
              <a:r>
                <a:rPr lang="en-GB" sz="996" b="1" dirty="0">
                  <a:solidFill>
                    <a:schemeClr val="bg1"/>
                  </a:solidFill>
                  <a:latin typeface="Source Sans Pro" panose="020B0604020202020204" pitchFamily="34" charset="0"/>
                </a:rPr>
                <a:t>MMR Vaccination Toolkit </a:t>
              </a:r>
            </a:p>
          </p:txBody>
        </p:sp>
        <p:sp>
          <p:nvSpPr>
            <p:cNvPr id="7" name="Rectangle 6">
              <a:extLst>
                <a:ext uri="{FF2B5EF4-FFF2-40B4-BE49-F238E27FC236}">
                  <a16:creationId xmlns:a16="http://schemas.microsoft.com/office/drawing/2014/main" id="{F7F9DA37-AE18-440D-8193-C80F858F458C}"/>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8" name="TextBox 7">
              <a:extLst>
                <a:ext uri="{FF2B5EF4-FFF2-40B4-BE49-F238E27FC236}">
                  <a16:creationId xmlns:a16="http://schemas.microsoft.com/office/drawing/2014/main" id="{1198386E-559E-43EC-96AC-A2DEDB1A8A8F}"/>
                </a:ext>
              </a:extLst>
            </p:cNvPr>
            <p:cNvSpPr txBox="1"/>
            <p:nvPr/>
          </p:nvSpPr>
          <p:spPr>
            <a:xfrm>
              <a:off x="4939076" y="6108558"/>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13" name="TextBox 12">
            <a:extLst>
              <a:ext uri="{FF2B5EF4-FFF2-40B4-BE49-F238E27FC236}">
                <a16:creationId xmlns:a16="http://schemas.microsoft.com/office/drawing/2014/main" id="{3E11D463-1851-463E-8283-51E1EDB791B4}"/>
              </a:ext>
            </a:extLst>
          </p:cNvPr>
          <p:cNvSpPr txBox="1"/>
          <p:nvPr/>
        </p:nvSpPr>
        <p:spPr>
          <a:xfrm>
            <a:off x="441439" y="607701"/>
            <a:ext cx="4565919" cy="720177"/>
          </a:xfrm>
          <a:prstGeom prst="rect">
            <a:avLst/>
          </a:prstGeom>
          <a:noFill/>
        </p:spPr>
        <p:txBody>
          <a:bodyPr wrap="square" rtlCol="0">
            <a:spAutoFit/>
          </a:bodyPr>
          <a:lstStyle/>
          <a:p>
            <a:r>
              <a:rPr lang="en-GB" sz="3983" b="1" dirty="0">
                <a:solidFill>
                  <a:srgbClr val="003893"/>
                </a:solidFill>
                <a:latin typeface="Arial" panose="020B0604020202020204" pitchFamily="34" charset="0"/>
                <a:ea typeface="Source Sans Pro" panose="020B0503030403020204" pitchFamily="34" charset="0"/>
                <a:cs typeface="Arial" panose="020B0604020202020204" pitchFamily="34" charset="0"/>
              </a:rPr>
              <a:t>Aim of this toolkit</a:t>
            </a:r>
          </a:p>
        </p:txBody>
      </p:sp>
      <p:sp>
        <p:nvSpPr>
          <p:cNvPr id="3" name="TextBox 2">
            <a:extLst>
              <a:ext uri="{FF2B5EF4-FFF2-40B4-BE49-F238E27FC236}">
                <a16:creationId xmlns:a16="http://schemas.microsoft.com/office/drawing/2014/main" id="{5A371FD1-1FAF-4B4D-B4F0-5C8D4B1DCA45}"/>
              </a:ext>
            </a:extLst>
          </p:cNvPr>
          <p:cNvSpPr txBox="1"/>
          <p:nvPr/>
        </p:nvSpPr>
        <p:spPr>
          <a:xfrm>
            <a:off x="395601" y="1274631"/>
            <a:ext cx="9505322" cy="5632311"/>
          </a:xfrm>
          <a:prstGeom prst="rect">
            <a:avLst/>
          </a:prstGeom>
          <a:noFill/>
        </p:spPr>
        <p:txBody>
          <a:bodyPr wrap="square" lIns="91440" tIns="45720" rIns="91440" bIns="45720" rtlCol="0" anchor="t">
            <a:spAutoFit/>
          </a:bodyPr>
          <a:lstStyle/>
          <a:p>
            <a:r>
              <a:rPr lang="en-GB"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Measles, Mumps and Rubella (MMR) toolkit</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Since the introduction of the MMR vaccine,  there has been a significant reduction in the prevalence of measles, mumps and rubella in England and Wales. However, due to a number of factors including misinformation about the impact of the MMR vaccine on behavioural conditions, there have been fluctuating uptake levels.</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The consequences of contracting measles or Rubella can be significant: around one in 5000 individuals with Measles is likely to die and since 2006, there have been 3 deaths from measles in England and Wales. Complications of Rubella are rare for those who are pregnant, catching Rubella during pregnancy, can lead to devastating consequences for the unborn baby such as cataracts, deafness, heart defects and in some cases even miscarriage.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Due to a resurgence of measles in the last few years, the UK has lost its measles free statutes. Post Covid we are seeing an increased activity in measles uptake and therefore tit is important to vaccinate our population.</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purpose of this toolkit is to increase the uptake of the MMR vaccine by:</a:t>
            </a:r>
          </a:p>
          <a:p>
            <a:endParaRPr lang="en-GB" sz="1400" dirty="0">
              <a:latin typeface="Arial" panose="020B0604020202020204" pitchFamily="34" charset="0"/>
              <a:cs typeface="Arial" panose="020B0604020202020204" pitchFamily="34" charset="0"/>
            </a:endParaRPr>
          </a:p>
          <a:p>
            <a:pPr marL="742950" lvl="1" indent="-285750">
              <a:buFont typeface="Wingdings"/>
              <a:buChar char="Ø"/>
            </a:pPr>
            <a:r>
              <a:rPr lang="en-GB" sz="1400" dirty="0">
                <a:latin typeface="Arial" panose="020B0604020202020204" pitchFamily="34" charset="0"/>
                <a:cs typeface="Arial" panose="020B0604020202020204" pitchFamily="34" charset="0"/>
              </a:rPr>
              <a:t>Giving a summary of the vaccine landscape in London in order to help contextualise the problem</a:t>
            </a:r>
          </a:p>
          <a:p>
            <a:pPr marL="742950" lvl="1" indent="-285750">
              <a:buFont typeface="Wingdings"/>
              <a:buChar char="Ø"/>
            </a:pPr>
            <a:r>
              <a:rPr lang="en-GB" sz="1400" dirty="0">
                <a:latin typeface="Arial" panose="020B0604020202020204" pitchFamily="34" charset="0"/>
                <a:cs typeface="Arial" panose="020B0604020202020204" pitchFamily="34" charset="0"/>
              </a:rPr>
              <a:t>Identifying key barriers to </a:t>
            </a:r>
            <a:r>
              <a:rPr lang="en-GB" sz="1400">
                <a:latin typeface="Arial" panose="020B0604020202020204" pitchFamily="34" charset="0"/>
                <a:cs typeface="Arial" panose="020B0604020202020204" pitchFamily="34" charset="0"/>
              </a:rPr>
              <a:t>increasef</a:t>
            </a:r>
            <a:r>
              <a:rPr lang="en-GB" sz="1400" dirty="0">
                <a:latin typeface="Arial" panose="020B0604020202020204" pitchFamily="34" charset="0"/>
                <a:cs typeface="Arial" panose="020B0604020202020204" pitchFamily="34" charset="0"/>
              </a:rPr>
              <a:t> vaccine uptake</a:t>
            </a:r>
          </a:p>
          <a:p>
            <a:pPr marL="742950" lvl="1" indent="-285750">
              <a:buFont typeface="Wingdings"/>
              <a:buChar char="Ø"/>
            </a:pPr>
            <a:r>
              <a:rPr lang="en-GB" sz="1400" dirty="0">
                <a:latin typeface="Arial" panose="020B0604020202020204" pitchFamily="34" charset="0"/>
                <a:cs typeface="Arial" panose="020B0604020202020204" pitchFamily="34" charset="0"/>
              </a:rPr>
              <a:t>Suggesting evidence based / best practice ideas to increase uptake with little to no cost implications for your practice</a:t>
            </a:r>
          </a:p>
          <a:p>
            <a:pPr marL="742950" lvl="1" indent="-285750">
              <a:buFont typeface="Wingdings"/>
              <a:buChar char="Ø"/>
            </a:pPr>
            <a:r>
              <a:rPr lang="en-GB" sz="1400" dirty="0">
                <a:latin typeface="Arial" panose="020B0604020202020204" pitchFamily="34" charset="0"/>
                <a:cs typeface="Arial" panose="020B0604020202020204" pitchFamily="34" charset="0"/>
              </a:rPr>
              <a:t>Highlighting resources available to help with patient discussions.</a:t>
            </a:r>
          </a:p>
          <a:p>
            <a:pPr lvl="1"/>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We are always looking for ways to capture best practice so if you have any suggestions you think we should include in future updates of this toolkit please email </a:t>
            </a:r>
            <a:r>
              <a:rPr lang="en-GB" sz="1600" dirty="0">
                <a:latin typeface="Arial" panose="020B0604020202020204" pitchFamily="34" charset="0"/>
                <a:cs typeface="Arial" panose="020B0604020202020204" pitchFamily="34" charset="0"/>
                <a:hlinkClick r:id="rId2"/>
              </a:rPr>
              <a:t>england.londonimms@nhs.net</a:t>
            </a:r>
            <a:endParaRPr lang="en-GB" sz="16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282027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E99BC73-59F5-4F76-8D08-9C798EC95AA4}"/>
              </a:ext>
            </a:extLst>
          </p:cNvPr>
          <p:cNvSpPr txBox="1"/>
          <p:nvPr/>
        </p:nvSpPr>
        <p:spPr>
          <a:xfrm>
            <a:off x="9444971" y="6946093"/>
            <a:ext cx="231815" cy="246221"/>
          </a:xfrm>
          <a:prstGeom prst="rect">
            <a:avLst/>
          </a:prstGeom>
          <a:noFill/>
        </p:spPr>
        <p:txBody>
          <a:bodyPr wrap="square" rtlCol="0">
            <a:spAutoFit/>
          </a:bodyPr>
          <a:lstStyle/>
          <a:p>
            <a:r>
              <a:rPr lang="en-GB" sz="1000" dirty="0">
                <a:solidFill>
                  <a:schemeClr val="bg1"/>
                </a:solidFill>
                <a:latin typeface="Source Sans Pro" panose="020B0503030403020204" pitchFamily="34" charset="0"/>
                <a:ea typeface="Source Sans Pro" panose="020B0503030403020204" pitchFamily="34" charset="0"/>
              </a:rPr>
              <a:t>3</a:t>
            </a:r>
            <a:endParaRPr lang="en-GB" sz="1400" dirty="0">
              <a:solidFill>
                <a:schemeClr val="bg1"/>
              </a:solidFill>
              <a:latin typeface="Source Sans Pro" panose="020B0503030403020204" pitchFamily="34" charset="0"/>
              <a:ea typeface="Source Sans Pro" panose="020B0503030403020204" pitchFamily="34" charset="0"/>
            </a:endParaRPr>
          </a:p>
        </p:txBody>
      </p:sp>
      <p:sp>
        <p:nvSpPr>
          <p:cNvPr id="56" name="TextBox 55">
            <a:extLst>
              <a:ext uri="{FF2B5EF4-FFF2-40B4-BE49-F238E27FC236}">
                <a16:creationId xmlns:a16="http://schemas.microsoft.com/office/drawing/2014/main" id="{8EFC4FC6-6D06-476F-A698-C6EF70B90602}"/>
              </a:ext>
            </a:extLst>
          </p:cNvPr>
          <p:cNvSpPr txBox="1"/>
          <p:nvPr/>
        </p:nvSpPr>
        <p:spPr>
          <a:xfrm>
            <a:off x="254316"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7" name="TextBox 56">
            <a:extLst>
              <a:ext uri="{FF2B5EF4-FFF2-40B4-BE49-F238E27FC236}">
                <a16:creationId xmlns:a16="http://schemas.microsoft.com/office/drawing/2014/main" id="{E0CD7E06-F5E2-4E37-8756-276B43FD0443}"/>
              </a:ext>
            </a:extLst>
          </p:cNvPr>
          <p:cNvSpPr txBox="1"/>
          <p:nvPr/>
        </p:nvSpPr>
        <p:spPr>
          <a:xfrm>
            <a:off x="1829479"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8" name="TextBox 57">
            <a:extLst>
              <a:ext uri="{FF2B5EF4-FFF2-40B4-BE49-F238E27FC236}">
                <a16:creationId xmlns:a16="http://schemas.microsoft.com/office/drawing/2014/main" id="{92E1EC32-D384-4ACD-AE8D-D1DE2E194351}"/>
              </a:ext>
            </a:extLst>
          </p:cNvPr>
          <p:cNvSpPr txBox="1"/>
          <p:nvPr/>
        </p:nvSpPr>
        <p:spPr>
          <a:xfrm>
            <a:off x="3566986" y="28105"/>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9" name="TextBox 58">
            <a:extLst>
              <a:ext uri="{FF2B5EF4-FFF2-40B4-BE49-F238E27FC236}">
                <a16:creationId xmlns:a16="http://schemas.microsoft.com/office/drawing/2014/main" id="{28E216F4-1D22-44A9-8CED-5F68720DC3F9}"/>
              </a:ext>
            </a:extLst>
          </p:cNvPr>
          <p:cNvSpPr txBox="1"/>
          <p:nvPr/>
        </p:nvSpPr>
        <p:spPr>
          <a:xfrm>
            <a:off x="5248379" y="10183"/>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0" name="TextBox 59">
            <a:extLst>
              <a:ext uri="{FF2B5EF4-FFF2-40B4-BE49-F238E27FC236}">
                <a16:creationId xmlns:a16="http://schemas.microsoft.com/office/drawing/2014/main" id="{C8BCA442-1DAC-455B-BCFA-383849B8CB7C}"/>
              </a:ext>
            </a:extLst>
          </p:cNvPr>
          <p:cNvSpPr txBox="1"/>
          <p:nvPr/>
        </p:nvSpPr>
        <p:spPr>
          <a:xfrm>
            <a:off x="6941081" y="17717"/>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1" name="TextBox 60">
            <a:extLst>
              <a:ext uri="{FF2B5EF4-FFF2-40B4-BE49-F238E27FC236}">
                <a16:creationId xmlns:a16="http://schemas.microsoft.com/office/drawing/2014/main" id="{010561B8-1492-4F94-B449-7ED175434516}"/>
              </a:ext>
            </a:extLst>
          </p:cNvPr>
          <p:cNvSpPr txBox="1"/>
          <p:nvPr/>
        </p:nvSpPr>
        <p:spPr>
          <a:xfrm>
            <a:off x="8680134" y="10182"/>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14" name="TextBox 13">
            <a:extLst>
              <a:ext uri="{FF2B5EF4-FFF2-40B4-BE49-F238E27FC236}">
                <a16:creationId xmlns:a16="http://schemas.microsoft.com/office/drawing/2014/main" id="{72E61F87-48B0-9EFA-7665-34631D6D77AE}"/>
              </a:ext>
            </a:extLst>
          </p:cNvPr>
          <p:cNvSpPr txBox="1"/>
          <p:nvPr/>
        </p:nvSpPr>
        <p:spPr>
          <a:xfrm>
            <a:off x="480665" y="528437"/>
            <a:ext cx="84692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err="1">
                <a:solidFill>
                  <a:srgbClr val="0072C6"/>
                </a:solidFill>
                <a:latin typeface="Arial"/>
                <a:cs typeface="Arial"/>
              </a:rPr>
              <a:t>Snomed</a:t>
            </a:r>
            <a:r>
              <a:rPr lang="en-US" sz="3600" b="1" dirty="0">
                <a:solidFill>
                  <a:srgbClr val="0072C6"/>
                </a:solidFill>
                <a:latin typeface="Arial"/>
                <a:cs typeface="Arial"/>
              </a:rPr>
              <a:t> Codes for MMR Vaccinations</a:t>
            </a:r>
          </a:p>
        </p:txBody>
      </p:sp>
      <p:sp>
        <p:nvSpPr>
          <p:cNvPr id="4" name="TextBox 3">
            <a:extLst>
              <a:ext uri="{FF2B5EF4-FFF2-40B4-BE49-F238E27FC236}">
                <a16:creationId xmlns:a16="http://schemas.microsoft.com/office/drawing/2014/main" id="{E33E266F-F792-5BF7-A3FC-041A0292748B}"/>
              </a:ext>
            </a:extLst>
          </p:cNvPr>
          <p:cNvSpPr txBox="1"/>
          <p:nvPr/>
        </p:nvSpPr>
        <p:spPr>
          <a:xfrm>
            <a:off x="475056" y="1500987"/>
            <a:ext cx="907055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In addition to the codes for the MMR vaccine, GP practices may find it useful to have the following codes:</a:t>
            </a:r>
            <a:endParaRPr lang="en-US" dirty="0"/>
          </a:p>
          <a:p>
            <a:endParaRPr lang="en-US" sz="1600" dirty="0">
              <a:cs typeface="Calibri"/>
            </a:endParaRPr>
          </a:p>
          <a:p>
            <a:pPr algn="l"/>
            <a:endParaRPr lang="en-US" dirty="0">
              <a:cs typeface="Calibri"/>
            </a:endParaRPr>
          </a:p>
        </p:txBody>
      </p:sp>
      <p:graphicFrame>
        <p:nvGraphicFramePr>
          <p:cNvPr id="3" name="Table 2">
            <a:extLst>
              <a:ext uri="{FF2B5EF4-FFF2-40B4-BE49-F238E27FC236}">
                <a16:creationId xmlns:a16="http://schemas.microsoft.com/office/drawing/2014/main" id="{BC4C4305-AFCD-657F-5A81-E6D5A1D31DC9}"/>
              </a:ext>
            </a:extLst>
          </p:cNvPr>
          <p:cNvGraphicFramePr>
            <a:graphicFrameLocks noGrp="1"/>
          </p:cNvGraphicFramePr>
          <p:nvPr>
            <p:extLst>
              <p:ext uri="{D42A27DB-BD31-4B8C-83A1-F6EECF244321}">
                <p14:modId xmlns:p14="http://schemas.microsoft.com/office/powerpoint/2010/main" val="2565975587"/>
              </p:ext>
            </p:extLst>
          </p:nvPr>
        </p:nvGraphicFramePr>
        <p:xfrm>
          <a:off x="393879" y="2115616"/>
          <a:ext cx="9051092" cy="1115712"/>
        </p:xfrm>
        <a:graphic>
          <a:graphicData uri="http://schemas.openxmlformats.org/drawingml/2006/table">
            <a:tbl>
              <a:tblPr firstRow="1" bandRow="1">
                <a:tableStyleId>{5C22544A-7EE6-4342-B048-85BDC9FD1C3A}</a:tableStyleId>
              </a:tblPr>
              <a:tblGrid>
                <a:gridCol w="5512319">
                  <a:extLst>
                    <a:ext uri="{9D8B030D-6E8A-4147-A177-3AD203B41FA5}">
                      <a16:colId xmlns:a16="http://schemas.microsoft.com/office/drawing/2014/main" val="2204216378"/>
                    </a:ext>
                  </a:extLst>
                </a:gridCol>
                <a:gridCol w="3538773">
                  <a:extLst>
                    <a:ext uri="{9D8B030D-6E8A-4147-A177-3AD203B41FA5}">
                      <a16:colId xmlns:a16="http://schemas.microsoft.com/office/drawing/2014/main" val="1866338787"/>
                    </a:ext>
                  </a:extLst>
                </a:gridCol>
              </a:tblGrid>
              <a:tr h="744872">
                <a:tc>
                  <a:txBody>
                    <a:bodyPr/>
                    <a:lstStyle/>
                    <a:p>
                      <a:pPr marL="0" algn="ctr" rtl="0" eaLnBrk="1" latinLnBrk="0" hangingPunct="1">
                        <a:spcBef>
                          <a:spcPts val="0"/>
                        </a:spcBef>
                        <a:spcAft>
                          <a:spcPts val="0"/>
                        </a:spcAft>
                      </a:pPr>
                      <a:r>
                        <a:rPr lang="en-GB" sz="1400" kern="1200" dirty="0">
                          <a:effectLst/>
                          <a:latin typeface="Arial" panose="020B0604020202020204" pitchFamily="34" charset="0"/>
                          <a:cs typeface="Arial" panose="020B0604020202020204" pitchFamily="34" charset="0"/>
                        </a:rPr>
                        <a:t>Descriptor</a:t>
                      </a:r>
                      <a:endParaRPr lang="en-GB" sz="1400" dirty="0">
                        <a:effectLst/>
                        <a:latin typeface="Arial" panose="020B0604020202020204" pitchFamily="34" charset="0"/>
                        <a:cs typeface="Arial" panose="020B0604020202020204" pitchFamily="34" charset="0"/>
                      </a:endParaRPr>
                    </a:p>
                  </a:txBody>
                  <a:tcPr marL="0" marR="0" marT="0" marB="0" anchor="ctr"/>
                </a:tc>
                <a:tc>
                  <a:txBody>
                    <a:bodyPr/>
                    <a:lstStyle/>
                    <a:p>
                      <a:pPr marL="0" algn="ctr" rtl="0" eaLnBrk="1" latinLnBrk="0" hangingPunct="1">
                        <a:spcBef>
                          <a:spcPts val="0"/>
                        </a:spcBef>
                        <a:spcAft>
                          <a:spcPts val="0"/>
                        </a:spcAft>
                      </a:pPr>
                      <a:r>
                        <a:rPr lang="en-GB" sz="1400" kern="1200">
                          <a:effectLst/>
                          <a:latin typeface="Arial" panose="020B0604020202020204" pitchFamily="34" charset="0"/>
                          <a:cs typeface="Arial" panose="020B0604020202020204" pitchFamily="34" charset="0"/>
                        </a:rPr>
                        <a:t>SNOMED Concept ID</a:t>
                      </a:r>
                      <a:endParaRPr lang="en-GB" sz="140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47119862"/>
                  </a:ext>
                </a:extLst>
              </a:tr>
              <a:tr h="370840">
                <a:tc>
                  <a:txBody>
                    <a:bodyPr/>
                    <a:lstStyle/>
                    <a:p>
                      <a:pPr marL="0" algn="l" rtl="0" eaLnBrk="1" latinLnBrk="0" hangingPunct="1">
                        <a:spcBef>
                          <a:spcPts val="0"/>
                        </a:spcBef>
                        <a:spcAft>
                          <a:spcPts val="0"/>
                        </a:spcAft>
                      </a:pPr>
                      <a:r>
                        <a:rPr lang="en-GB" sz="1200" kern="1200" dirty="0">
                          <a:effectLst/>
                          <a:latin typeface="Arial" panose="020B0604020202020204" pitchFamily="34" charset="0"/>
                          <a:cs typeface="Arial" panose="020B0604020202020204" pitchFamily="34" charset="0"/>
                        </a:rPr>
                        <a:t>MMR catch-up vaccine invite – enhanced services administration (1</a:t>
                      </a:r>
                      <a:r>
                        <a:rPr lang="en-GB" sz="1200" kern="1200" baseline="30000" dirty="0">
                          <a:effectLst/>
                          <a:latin typeface="Arial" panose="020B0604020202020204" pitchFamily="34" charset="0"/>
                          <a:cs typeface="Arial" panose="020B0604020202020204" pitchFamily="34" charset="0"/>
                        </a:rPr>
                        <a:t>st</a:t>
                      </a:r>
                      <a:r>
                        <a:rPr lang="en-GB" sz="1200" kern="1200" dirty="0">
                          <a:effectLst/>
                          <a:latin typeface="Arial" panose="020B0604020202020204" pitchFamily="34" charset="0"/>
                          <a:cs typeface="Arial" panose="020B0604020202020204" pitchFamily="34" charset="0"/>
                        </a:rPr>
                        <a:t> and 2</a:t>
                      </a:r>
                      <a:r>
                        <a:rPr lang="en-GB" sz="1200" kern="1200" baseline="30000" dirty="0">
                          <a:effectLst/>
                          <a:latin typeface="Arial" panose="020B0604020202020204" pitchFamily="34" charset="0"/>
                          <a:cs typeface="Arial" panose="020B0604020202020204" pitchFamily="34" charset="0"/>
                        </a:rPr>
                        <a:t>nd</a:t>
                      </a:r>
                      <a:r>
                        <a:rPr lang="en-GB" sz="1200" kern="1200" dirty="0">
                          <a:effectLst/>
                          <a:latin typeface="Arial" panose="020B0604020202020204" pitchFamily="34" charset="0"/>
                          <a:cs typeface="Arial" panose="020B0604020202020204" pitchFamily="34" charset="0"/>
                        </a:rPr>
                        <a:t> Dose)</a:t>
                      </a:r>
                      <a:endParaRPr lang="en-GB" dirty="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0"/>
                        </a:spcAft>
                      </a:pPr>
                      <a:r>
                        <a:rPr lang="en-GB" sz="1200" dirty="0">
                          <a:effectLst/>
                          <a:latin typeface="Arial" panose="020B0604020202020204" pitchFamily="34" charset="0"/>
                          <a:cs typeface="Arial" panose="020B0604020202020204" pitchFamily="34" charset="0"/>
                        </a:rPr>
                        <a:t>505001000000109</a:t>
                      </a:r>
                    </a:p>
                  </a:txBody>
                  <a:tcPr marL="0" marR="0" marT="0" marB="0" anchor="ctr"/>
                </a:tc>
                <a:extLst>
                  <a:ext uri="{0D108BD9-81ED-4DB2-BD59-A6C34878D82A}">
                    <a16:rowId xmlns:a16="http://schemas.microsoft.com/office/drawing/2014/main" val="828963510"/>
                  </a:ext>
                </a:extLst>
              </a:tr>
            </a:tbl>
          </a:graphicData>
        </a:graphic>
      </p:graphicFrame>
      <p:pic>
        <p:nvPicPr>
          <p:cNvPr id="9" name="Picture 14">
            <a:extLst>
              <a:ext uri="{FF2B5EF4-FFF2-40B4-BE49-F238E27FC236}">
                <a16:creationId xmlns:a16="http://schemas.microsoft.com/office/drawing/2014/main" id="{2CFF8ED8-85D6-E8B4-BEB6-ECD71B3871D5}"/>
              </a:ext>
            </a:extLst>
          </p:cNvPr>
          <p:cNvPicPr>
            <a:picLocks noChangeAspect="1"/>
          </p:cNvPicPr>
          <p:nvPr/>
        </p:nvPicPr>
        <p:blipFill>
          <a:blip r:embed="rId2"/>
          <a:stretch>
            <a:fillRect/>
          </a:stretch>
        </p:blipFill>
        <p:spPr>
          <a:xfrm>
            <a:off x="468432" y="6081763"/>
            <a:ext cx="12363362" cy="642415"/>
          </a:xfrm>
          <a:prstGeom prst="rect">
            <a:avLst/>
          </a:prstGeom>
        </p:spPr>
      </p:pic>
      <p:grpSp>
        <p:nvGrpSpPr>
          <p:cNvPr id="2" name="Group 1">
            <a:extLst>
              <a:ext uri="{FF2B5EF4-FFF2-40B4-BE49-F238E27FC236}">
                <a16:creationId xmlns:a16="http://schemas.microsoft.com/office/drawing/2014/main" id="{B818EA0F-FCF6-24BC-2AF6-24FF55110F14}"/>
              </a:ext>
            </a:extLst>
          </p:cNvPr>
          <p:cNvGrpSpPr/>
          <p:nvPr/>
        </p:nvGrpSpPr>
        <p:grpSpPr>
          <a:xfrm>
            <a:off x="-104774" y="6908484"/>
            <a:ext cx="10296524" cy="425772"/>
            <a:chOff x="-597882" y="6048462"/>
            <a:chExt cx="9814514" cy="405840"/>
          </a:xfrm>
        </p:grpSpPr>
        <p:sp>
          <p:nvSpPr>
            <p:cNvPr id="13" name="Rectangle 12">
              <a:extLst>
                <a:ext uri="{FF2B5EF4-FFF2-40B4-BE49-F238E27FC236}">
                  <a16:creationId xmlns:a16="http://schemas.microsoft.com/office/drawing/2014/main" id="{259C5FBC-4E0A-92EF-0CF2-5DD15E8D5922}"/>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15" name="TextBox 14">
              <a:extLst>
                <a:ext uri="{FF2B5EF4-FFF2-40B4-BE49-F238E27FC236}">
                  <a16:creationId xmlns:a16="http://schemas.microsoft.com/office/drawing/2014/main" id="{2CD5CAAA-4492-2D2E-09A1-5A9F9E782F42}"/>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16" name="Rectangle 15">
              <a:extLst>
                <a:ext uri="{FF2B5EF4-FFF2-40B4-BE49-F238E27FC236}">
                  <a16:creationId xmlns:a16="http://schemas.microsoft.com/office/drawing/2014/main" id="{C2689F4B-C301-64D7-B5F3-9A31BB297227}"/>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17" name="TextBox 16">
              <a:extLst>
                <a:ext uri="{FF2B5EF4-FFF2-40B4-BE49-F238E27FC236}">
                  <a16:creationId xmlns:a16="http://schemas.microsoft.com/office/drawing/2014/main" id="{082C1B0E-8440-8B44-BBD9-2EB357AF1797}"/>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18" name="Rectangle 17">
            <a:extLst>
              <a:ext uri="{FF2B5EF4-FFF2-40B4-BE49-F238E27FC236}">
                <a16:creationId xmlns:a16="http://schemas.microsoft.com/office/drawing/2014/main" id="{2FBD2D10-6088-8F97-A1F2-0753DECD1A0A}"/>
              </a:ext>
            </a:extLst>
          </p:cNvPr>
          <p:cNvSpPr/>
          <p:nvPr/>
        </p:nvSpPr>
        <p:spPr>
          <a:xfrm>
            <a:off x="9294285" y="6917365"/>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17</a:t>
            </a:r>
          </a:p>
        </p:txBody>
      </p:sp>
    </p:spTree>
    <p:extLst>
      <p:ext uri="{BB962C8B-B14F-4D97-AF65-F5344CB8AC3E}">
        <p14:creationId xmlns:p14="http://schemas.microsoft.com/office/powerpoint/2010/main" val="328183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E99BC73-59F5-4F76-8D08-9C798EC95AA4}"/>
              </a:ext>
            </a:extLst>
          </p:cNvPr>
          <p:cNvSpPr txBox="1"/>
          <p:nvPr/>
        </p:nvSpPr>
        <p:spPr>
          <a:xfrm>
            <a:off x="9444971" y="6946093"/>
            <a:ext cx="231815" cy="246221"/>
          </a:xfrm>
          <a:prstGeom prst="rect">
            <a:avLst/>
          </a:prstGeom>
          <a:noFill/>
        </p:spPr>
        <p:txBody>
          <a:bodyPr wrap="square" rtlCol="0">
            <a:spAutoFit/>
          </a:bodyPr>
          <a:lstStyle/>
          <a:p>
            <a:r>
              <a:rPr lang="en-GB" sz="1000" dirty="0">
                <a:solidFill>
                  <a:schemeClr val="bg1"/>
                </a:solidFill>
                <a:latin typeface="Source Sans Pro" panose="020B0503030403020204" pitchFamily="34" charset="0"/>
                <a:ea typeface="Source Sans Pro" panose="020B0503030403020204" pitchFamily="34" charset="0"/>
              </a:rPr>
              <a:t>3</a:t>
            </a:r>
            <a:endParaRPr lang="en-GB" sz="1400" dirty="0">
              <a:solidFill>
                <a:schemeClr val="bg1"/>
              </a:solidFill>
              <a:latin typeface="Source Sans Pro" panose="020B0503030403020204" pitchFamily="34" charset="0"/>
              <a:ea typeface="Source Sans Pro" panose="020B0503030403020204" pitchFamily="34" charset="0"/>
            </a:endParaRPr>
          </a:p>
        </p:txBody>
      </p:sp>
      <p:sp>
        <p:nvSpPr>
          <p:cNvPr id="56" name="TextBox 55">
            <a:extLst>
              <a:ext uri="{FF2B5EF4-FFF2-40B4-BE49-F238E27FC236}">
                <a16:creationId xmlns:a16="http://schemas.microsoft.com/office/drawing/2014/main" id="{8EFC4FC6-6D06-476F-A698-C6EF70B90602}"/>
              </a:ext>
            </a:extLst>
          </p:cNvPr>
          <p:cNvSpPr txBox="1"/>
          <p:nvPr/>
        </p:nvSpPr>
        <p:spPr>
          <a:xfrm>
            <a:off x="254316"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7" name="TextBox 56">
            <a:extLst>
              <a:ext uri="{FF2B5EF4-FFF2-40B4-BE49-F238E27FC236}">
                <a16:creationId xmlns:a16="http://schemas.microsoft.com/office/drawing/2014/main" id="{E0CD7E06-F5E2-4E37-8756-276B43FD0443}"/>
              </a:ext>
            </a:extLst>
          </p:cNvPr>
          <p:cNvSpPr txBox="1"/>
          <p:nvPr/>
        </p:nvSpPr>
        <p:spPr>
          <a:xfrm>
            <a:off x="1829479"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8" name="TextBox 57">
            <a:extLst>
              <a:ext uri="{FF2B5EF4-FFF2-40B4-BE49-F238E27FC236}">
                <a16:creationId xmlns:a16="http://schemas.microsoft.com/office/drawing/2014/main" id="{92E1EC32-D384-4ACD-AE8D-D1DE2E194351}"/>
              </a:ext>
            </a:extLst>
          </p:cNvPr>
          <p:cNvSpPr txBox="1"/>
          <p:nvPr/>
        </p:nvSpPr>
        <p:spPr>
          <a:xfrm>
            <a:off x="3566986" y="28105"/>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9" name="TextBox 58">
            <a:extLst>
              <a:ext uri="{FF2B5EF4-FFF2-40B4-BE49-F238E27FC236}">
                <a16:creationId xmlns:a16="http://schemas.microsoft.com/office/drawing/2014/main" id="{28E216F4-1D22-44A9-8CED-5F68720DC3F9}"/>
              </a:ext>
            </a:extLst>
          </p:cNvPr>
          <p:cNvSpPr txBox="1"/>
          <p:nvPr/>
        </p:nvSpPr>
        <p:spPr>
          <a:xfrm>
            <a:off x="5248379" y="10183"/>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0" name="TextBox 59">
            <a:extLst>
              <a:ext uri="{FF2B5EF4-FFF2-40B4-BE49-F238E27FC236}">
                <a16:creationId xmlns:a16="http://schemas.microsoft.com/office/drawing/2014/main" id="{C8BCA442-1DAC-455B-BCFA-383849B8CB7C}"/>
              </a:ext>
            </a:extLst>
          </p:cNvPr>
          <p:cNvSpPr txBox="1"/>
          <p:nvPr/>
        </p:nvSpPr>
        <p:spPr>
          <a:xfrm>
            <a:off x="6941081" y="17717"/>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1" name="TextBox 60">
            <a:extLst>
              <a:ext uri="{FF2B5EF4-FFF2-40B4-BE49-F238E27FC236}">
                <a16:creationId xmlns:a16="http://schemas.microsoft.com/office/drawing/2014/main" id="{010561B8-1492-4F94-B449-7ED175434516}"/>
              </a:ext>
            </a:extLst>
          </p:cNvPr>
          <p:cNvSpPr txBox="1"/>
          <p:nvPr/>
        </p:nvSpPr>
        <p:spPr>
          <a:xfrm>
            <a:off x="8680134" y="10182"/>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14" name="TextBox 13">
            <a:extLst>
              <a:ext uri="{FF2B5EF4-FFF2-40B4-BE49-F238E27FC236}">
                <a16:creationId xmlns:a16="http://schemas.microsoft.com/office/drawing/2014/main" id="{72E61F87-48B0-9EFA-7665-34631D6D77AE}"/>
              </a:ext>
            </a:extLst>
          </p:cNvPr>
          <p:cNvSpPr txBox="1"/>
          <p:nvPr/>
        </p:nvSpPr>
        <p:spPr>
          <a:xfrm>
            <a:off x="480665" y="528437"/>
            <a:ext cx="84692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err="1">
                <a:solidFill>
                  <a:srgbClr val="0072C6"/>
                </a:solidFill>
                <a:latin typeface="Arial"/>
                <a:cs typeface="Arial"/>
              </a:rPr>
              <a:t>Snomed</a:t>
            </a:r>
            <a:r>
              <a:rPr lang="en-US" sz="3600" b="1" dirty="0">
                <a:solidFill>
                  <a:srgbClr val="0072C6"/>
                </a:solidFill>
                <a:latin typeface="Arial"/>
                <a:cs typeface="Arial"/>
              </a:rPr>
              <a:t> Codes for MMR Vaccinations</a:t>
            </a:r>
          </a:p>
        </p:txBody>
      </p:sp>
      <p:sp>
        <p:nvSpPr>
          <p:cNvPr id="13" name="TextBox 12">
            <a:extLst>
              <a:ext uri="{FF2B5EF4-FFF2-40B4-BE49-F238E27FC236}">
                <a16:creationId xmlns:a16="http://schemas.microsoft.com/office/drawing/2014/main" id="{80F1A9C4-05B4-0AE8-0E42-EBAAFBFDBF12}"/>
              </a:ext>
            </a:extLst>
          </p:cNvPr>
          <p:cNvSpPr txBox="1"/>
          <p:nvPr/>
        </p:nvSpPr>
        <p:spPr>
          <a:xfrm>
            <a:off x="548112" y="1644339"/>
            <a:ext cx="9289819" cy="51297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aphicFrame>
        <p:nvGraphicFramePr>
          <p:cNvPr id="24" name="Table 23">
            <a:extLst>
              <a:ext uri="{FF2B5EF4-FFF2-40B4-BE49-F238E27FC236}">
                <a16:creationId xmlns:a16="http://schemas.microsoft.com/office/drawing/2014/main" id="{3C4C2C9F-332D-1DAC-E81A-AE03AFC9ACF1}"/>
              </a:ext>
            </a:extLst>
          </p:cNvPr>
          <p:cNvGraphicFramePr>
            <a:graphicFrameLocks noGrp="1"/>
          </p:cNvGraphicFramePr>
          <p:nvPr>
            <p:extLst>
              <p:ext uri="{D42A27DB-BD31-4B8C-83A1-F6EECF244321}">
                <p14:modId xmlns:p14="http://schemas.microsoft.com/office/powerpoint/2010/main" val="1034701711"/>
              </p:ext>
            </p:extLst>
          </p:nvPr>
        </p:nvGraphicFramePr>
        <p:xfrm>
          <a:off x="147638" y="1419866"/>
          <a:ext cx="9529148" cy="4054878"/>
        </p:xfrm>
        <a:graphic>
          <a:graphicData uri="http://schemas.openxmlformats.org/drawingml/2006/table">
            <a:tbl>
              <a:tblPr firstRow="1" firstCol="1" bandRow="1">
                <a:tableStyleId>{5C22544A-7EE6-4342-B048-85BDC9FD1C3A}</a:tableStyleId>
              </a:tblPr>
              <a:tblGrid>
                <a:gridCol w="7584342">
                  <a:extLst>
                    <a:ext uri="{9D8B030D-6E8A-4147-A177-3AD203B41FA5}">
                      <a16:colId xmlns:a16="http://schemas.microsoft.com/office/drawing/2014/main" val="3556923361"/>
                    </a:ext>
                  </a:extLst>
                </a:gridCol>
                <a:gridCol w="1944806">
                  <a:extLst>
                    <a:ext uri="{9D8B030D-6E8A-4147-A177-3AD203B41FA5}">
                      <a16:colId xmlns:a16="http://schemas.microsoft.com/office/drawing/2014/main" val="220334878"/>
                    </a:ext>
                  </a:extLst>
                </a:gridCol>
              </a:tblGrid>
              <a:tr h="856742">
                <a:tc gridSpan="2">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VI002. The percentage of children who reached 18 months old in the preceding 12 months, who have received at least 1 dose of MMR between the ages of 12 and 18 months (NICE 2020 menu ID: NM198)</a:t>
                      </a:r>
                      <a:endParaRPr lang="en-US" sz="1200" dirty="0">
                        <a:effectLst/>
                        <a:latin typeface="Arial" panose="020B0604020202020204" pitchFamily="34" charset="0"/>
                        <a:cs typeface="Arial" panose="020B0604020202020204" pitchFamily="34" charset="0"/>
                      </a:endParaRPr>
                    </a:p>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Points: 18</a:t>
                      </a:r>
                      <a:endParaRPr lang="en-US" sz="1200" dirty="0">
                        <a:effectLst/>
                        <a:latin typeface="Arial" panose="020B0604020202020204" pitchFamily="34" charset="0"/>
                        <a:cs typeface="Arial" panose="020B0604020202020204" pitchFamily="34" charset="0"/>
                      </a:endParaRPr>
                    </a:p>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Achievement Thresholds: 95%</a:t>
                      </a:r>
                      <a:endParaRPr lang="en-US" sz="1200" dirty="0">
                        <a:effectLst/>
                        <a:latin typeface="Arial" panose="020B0604020202020204" pitchFamily="34" charset="0"/>
                        <a:cs typeface="Arial" panose="020B0604020202020204" pitchFamily="34" charset="0"/>
                      </a:endParaRPr>
                    </a:p>
                    <a:p>
                      <a:pPr marL="0" algn="l" rtl="0" eaLnBrk="1" latinLnBrk="0" hangingPunct="1">
                        <a:spcBef>
                          <a:spcPts val="0"/>
                        </a:spcBef>
                        <a:spcAft>
                          <a:spcPts val="1000"/>
                        </a:spcAft>
                      </a:pPr>
                      <a:endParaRPr lang="en-US" sz="1200" dirty="0">
                        <a:effectLst/>
                        <a:latin typeface="Arial" panose="020B0604020202020204" pitchFamily="34" charset="0"/>
                        <a:cs typeface="Arial" panose="020B0604020202020204" pitchFamily="34" charset="0"/>
                      </a:endParaRPr>
                    </a:p>
                  </a:txBody>
                  <a:tcPr marL="0" marR="0" marT="0" marB="0" anchor="ctr"/>
                </a:tc>
                <a:tc hMerge="1">
                  <a:txBody>
                    <a:bodyPr/>
                    <a:lstStyle/>
                    <a:p>
                      <a:endParaRPr lang="en-GB"/>
                    </a:p>
                  </a:txBody>
                  <a:tcPr/>
                </a:tc>
                <a:extLst>
                  <a:ext uri="{0D108BD9-81ED-4DB2-BD59-A6C34878D82A}">
                    <a16:rowId xmlns:a16="http://schemas.microsoft.com/office/drawing/2014/main" val="1364763635"/>
                  </a:ext>
                </a:extLst>
              </a:tr>
              <a:tr h="126365">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Term</a:t>
                      </a:r>
                      <a:endParaRPr lang="en-US">
                        <a:effectLst/>
                        <a:latin typeface="Arial" panose="020B0604020202020204" pitchFamily="34" charset="0"/>
                        <a:cs typeface="Arial" panose="020B0604020202020204" pitchFamily="34" charset="0"/>
                      </a:endParaRPr>
                    </a:p>
                  </a:txBody>
                  <a:tcPr marL="0" marR="0" marT="0" marB="0" anchor="ctr"/>
                </a:tc>
                <a:tc>
                  <a:txBody>
                    <a:bodyPr/>
                    <a:lstStyle/>
                    <a:p>
                      <a:r>
                        <a:rPr lang="en-US" sz="1200" kern="1200" dirty="0">
                          <a:effectLst/>
                          <a:latin typeface="Arial" panose="020B0604020202020204" pitchFamily="34" charset="0"/>
                          <a:cs typeface="Arial" panose="020B0604020202020204" pitchFamily="34" charset="0"/>
                        </a:rPr>
                        <a:t>Concept ID</a:t>
                      </a:r>
                      <a:endParaRPr lang="en-GB" dirty="0"/>
                    </a:p>
                  </a:txBody>
                  <a:tcPr marL="0" marR="0" marT="0" marB="0" anchor="ctr"/>
                </a:tc>
                <a:extLst>
                  <a:ext uri="{0D108BD9-81ED-4DB2-BD59-A6C34878D82A}">
                    <a16:rowId xmlns:a16="http://schemas.microsoft.com/office/drawing/2014/main" val="4236073544"/>
                  </a:ext>
                </a:extLst>
              </a:tr>
              <a:tr h="126365">
                <a:tc gridSpan="2">
                  <a:txBody>
                    <a:bodyPr/>
                    <a:lstStyle/>
                    <a:p>
                      <a:pPr marL="0" algn="ctr" rtl="0" eaLnBrk="1" latinLnBrk="0" hangingPunct="1">
                        <a:spcBef>
                          <a:spcPts val="0"/>
                        </a:spcBef>
                        <a:spcAft>
                          <a:spcPts val="1000"/>
                        </a:spcAft>
                      </a:pPr>
                      <a:endParaRPr lang="en-US">
                        <a:effectLst/>
                        <a:latin typeface="Arial" panose="020B0604020202020204" pitchFamily="34" charset="0"/>
                        <a:cs typeface="Arial" panose="020B0604020202020204" pitchFamily="34" charset="0"/>
                      </a:endParaRPr>
                    </a:p>
                  </a:txBody>
                  <a:tcPr marL="0" marR="0" marT="0" marB="0" anchor="ctr"/>
                </a:tc>
                <a:tc hMerge="1">
                  <a:txBody>
                    <a:bodyPr/>
                    <a:lstStyle/>
                    <a:p>
                      <a:endParaRPr lang="en-GB"/>
                    </a:p>
                  </a:txBody>
                  <a:tcPr/>
                </a:tc>
                <a:extLst>
                  <a:ext uri="{0D108BD9-81ED-4DB2-BD59-A6C34878D82A}">
                    <a16:rowId xmlns:a16="http://schemas.microsoft.com/office/drawing/2014/main" val="1002673436"/>
                  </a:ext>
                </a:extLst>
              </a:tr>
              <a:tr h="373253">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M-M-RVAXPRO vaccine powder and solvent for suspension for injection 0.5ml pre-filled syringes (Merck Sharp &amp; Dohme Ltd)</a:t>
                      </a:r>
                      <a:endParaRPr lang="en-US">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13968211000001108</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573421262"/>
                  </a:ext>
                </a:extLst>
              </a:tr>
              <a:tr h="373253">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Measles, Mumps and Rubella vaccine (live) powder and solvent for suspension for injection 0.5ml pre-filled syringes</a:t>
                      </a:r>
                      <a:endParaRPr lang="en-US" dirty="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14015211000001108</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941937834"/>
                  </a:ext>
                </a:extLst>
              </a:tr>
              <a:tr h="373253">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Priorix vaccine powder and solvent for solution for injection 0.5ml pre-filled syringes (GlaxoSmithKline UK Ltd)</a:t>
                      </a:r>
                      <a:endParaRPr lang="en-US">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34925111000001104</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500599610"/>
                  </a:ext>
                </a:extLst>
              </a:tr>
              <a:tr h="373253">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Measles, Mumps and Rubella vaccine (live) powder and solvent for solution for injection 0.5ml pre-filled syringes</a:t>
                      </a:r>
                      <a:endParaRPr lang="en-US">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34938511000001103</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767270564"/>
                  </a:ext>
                </a:extLst>
              </a:tr>
              <a:tr h="420900">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Priorix vaccine powder and solvent for solution for injection 0.5ml vials (GlaxoSmithKline UK Ltd)</a:t>
                      </a:r>
                      <a:endParaRPr lang="en-US">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4621611000001106</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328372441"/>
                  </a:ext>
                </a:extLst>
              </a:tr>
              <a:tr h="373253">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M-M-R II vaccine powder and solvent for solution for injection 0.5ml vials (Merck Sharp &amp; Dohme Ltd)</a:t>
                      </a:r>
                      <a:endParaRPr lang="en-US">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4830211000001107</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85620469"/>
                  </a:ext>
                </a:extLst>
              </a:tr>
            </a:tbl>
          </a:graphicData>
        </a:graphic>
      </p:graphicFrame>
      <p:graphicFrame>
        <p:nvGraphicFramePr>
          <p:cNvPr id="26" name="Table 25">
            <a:extLst>
              <a:ext uri="{FF2B5EF4-FFF2-40B4-BE49-F238E27FC236}">
                <a16:creationId xmlns:a16="http://schemas.microsoft.com/office/drawing/2014/main" id="{AAD29D7A-A02D-B3D7-67B2-E1DEF0592351}"/>
              </a:ext>
            </a:extLst>
          </p:cNvPr>
          <p:cNvGraphicFramePr>
            <a:graphicFrameLocks noGrp="1"/>
          </p:cNvGraphicFramePr>
          <p:nvPr>
            <p:extLst>
              <p:ext uri="{D42A27DB-BD31-4B8C-83A1-F6EECF244321}">
                <p14:modId xmlns:p14="http://schemas.microsoft.com/office/powerpoint/2010/main" val="3010257287"/>
              </p:ext>
            </p:extLst>
          </p:nvPr>
        </p:nvGraphicFramePr>
        <p:xfrm>
          <a:off x="147638" y="5564505"/>
          <a:ext cx="9529148" cy="1165476"/>
        </p:xfrm>
        <a:graphic>
          <a:graphicData uri="http://schemas.openxmlformats.org/drawingml/2006/table">
            <a:tbl>
              <a:tblPr firstRow="1" firstCol="1" bandRow="1">
                <a:tableStyleId>{5C22544A-7EE6-4342-B048-85BDC9FD1C3A}</a:tableStyleId>
              </a:tblPr>
              <a:tblGrid>
                <a:gridCol w="7594282">
                  <a:extLst>
                    <a:ext uri="{9D8B030D-6E8A-4147-A177-3AD203B41FA5}">
                      <a16:colId xmlns:a16="http://schemas.microsoft.com/office/drawing/2014/main" val="869197883"/>
                    </a:ext>
                  </a:extLst>
                </a:gridCol>
                <a:gridCol w="1934866">
                  <a:extLst>
                    <a:ext uri="{9D8B030D-6E8A-4147-A177-3AD203B41FA5}">
                      <a16:colId xmlns:a16="http://schemas.microsoft.com/office/drawing/2014/main" val="1894349358"/>
                    </a:ext>
                  </a:extLst>
                </a:gridCol>
              </a:tblGrid>
              <a:tr h="210734">
                <a:tc gridSpan="2">
                  <a:txBody>
                    <a:bodyPr/>
                    <a:lstStyle/>
                    <a:p>
                      <a:pPr marL="0" algn="ctr"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Vaccination given MMR 1</a:t>
                      </a:r>
                      <a:r>
                        <a:rPr lang="en-US" sz="1200" kern="1200" baseline="30000" dirty="0">
                          <a:effectLst/>
                          <a:latin typeface="Arial" panose="020B0604020202020204" pitchFamily="34" charset="0"/>
                          <a:cs typeface="Arial" panose="020B0604020202020204" pitchFamily="34" charset="0"/>
                        </a:rPr>
                        <a:t>st</a:t>
                      </a:r>
                      <a:r>
                        <a:rPr lang="en-US" sz="1200" kern="1200" dirty="0">
                          <a:effectLst/>
                          <a:latin typeface="Arial" panose="020B0604020202020204" pitchFamily="34" charset="0"/>
                          <a:cs typeface="Arial" panose="020B0604020202020204" pitchFamily="34" charset="0"/>
                        </a:rPr>
                        <a:t> Vaccinations SNOMED CT</a:t>
                      </a:r>
                      <a:endParaRPr lang="en-US" dirty="0">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157540129"/>
                  </a:ext>
                </a:extLst>
              </a:tr>
              <a:tr h="372004">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Measles, mumps, and rubella vaccination given</a:t>
                      </a:r>
                      <a:endParaRPr lang="en-US">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150971000119104</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541895368"/>
                  </a:ext>
                </a:extLst>
              </a:tr>
              <a:tr h="372004">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Measles mumps and rubella vaccination - first dose</a:t>
                      </a:r>
                      <a:endParaRPr lang="en-US" dirty="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308081000000105</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600141696"/>
                  </a:ext>
                </a:extLst>
              </a:tr>
              <a:tr h="210734">
                <a:tc>
                  <a:txBody>
                    <a:bodyPr/>
                    <a:lstStyle/>
                    <a:p>
                      <a:pPr marL="0" algn="l" rtl="0" eaLnBrk="1" latinLnBrk="0" hangingPunct="1">
                        <a:spcBef>
                          <a:spcPts val="0"/>
                        </a:spcBef>
                        <a:spcAft>
                          <a:spcPts val="1000"/>
                        </a:spcAft>
                      </a:pPr>
                      <a:r>
                        <a:rPr lang="en-US" sz="1200" kern="1200" dirty="0">
                          <a:effectLst/>
                        </a:rPr>
                        <a:t>Measles-mumps-rubella vaccination</a:t>
                      </a:r>
                      <a:endParaRPr lang="en-US" dirty="0">
                        <a:effectLst/>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38598009</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539236639"/>
                  </a:ext>
                </a:extLst>
              </a:tr>
            </a:tbl>
          </a:graphicData>
        </a:graphic>
      </p:graphicFrame>
      <p:grpSp>
        <p:nvGrpSpPr>
          <p:cNvPr id="2" name="Group 1">
            <a:extLst>
              <a:ext uri="{FF2B5EF4-FFF2-40B4-BE49-F238E27FC236}">
                <a16:creationId xmlns:a16="http://schemas.microsoft.com/office/drawing/2014/main" id="{27784F27-BAE5-E360-7EB7-FACB46BD4BAE}"/>
              </a:ext>
            </a:extLst>
          </p:cNvPr>
          <p:cNvGrpSpPr/>
          <p:nvPr/>
        </p:nvGrpSpPr>
        <p:grpSpPr>
          <a:xfrm>
            <a:off x="-104774" y="6946092"/>
            <a:ext cx="10296524" cy="388163"/>
            <a:chOff x="-597882" y="6048462"/>
            <a:chExt cx="9814514" cy="405840"/>
          </a:xfrm>
        </p:grpSpPr>
        <p:sp>
          <p:nvSpPr>
            <p:cNvPr id="3" name="Rectangle 2">
              <a:extLst>
                <a:ext uri="{FF2B5EF4-FFF2-40B4-BE49-F238E27FC236}">
                  <a16:creationId xmlns:a16="http://schemas.microsoft.com/office/drawing/2014/main" id="{6E7F20C9-24CC-2438-15F5-992536C089EB}"/>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4" name="TextBox 3">
              <a:extLst>
                <a:ext uri="{FF2B5EF4-FFF2-40B4-BE49-F238E27FC236}">
                  <a16:creationId xmlns:a16="http://schemas.microsoft.com/office/drawing/2014/main" id="{CC2F1A89-5C17-D5C6-8DC5-F85358629847}"/>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9" name="Rectangle 8">
              <a:extLst>
                <a:ext uri="{FF2B5EF4-FFF2-40B4-BE49-F238E27FC236}">
                  <a16:creationId xmlns:a16="http://schemas.microsoft.com/office/drawing/2014/main" id="{D5EE69BA-0AF8-28D1-4227-C17C7CABBC43}"/>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15" name="TextBox 14">
              <a:extLst>
                <a:ext uri="{FF2B5EF4-FFF2-40B4-BE49-F238E27FC236}">
                  <a16:creationId xmlns:a16="http://schemas.microsoft.com/office/drawing/2014/main" id="{B629915C-A755-DDE8-C6B6-4CED42844BC8}"/>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16" name="Rectangle 15">
            <a:extLst>
              <a:ext uri="{FF2B5EF4-FFF2-40B4-BE49-F238E27FC236}">
                <a16:creationId xmlns:a16="http://schemas.microsoft.com/office/drawing/2014/main" id="{F2B0A22B-5091-AB38-1C47-D04BF6CD5F19}"/>
              </a:ext>
            </a:extLst>
          </p:cNvPr>
          <p:cNvSpPr/>
          <p:nvPr/>
        </p:nvSpPr>
        <p:spPr>
          <a:xfrm>
            <a:off x="9270684" y="6955610"/>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18</a:t>
            </a:r>
          </a:p>
        </p:txBody>
      </p:sp>
    </p:spTree>
    <p:extLst>
      <p:ext uri="{BB962C8B-B14F-4D97-AF65-F5344CB8AC3E}">
        <p14:creationId xmlns:p14="http://schemas.microsoft.com/office/powerpoint/2010/main" val="1816511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E99BC73-59F5-4F76-8D08-9C798EC95AA4}"/>
              </a:ext>
            </a:extLst>
          </p:cNvPr>
          <p:cNvSpPr txBox="1"/>
          <p:nvPr/>
        </p:nvSpPr>
        <p:spPr>
          <a:xfrm>
            <a:off x="9444971" y="6946093"/>
            <a:ext cx="231815" cy="246221"/>
          </a:xfrm>
          <a:prstGeom prst="rect">
            <a:avLst/>
          </a:prstGeom>
          <a:noFill/>
        </p:spPr>
        <p:txBody>
          <a:bodyPr wrap="square" rtlCol="0">
            <a:spAutoFit/>
          </a:bodyPr>
          <a:lstStyle/>
          <a:p>
            <a:r>
              <a:rPr lang="en-GB" sz="1000" dirty="0">
                <a:solidFill>
                  <a:schemeClr val="bg1"/>
                </a:solidFill>
                <a:latin typeface="Source Sans Pro" panose="020B0503030403020204" pitchFamily="34" charset="0"/>
                <a:ea typeface="Source Sans Pro" panose="020B0503030403020204" pitchFamily="34" charset="0"/>
              </a:rPr>
              <a:t>3</a:t>
            </a:r>
            <a:endParaRPr lang="en-GB" sz="1400" dirty="0">
              <a:solidFill>
                <a:schemeClr val="bg1"/>
              </a:solidFill>
              <a:latin typeface="Source Sans Pro" panose="020B0503030403020204" pitchFamily="34" charset="0"/>
              <a:ea typeface="Source Sans Pro" panose="020B0503030403020204" pitchFamily="34" charset="0"/>
            </a:endParaRPr>
          </a:p>
        </p:txBody>
      </p:sp>
      <p:sp>
        <p:nvSpPr>
          <p:cNvPr id="56" name="TextBox 55">
            <a:extLst>
              <a:ext uri="{FF2B5EF4-FFF2-40B4-BE49-F238E27FC236}">
                <a16:creationId xmlns:a16="http://schemas.microsoft.com/office/drawing/2014/main" id="{8EFC4FC6-6D06-476F-A698-C6EF70B90602}"/>
              </a:ext>
            </a:extLst>
          </p:cNvPr>
          <p:cNvSpPr txBox="1"/>
          <p:nvPr/>
        </p:nvSpPr>
        <p:spPr>
          <a:xfrm>
            <a:off x="254316"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7" name="TextBox 56">
            <a:extLst>
              <a:ext uri="{FF2B5EF4-FFF2-40B4-BE49-F238E27FC236}">
                <a16:creationId xmlns:a16="http://schemas.microsoft.com/office/drawing/2014/main" id="{E0CD7E06-F5E2-4E37-8756-276B43FD0443}"/>
              </a:ext>
            </a:extLst>
          </p:cNvPr>
          <p:cNvSpPr txBox="1"/>
          <p:nvPr/>
        </p:nvSpPr>
        <p:spPr>
          <a:xfrm>
            <a:off x="1829479"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8" name="TextBox 57">
            <a:extLst>
              <a:ext uri="{FF2B5EF4-FFF2-40B4-BE49-F238E27FC236}">
                <a16:creationId xmlns:a16="http://schemas.microsoft.com/office/drawing/2014/main" id="{92E1EC32-D384-4ACD-AE8D-D1DE2E194351}"/>
              </a:ext>
            </a:extLst>
          </p:cNvPr>
          <p:cNvSpPr txBox="1"/>
          <p:nvPr/>
        </p:nvSpPr>
        <p:spPr>
          <a:xfrm>
            <a:off x="3566986" y="28105"/>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9" name="TextBox 58">
            <a:extLst>
              <a:ext uri="{FF2B5EF4-FFF2-40B4-BE49-F238E27FC236}">
                <a16:creationId xmlns:a16="http://schemas.microsoft.com/office/drawing/2014/main" id="{28E216F4-1D22-44A9-8CED-5F68720DC3F9}"/>
              </a:ext>
            </a:extLst>
          </p:cNvPr>
          <p:cNvSpPr txBox="1"/>
          <p:nvPr/>
        </p:nvSpPr>
        <p:spPr>
          <a:xfrm>
            <a:off x="5248379" y="10183"/>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0" name="TextBox 59">
            <a:extLst>
              <a:ext uri="{FF2B5EF4-FFF2-40B4-BE49-F238E27FC236}">
                <a16:creationId xmlns:a16="http://schemas.microsoft.com/office/drawing/2014/main" id="{C8BCA442-1DAC-455B-BCFA-383849B8CB7C}"/>
              </a:ext>
            </a:extLst>
          </p:cNvPr>
          <p:cNvSpPr txBox="1"/>
          <p:nvPr/>
        </p:nvSpPr>
        <p:spPr>
          <a:xfrm>
            <a:off x="6941081" y="17717"/>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1" name="TextBox 60">
            <a:extLst>
              <a:ext uri="{FF2B5EF4-FFF2-40B4-BE49-F238E27FC236}">
                <a16:creationId xmlns:a16="http://schemas.microsoft.com/office/drawing/2014/main" id="{010561B8-1492-4F94-B449-7ED175434516}"/>
              </a:ext>
            </a:extLst>
          </p:cNvPr>
          <p:cNvSpPr txBox="1"/>
          <p:nvPr/>
        </p:nvSpPr>
        <p:spPr>
          <a:xfrm>
            <a:off x="8680134" y="10182"/>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14" name="TextBox 13">
            <a:extLst>
              <a:ext uri="{FF2B5EF4-FFF2-40B4-BE49-F238E27FC236}">
                <a16:creationId xmlns:a16="http://schemas.microsoft.com/office/drawing/2014/main" id="{72E61F87-48B0-9EFA-7665-34631D6D77AE}"/>
              </a:ext>
            </a:extLst>
          </p:cNvPr>
          <p:cNvSpPr txBox="1"/>
          <p:nvPr/>
        </p:nvSpPr>
        <p:spPr>
          <a:xfrm>
            <a:off x="480665" y="528437"/>
            <a:ext cx="84692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err="1">
                <a:solidFill>
                  <a:srgbClr val="0072C6"/>
                </a:solidFill>
                <a:latin typeface="Arial"/>
                <a:cs typeface="Arial"/>
              </a:rPr>
              <a:t>Snomed</a:t>
            </a:r>
            <a:r>
              <a:rPr lang="en-US" sz="3600" b="1" dirty="0">
                <a:solidFill>
                  <a:srgbClr val="0072C6"/>
                </a:solidFill>
                <a:latin typeface="Arial"/>
                <a:cs typeface="Arial"/>
              </a:rPr>
              <a:t> Codes for MMR Vaccinations</a:t>
            </a:r>
          </a:p>
        </p:txBody>
      </p:sp>
      <p:graphicFrame>
        <p:nvGraphicFramePr>
          <p:cNvPr id="9" name="Table 8">
            <a:extLst>
              <a:ext uri="{FF2B5EF4-FFF2-40B4-BE49-F238E27FC236}">
                <a16:creationId xmlns:a16="http://schemas.microsoft.com/office/drawing/2014/main" id="{D0D5C48B-A327-D11B-44E3-51476E96D2CD}"/>
              </a:ext>
            </a:extLst>
          </p:cNvPr>
          <p:cNvGraphicFramePr>
            <a:graphicFrameLocks noGrp="1"/>
          </p:cNvGraphicFramePr>
          <p:nvPr>
            <p:extLst>
              <p:ext uri="{D42A27DB-BD31-4B8C-83A1-F6EECF244321}">
                <p14:modId xmlns:p14="http://schemas.microsoft.com/office/powerpoint/2010/main" val="1062637200"/>
              </p:ext>
            </p:extLst>
          </p:nvPr>
        </p:nvGraphicFramePr>
        <p:xfrm>
          <a:off x="272652" y="1458363"/>
          <a:ext cx="9611648" cy="2275827"/>
        </p:xfrm>
        <a:graphic>
          <a:graphicData uri="http://schemas.openxmlformats.org/drawingml/2006/table">
            <a:tbl>
              <a:tblPr firstRow="1" firstCol="1" bandRow="1">
                <a:tableStyleId>{5C22544A-7EE6-4342-B048-85BDC9FD1C3A}</a:tableStyleId>
              </a:tblPr>
              <a:tblGrid>
                <a:gridCol w="7211348">
                  <a:extLst>
                    <a:ext uri="{9D8B030D-6E8A-4147-A177-3AD203B41FA5}">
                      <a16:colId xmlns:a16="http://schemas.microsoft.com/office/drawing/2014/main" val="1814320675"/>
                    </a:ext>
                  </a:extLst>
                </a:gridCol>
                <a:gridCol w="2400300">
                  <a:extLst>
                    <a:ext uri="{9D8B030D-6E8A-4147-A177-3AD203B41FA5}">
                      <a16:colId xmlns:a16="http://schemas.microsoft.com/office/drawing/2014/main" val="3857406852"/>
                    </a:ext>
                  </a:extLst>
                </a:gridCol>
              </a:tblGrid>
              <a:tr h="379463">
                <a:tc gridSpan="2">
                  <a:txBody>
                    <a:bodyPr/>
                    <a:lstStyle/>
                    <a:p>
                      <a:pPr marL="0" algn="ctr"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Administration of MMR 1</a:t>
                      </a:r>
                      <a:r>
                        <a:rPr lang="en-US" sz="1200" kern="1200" baseline="30000" dirty="0">
                          <a:effectLst/>
                          <a:latin typeface="Arial" panose="020B0604020202020204" pitchFamily="34" charset="0"/>
                          <a:cs typeface="Arial" panose="020B0604020202020204" pitchFamily="34" charset="0"/>
                        </a:rPr>
                        <a:t>st</a:t>
                      </a:r>
                      <a:r>
                        <a:rPr lang="en-US" sz="1200" kern="1200" dirty="0">
                          <a:effectLst/>
                          <a:latin typeface="Arial" panose="020B0604020202020204" pitchFamily="34" charset="0"/>
                          <a:cs typeface="Arial" panose="020B0604020202020204" pitchFamily="34" charset="0"/>
                        </a:rPr>
                        <a:t> Vaccinations SNOMED CT</a:t>
                      </a:r>
                      <a:endParaRPr lang="en-US" dirty="0">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1750804264"/>
                  </a:ext>
                </a:extLst>
              </a:tr>
              <a:tr h="474091">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Administration of measles, mumps, rubella, and varicella vaccine</a:t>
                      </a:r>
                      <a:endParaRPr lang="en-US">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 432636005</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30341635"/>
                  </a:ext>
                </a:extLst>
              </a:tr>
              <a:tr h="474091">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Measles mumps rubella catch-up vaccination</a:t>
                      </a:r>
                      <a:endParaRPr lang="en-US">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 505001000000109</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023325503"/>
                  </a:ext>
                </a:extLst>
              </a:tr>
              <a:tr h="474091">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Administration of measles + mumps + rubella live vaccine</a:t>
                      </a:r>
                      <a:endParaRPr lang="en-US">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 571591000119106</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774009155"/>
                  </a:ext>
                </a:extLst>
              </a:tr>
              <a:tr h="474091">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Administration of measles + mumps + rubella + varicella live vaccine</a:t>
                      </a:r>
                      <a:endParaRPr lang="en-US">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572511000119105</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088047729"/>
                  </a:ext>
                </a:extLst>
              </a:tr>
            </a:tbl>
          </a:graphicData>
        </a:graphic>
      </p:graphicFrame>
      <p:graphicFrame>
        <p:nvGraphicFramePr>
          <p:cNvPr id="17" name="Table 16">
            <a:extLst>
              <a:ext uri="{FF2B5EF4-FFF2-40B4-BE49-F238E27FC236}">
                <a16:creationId xmlns:a16="http://schemas.microsoft.com/office/drawing/2014/main" id="{3C0EC6DC-4D21-F220-9B0F-46E649FE685F}"/>
              </a:ext>
            </a:extLst>
          </p:cNvPr>
          <p:cNvGraphicFramePr>
            <a:graphicFrameLocks noGrp="1"/>
          </p:cNvGraphicFramePr>
          <p:nvPr>
            <p:extLst>
              <p:ext uri="{D42A27DB-BD31-4B8C-83A1-F6EECF244321}">
                <p14:modId xmlns:p14="http://schemas.microsoft.com/office/powerpoint/2010/main" val="447432437"/>
              </p:ext>
            </p:extLst>
          </p:nvPr>
        </p:nvGraphicFramePr>
        <p:xfrm>
          <a:off x="168800" y="4017786"/>
          <a:ext cx="9715500" cy="1064902"/>
        </p:xfrm>
        <a:graphic>
          <a:graphicData uri="http://schemas.openxmlformats.org/drawingml/2006/table">
            <a:tbl>
              <a:tblPr firstRow="1" firstCol="1" bandRow="1">
                <a:tableStyleId>{5C22544A-7EE6-4342-B048-85BDC9FD1C3A}</a:tableStyleId>
              </a:tblPr>
              <a:tblGrid>
                <a:gridCol w="7314040">
                  <a:extLst>
                    <a:ext uri="{9D8B030D-6E8A-4147-A177-3AD203B41FA5}">
                      <a16:colId xmlns:a16="http://schemas.microsoft.com/office/drawing/2014/main" val="501378290"/>
                    </a:ext>
                  </a:extLst>
                </a:gridCol>
                <a:gridCol w="2376060">
                  <a:extLst>
                    <a:ext uri="{9D8B030D-6E8A-4147-A177-3AD203B41FA5}">
                      <a16:colId xmlns:a16="http://schemas.microsoft.com/office/drawing/2014/main" val="999572254"/>
                    </a:ext>
                  </a:extLst>
                </a:gridCol>
                <a:gridCol w="25400">
                  <a:extLst>
                    <a:ext uri="{9D8B030D-6E8A-4147-A177-3AD203B41FA5}">
                      <a16:colId xmlns:a16="http://schemas.microsoft.com/office/drawing/2014/main" val="3484771807"/>
                    </a:ext>
                  </a:extLst>
                </a:gridCol>
              </a:tblGrid>
              <a:tr h="393517">
                <a:tc gridSpan="3">
                  <a:txBody>
                    <a:bodyPr/>
                    <a:lstStyle/>
                    <a:p>
                      <a:pPr marL="0" algn="ctr"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MR 1</a:t>
                      </a:r>
                      <a:r>
                        <a:rPr lang="en-US" sz="1200" kern="1200" baseline="30000" dirty="0">
                          <a:effectLst/>
                          <a:latin typeface="Arial" panose="020B0604020202020204" pitchFamily="34" charset="0"/>
                          <a:cs typeface="Arial" panose="020B0604020202020204" pitchFamily="34" charset="0"/>
                        </a:rPr>
                        <a:t>st</a:t>
                      </a:r>
                      <a:r>
                        <a:rPr lang="en-US" sz="1200" kern="1200" dirty="0">
                          <a:effectLst/>
                          <a:latin typeface="Arial" panose="020B0604020202020204" pitchFamily="34" charset="0"/>
                          <a:cs typeface="Arial" panose="020B0604020202020204" pitchFamily="34" charset="0"/>
                        </a:rPr>
                        <a:t> Vaccination given by other healthcare providers SNOMED CT</a:t>
                      </a:r>
                      <a:endParaRPr lang="en-US" dirty="0">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83186959"/>
                  </a:ext>
                </a:extLst>
              </a:tr>
              <a:tr h="671385">
                <a:tc>
                  <a:txBody>
                    <a:bodyPr/>
                    <a:lstStyle/>
                    <a:p>
                      <a:pPr marL="0" algn="l" rtl="0" eaLnBrk="1" latinLnBrk="0" hangingPunct="1">
                        <a:spcBef>
                          <a:spcPts val="0"/>
                        </a:spcBef>
                        <a:spcAft>
                          <a:spcPts val="1000"/>
                        </a:spcAft>
                      </a:pPr>
                      <a:r>
                        <a:rPr lang="en-US" sz="1200" kern="1200" dirty="0">
                          <a:solidFill>
                            <a:schemeClr val="bg1"/>
                          </a:solidFill>
                          <a:effectLst/>
                          <a:latin typeface="Arial" panose="020B0604020202020204" pitchFamily="34" charset="0"/>
                          <a:cs typeface="Arial" panose="020B0604020202020204" pitchFamily="34" charset="0"/>
                        </a:rPr>
                        <a:t>First MMR (measles mumps and rubella) vaccination given by other healthcare provider</a:t>
                      </a:r>
                      <a:endParaRPr lang="en-US" dirty="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solidFill>
                            <a:schemeClr val="bg1"/>
                          </a:solidFill>
                          <a:effectLst/>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999026691000230015</a:t>
                      </a:r>
                      <a:endParaRPr lang="en-US"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944666335"/>
                  </a:ext>
                </a:extLst>
              </a:tr>
            </a:tbl>
          </a:graphicData>
        </a:graphic>
      </p:graphicFrame>
      <p:grpSp>
        <p:nvGrpSpPr>
          <p:cNvPr id="2" name="Group 1">
            <a:extLst>
              <a:ext uri="{FF2B5EF4-FFF2-40B4-BE49-F238E27FC236}">
                <a16:creationId xmlns:a16="http://schemas.microsoft.com/office/drawing/2014/main" id="{40D7726E-B297-945B-66AA-D85060F33100}"/>
              </a:ext>
            </a:extLst>
          </p:cNvPr>
          <p:cNvGrpSpPr/>
          <p:nvPr/>
        </p:nvGrpSpPr>
        <p:grpSpPr>
          <a:xfrm>
            <a:off x="-104774" y="6908484"/>
            <a:ext cx="10296524" cy="425772"/>
            <a:chOff x="-597882" y="6048462"/>
            <a:chExt cx="9814514" cy="405840"/>
          </a:xfrm>
        </p:grpSpPr>
        <p:sp>
          <p:nvSpPr>
            <p:cNvPr id="3" name="Rectangle 2">
              <a:extLst>
                <a:ext uri="{FF2B5EF4-FFF2-40B4-BE49-F238E27FC236}">
                  <a16:creationId xmlns:a16="http://schemas.microsoft.com/office/drawing/2014/main" id="{F5E3F6C7-D700-B407-36DF-ADBD0CBA1E26}"/>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4" name="TextBox 3">
              <a:extLst>
                <a:ext uri="{FF2B5EF4-FFF2-40B4-BE49-F238E27FC236}">
                  <a16:creationId xmlns:a16="http://schemas.microsoft.com/office/drawing/2014/main" id="{24BAD0E9-7C14-7095-FA59-6C4F8B0210B4}"/>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15" name="Rectangle 14">
              <a:extLst>
                <a:ext uri="{FF2B5EF4-FFF2-40B4-BE49-F238E27FC236}">
                  <a16:creationId xmlns:a16="http://schemas.microsoft.com/office/drawing/2014/main" id="{6A042083-8BDF-0E8D-DC6A-67A0F1687E51}"/>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16" name="TextBox 15">
              <a:extLst>
                <a:ext uri="{FF2B5EF4-FFF2-40B4-BE49-F238E27FC236}">
                  <a16:creationId xmlns:a16="http://schemas.microsoft.com/office/drawing/2014/main" id="{DD9DB7F4-B21D-F63B-7F17-00A4885FEE62}"/>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18" name="Rectangle 17">
            <a:extLst>
              <a:ext uri="{FF2B5EF4-FFF2-40B4-BE49-F238E27FC236}">
                <a16:creationId xmlns:a16="http://schemas.microsoft.com/office/drawing/2014/main" id="{F0F3DB10-E4AF-1037-677B-345D5AEE44D6}"/>
              </a:ext>
            </a:extLst>
          </p:cNvPr>
          <p:cNvSpPr/>
          <p:nvPr/>
        </p:nvSpPr>
        <p:spPr>
          <a:xfrm>
            <a:off x="9270684" y="6911370"/>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19</a:t>
            </a:r>
          </a:p>
        </p:txBody>
      </p:sp>
    </p:spTree>
    <p:extLst>
      <p:ext uri="{BB962C8B-B14F-4D97-AF65-F5344CB8AC3E}">
        <p14:creationId xmlns:p14="http://schemas.microsoft.com/office/powerpoint/2010/main" val="2512143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E99BC73-59F5-4F76-8D08-9C798EC95AA4}"/>
              </a:ext>
            </a:extLst>
          </p:cNvPr>
          <p:cNvSpPr txBox="1"/>
          <p:nvPr/>
        </p:nvSpPr>
        <p:spPr>
          <a:xfrm>
            <a:off x="9444971" y="6946093"/>
            <a:ext cx="231815" cy="246221"/>
          </a:xfrm>
          <a:prstGeom prst="rect">
            <a:avLst/>
          </a:prstGeom>
          <a:noFill/>
        </p:spPr>
        <p:txBody>
          <a:bodyPr wrap="square" rtlCol="0">
            <a:spAutoFit/>
          </a:bodyPr>
          <a:lstStyle/>
          <a:p>
            <a:r>
              <a:rPr lang="en-GB" sz="1000" dirty="0">
                <a:solidFill>
                  <a:schemeClr val="bg1"/>
                </a:solidFill>
                <a:latin typeface="Source Sans Pro" panose="020B0503030403020204" pitchFamily="34" charset="0"/>
                <a:ea typeface="Source Sans Pro" panose="020B0503030403020204" pitchFamily="34" charset="0"/>
              </a:rPr>
              <a:t>3</a:t>
            </a:r>
            <a:endParaRPr lang="en-GB" sz="1400" dirty="0">
              <a:solidFill>
                <a:schemeClr val="bg1"/>
              </a:solidFill>
              <a:latin typeface="Source Sans Pro" panose="020B0503030403020204" pitchFamily="34" charset="0"/>
              <a:ea typeface="Source Sans Pro" panose="020B0503030403020204" pitchFamily="34" charset="0"/>
            </a:endParaRPr>
          </a:p>
        </p:txBody>
      </p:sp>
      <p:sp>
        <p:nvSpPr>
          <p:cNvPr id="56" name="TextBox 55">
            <a:extLst>
              <a:ext uri="{FF2B5EF4-FFF2-40B4-BE49-F238E27FC236}">
                <a16:creationId xmlns:a16="http://schemas.microsoft.com/office/drawing/2014/main" id="{8EFC4FC6-6D06-476F-A698-C6EF70B90602}"/>
              </a:ext>
            </a:extLst>
          </p:cNvPr>
          <p:cNvSpPr txBox="1"/>
          <p:nvPr/>
        </p:nvSpPr>
        <p:spPr>
          <a:xfrm>
            <a:off x="254316"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7" name="TextBox 56">
            <a:extLst>
              <a:ext uri="{FF2B5EF4-FFF2-40B4-BE49-F238E27FC236}">
                <a16:creationId xmlns:a16="http://schemas.microsoft.com/office/drawing/2014/main" id="{E0CD7E06-F5E2-4E37-8756-276B43FD0443}"/>
              </a:ext>
            </a:extLst>
          </p:cNvPr>
          <p:cNvSpPr txBox="1"/>
          <p:nvPr/>
        </p:nvSpPr>
        <p:spPr>
          <a:xfrm>
            <a:off x="1829479"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8" name="TextBox 57">
            <a:extLst>
              <a:ext uri="{FF2B5EF4-FFF2-40B4-BE49-F238E27FC236}">
                <a16:creationId xmlns:a16="http://schemas.microsoft.com/office/drawing/2014/main" id="{92E1EC32-D384-4ACD-AE8D-D1DE2E194351}"/>
              </a:ext>
            </a:extLst>
          </p:cNvPr>
          <p:cNvSpPr txBox="1"/>
          <p:nvPr/>
        </p:nvSpPr>
        <p:spPr>
          <a:xfrm>
            <a:off x="3566986" y="28105"/>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9" name="TextBox 58">
            <a:extLst>
              <a:ext uri="{FF2B5EF4-FFF2-40B4-BE49-F238E27FC236}">
                <a16:creationId xmlns:a16="http://schemas.microsoft.com/office/drawing/2014/main" id="{28E216F4-1D22-44A9-8CED-5F68720DC3F9}"/>
              </a:ext>
            </a:extLst>
          </p:cNvPr>
          <p:cNvSpPr txBox="1"/>
          <p:nvPr/>
        </p:nvSpPr>
        <p:spPr>
          <a:xfrm>
            <a:off x="5248379" y="10183"/>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0" name="TextBox 59">
            <a:extLst>
              <a:ext uri="{FF2B5EF4-FFF2-40B4-BE49-F238E27FC236}">
                <a16:creationId xmlns:a16="http://schemas.microsoft.com/office/drawing/2014/main" id="{C8BCA442-1DAC-455B-BCFA-383849B8CB7C}"/>
              </a:ext>
            </a:extLst>
          </p:cNvPr>
          <p:cNvSpPr txBox="1"/>
          <p:nvPr/>
        </p:nvSpPr>
        <p:spPr>
          <a:xfrm>
            <a:off x="6941081" y="17717"/>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1" name="TextBox 60">
            <a:extLst>
              <a:ext uri="{FF2B5EF4-FFF2-40B4-BE49-F238E27FC236}">
                <a16:creationId xmlns:a16="http://schemas.microsoft.com/office/drawing/2014/main" id="{010561B8-1492-4F94-B449-7ED175434516}"/>
              </a:ext>
            </a:extLst>
          </p:cNvPr>
          <p:cNvSpPr txBox="1"/>
          <p:nvPr/>
        </p:nvSpPr>
        <p:spPr>
          <a:xfrm>
            <a:off x="8680134" y="10182"/>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14" name="TextBox 13">
            <a:extLst>
              <a:ext uri="{FF2B5EF4-FFF2-40B4-BE49-F238E27FC236}">
                <a16:creationId xmlns:a16="http://schemas.microsoft.com/office/drawing/2014/main" id="{72E61F87-48B0-9EFA-7665-34631D6D77AE}"/>
              </a:ext>
            </a:extLst>
          </p:cNvPr>
          <p:cNvSpPr txBox="1"/>
          <p:nvPr/>
        </p:nvSpPr>
        <p:spPr>
          <a:xfrm>
            <a:off x="480665" y="528437"/>
            <a:ext cx="84692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err="1">
                <a:solidFill>
                  <a:srgbClr val="0072C6"/>
                </a:solidFill>
                <a:latin typeface="Arial"/>
                <a:cs typeface="Arial"/>
              </a:rPr>
              <a:t>Snomed</a:t>
            </a:r>
            <a:r>
              <a:rPr lang="en-US" sz="3600" b="1" dirty="0">
                <a:solidFill>
                  <a:srgbClr val="0072C6"/>
                </a:solidFill>
                <a:latin typeface="Arial"/>
                <a:cs typeface="Arial"/>
              </a:rPr>
              <a:t> Codes for MMR Vaccinations</a:t>
            </a:r>
          </a:p>
        </p:txBody>
      </p:sp>
      <p:sp>
        <p:nvSpPr>
          <p:cNvPr id="13" name="TextBox 12">
            <a:extLst>
              <a:ext uri="{FF2B5EF4-FFF2-40B4-BE49-F238E27FC236}">
                <a16:creationId xmlns:a16="http://schemas.microsoft.com/office/drawing/2014/main" id="{80F1A9C4-05B4-0AE8-0E42-EBAAFBFDBF12}"/>
              </a:ext>
            </a:extLst>
          </p:cNvPr>
          <p:cNvSpPr txBox="1"/>
          <p:nvPr/>
        </p:nvSpPr>
        <p:spPr>
          <a:xfrm>
            <a:off x="548112" y="1644339"/>
            <a:ext cx="9289819" cy="51297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aphicFrame>
        <p:nvGraphicFramePr>
          <p:cNvPr id="3" name="Table 2">
            <a:extLst>
              <a:ext uri="{FF2B5EF4-FFF2-40B4-BE49-F238E27FC236}">
                <a16:creationId xmlns:a16="http://schemas.microsoft.com/office/drawing/2014/main" id="{9FE6A85F-E860-3606-A300-80377A335E43}"/>
              </a:ext>
            </a:extLst>
          </p:cNvPr>
          <p:cNvGraphicFramePr>
            <a:graphicFrameLocks noGrp="1"/>
          </p:cNvGraphicFramePr>
          <p:nvPr>
            <p:extLst>
              <p:ext uri="{D42A27DB-BD31-4B8C-83A1-F6EECF244321}">
                <p14:modId xmlns:p14="http://schemas.microsoft.com/office/powerpoint/2010/main" val="2991547976"/>
              </p:ext>
            </p:extLst>
          </p:nvPr>
        </p:nvGraphicFramePr>
        <p:xfrm>
          <a:off x="314808" y="1324122"/>
          <a:ext cx="9485934" cy="5569710"/>
        </p:xfrm>
        <a:graphic>
          <a:graphicData uri="http://schemas.openxmlformats.org/drawingml/2006/table">
            <a:tbl>
              <a:tblPr firstRow="1" firstCol="1" bandRow="1">
                <a:tableStyleId>{5C22544A-7EE6-4342-B048-85BDC9FD1C3A}</a:tableStyleId>
              </a:tblPr>
              <a:tblGrid>
                <a:gridCol w="5276460">
                  <a:extLst>
                    <a:ext uri="{9D8B030D-6E8A-4147-A177-3AD203B41FA5}">
                      <a16:colId xmlns:a16="http://schemas.microsoft.com/office/drawing/2014/main" val="962260057"/>
                    </a:ext>
                  </a:extLst>
                </a:gridCol>
                <a:gridCol w="4209474">
                  <a:extLst>
                    <a:ext uri="{9D8B030D-6E8A-4147-A177-3AD203B41FA5}">
                      <a16:colId xmlns:a16="http://schemas.microsoft.com/office/drawing/2014/main" val="2832485180"/>
                    </a:ext>
                  </a:extLst>
                </a:gridCol>
              </a:tblGrid>
              <a:tr h="1636920">
                <a:tc gridSpan="2">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VI003. The percentage of children who reached 5 years old in the preceding 12 months, who have received a reinforcing dose of DTaP/IPV and at least 2 doses of MMR between the ages of 1 and 5 years. (NICE 2020 menu ID: NM199) </a:t>
                      </a:r>
                      <a:endParaRPr lang="en-US" sz="1200" dirty="0">
                        <a:effectLst/>
                        <a:latin typeface="Arial" panose="020B0604020202020204" pitchFamily="34" charset="0"/>
                        <a:cs typeface="Arial" panose="020B0604020202020204" pitchFamily="34" charset="0"/>
                      </a:endParaRPr>
                    </a:p>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Part 1 &amp; 2 is required</a:t>
                      </a:r>
                      <a:endParaRPr lang="en-US" sz="1200" dirty="0">
                        <a:effectLst/>
                        <a:latin typeface="Arial" panose="020B0604020202020204" pitchFamily="34" charset="0"/>
                        <a:cs typeface="Arial" panose="020B0604020202020204" pitchFamily="34" charset="0"/>
                      </a:endParaRPr>
                    </a:p>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Points: 18</a:t>
                      </a:r>
                      <a:endParaRPr lang="en-US" sz="1200" dirty="0">
                        <a:effectLst/>
                        <a:latin typeface="Arial" panose="020B0604020202020204" pitchFamily="34" charset="0"/>
                        <a:cs typeface="Arial" panose="020B0604020202020204" pitchFamily="34" charset="0"/>
                      </a:endParaRPr>
                    </a:p>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Achievement Thresholds: 95%</a:t>
                      </a:r>
                      <a:endParaRPr lang="en-US" sz="1200" dirty="0">
                        <a:effectLst/>
                        <a:latin typeface="Arial" panose="020B0604020202020204" pitchFamily="34" charset="0"/>
                        <a:cs typeface="Arial" panose="020B0604020202020204" pitchFamily="34" charset="0"/>
                      </a:endParaRPr>
                    </a:p>
                    <a:p>
                      <a:pPr marL="0" algn="l" rtl="0" eaLnBrk="1" latinLnBrk="0" hangingPunct="1">
                        <a:spcBef>
                          <a:spcPts val="0"/>
                        </a:spcBef>
                        <a:spcAft>
                          <a:spcPts val="1000"/>
                        </a:spcAft>
                      </a:pPr>
                      <a:endParaRPr lang="en-US" sz="1200" dirty="0">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3124151660"/>
                  </a:ext>
                </a:extLst>
              </a:tr>
              <a:tr h="226062">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Term</a:t>
                      </a:r>
                      <a:endParaRPr lang="en-US" sz="120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Concept ID</a:t>
                      </a:r>
                      <a:endParaRPr lang="en-US" sz="12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556356678"/>
                  </a:ext>
                </a:extLst>
              </a:tr>
              <a:tr h="243452">
                <a:tc gridSpan="2">
                  <a:txBody>
                    <a:bodyPr/>
                    <a:lstStyle/>
                    <a:p>
                      <a:pPr marL="0" algn="ctr"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(Part 1) MMR 2</a:t>
                      </a:r>
                      <a:r>
                        <a:rPr lang="en-US" sz="1200" kern="1200" baseline="30000">
                          <a:effectLst/>
                          <a:latin typeface="Arial" panose="020B0604020202020204" pitchFamily="34" charset="0"/>
                          <a:cs typeface="Arial" panose="020B0604020202020204" pitchFamily="34" charset="0"/>
                        </a:rPr>
                        <a:t>nd</a:t>
                      </a:r>
                      <a:r>
                        <a:rPr lang="en-US" sz="1200" kern="1200">
                          <a:effectLst/>
                          <a:latin typeface="Arial" panose="020B0604020202020204" pitchFamily="34" charset="0"/>
                          <a:cs typeface="Arial" panose="020B0604020202020204" pitchFamily="34" charset="0"/>
                        </a:rPr>
                        <a:t> Drugs SNOMED CT</a:t>
                      </a:r>
                      <a:endParaRPr lang="en-US" sz="1200">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2276123832"/>
                  </a:ext>
                </a:extLst>
              </a:tr>
              <a:tr h="611418">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M-M-RVAXPRO vaccine powder and solvent for suspension for injection 0.5ml pre-filled syringes (Merck Sharp &amp; Dohme Ltd)</a:t>
                      </a:r>
                      <a:endParaRPr lang="en-US" sz="120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13968211000001108</a:t>
                      </a:r>
                      <a:endParaRPr lang="en-US" sz="12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249150198"/>
                  </a:ext>
                </a:extLst>
              </a:tr>
              <a:tr h="452124">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Measles, Mumps and Rubella vaccine (live) powder and solvent for suspension for injection 0.5ml pre-filled syringes</a:t>
                      </a:r>
                      <a:endParaRPr lang="en-US" sz="120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14015211000001108</a:t>
                      </a:r>
                      <a:endParaRPr lang="en-US" sz="120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149118216"/>
                  </a:ext>
                </a:extLst>
              </a:tr>
              <a:tr h="452124">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Priorix vaccine powder and solvent for solution for injection 0.5ml pre-filled syringes (GlaxoSmithKline UK Ltd)</a:t>
                      </a:r>
                      <a:endParaRPr lang="en-US" sz="120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34925111000001104</a:t>
                      </a:r>
                      <a:endParaRPr lang="en-US" sz="120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15223838"/>
                  </a:ext>
                </a:extLst>
              </a:tr>
              <a:tr h="452124">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Measles, Mumps and Rubella vaccine (live) powder and solvent for solution for injection 0.5ml pre-filled syringes</a:t>
                      </a:r>
                      <a:endParaRPr lang="en-US" sz="120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34938511000001103</a:t>
                      </a:r>
                      <a:endParaRPr lang="en-US" sz="12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860445111"/>
                  </a:ext>
                </a:extLst>
              </a:tr>
              <a:tr h="452124">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Measles, Mumps and Rubella vaccine (live) powder and solvent for solution for injection 0.5ml pre-filled syringes</a:t>
                      </a:r>
                      <a:endParaRPr lang="en-US" sz="120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34938511000001103</a:t>
                      </a:r>
                      <a:endParaRPr lang="en-US" sz="120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308469122"/>
                  </a:ext>
                </a:extLst>
              </a:tr>
              <a:tr h="591238">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Priorix vaccine powder and solvent for solution for injection 0.5ml vials (GlaxoSmithKline UK Ltd)</a:t>
                      </a:r>
                      <a:endParaRPr lang="en-US" sz="120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4621611000001106</a:t>
                      </a:r>
                      <a:endParaRPr lang="en-US" sz="120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008718146"/>
                  </a:ext>
                </a:extLst>
              </a:tr>
              <a:tr h="452124">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M-M-R II vaccine powder and solvent for solution for injection 0.5ml vials (Merck Sharp &amp; Dohme Ltd)</a:t>
                      </a:r>
                      <a:endParaRPr lang="en-US" sz="120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4830211000001107</a:t>
                      </a:r>
                      <a:endParaRPr lang="en-US" sz="12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889384760"/>
                  </a:ext>
                </a:extLst>
              </a:tr>
            </a:tbl>
          </a:graphicData>
        </a:graphic>
      </p:graphicFrame>
      <p:grpSp>
        <p:nvGrpSpPr>
          <p:cNvPr id="2" name="Group 1">
            <a:extLst>
              <a:ext uri="{FF2B5EF4-FFF2-40B4-BE49-F238E27FC236}">
                <a16:creationId xmlns:a16="http://schemas.microsoft.com/office/drawing/2014/main" id="{ED3E0029-0E5E-A3C0-4465-FAAEEE6CC758}"/>
              </a:ext>
            </a:extLst>
          </p:cNvPr>
          <p:cNvGrpSpPr/>
          <p:nvPr/>
        </p:nvGrpSpPr>
        <p:grpSpPr>
          <a:xfrm>
            <a:off x="-90487" y="7112257"/>
            <a:ext cx="10296524" cy="388162"/>
            <a:chOff x="-597882" y="6048462"/>
            <a:chExt cx="9814514" cy="405840"/>
          </a:xfrm>
        </p:grpSpPr>
        <p:sp>
          <p:nvSpPr>
            <p:cNvPr id="4" name="Rectangle 3">
              <a:extLst>
                <a:ext uri="{FF2B5EF4-FFF2-40B4-BE49-F238E27FC236}">
                  <a16:creationId xmlns:a16="http://schemas.microsoft.com/office/drawing/2014/main" id="{35A50A4F-52CA-8937-B703-C933F4A20D8F}"/>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9" name="TextBox 8">
              <a:extLst>
                <a:ext uri="{FF2B5EF4-FFF2-40B4-BE49-F238E27FC236}">
                  <a16:creationId xmlns:a16="http://schemas.microsoft.com/office/drawing/2014/main" id="{B6EE147E-4DD7-DCC7-826E-147A9408610E}"/>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15" name="Rectangle 14">
              <a:extLst>
                <a:ext uri="{FF2B5EF4-FFF2-40B4-BE49-F238E27FC236}">
                  <a16:creationId xmlns:a16="http://schemas.microsoft.com/office/drawing/2014/main" id="{489DEF28-C331-3439-92FC-99366207D4E0}"/>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16" name="TextBox 15">
              <a:extLst>
                <a:ext uri="{FF2B5EF4-FFF2-40B4-BE49-F238E27FC236}">
                  <a16:creationId xmlns:a16="http://schemas.microsoft.com/office/drawing/2014/main" id="{601A59DD-AF9F-0377-2EF0-36CC008891C0}"/>
                </a:ext>
              </a:extLst>
            </p:cNvPr>
            <p:cNvSpPr txBox="1"/>
            <p:nvPr/>
          </p:nvSpPr>
          <p:spPr>
            <a:xfrm>
              <a:off x="4823148" y="6049375"/>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17" name="Rectangle 16">
            <a:extLst>
              <a:ext uri="{FF2B5EF4-FFF2-40B4-BE49-F238E27FC236}">
                <a16:creationId xmlns:a16="http://schemas.microsoft.com/office/drawing/2014/main" id="{F48D518D-368F-F5BD-9EB8-FEDDF65DEB9E}"/>
              </a:ext>
            </a:extLst>
          </p:cNvPr>
          <p:cNvSpPr/>
          <p:nvPr/>
        </p:nvSpPr>
        <p:spPr>
          <a:xfrm>
            <a:off x="9444970" y="7095447"/>
            <a:ext cx="746783"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20</a:t>
            </a:r>
          </a:p>
        </p:txBody>
      </p:sp>
    </p:spTree>
    <p:extLst>
      <p:ext uri="{BB962C8B-B14F-4D97-AF65-F5344CB8AC3E}">
        <p14:creationId xmlns:p14="http://schemas.microsoft.com/office/powerpoint/2010/main" val="802934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E99BC73-59F5-4F76-8D08-9C798EC95AA4}"/>
              </a:ext>
            </a:extLst>
          </p:cNvPr>
          <p:cNvSpPr txBox="1"/>
          <p:nvPr/>
        </p:nvSpPr>
        <p:spPr>
          <a:xfrm>
            <a:off x="9444971" y="6946093"/>
            <a:ext cx="231815" cy="246221"/>
          </a:xfrm>
          <a:prstGeom prst="rect">
            <a:avLst/>
          </a:prstGeom>
          <a:noFill/>
        </p:spPr>
        <p:txBody>
          <a:bodyPr wrap="square" rtlCol="0">
            <a:spAutoFit/>
          </a:bodyPr>
          <a:lstStyle/>
          <a:p>
            <a:r>
              <a:rPr lang="en-GB" sz="1000" dirty="0">
                <a:solidFill>
                  <a:schemeClr val="bg1"/>
                </a:solidFill>
                <a:latin typeface="Source Sans Pro" panose="020B0503030403020204" pitchFamily="34" charset="0"/>
                <a:ea typeface="Source Sans Pro" panose="020B0503030403020204" pitchFamily="34" charset="0"/>
              </a:rPr>
              <a:t>3</a:t>
            </a:r>
            <a:endParaRPr lang="en-GB" sz="1400" dirty="0">
              <a:solidFill>
                <a:schemeClr val="bg1"/>
              </a:solidFill>
              <a:latin typeface="Source Sans Pro" panose="020B0503030403020204" pitchFamily="34" charset="0"/>
              <a:ea typeface="Source Sans Pro" panose="020B0503030403020204" pitchFamily="34" charset="0"/>
            </a:endParaRPr>
          </a:p>
        </p:txBody>
      </p:sp>
      <p:sp>
        <p:nvSpPr>
          <p:cNvPr id="56" name="TextBox 55">
            <a:extLst>
              <a:ext uri="{FF2B5EF4-FFF2-40B4-BE49-F238E27FC236}">
                <a16:creationId xmlns:a16="http://schemas.microsoft.com/office/drawing/2014/main" id="{8EFC4FC6-6D06-476F-A698-C6EF70B90602}"/>
              </a:ext>
            </a:extLst>
          </p:cNvPr>
          <p:cNvSpPr txBox="1"/>
          <p:nvPr/>
        </p:nvSpPr>
        <p:spPr>
          <a:xfrm>
            <a:off x="254316"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7" name="TextBox 56">
            <a:extLst>
              <a:ext uri="{FF2B5EF4-FFF2-40B4-BE49-F238E27FC236}">
                <a16:creationId xmlns:a16="http://schemas.microsoft.com/office/drawing/2014/main" id="{E0CD7E06-F5E2-4E37-8756-276B43FD0443}"/>
              </a:ext>
            </a:extLst>
          </p:cNvPr>
          <p:cNvSpPr txBox="1"/>
          <p:nvPr/>
        </p:nvSpPr>
        <p:spPr>
          <a:xfrm>
            <a:off x="1829479"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8" name="TextBox 57">
            <a:extLst>
              <a:ext uri="{FF2B5EF4-FFF2-40B4-BE49-F238E27FC236}">
                <a16:creationId xmlns:a16="http://schemas.microsoft.com/office/drawing/2014/main" id="{92E1EC32-D384-4ACD-AE8D-D1DE2E194351}"/>
              </a:ext>
            </a:extLst>
          </p:cNvPr>
          <p:cNvSpPr txBox="1"/>
          <p:nvPr/>
        </p:nvSpPr>
        <p:spPr>
          <a:xfrm>
            <a:off x="3566986" y="28105"/>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9" name="TextBox 58">
            <a:extLst>
              <a:ext uri="{FF2B5EF4-FFF2-40B4-BE49-F238E27FC236}">
                <a16:creationId xmlns:a16="http://schemas.microsoft.com/office/drawing/2014/main" id="{28E216F4-1D22-44A9-8CED-5F68720DC3F9}"/>
              </a:ext>
            </a:extLst>
          </p:cNvPr>
          <p:cNvSpPr txBox="1"/>
          <p:nvPr/>
        </p:nvSpPr>
        <p:spPr>
          <a:xfrm>
            <a:off x="5248379" y="10183"/>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0" name="TextBox 59">
            <a:extLst>
              <a:ext uri="{FF2B5EF4-FFF2-40B4-BE49-F238E27FC236}">
                <a16:creationId xmlns:a16="http://schemas.microsoft.com/office/drawing/2014/main" id="{C8BCA442-1DAC-455B-BCFA-383849B8CB7C}"/>
              </a:ext>
            </a:extLst>
          </p:cNvPr>
          <p:cNvSpPr txBox="1"/>
          <p:nvPr/>
        </p:nvSpPr>
        <p:spPr>
          <a:xfrm>
            <a:off x="6941081" y="17717"/>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1" name="TextBox 60">
            <a:extLst>
              <a:ext uri="{FF2B5EF4-FFF2-40B4-BE49-F238E27FC236}">
                <a16:creationId xmlns:a16="http://schemas.microsoft.com/office/drawing/2014/main" id="{010561B8-1492-4F94-B449-7ED175434516}"/>
              </a:ext>
            </a:extLst>
          </p:cNvPr>
          <p:cNvSpPr txBox="1"/>
          <p:nvPr/>
        </p:nvSpPr>
        <p:spPr>
          <a:xfrm>
            <a:off x="8680134" y="10182"/>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14" name="TextBox 13">
            <a:extLst>
              <a:ext uri="{FF2B5EF4-FFF2-40B4-BE49-F238E27FC236}">
                <a16:creationId xmlns:a16="http://schemas.microsoft.com/office/drawing/2014/main" id="{72E61F87-48B0-9EFA-7665-34631D6D77AE}"/>
              </a:ext>
            </a:extLst>
          </p:cNvPr>
          <p:cNvSpPr txBox="1"/>
          <p:nvPr/>
        </p:nvSpPr>
        <p:spPr>
          <a:xfrm>
            <a:off x="480665" y="528437"/>
            <a:ext cx="84692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err="1">
                <a:solidFill>
                  <a:srgbClr val="0072C6"/>
                </a:solidFill>
                <a:latin typeface="Arial"/>
                <a:cs typeface="Arial"/>
              </a:rPr>
              <a:t>Snomed</a:t>
            </a:r>
            <a:r>
              <a:rPr lang="en-US" sz="3600" b="1" dirty="0">
                <a:solidFill>
                  <a:srgbClr val="0072C6"/>
                </a:solidFill>
                <a:latin typeface="Arial"/>
                <a:cs typeface="Arial"/>
              </a:rPr>
              <a:t> Codes for MMR Vaccinations</a:t>
            </a:r>
          </a:p>
        </p:txBody>
      </p:sp>
      <p:sp>
        <p:nvSpPr>
          <p:cNvPr id="13" name="TextBox 12">
            <a:extLst>
              <a:ext uri="{FF2B5EF4-FFF2-40B4-BE49-F238E27FC236}">
                <a16:creationId xmlns:a16="http://schemas.microsoft.com/office/drawing/2014/main" id="{80F1A9C4-05B4-0AE8-0E42-EBAAFBFDBF12}"/>
              </a:ext>
            </a:extLst>
          </p:cNvPr>
          <p:cNvSpPr txBox="1"/>
          <p:nvPr/>
        </p:nvSpPr>
        <p:spPr>
          <a:xfrm>
            <a:off x="548112" y="1644339"/>
            <a:ext cx="9289819" cy="51297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aphicFrame>
        <p:nvGraphicFramePr>
          <p:cNvPr id="4" name="Table 3">
            <a:extLst>
              <a:ext uri="{FF2B5EF4-FFF2-40B4-BE49-F238E27FC236}">
                <a16:creationId xmlns:a16="http://schemas.microsoft.com/office/drawing/2014/main" id="{27A1FE04-58C0-7BD1-7AFD-800CD5E373B7}"/>
              </a:ext>
            </a:extLst>
          </p:cNvPr>
          <p:cNvGraphicFramePr>
            <a:graphicFrameLocks noGrp="1"/>
          </p:cNvGraphicFramePr>
          <p:nvPr>
            <p:extLst>
              <p:ext uri="{D42A27DB-BD31-4B8C-83A1-F6EECF244321}">
                <p14:modId xmlns:p14="http://schemas.microsoft.com/office/powerpoint/2010/main" val="163160019"/>
              </p:ext>
            </p:extLst>
          </p:nvPr>
        </p:nvGraphicFramePr>
        <p:xfrm>
          <a:off x="225049" y="1508900"/>
          <a:ext cx="9353838" cy="2009539"/>
        </p:xfrm>
        <a:graphic>
          <a:graphicData uri="http://schemas.openxmlformats.org/drawingml/2006/table">
            <a:tbl>
              <a:tblPr firstRow="1" firstCol="1" bandRow="1">
                <a:tableStyleId>{5C22544A-7EE6-4342-B048-85BDC9FD1C3A}</a:tableStyleId>
              </a:tblPr>
              <a:tblGrid>
                <a:gridCol w="6930131">
                  <a:extLst>
                    <a:ext uri="{9D8B030D-6E8A-4147-A177-3AD203B41FA5}">
                      <a16:colId xmlns:a16="http://schemas.microsoft.com/office/drawing/2014/main" val="480200444"/>
                    </a:ext>
                  </a:extLst>
                </a:gridCol>
                <a:gridCol w="2423707">
                  <a:extLst>
                    <a:ext uri="{9D8B030D-6E8A-4147-A177-3AD203B41FA5}">
                      <a16:colId xmlns:a16="http://schemas.microsoft.com/office/drawing/2014/main" val="2886162133"/>
                    </a:ext>
                  </a:extLst>
                </a:gridCol>
              </a:tblGrid>
              <a:tr h="236416">
                <a:tc gridSpan="2">
                  <a:txBody>
                    <a:bodyPr/>
                    <a:lstStyle/>
                    <a:p>
                      <a:pPr marL="0" algn="ctr"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(Part 1) MMR 2</a:t>
                      </a:r>
                      <a:r>
                        <a:rPr lang="en-US" sz="1200" kern="1200" baseline="30000">
                          <a:effectLst/>
                          <a:latin typeface="Arial" panose="020B0604020202020204" pitchFamily="34" charset="0"/>
                          <a:cs typeface="Arial" panose="020B0604020202020204" pitchFamily="34" charset="0"/>
                        </a:rPr>
                        <a:t>nd</a:t>
                      </a:r>
                      <a:r>
                        <a:rPr lang="en-US" sz="1200" kern="1200">
                          <a:effectLst/>
                          <a:latin typeface="Arial" panose="020B0604020202020204" pitchFamily="34" charset="0"/>
                          <a:cs typeface="Arial" panose="020B0604020202020204" pitchFamily="34" charset="0"/>
                        </a:rPr>
                        <a:t> Vaccination SNOMED CT</a:t>
                      </a:r>
                      <a:endParaRPr lang="en-US">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133986623"/>
                  </a:ext>
                </a:extLst>
              </a:tr>
              <a:tr h="192088">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Measles, mumps and rubella vaccination given</a:t>
                      </a:r>
                      <a:endParaRPr lang="en-US">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150971000119104</a:t>
                      </a:r>
                      <a:endParaRPr lang="en-US">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717650583"/>
                  </a:ext>
                </a:extLst>
              </a:tr>
              <a:tr h="192088">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Measles-mumps-rubella vaccination</a:t>
                      </a:r>
                      <a:endParaRPr lang="en-US">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38598009</a:t>
                      </a:r>
                      <a:endParaRPr lang="en-US">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436577791"/>
                  </a:ext>
                </a:extLst>
              </a:tr>
              <a:tr h="398953">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Administration of measles, mumps, rubella, and varicella vaccine</a:t>
                      </a:r>
                      <a:endParaRPr lang="en-US">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432636005</a:t>
                      </a:r>
                      <a:endParaRPr lang="en-US">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359623558"/>
                  </a:ext>
                </a:extLst>
              </a:tr>
              <a:tr h="192088">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Measles mumps rubella catch-up vaccination</a:t>
                      </a:r>
                      <a:endParaRPr lang="en-US">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505001000000109</a:t>
                      </a:r>
                      <a:endParaRPr lang="en-US">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180917648"/>
                  </a:ext>
                </a:extLst>
              </a:tr>
              <a:tr h="398953">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Administration of measles + mumps + rubella live vaccine</a:t>
                      </a:r>
                      <a:endParaRPr lang="en-US" dirty="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571591000119106</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4542053"/>
                  </a:ext>
                </a:extLst>
              </a:tr>
              <a:tr h="398953">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Administration of measles + mumps + rubella + varicella live vaccine</a:t>
                      </a:r>
                      <a:endParaRPr lang="en-US">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572511000119105</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079577487"/>
                  </a:ext>
                </a:extLst>
              </a:tr>
            </a:tbl>
          </a:graphicData>
        </a:graphic>
      </p:graphicFrame>
      <p:graphicFrame>
        <p:nvGraphicFramePr>
          <p:cNvPr id="15" name="Table 14">
            <a:extLst>
              <a:ext uri="{FF2B5EF4-FFF2-40B4-BE49-F238E27FC236}">
                <a16:creationId xmlns:a16="http://schemas.microsoft.com/office/drawing/2014/main" id="{D83CBDB1-A8BA-E112-ED22-8D84B1B9080F}"/>
              </a:ext>
            </a:extLst>
          </p:cNvPr>
          <p:cNvGraphicFramePr>
            <a:graphicFrameLocks noGrp="1"/>
          </p:cNvGraphicFramePr>
          <p:nvPr>
            <p:extLst>
              <p:ext uri="{D42A27DB-BD31-4B8C-83A1-F6EECF244321}">
                <p14:modId xmlns:p14="http://schemas.microsoft.com/office/powerpoint/2010/main" val="3827227942"/>
              </p:ext>
            </p:extLst>
          </p:nvPr>
        </p:nvGraphicFramePr>
        <p:xfrm>
          <a:off x="236292" y="3589779"/>
          <a:ext cx="9353838" cy="786883"/>
        </p:xfrm>
        <a:graphic>
          <a:graphicData uri="http://schemas.openxmlformats.org/drawingml/2006/table">
            <a:tbl>
              <a:tblPr firstRow="1" firstCol="1" bandRow="1">
                <a:tableStyleId>{5C22544A-7EE6-4342-B048-85BDC9FD1C3A}</a:tableStyleId>
              </a:tblPr>
              <a:tblGrid>
                <a:gridCol w="6896028">
                  <a:extLst>
                    <a:ext uri="{9D8B030D-6E8A-4147-A177-3AD203B41FA5}">
                      <a16:colId xmlns:a16="http://schemas.microsoft.com/office/drawing/2014/main" val="1229613697"/>
                    </a:ext>
                  </a:extLst>
                </a:gridCol>
                <a:gridCol w="2457810">
                  <a:extLst>
                    <a:ext uri="{9D8B030D-6E8A-4147-A177-3AD203B41FA5}">
                      <a16:colId xmlns:a16="http://schemas.microsoft.com/office/drawing/2014/main" val="2360544988"/>
                    </a:ext>
                  </a:extLst>
                </a:gridCol>
              </a:tblGrid>
              <a:tr h="252975">
                <a:tc gridSpan="2">
                  <a:txBody>
                    <a:bodyPr/>
                    <a:lstStyle/>
                    <a:p>
                      <a:pPr marL="0" algn="ctr"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(Part 1) Administration of MMR 2</a:t>
                      </a:r>
                      <a:r>
                        <a:rPr lang="en-US" sz="1200" kern="1200" baseline="30000" dirty="0">
                          <a:effectLst/>
                          <a:latin typeface="Arial" panose="020B0604020202020204" pitchFamily="34" charset="0"/>
                          <a:cs typeface="Arial" panose="020B0604020202020204" pitchFamily="34" charset="0"/>
                        </a:rPr>
                        <a:t>nd</a:t>
                      </a:r>
                      <a:r>
                        <a:rPr lang="en-US" sz="1200" kern="1200" dirty="0">
                          <a:effectLst/>
                          <a:latin typeface="Arial" panose="020B0604020202020204" pitchFamily="34" charset="0"/>
                          <a:cs typeface="Arial" panose="020B0604020202020204" pitchFamily="34" charset="0"/>
                        </a:rPr>
                        <a:t> Vaccinations SNOMED CT</a:t>
                      </a:r>
                      <a:endParaRPr lang="en-US" dirty="0">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1381499746"/>
                  </a:ext>
                </a:extLst>
              </a:tr>
              <a:tr h="533908">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Second MMR (measles mumps and rubella) vaccination given by other healthcare provider</a:t>
                      </a:r>
                      <a:endParaRPr lang="en-US" dirty="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1037271000000106</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457916741"/>
                  </a:ext>
                </a:extLst>
              </a:tr>
            </a:tbl>
          </a:graphicData>
        </a:graphic>
      </p:graphicFrame>
      <p:graphicFrame>
        <p:nvGraphicFramePr>
          <p:cNvPr id="17" name="Table 16">
            <a:extLst>
              <a:ext uri="{FF2B5EF4-FFF2-40B4-BE49-F238E27FC236}">
                <a16:creationId xmlns:a16="http://schemas.microsoft.com/office/drawing/2014/main" id="{E3248461-5710-B3F6-0631-DB1EFFA9EF4B}"/>
              </a:ext>
            </a:extLst>
          </p:cNvPr>
          <p:cNvGraphicFramePr>
            <a:graphicFrameLocks noGrp="1"/>
          </p:cNvGraphicFramePr>
          <p:nvPr>
            <p:extLst>
              <p:ext uri="{D42A27DB-BD31-4B8C-83A1-F6EECF244321}">
                <p14:modId xmlns:p14="http://schemas.microsoft.com/office/powerpoint/2010/main" val="4155735394"/>
              </p:ext>
            </p:extLst>
          </p:nvPr>
        </p:nvGraphicFramePr>
        <p:xfrm>
          <a:off x="236292" y="4456277"/>
          <a:ext cx="9440494" cy="894868"/>
        </p:xfrm>
        <a:graphic>
          <a:graphicData uri="http://schemas.openxmlformats.org/drawingml/2006/table">
            <a:tbl>
              <a:tblPr firstRow="1" firstCol="1" bandRow="1">
                <a:tableStyleId>{5C22544A-7EE6-4342-B048-85BDC9FD1C3A}</a:tableStyleId>
              </a:tblPr>
              <a:tblGrid>
                <a:gridCol w="6956988">
                  <a:extLst>
                    <a:ext uri="{9D8B030D-6E8A-4147-A177-3AD203B41FA5}">
                      <a16:colId xmlns:a16="http://schemas.microsoft.com/office/drawing/2014/main" val="2482327010"/>
                    </a:ext>
                  </a:extLst>
                </a:gridCol>
                <a:gridCol w="2483506">
                  <a:extLst>
                    <a:ext uri="{9D8B030D-6E8A-4147-A177-3AD203B41FA5}">
                      <a16:colId xmlns:a16="http://schemas.microsoft.com/office/drawing/2014/main" val="1293842006"/>
                    </a:ext>
                  </a:extLst>
                </a:gridCol>
              </a:tblGrid>
              <a:tr h="210812">
                <a:tc gridSpan="2">
                  <a:txBody>
                    <a:bodyPr/>
                    <a:lstStyle/>
                    <a:p>
                      <a:pPr marL="0" algn="ctr"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(Part 1) MMR Pre-school and Booster Vaccinations SNOMED CT</a:t>
                      </a:r>
                      <a:endParaRPr lang="en-US" dirty="0">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2465594570"/>
                  </a:ext>
                </a:extLst>
              </a:tr>
              <a:tr h="466886">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Measles mumps and rubella booster vaccination</a:t>
                      </a:r>
                      <a:endParaRPr lang="en-US" dirty="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170431005</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052474383"/>
                  </a:ext>
                </a:extLst>
              </a:tr>
              <a:tr h="217170">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MMR pre-school booster vaccination</a:t>
                      </a:r>
                      <a:endParaRPr lang="en-US" dirty="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170432003</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285211187"/>
                  </a:ext>
                </a:extLst>
              </a:tr>
            </a:tbl>
          </a:graphicData>
        </a:graphic>
      </p:graphicFrame>
      <p:graphicFrame>
        <p:nvGraphicFramePr>
          <p:cNvPr id="19" name="Table 18">
            <a:extLst>
              <a:ext uri="{FF2B5EF4-FFF2-40B4-BE49-F238E27FC236}">
                <a16:creationId xmlns:a16="http://schemas.microsoft.com/office/drawing/2014/main" id="{E696D46B-905F-BFD4-45FC-2A06C50B48DA}"/>
              </a:ext>
            </a:extLst>
          </p:cNvPr>
          <p:cNvGraphicFramePr>
            <a:graphicFrameLocks noGrp="1"/>
          </p:cNvGraphicFramePr>
          <p:nvPr>
            <p:extLst>
              <p:ext uri="{D42A27DB-BD31-4B8C-83A1-F6EECF244321}">
                <p14:modId xmlns:p14="http://schemas.microsoft.com/office/powerpoint/2010/main" val="3362967761"/>
              </p:ext>
            </p:extLst>
          </p:nvPr>
        </p:nvGraphicFramePr>
        <p:xfrm>
          <a:off x="213600" y="5377304"/>
          <a:ext cx="9376530" cy="634156"/>
        </p:xfrm>
        <a:graphic>
          <a:graphicData uri="http://schemas.openxmlformats.org/drawingml/2006/table">
            <a:tbl>
              <a:tblPr firstRow="1" firstCol="1" bandRow="1">
                <a:tableStyleId>{5C22544A-7EE6-4342-B048-85BDC9FD1C3A}</a:tableStyleId>
              </a:tblPr>
              <a:tblGrid>
                <a:gridCol w="6949200">
                  <a:extLst>
                    <a:ext uri="{9D8B030D-6E8A-4147-A177-3AD203B41FA5}">
                      <a16:colId xmlns:a16="http://schemas.microsoft.com/office/drawing/2014/main" val="2634263641"/>
                    </a:ext>
                  </a:extLst>
                </a:gridCol>
                <a:gridCol w="2427330">
                  <a:extLst>
                    <a:ext uri="{9D8B030D-6E8A-4147-A177-3AD203B41FA5}">
                      <a16:colId xmlns:a16="http://schemas.microsoft.com/office/drawing/2014/main" val="2945427513"/>
                    </a:ext>
                  </a:extLst>
                </a:gridCol>
              </a:tblGrid>
              <a:tr h="228484">
                <a:tc gridSpan="2">
                  <a:txBody>
                    <a:bodyPr/>
                    <a:lstStyle/>
                    <a:p>
                      <a:pPr marL="0" algn="ctr"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(Part 1) Vaccination given MMR 2</a:t>
                      </a:r>
                      <a:r>
                        <a:rPr lang="en-US" sz="1200" kern="1200" baseline="30000" dirty="0">
                          <a:effectLst/>
                          <a:latin typeface="Arial" panose="020B0604020202020204" pitchFamily="34" charset="0"/>
                          <a:cs typeface="Arial" panose="020B0604020202020204" pitchFamily="34" charset="0"/>
                        </a:rPr>
                        <a:t>nd</a:t>
                      </a:r>
                      <a:r>
                        <a:rPr lang="en-US" sz="1200" kern="1200" dirty="0">
                          <a:effectLst/>
                          <a:latin typeface="Arial" panose="020B0604020202020204" pitchFamily="34" charset="0"/>
                          <a:cs typeface="Arial" panose="020B0604020202020204" pitchFamily="34" charset="0"/>
                        </a:rPr>
                        <a:t> Vaccinations SNOMED CT</a:t>
                      </a:r>
                      <a:endParaRPr lang="en-US" dirty="0">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2565216503"/>
                  </a:ext>
                </a:extLst>
              </a:tr>
              <a:tr h="405672">
                <a:tc>
                  <a:txBody>
                    <a:bodyPr/>
                    <a:lstStyle/>
                    <a:p>
                      <a:pPr marL="0" algn="l" rtl="0" eaLnBrk="1" latinLnBrk="0" hangingPunct="1">
                        <a:spcBef>
                          <a:spcPts val="0"/>
                        </a:spcBef>
                        <a:spcAft>
                          <a:spcPts val="1000"/>
                        </a:spcAft>
                      </a:pPr>
                      <a:r>
                        <a:rPr lang="en-US" sz="1200" kern="1200">
                          <a:effectLst/>
                          <a:latin typeface="Arial" panose="020B0604020202020204" pitchFamily="34" charset="0"/>
                          <a:cs typeface="Arial" panose="020B0604020202020204" pitchFamily="34" charset="0"/>
                        </a:rPr>
                        <a:t>Measles mumps and rubella vaccination - second dose</a:t>
                      </a:r>
                      <a:endParaRPr lang="en-US">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latinLnBrk="0" hangingPunct="1">
                        <a:spcBef>
                          <a:spcPts val="0"/>
                        </a:spcBef>
                        <a:spcAft>
                          <a:spcPts val="1000"/>
                        </a:spcAft>
                      </a:pPr>
                      <a:r>
                        <a:rPr lang="en-US" sz="1200" kern="1200" dirty="0">
                          <a:effectLst/>
                          <a:latin typeface="Arial" panose="020B0604020202020204" pitchFamily="34" charset="0"/>
                          <a:cs typeface="Arial" panose="020B0604020202020204" pitchFamily="34" charset="0"/>
                        </a:rPr>
                        <a:t>170433008</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68383507"/>
                  </a:ext>
                </a:extLst>
              </a:tr>
            </a:tbl>
          </a:graphicData>
        </a:graphic>
      </p:graphicFrame>
      <p:grpSp>
        <p:nvGrpSpPr>
          <p:cNvPr id="2" name="Group 1">
            <a:extLst>
              <a:ext uri="{FF2B5EF4-FFF2-40B4-BE49-F238E27FC236}">
                <a16:creationId xmlns:a16="http://schemas.microsoft.com/office/drawing/2014/main" id="{B6F85E5E-9261-2B2E-5127-F69D31F17DB1}"/>
              </a:ext>
            </a:extLst>
          </p:cNvPr>
          <p:cNvGrpSpPr/>
          <p:nvPr/>
        </p:nvGrpSpPr>
        <p:grpSpPr>
          <a:xfrm>
            <a:off x="-104774" y="6908484"/>
            <a:ext cx="10296524" cy="425772"/>
            <a:chOff x="-597882" y="6048462"/>
            <a:chExt cx="9814514" cy="405840"/>
          </a:xfrm>
        </p:grpSpPr>
        <p:sp>
          <p:nvSpPr>
            <p:cNvPr id="3" name="Rectangle 2">
              <a:extLst>
                <a:ext uri="{FF2B5EF4-FFF2-40B4-BE49-F238E27FC236}">
                  <a16:creationId xmlns:a16="http://schemas.microsoft.com/office/drawing/2014/main" id="{9E801DE1-CDEC-52F5-1754-5DDED701879B}"/>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9" name="TextBox 8">
              <a:extLst>
                <a:ext uri="{FF2B5EF4-FFF2-40B4-BE49-F238E27FC236}">
                  <a16:creationId xmlns:a16="http://schemas.microsoft.com/office/drawing/2014/main" id="{BCD7A83F-8D84-8F9E-B040-3A01647E4617}"/>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16" name="Rectangle 15">
              <a:extLst>
                <a:ext uri="{FF2B5EF4-FFF2-40B4-BE49-F238E27FC236}">
                  <a16:creationId xmlns:a16="http://schemas.microsoft.com/office/drawing/2014/main" id="{6DE33FA5-0FFA-F243-363C-5F7286519424}"/>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18" name="TextBox 17">
              <a:extLst>
                <a:ext uri="{FF2B5EF4-FFF2-40B4-BE49-F238E27FC236}">
                  <a16:creationId xmlns:a16="http://schemas.microsoft.com/office/drawing/2014/main" id="{CBCE1FD8-751F-93A9-9838-2BA2306AA7D8}"/>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20" name="Rectangle 19">
            <a:extLst>
              <a:ext uri="{FF2B5EF4-FFF2-40B4-BE49-F238E27FC236}">
                <a16:creationId xmlns:a16="http://schemas.microsoft.com/office/drawing/2014/main" id="{69613886-D434-CDB0-2B66-2F3E2BE65D81}"/>
              </a:ext>
            </a:extLst>
          </p:cNvPr>
          <p:cNvSpPr/>
          <p:nvPr/>
        </p:nvSpPr>
        <p:spPr>
          <a:xfrm>
            <a:off x="9270684" y="6908484"/>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21</a:t>
            </a:r>
          </a:p>
        </p:txBody>
      </p:sp>
    </p:spTree>
    <p:extLst>
      <p:ext uri="{BB962C8B-B14F-4D97-AF65-F5344CB8AC3E}">
        <p14:creationId xmlns:p14="http://schemas.microsoft.com/office/powerpoint/2010/main" val="1468925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416093-4712-4F61-823C-C039BB844766}"/>
              </a:ext>
            </a:extLst>
          </p:cNvPr>
          <p:cNvGrpSpPr/>
          <p:nvPr/>
        </p:nvGrpSpPr>
        <p:grpSpPr>
          <a:xfrm>
            <a:off x="-76200" y="6908478"/>
            <a:ext cx="10267950" cy="400808"/>
            <a:chOff x="-570646" y="6048462"/>
            <a:chExt cx="9787278" cy="382045"/>
          </a:xfrm>
        </p:grpSpPr>
        <p:sp>
          <p:nvSpPr>
            <p:cNvPr id="5" name="Rectangle 4">
              <a:extLst>
                <a:ext uri="{FF2B5EF4-FFF2-40B4-BE49-F238E27FC236}">
                  <a16:creationId xmlns:a16="http://schemas.microsoft.com/office/drawing/2014/main" id="{E937E9D1-8577-41C2-938C-212D9B87E570}"/>
                </a:ext>
              </a:extLst>
            </p:cNvPr>
            <p:cNvSpPr/>
            <p:nvPr/>
          </p:nvSpPr>
          <p:spPr>
            <a:xfrm>
              <a:off x="-570646" y="6048462"/>
              <a:ext cx="9787278" cy="382045"/>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6" name="TextBox 5">
              <a:extLst>
                <a:ext uri="{FF2B5EF4-FFF2-40B4-BE49-F238E27FC236}">
                  <a16:creationId xmlns:a16="http://schemas.microsoft.com/office/drawing/2014/main" id="{FD4DF6AC-64E6-4DE8-A129-BB74005420F3}"/>
                </a:ext>
              </a:extLst>
            </p:cNvPr>
            <p:cNvSpPr txBox="1"/>
            <p:nvPr/>
          </p:nvSpPr>
          <p:spPr>
            <a:xfrm>
              <a:off x="-176169" y="6098728"/>
              <a:ext cx="2021748" cy="234084"/>
            </a:xfrm>
            <a:prstGeom prst="rect">
              <a:avLst/>
            </a:prstGeom>
            <a:noFill/>
          </p:spPr>
          <p:txBody>
            <a:bodyPr wrap="square" rtlCol="0">
              <a:spAutoFit/>
            </a:bodyPr>
            <a:lstStyle/>
            <a:p>
              <a:r>
                <a:rPr lang="en-GB" sz="996" b="1" dirty="0">
                  <a:solidFill>
                    <a:schemeClr val="bg1"/>
                  </a:solidFill>
                  <a:latin typeface="Source Sans Pro" panose="020B0604020202020204" pitchFamily="34" charset="0"/>
                </a:rPr>
                <a:t>MMR Vaccination Toolkit v2.0</a:t>
              </a:r>
            </a:p>
          </p:txBody>
        </p:sp>
        <p:sp>
          <p:nvSpPr>
            <p:cNvPr id="7" name="Rectangle 6">
              <a:extLst>
                <a:ext uri="{FF2B5EF4-FFF2-40B4-BE49-F238E27FC236}">
                  <a16:creationId xmlns:a16="http://schemas.microsoft.com/office/drawing/2014/main" id="{F7F9DA37-AE18-440D-8193-C80F858F458C}"/>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2021/22</a:t>
              </a:r>
            </a:p>
          </p:txBody>
        </p:sp>
        <p:sp>
          <p:nvSpPr>
            <p:cNvPr id="8" name="TextBox 7">
              <a:extLst>
                <a:ext uri="{FF2B5EF4-FFF2-40B4-BE49-F238E27FC236}">
                  <a16:creationId xmlns:a16="http://schemas.microsoft.com/office/drawing/2014/main" id="{1198386E-559E-43EC-96AC-A2DEDB1A8A8F}"/>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sp>
          <p:nvSpPr>
            <p:cNvPr id="10" name="Rectangle 9">
              <a:extLst>
                <a:ext uri="{FF2B5EF4-FFF2-40B4-BE49-F238E27FC236}">
                  <a16:creationId xmlns:a16="http://schemas.microsoft.com/office/drawing/2014/main" id="{08D700ED-2960-4B04-9FF9-525ADAE86AB4}"/>
                </a:ext>
              </a:extLst>
            </p:cNvPr>
            <p:cNvSpPr/>
            <p:nvPr/>
          </p:nvSpPr>
          <p:spPr>
            <a:xfrm>
              <a:off x="8462826" y="6048462"/>
              <a:ext cx="304937" cy="331365"/>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grpSp>
      <p:sp>
        <p:nvSpPr>
          <p:cNvPr id="12" name="TextBox 11">
            <a:extLst>
              <a:ext uri="{FF2B5EF4-FFF2-40B4-BE49-F238E27FC236}">
                <a16:creationId xmlns:a16="http://schemas.microsoft.com/office/drawing/2014/main" id="{4E99BC73-59F5-4F76-8D08-9C798EC95AA4}"/>
              </a:ext>
            </a:extLst>
          </p:cNvPr>
          <p:cNvSpPr txBox="1"/>
          <p:nvPr/>
        </p:nvSpPr>
        <p:spPr>
          <a:xfrm>
            <a:off x="9444971" y="6946093"/>
            <a:ext cx="231815" cy="246221"/>
          </a:xfrm>
          <a:prstGeom prst="rect">
            <a:avLst/>
          </a:prstGeom>
          <a:noFill/>
        </p:spPr>
        <p:txBody>
          <a:bodyPr wrap="square" rtlCol="0">
            <a:spAutoFit/>
          </a:bodyPr>
          <a:lstStyle/>
          <a:p>
            <a:r>
              <a:rPr lang="en-GB" sz="1000" dirty="0">
                <a:solidFill>
                  <a:schemeClr val="bg1"/>
                </a:solidFill>
                <a:latin typeface="Source Sans Pro" panose="020B0503030403020204" pitchFamily="34" charset="0"/>
                <a:ea typeface="Source Sans Pro" panose="020B0503030403020204" pitchFamily="34" charset="0"/>
              </a:rPr>
              <a:t>3</a:t>
            </a:r>
            <a:endParaRPr lang="en-GB" sz="1400" dirty="0">
              <a:solidFill>
                <a:schemeClr val="bg1"/>
              </a:solidFill>
              <a:latin typeface="Source Sans Pro" panose="020B0503030403020204" pitchFamily="34" charset="0"/>
              <a:ea typeface="Source Sans Pro" panose="020B0503030403020204" pitchFamily="34" charset="0"/>
            </a:endParaRPr>
          </a:p>
        </p:txBody>
      </p:sp>
      <p:sp>
        <p:nvSpPr>
          <p:cNvPr id="56" name="TextBox 55">
            <a:extLst>
              <a:ext uri="{FF2B5EF4-FFF2-40B4-BE49-F238E27FC236}">
                <a16:creationId xmlns:a16="http://schemas.microsoft.com/office/drawing/2014/main" id="{8EFC4FC6-6D06-476F-A698-C6EF70B90602}"/>
              </a:ext>
            </a:extLst>
          </p:cNvPr>
          <p:cNvSpPr txBox="1"/>
          <p:nvPr/>
        </p:nvSpPr>
        <p:spPr>
          <a:xfrm>
            <a:off x="254316"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7" name="TextBox 56">
            <a:extLst>
              <a:ext uri="{FF2B5EF4-FFF2-40B4-BE49-F238E27FC236}">
                <a16:creationId xmlns:a16="http://schemas.microsoft.com/office/drawing/2014/main" id="{E0CD7E06-F5E2-4E37-8756-276B43FD0443}"/>
              </a:ext>
            </a:extLst>
          </p:cNvPr>
          <p:cNvSpPr txBox="1"/>
          <p:nvPr/>
        </p:nvSpPr>
        <p:spPr>
          <a:xfrm>
            <a:off x="1829479"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8" name="TextBox 57">
            <a:extLst>
              <a:ext uri="{FF2B5EF4-FFF2-40B4-BE49-F238E27FC236}">
                <a16:creationId xmlns:a16="http://schemas.microsoft.com/office/drawing/2014/main" id="{92E1EC32-D384-4ACD-AE8D-D1DE2E194351}"/>
              </a:ext>
            </a:extLst>
          </p:cNvPr>
          <p:cNvSpPr txBox="1"/>
          <p:nvPr/>
        </p:nvSpPr>
        <p:spPr>
          <a:xfrm>
            <a:off x="3566986" y="28105"/>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9" name="TextBox 58">
            <a:extLst>
              <a:ext uri="{FF2B5EF4-FFF2-40B4-BE49-F238E27FC236}">
                <a16:creationId xmlns:a16="http://schemas.microsoft.com/office/drawing/2014/main" id="{28E216F4-1D22-44A9-8CED-5F68720DC3F9}"/>
              </a:ext>
            </a:extLst>
          </p:cNvPr>
          <p:cNvSpPr txBox="1"/>
          <p:nvPr/>
        </p:nvSpPr>
        <p:spPr>
          <a:xfrm>
            <a:off x="5248379" y="10183"/>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0" name="TextBox 59">
            <a:extLst>
              <a:ext uri="{FF2B5EF4-FFF2-40B4-BE49-F238E27FC236}">
                <a16:creationId xmlns:a16="http://schemas.microsoft.com/office/drawing/2014/main" id="{C8BCA442-1DAC-455B-BCFA-383849B8CB7C}"/>
              </a:ext>
            </a:extLst>
          </p:cNvPr>
          <p:cNvSpPr txBox="1"/>
          <p:nvPr/>
        </p:nvSpPr>
        <p:spPr>
          <a:xfrm>
            <a:off x="6941081" y="17717"/>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1" name="TextBox 60">
            <a:extLst>
              <a:ext uri="{FF2B5EF4-FFF2-40B4-BE49-F238E27FC236}">
                <a16:creationId xmlns:a16="http://schemas.microsoft.com/office/drawing/2014/main" id="{010561B8-1492-4F94-B449-7ED175434516}"/>
              </a:ext>
            </a:extLst>
          </p:cNvPr>
          <p:cNvSpPr txBox="1"/>
          <p:nvPr/>
        </p:nvSpPr>
        <p:spPr>
          <a:xfrm>
            <a:off x="8680134" y="10182"/>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14" name="TextBox 13">
            <a:extLst>
              <a:ext uri="{FF2B5EF4-FFF2-40B4-BE49-F238E27FC236}">
                <a16:creationId xmlns:a16="http://schemas.microsoft.com/office/drawing/2014/main" id="{72E61F87-48B0-9EFA-7665-34631D6D77AE}"/>
              </a:ext>
            </a:extLst>
          </p:cNvPr>
          <p:cNvSpPr txBox="1"/>
          <p:nvPr/>
        </p:nvSpPr>
        <p:spPr>
          <a:xfrm>
            <a:off x="480665" y="528437"/>
            <a:ext cx="84692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err="1">
                <a:solidFill>
                  <a:srgbClr val="0072C6"/>
                </a:solidFill>
                <a:latin typeface="Arial"/>
                <a:cs typeface="Arial"/>
              </a:rPr>
              <a:t>Snomed</a:t>
            </a:r>
            <a:r>
              <a:rPr lang="en-US" sz="3600" b="1" dirty="0">
                <a:solidFill>
                  <a:srgbClr val="0072C6"/>
                </a:solidFill>
                <a:latin typeface="Arial"/>
                <a:cs typeface="Arial"/>
              </a:rPr>
              <a:t> Codes for MMR Vaccinations</a:t>
            </a:r>
          </a:p>
        </p:txBody>
      </p:sp>
      <p:sp>
        <p:nvSpPr>
          <p:cNvPr id="13" name="TextBox 12">
            <a:extLst>
              <a:ext uri="{FF2B5EF4-FFF2-40B4-BE49-F238E27FC236}">
                <a16:creationId xmlns:a16="http://schemas.microsoft.com/office/drawing/2014/main" id="{80F1A9C4-05B4-0AE8-0E42-EBAAFBFDBF12}"/>
              </a:ext>
            </a:extLst>
          </p:cNvPr>
          <p:cNvSpPr txBox="1"/>
          <p:nvPr/>
        </p:nvSpPr>
        <p:spPr>
          <a:xfrm>
            <a:off x="454314" y="1577609"/>
            <a:ext cx="9289819" cy="51297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aphicFrame>
        <p:nvGraphicFramePr>
          <p:cNvPr id="3" name="Table 2">
            <a:extLst>
              <a:ext uri="{FF2B5EF4-FFF2-40B4-BE49-F238E27FC236}">
                <a16:creationId xmlns:a16="http://schemas.microsoft.com/office/drawing/2014/main" id="{6FAE408D-E778-8ABF-540E-11E7CD3F0011}"/>
              </a:ext>
            </a:extLst>
          </p:cNvPr>
          <p:cNvGraphicFramePr>
            <a:graphicFrameLocks noGrp="1"/>
          </p:cNvGraphicFramePr>
          <p:nvPr>
            <p:extLst>
              <p:ext uri="{D42A27DB-BD31-4B8C-83A1-F6EECF244321}">
                <p14:modId xmlns:p14="http://schemas.microsoft.com/office/powerpoint/2010/main" val="2277292878"/>
              </p:ext>
            </p:extLst>
          </p:nvPr>
        </p:nvGraphicFramePr>
        <p:xfrm>
          <a:off x="303803" y="2161014"/>
          <a:ext cx="8939675" cy="1870810"/>
        </p:xfrm>
        <a:graphic>
          <a:graphicData uri="http://schemas.openxmlformats.org/drawingml/2006/table">
            <a:tbl>
              <a:tblPr firstRow="1" firstCol="1" bandRow="1">
                <a:tableStyleId>{5C22544A-7EE6-4342-B048-85BDC9FD1C3A}</a:tableStyleId>
              </a:tblPr>
              <a:tblGrid>
                <a:gridCol w="6805657">
                  <a:extLst>
                    <a:ext uri="{9D8B030D-6E8A-4147-A177-3AD203B41FA5}">
                      <a16:colId xmlns:a16="http://schemas.microsoft.com/office/drawing/2014/main" val="3061478558"/>
                    </a:ext>
                  </a:extLst>
                </a:gridCol>
                <a:gridCol w="2134018">
                  <a:extLst>
                    <a:ext uri="{9D8B030D-6E8A-4147-A177-3AD203B41FA5}">
                      <a16:colId xmlns:a16="http://schemas.microsoft.com/office/drawing/2014/main" val="1005253115"/>
                    </a:ext>
                  </a:extLst>
                </a:gridCol>
              </a:tblGrid>
              <a:tr h="227750">
                <a:tc gridSpan="2">
                  <a:txBody>
                    <a:bodyPr/>
                    <a:lstStyle/>
                    <a:p>
                      <a:pPr marL="0" algn="ctr" rtl="0" eaLnBrk="1" latinLnBrk="0" hangingPunct="1">
                        <a:spcBef>
                          <a:spcPts val="0"/>
                        </a:spcBef>
                        <a:spcAft>
                          <a:spcPts val="1000"/>
                        </a:spcAft>
                      </a:pPr>
                      <a:r>
                        <a:rPr lang="en-US" sz="1200" kern="1200">
                          <a:effectLst/>
                        </a:rPr>
                        <a:t>(Part 1) Administration of 1</a:t>
                      </a:r>
                      <a:r>
                        <a:rPr lang="en-US" sz="1200" kern="1200" baseline="30000">
                          <a:effectLst/>
                        </a:rPr>
                        <a:t>st</a:t>
                      </a:r>
                      <a:r>
                        <a:rPr lang="en-US" sz="1200" kern="1200">
                          <a:effectLst/>
                        </a:rPr>
                        <a:t> and 2</a:t>
                      </a:r>
                      <a:r>
                        <a:rPr lang="en-US" sz="1200" kern="1200" baseline="30000">
                          <a:effectLst/>
                        </a:rPr>
                        <a:t>nd</a:t>
                      </a:r>
                      <a:r>
                        <a:rPr lang="en-US" sz="1200" kern="1200">
                          <a:effectLst/>
                        </a:rPr>
                        <a:t> MMR Vaccinations SNOMED CT</a:t>
                      </a:r>
                      <a:endParaRPr lang="en-US">
                        <a:effectLst/>
                      </a:endParaRPr>
                    </a:p>
                  </a:txBody>
                  <a:tcPr marL="0" marR="0" marT="0" marB="0" anchor="ctr"/>
                </a:tc>
                <a:tc hMerge="1">
                  <a:txBody>
                    <a:bodyPr/>
                    <a:lstStyle/>
                    <a:p>
                      <a:pPr marL="0" algn="ctr" rtl="0" eaLnBrk="1" latinLnBrk="0" hangingPunct="1">
                        <a:spcBef>
                          <a:spcPts val="0"/>
                        </a:spcBef>
                        <a:spcAft>
                          <a:spcPts val="1000"/>
                        </a:spcAft>
                      </a:pPr>
                      <a:endParaRPr lang="en-US">
                        <a:effectLst/>
                      </a:endParaRPr>
                    </a:p>
                  </a:txBody>
                  <a:tcPr marL="0" marR="0" marT="0" marB="0" anchor="ctr"/>
                </a:tc>
                <a:extLst>
                  <a:ext uri="{0D108BD9-81ED-4DB2-BD59-A6C34878D82A}">
                    <a16:rowId xmlns:a16="http://schemas.microsoft.com/office/drawing/2014/main" val="1404604573"/>
                  </a:ext>
                </a:extLst>
              </a:tr>
              <a:tr h="422966">
                <a:tc>
                  <a:txBody>
                    <a:bodyPr/>
                    <a:lstStyle/>
                    <a:p>
                      <a:pPr marL="0" algn="l" rtl="0" eaLnBrk="1" latinLnBrk="0" hangingPunct="1">
                        <a:spcBef>
                          <a:spcPts val="0"/>
                        </a:spcBef>
                        <a:spcAft>
                          <a:spcPts val="1000"/>
                        </a:spcAft>
                      </a:pPr>
                      <a:r>
                        <a:rPr lang="en-US" sz="1200" kern="1200">
                          <a:effectLst/>
                        </a:rPr>
                        <a:t>Administration of second measles, mumps, rubella, and varicella vaccine</a:t>
                      </a:r>
                      <a:endParaRPr lang="en-US">
                        <a:effectLst/>
                      </a:endParaRPr>
                    </a:p>
                  </a:txBody>
                  <a:tcPr marL="0" marR="0" marT="0" marB="0" anchor="ctr"/>
                </a:tc>
                <a:tc>
                  <a:txBody>
                    <a:bodyPr/>
                    <a:lstStyle/>
                    <a:p>
                      <a:pPr marL="0" algn="l" rtl="0" eaLnBrk="1" latinLnBrk="0" hangingPunct="1">
                        <a:spcBef>
                          <a:spcPts val="0"/>
                        </a:spcBef>
                        <a:spcAft>
                          <a:spcPts val="1000"/>
                        </a:spcAft>
                      </a:pPr>
                      <a:r>
                        <a:rPr lang="en-US" sz="1200" kern="1200" dirty="0">
                          <a:effectLst/>
                        </a:rPr>
                        <a:t> 433733003</a:t>
                      </a:r>
                      <a:endParaRPr lang="en-US" dirty="0">
                        <a:effectLst/>
                      </a:endParaRPr>
                    </a:p>
                  </a:txBody>
                  <a:tcPr marL="0" marR="0" marT="0" marB="0" anchor="ctr"/>
                </a:tc>
                <a:extLst>
                  <a:ext uri="{0D108BD9-81ED-4DB2-BD59-A6C34878D82A}">
                    <a16:rowId xmlns:a16="http://schemas.microsoft.com/office/drawing/2014/main" val="1052232544"/>
                  </a:ext>
                </a:extLst>
              </a:tr>
              <a:tr h="211483">
                <a:tc gridSpan="2">
                  <a:txBody>
                    <a:bodyPr/>
                    <a:lstStyle/>
                    <a:p>
                      <a:pPr marL="0" algn="ctr" rtl="0" eaLnBrk="1" latinLnBrk="0" hangingPunct="1">
                        <a:spcBef>
                          <a:spcPts val="0"/>
                        </a:spcBef>
                        <a:spcAft>
                          <a:spcPts val="1000"/>
                        </a:spcAft>
                      </a:pPr>
                      <a:r>
                        <a:rPr lang="en-US" sz="1200" kern="1200" dirty="0">
                          <a:effectLst/>
                        </a:rPr>
                        <a:t>(Part 2) </a:t>
                      </a:r>
                      <a:r>
                        <a:rPr lang="en-US" sz="1200" kern="1200" dirty="0" err="1">
                          <a:effectLst/>
                        </a:rPr>
                        <a:t>DTap</a:t>
                      </a:r>
                      <a:r>
                        <a:rPr lang="en-US" sz="1200" kern="1200" dirty="0">
                          <a:effectLst/>
                        </a:rPr>
                        <a:t> and IPV Vaccinations SNOMED CT</a:t>
                      </a:r>
                      <a:endParaRPr lang="en-US" dirty="0">
                        <a:effectLst/>
                      </a:endParaRPr>
                    </a:p>
                  </a:txBody>
                  <a:tcPr marL="0" marR="0" marT="0" marB="0" anchor="ctr"/>
                </a:tc>
                <a:tc hMerge="1">
                  <a:txBody>
                    <a:bodyPr/>
                    <a:lstStyle/>
                    <a:p>
                      <a:pPr marL="0" algn="ctr" rtl="0" eaLnBrk="1" latinLnBrk="0" hangingPunct="1">
                        <a:spcBef>
                          <a:spcPts val="0"/>
                        </a:spcBef>
                        <a:spcAft>
                          <a:spcPts val="1000"/>
                        </a:spcAft>
                      </a:pPr>
                      <a:endParaRPr lang="en-US" dirty="0">
                        <a:effectLst/>
                      </a:endParaRPr>
                    </a:p>
                  </a:txBody>
                  <a:tcPr marL="0" marR="0" marT="0" marB="0" anchor="ctr"/>
                </a:tc>
                <a:extLst>
                  <a:ext uri="{0D108BD9-81ED-4DB2-BD59-A6C34878D82A}">
                    <a16:rowId xmlns:a16="http://schemas.microsoft.com/office/drawing/2014/main" val="3973994428"/>
                  </a:ext>
                </a:extLst>
              </a:tr>
              <a:tr h="422966">
                <a:tc>
                  <a:txBody>
                    <a:bodyPr/>
                    <a:lstStyle/>
                    <a:p>
                      <a:pPr marL="0" algn="l" rtl="0" eaLnBrk="1" latinLnBrk="0" hangingPunct="1">
                        <a:spcBef>
                          <a:spcPts val="0"/>
                        </a:spcBef>
                        <a:spcAft>
                          <a:spcPts val="1000"/>
                        </a:spcAft>
                      </a:pPr>
                      <a:r>
                        <a:rPr lang="en-US" sz="1200" kern="1200" dirty="0">
                          <a:effectLst/>
                        </a:rPr>
                        <a:t>Booster diphtheria, tetanus, acellular pertussis and inactivated polio vaccination</a:t>
                      </a:r>
                      <a:endParaRPr lang="en-US" dirty="0">
                        <a:effectLst/>
                      </a:endParaRPr>
                    </a:p>
                  </a:txBody>
                  <a:tcPr marL="0" marR="0" marT="0" marB="0" anchor="ctr"/>
                </a:tc>
                <a:tc>
                  <a:txBody>
                    <a:bodyPr/>
                    <a:lstStyle/>
                    <a:p>
                      <a:pPr marL="0" algn="l" rtl="0" eaLnBrk="1" latinLnBrk="0" hangingPunct="1">
                        <a:spcBef>
                          <a:spcPts val="0"/>
                        </a:spcBef>
                        <a:spcAft>
                          <a:spcPts val="1000"/>
                        </a:spcAft>
                      </a:pPr>
                      <a:r>
                        <a:rPr lang="en-US" sz="1200" kern="1200" dirty="0">
                          <a:effectLst/>
                        </a:rPr>
                        <a:t> 247821000000102</a:t>
                      </a:r>
                      <a:endParaRPr lang="en-US" dirty="0">
                        <a:effectLst/>
                      </a:endParaRPr>
                    </a:p>
                  </a:txBody>
                  <a:tcPr marL="0" marR="0" marT="0" marB="0" anchor="ctr"/>
                </a:tc>
                <a:extLst>
                  <a:ext uri="{0D108BD9-81ED-4DB2-BD59-A6C34878D82A}">
                    <a16:rowId xmlns:a16="http://schemas.microsoft.com/office/drawing/2014/main" val="4256721264"/>
                  </a:ext>
                </a:extLst>
              </a:tr>
              <a:tr h="585645">
                <a:tc>
                  <a:txBody>
                    <a:bodyPr/>
                    <a:lstStyle/>
                    <a:p>
                      <a:pPr marL="0" algn="l" rtl="0" eaLnBrk="1" latinLnBrk="0" hangingPunct="1">
                        <a:spcBef>
                          <a:spcPts val="0"/>
                        </a:spcBef>
                        <a:spcAft>
                          <a:spcPts val="1000"/>
                        </a:spcAft>
                      </a:pPr>
                      <a:r>
                        <a:rPr lang="en-US" dirty="0">
                          <a:effectLst/>
                        </a:rPr>
                        <a:t> </a:t>
                      </a:r>
                      <a:r>
                        <a:rPr lang="en-US" sz="1200" dirty="0">
                          <a:effectLst/>
                        </a:rPr>
                        <a:t>MMR Vaccine Contra-Indicated</a:t>
                      </a:r>
                    </a:p>
                  </a:txBody>
                  <a:tcPr marL="0" marR="0" marT="0" marB="0" anchor="ctr"/>
                </a:tc>
                <a:tc>
                  <a:txBody>
                    <a:bodyPr/>
                    <a:lstStyle/>
                    <a:p>
                      <a:pPr marL="0" algn="l" rtl="0" eaLnBrk="1" latinLnBrk="0" hangingPunct="1">
                        <a:spcBef>
                          <a:spcPts val="0"/>
                        </a:spcBef>
                        <a:spcAft>
                          <a:spcPts val="1000"/>
                        </a:spcAft>
                      </a:pPr>
                      <a:r>
                        <a:rPr lang="en-US" dirty="0">
                          <a:effectLst/>
                        </a:rPr>
                        <a:t> </a:t>
                      </a:r>
                      <a:r>
                        <a:rPr lang="en-GB" sz="1200" dirty="0">
                          <a:latin typeface="Arial" panose="020B0604020202020204" pitchFamily="34" charset="0"/>
                          <a:cs typeface="Arial" panose="020B0604020202020204" pitchFamily="34" charset="0"/>
                        </a:rPr>
                        <a:t>999026891000230106</a:t>
                      </a:r>
                      <a:endParaRPr lang="en-US" sz="12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504856927"/>
                  </a:ext>
                </a:extLst>
              </a:tr>
            </a:tbl>
          </a:graphicData>
        </a:graphic>
      </p:graphicFrame>
      <p:sp>
        <p:nvSpPr>
          <p:cNvPr id="9" name="TextBox 8">
            <a:extLst>
              <a:ext uri="{FF2B5EF4-FFF2-40B4-BE49-F238E27FC236}">
                <a16:creationId xmlns:a16="http://schemas.microsoft.com/office/drawing/2014/main" id="{40CFE398-AD4A-2857-5FF9-501321558D39}"/>
              </a:ext>
            </a:extLst>
          </p:cNvPr>
          <p:cNvSpPr txBox="1"/>
          <p:nvPr/>
        </p:nvSpPr>
        <p:spPr>
          <a:xfrm>
            <a:off x="3686175" y="293957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2" name="Rectangle 1">
            <a:extLst>
              <a:ext uri="{FF2B5EF4-FFF2-40B4-BE49-F238E27FC236}">
                <a16:creationId xmlns:a16="http://schemas.microsoft.com/office/drawing/2014/main" id="{4E952D7B-9125-85E6-A4D6-70BB315542B4}"/>
              </a:ext>
            </a:extLst>
          </p:cNvPr>
          <p:cNvSpPr/>
          <p:nvPr/>
        </p:nvSpPr>
        <p:spPr>
          <a:xfrm>
            <a:off x="9263636" y="6883514"/>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22</a:t>
            </a:r>
          </a:p>
        </p:txBody>
      </p:sp>
    </p:spTree>
    <p:extLst>
      <p:ext uri="{BB962C8B-B14F-4D97-AF65-F5344CB8AC3E}">
        <p14:creationId xmlns:p14="http://schemas.microsoft.com/office/powerpoint/2010/main" val="750325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E99BC73-59F5-4F76-8D08-9C798EC95AA4}"/>
              </a:ext>
            </a:extLst>
          </p:cNvPr>
          <p:cNvSpPr txBox="1"/>
          <p:nvPr/>
        </p:nvSpPr>
        <p:spPr>
          <a:xfrm>
            <a:off x="9444971" y="6946093"/>
            <a:ext cx="231815" cy="246221"/>
          </a:xfrm>
          <a:prstGeom prst="rect">
            <a:avLst/>
          </a:prstGeom>
          <a:noFill/>
        </p:spPr>
        <p:txBody>
          <a:bodyPr wrap="square" rtlCol="0">
            <a:spAutoFit/>
          </a:bodyPr>
          <a:lstStyle/>
          <a:p>
            <a:r>
              <a:rPr lang="en-GB" sz="1000" dirty="0">
                <a:solidFill>
                  <a:schemeClr val="bg1"/>
                </a:solidFill>
                <a:latin typeface="Source Sans Pro" panose="020B0503030403020204" pitchFamily="34" charset="0"/>
                <a:ea typeface="Source Sans Pro" panose="020B0503030403020204" pitchFamily="34" charset="0"/>
              </a:rPr>
              <a:t>4</a:t>
            </a:r>
            <a:endParaRPr lang="en-GB" sz="1400" dirty="0">
              <a:solidFill>
                <a:schemeClr val="bg1"/>
              </a:solidFill>
              <a:latin typeface="Source Sans Pro" panose="020B0503030403020204" pitchFamily="34" charset="0"/>
              <a:ea typeface="Source Sans Pro" panose="020B0503030403020204" pitchFamily="34" charset="0"/>
            </a:endParaRPr>
          </a:p>
        </p:txBody>
      </p:sp>
      <p:sp>
        <p:nvSpPr>
          <p:cNvPr id="13" name="TextBox 12">
            <a:extLst>
              <a:ext uri="{FF2B5EF4-FFF2-40B4-BE49-F238E27FC236}">
                <a16:creationId xmlns:a16="http://schemas.microsoft.com/office/drawing/2014/main" id="{3E11D463-1851-463E-8283-51E1EDB791B4}"/>
              </a:ext>
            </a:extLst>
          </p:cNvPr>
          <p:cNvSpPr txBox="1"/>
          <p:nvPr/>
        </p:nvSpPr>
        <p:spPr>
          <a:xfrm>
            <a:off x="320728" y="532083"/>
            <a:ext cx="7935511" cy="705258"/>
          </a:xfrm>
          <a:prstGeom prst="rect">
            <a:avLst/>
          </a:prstGeom>
          <a:noFill/>
        </p:spPr>
        <p:txBody>
          <a:bodyPr wrap="square" lIns="91440" tIns="45720" rIns="91440" bIns="45720" rtlCol="0" anchor="t">
            <a:spAutoFit/>
          </a:bodyPr>
          <a:lstStyle/>
          <a:p>
            <a:r>
              <a:rPr lang="en-GB" sz="3950" b="1" dirty="0">
                <a:solidFill>
                  <a:srgbClr val="003893"/>
                </a:solidFill>
                <a:latin typeface="Source Sans Pro"/>
                <a:ea typeface="Source Sans Pro"/>
              </a:rPr>
              <a:t>Ordering MMR </a:t>
            </a:r>
            <a:r>
              <a:rPr lang="en-GB" sz="3950" b="1" dirty="0">
                <a:solidFill>
                  <a:srgbClr val="003893"/>
                </a:solidFill>
                <a:latin typeface="Arial" panose="020B0604020202020204" pitchFamily="34" charset="0"/>
                <a:ea typeface="Source Sans Pro"/>
                <a:cs typeface="Arial" panose="020B0604020202020204" pitchFamily="34" charset="0"/>
              </a:rPr>
              <a:t>Vaccine</a:t>
            </a:r>
            <a:endParaRPr lang="en-GB" sz="3983" b="1" dirty="0">
              <a:solidFill>
                <a:srgbClr val="003893"/>
              </a:solidFill>
              <a:latin typeface="Arial" panose="020B0604020202020204" pitchFamily="34" charset="0"/>
              <a:ea typeface="Source Sans Pro" panose="020B0503030403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8EFC4FC6-6D06-476F-A698-C6EF70B90602}"/>
              </a:ext>
            </a:extLst>
          </p:cNvPr>
          <p:cNvSpPr txBox="1"/>
          <p:nvPr/>
        </p:nvSpPr>
        <p:spPr>
          <a:xfrm>
            <a:off x="254316"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7" name="TextBox 56">
            <a:extLst>
              <a:ext uri="{FF2B5EF4-FFF2-40B4-BE49-F238E27FC236}">
                <a16:creationId xmlns:a16="http://schemas.microsoft.com/office/drawing/2014/main" id="{E0CD7E06-F5E2-4E37-8756-276B43FD0443}"/>
              </a:ext>
            </a:extLst>
          </p:cNvPr>
          <p:cNvSpPr txBox="1"/>
          <p:nvPr/>
        </p:nvSpPr>
        <p:spPr>
          <a:xfrm>
            <a:off x="1829479"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8" name="TextBox 57">
            <a:extLst>
              <a:ext uri="{FF2B5EF4-FFF2-40B4-BE49-F238E27FC236}">
                <a16:creationId xmlns:a16="http://schemas.microsoft.com/office/drawing/2014/main" id="{92E1EC32-D384-4ACD-AE8D-D1DE2E194351}"/>
              </a:ext>
            </a:extLst>
          </p:cNvPr>
          <p:cNvSpPr txBox="1"/>
          <p:nvPr/>
        </p:nvSpPr>
        <p:spPr>
          <a:xfrm>
            <a:off x="3566986" y="28105"/>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9" name="TextBox 58">
            <a:extLst>
              <a:ext uri="{FF2B5EF4-FFF2-40B4-BE49-F238E27FC236}">
                <a16:creationId xmlns:a16="http://schemas.microsoft.com/office/drawing/2014/main" id="{28E216F4-1D22-44A9-8CED-5F68720DC3F9}"/>
              </a:ext>
            </a:extLst>
          </p:cNvPr>
          <p:cNvSpPr txBox="1"/>
          <p:nvPr/>
        </p:nvSpPr>
        <p:spPr>
          <a:xfrm>
            <a:off x="5248379" y="10183"/>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0" name="TextBox 59">
            <a:extLst>
              <a:ext uri="{FF2B5EF4-FFF2-40B4-BE49-F238E27FC236}">
                <a16:creationId xmlns:a16="http://schemas.microsoft.com/office/drawing/2014/main" id="{C8BCA442-1DAC-455B-BCFA-383849B8CB7C}"/>
              </a:ext>
            </a:extLst>
          </p:cNvPr>
          <p:cNvSpPr txBox="1"/>
          <p:nvPr/>
        </p:nvSpPr>
        <p:spPr>
          <a:xfrm>
            <a:off x="6941081" y="17717"/>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1" name="TextBox 60">
            <a:extLst>
              <a:ext uri="{FF2B5EF4-FFF2-40B4-BE49-F238E27FC236}">
                <a16:creationId xmlns:a16="http://schemas.microsoft.com/office/drawing/2014/main" id="{010561B8-1492-4F94-B449-7ED175434516}"/>
              </a:ext>
            </a:extLst>
          </p:cNvPr>
          <p:cNvSpPr txBox="1"/>
          <p:nvPr/>
        </p:nvSpPr>
        <p:spPr>
          <a:xfrm>
            <a:off x="8680134" y="10182"/>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grpSp>
        <p:nvGrpSpPr>
          <p:cNvPr id="55" name="Group 54">
            <a:extLst>
              <a:ext uri="{FF2B5EF4-FFF2-40B4-BE49-F238E27FC236}">
                <a16:creationId xmlns:a16="http://schemas.microsoft.com/office/drawing/2014/main" id="{B269EE2A-9FD0-4FE4-B5DC-7705D7F27C82}"/>
              </a:ext>
            </a:extLst>
          </p:cNvPr>
          <p:cNvGrpSpPr/>
          <p:nvPr/>
        </p:nvGrpSpPr>
        <p:grpSpPr>
          <a:xfrm>
            <a:off x="354506" y="2001183"/>
            <a:ext cx="4393579" cy="306421"/>
            <a:chOff x="444984" y="4920480"/>
            <a:chExt cx="4215210" cy="307793"/>
          </a:xfrm>
        </p:grpSpPr>
        <p:sp>
          <p:nvSpPr>
            <p:cNvPr id="66" name="TextBox 65">
              <a:extLst>
                <a:ext uri="{FF2B5EF4-FFF2-40B4-BE49-F238E27FC236}">
                  <a16:creationId xmlns:a16="http://schemas.microsoft.com/office/drawing/2014/main" id="{0F6B95EF-CB26-4468-BBD7-DB63922B527F}"/>
                </a:ext>
              </a:extLst>
            </p:cNvPr>
            <p:cNvSpPr txBox="1"/>
            <p:nvPr/>
          </p:nvSpPr>
          <p:spPr>
            <a:xfrm>
              <a:off x="444984" y="4920480"/>
              <a:ext cx="4131046" cy="246221"/>
            </a:xfrm>
            <a:prstGeom prst="rect">
              <a:avLst/>
            </a:prstGeom>
            <a:noFill/>
          </p:spPr>
          <p:txBody>
            <a:bodyPr wrap="square" rtlCol="0">
              <a:spAutoFit/>
            </a:bodyPr>
            <a:lstStyle/>
            <a:p>
              <a:endParaRPr lang="en-GB" sz="1000" dirty="0"/>
            </a:p>
          </p:txBody>
        </p:sp>
        <p:sp>
          <p:nvSpPr>
            <p:cNvPr id="64" name="Rectangle 63">
              <a:extLst>
                <a:ext uri="{FF2B5EF4-FFF2-40B4-BE49-F238E27FC236}">
                  <a16:creationId xmlns:a16="http://schemas.microsoft.com/office/drawing/2014/main" id="{384D8884-42F3-4D40-B5E2-96E0877DD257}"/>
                </a:ext>
              </a:extLst>
            </p:cNvPr>
            <p:cNvSpPr/>
            <p:nvPr/>
          </p:nvSpPr>
          <p:spPr>
            <a:xfrm>
              <a:off x="493781" y="4977471"/>
              <a:ext cx="4166413" cy="250802"/>
            </a:xfrm>
            <a:prstGeom prst="rect">
              <a:avLst/>
            </a:prstGeom>
          </p:spPr>
          <p:txBody>
            <a:bodyPr wrap="square" lIns="91440" tIns="45720" rIns="91440" bIns="45720" anchor="t">
              <a:spAutoFit/>
            </a:bodyPr>
            <a:lstStyle/>
            <a:p>
              <a:pPr>
                <a:lnSpc>
                  <a:spcPct val="107000"/>
                </a:lnSpc>
                <a:spcAft>
                  <a:spcPts val="800"/>
                </a:spcAft>
              </a:pPr>
              <a:endParaRPr lang="en-GB" sz="1000" dirty="0">
                <a:solidFill>
                  <a:srgbClr val="FF0000"/>
                </a:solidFill>
                <a:latin typeface="Calibri"/>
                <a:ea typeface="Calibri" panose="020F0502020204030204" pitchFamily="34" charset="0"/>
                <a:cs typeface="Calibri"/>
              </a:endParaRPr>
            </a:p>
          </p:txBody>
        </p:sp>
      </p:grpSp>
      <p:grpSp>
        <p:nvGrpSpPr>
          <p:cNvPr id="2" name="Group 1">
            <a:extLst>
              <a:ext uri="{FF2B5EF4-FFF2-40B4-BE49-F238E27FC236}">
                <a16:creationId xmlns:a16="http://schemas.microsoft.com/office/drawing/2014/main" id="{46F83D59-E1FF-429D-830B-1ECF1176CD1B}"/>
              </a:ext>
            </a:extLst>
          </p:cNvPr>
          <p:cNvGrpSpPr/>
          <p:nvPr/>
        </p:nvGrpSpPr>
        <p:grpSpPr>
          <a:xfrm>
            <a:off x="5177348" y="1296587"/>
            <a:ext cx="3970516" cy="3000434"/>
            <a:chOff x="5167415" y="1478779"/>
            <a:chExt cx="3970516" cy="3000434"/>
          </a:xfrm>
        </p:grpSpPr>
        <p:sp>
          <p:nvSpPr>
            <p:cNvPr id="73" name="Rectangle 72">
              <a:extLst>
                <a:ext uri="{FF2B5EF4-FFF2-40B4-BE49-F238E27FC236}">
                  <a16:creationId xmlns:a16="http://schemas.microsoft.com/office/drawing/2014/main" id="{4B760A2F-CF1B-4AE7-BD6D-D96FCF382B76}"/>
                </a:ext>
              </a:extLst>
            </p:cNvPr>
            <p:cNvSpPr/>
            <p:nvPr/>
          </p:nvSpPr>
          <p:spPr>
            <a:xfrm>
              <a:off x="5272963" y="1478779"/>
              <a:ext cx="3737587" cy="571148"/>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200" b="1" dirty="0">
                  <a:latin typeface="Arial" panose="020B0604020202020204" pitchFamily="34" charset="0"/>
                  <a:ea typeface="Source Sans Pro" panose="020B0503030403020204" pitchFamily="34" charset="0"/>
                  <a:cs typeface="Arial" panose="020B0604020202020204" pitchFamily="34" charset="0"/>
                </a:rPr>
                <a:t>Using pop up alerts for opportunistic appointments</a:t>
              </a:r>
            </a:p>
          </p:txBody>
        </p:sp>
        <p:sp>
          <p:nvSpPr>
            <p:cNvPr id="9" name="Rectangle 8">
              <a:extLst>
                <a:ext uri="{FF2B5EF4-FFF2-40B4-BE49-F238E27FC236}">
                  <a16:creationId xmlns:a16="http://schemas.microsoft.com/office/drawing/2014/main" id="{4C5F4165-AD5A-42ED-9300-C526BB8B6965}"/>
                </a:ext>
              </a:extLst>
            </p:cNvPr>
            <p:cNvSpPr/>
            <p:nvPr/>
          </p:nvSpPr>
          <p:spPr>
            <a:xfrm>
              <a:off x="5167415" y="2042392"/>
              <a:ext cx="3970516" cy="2436821"/>
            </a:xfrm>
            <a:prstGeom prst="rect">
              <a:avLst/>
            </a:prstGeom>
          </p:spPr>
          <p:txBody>
            <a:bodyPr wrap="square" lIns="91440" tIns="45720" rIns="91440" bIns="45720" anchor="t">
              <a:spAutoFit/>
            </a:bodyPr>
            <a:lstStyle/>
            <a:p>
              <a:r>
                <a:rPr lang="en-GB" sz="1200" dirty="0">
                  <a:latin typeface="Arial" panose="020B0604020202020204" pitchFamily="34" charset="0"/>
                  <a:ea typeface="Calibri" panose="020F0502020204030204" pitchFamily="34" charset="0"/>
                  <a:cs typeface="Arial" panose="020B0604020202020204" pitchFamily="34" charset="0"/>
                </a:rPr>
                <a:t>Set up your clinical system to identify all eligible patients and generate pop-up alerts on their patient record, so that staff are reminded to offer the vaccination opportunistically each time the patient’s record is opened. Ensure that clinicians are trained to monitor these alerts so that no patients are missed.   </a:t>
              </a:r>
            </a:p>
            <a:p>
              <a:pPr lvl="0">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If your system is not able to do this, notifications can be set up manually.</a:t>
              </a:r>
            </a:p>
            <a:p>
              <a:pPr lvl="0"/>
              <a:r>
                <a:rPr lang="en-GB" sz="1200" dirty="0">
                  <a:latin typeface="Arial" panose="020B0604020202020204" pitchFamily="34" charset="0"/>
                  <a:ea typeface="Calibri" panose="020F0502020204030204" pitchFamily="34" charset="0"/>
                  <a:cs typeface="Arial" panose="020B0604020202020204" pitchFamily="34" charset="0"/>
                </a:rPr>
                <a:t>Accurate and complete patient data are needed, including identifying ‘ghosts’ – patients who have transferred out of the area , but are still sent invitations for vaccinations</a:t>
              </a:r>
              <a:endParaRPr lang="en-GB" sz="1200" dirty="0">
                <a:latin typeface="Arial" panose="020B0604020202020204" pitchFamily="34" charset="0"/>
                <a:cs typeface="Arial" panose="020B0604020202020204" pitchFamily="34" charset="0"/>
              </a:endParaRPr>
            </a:p>
          </p:txBody>
        </p:sp>
      </p:grpSp>
      <p:pic>
        <p:nvPicPr>
          <p:cNvPr id="14" name="Picture 13">
            <a:extLst>
              <a:ext uri="{FF2B5EF4-FFF2-40B4-BE49-F238E27FC236}">
                <a16:creationId xmlns:a16="http://schemas.microsoft.com/office/drawing/2014/main" id="{B39224DC-F6C9-436C-82D5-C5E8CE82903A}"/>
              </a:ext>
            </a:extLst>
          </p:cNvPr>
          <p:cNvPicPr>
            <a:picLocks noChangeAspect="1"/>
          </p:cNvPicPr>
          <p:nvPr/>
        </p:nvPicPr>
        <p:blipFill>
          <a:blip r:embed="rId2"/>
          <a:stretch>
            <a:fillRect/>
          </a:stretch>
        </p:blipFill>
        <p:spPr>
          <a:xfrm>
            <a:off x="5434721" y="4557012"/>
            <a:ext cx="3731015" cy="2146730"/>
          </a:xfrm>
          <a:prstGeom prst="rect">
            <a:avLst/>
          </a:prstGeom>
        </p:spPr>
      </p:pic>
      <p:sp>
        <p:nvSpPr>
          <p:cNvPr id="3" name="TextBox 2">
            <a:extLst>
              <a:ext uri="{FF2B5EF4-FFF2-40B4-BE49-F238E27FC236}">
                <a16:creationId xmlns:a16="http://schemas.microsoft.com/office/drawing/2014/main" id="{502C1E12-1419-9218-3D24-3205E2B34AA3}"/>
              </a:ext>
            </a:extLst>
          </p:cNvPr>
          <p:cNvSpPr txBox="1"/>
          <p:nvPr/>
        </p:nvSpPr>
        <p:spPr>
          <a:xfrm>
            <a:off x="320728" y="1442083"/>
            <a:ext cx="4689796"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Arial" panose="020B0604020202020204" pitchFamily="34" charset="0"/>
                <a:cs typeface="Arial" panose="020B0604020202020204" pitchFamily="34" charset="0"/>
              </a:rPr>
              <a:t>There are 2 types of MMR Vaccine - </a:t>
            </a:r>
            <a:r>
              <a:rPr lang="en-GB" sz="1200" dirty="0" err="1">
                <a:latin typeface="Arial" panose="020B0604020202020204" pitchFamily="34" charset="0"/>
                <a:cs typeface="Arial" panose="020B0604020202020204" pitchFamily="34" charset="0"/>
              </a:rPr>
              <a:t>Priorix</a:t>
            </a:r>
            <a:r>
              <a:rPr lang="en-GB" sz="1200" dirty="0">
                <a:latin typeface="Arial" panose="020B0604020202020204" pitchFamily="34" charset="0"/>
                <a:cs typeface="Arial" panose="020B0604020202020204" pitchFamily="34" charset="0"/>
              </a:rPr>
              <a:t> ®  and M-M-</a:t>
            </a:r>
            <a:r>
              <a:rPr lang="en-GB" sz="1200" dirty="0" err="1">
                <a:latin typeface="Arial" panose="020B0604020202020204" pitchFamily="34" charset="0"/>
                <a:cs typeface="Arial" panose="020B0604020202020204" pitchFamily="34" charset="0"/>
              </a:rPr>
              <a:t>RVaxPro</a:t>
            </a:r>
            <a:r>
              <a:rPr lang="en-GB" sz="120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buChar char="•"/>
            </a:pPr>
            <a:endParaRPr lang="en-GB"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Contents:</a:t>
            </a:r>
          </a:p>
          <a:p>
            <a:r>
              <a:rPr lang="en-GB" sz="1200" dirty="0">
                <a:latin typeface="Arial" panose="020B0604020202020204" pitchFamily="34" charset="0"/>
                <a:cs typeface="Arial" panose="020B0604020202020204" pitchFamily="34" charset="0"/>
              </a:rPr>
              <a:t>Neither vaccine contain thiomersal or any other preservatives </a:t>
            </a:r>
            <a:endParaRPr lang="en-GB" dirty="0">
              <a:latin typeface="Arial" panose="020B0604020202020204" pitchFamily="34" charset="0"/>
              <a:cs typeface="Arial" panose="020B0604020202020204" pitchFamily="34" charset="0"/>
            </a:endParaRPr>
          </a:p>
          <a:p>
            <a:r>
              <a:rPr lang="en-GB" sz="1200" dirty="0" err="1">
                <a:latin typeface="Arial" panose="020B0604020202020204" pitchFamily="34" charset="0"/>
                <a:cs typeface="Arial" panose="020B0604020202020204" pitchFamily="34" charset="0"/>
              </a:rPr>
              <a:t>MMRVaxPro</a:t>
            </a:r>
            <a:r>
              <a:rPr lang="en-GB" sz="1200" dirty="0">
                <a:latin typeface="Arial" panose="020B0604020202020204" pitchFamily="34" charset="0"/>
                <a:cs typeface="Arial" panose="020B0604020202020204" pitchFamily="34" charset="0"/>
              </a:rPr>
              <a:t>® contains porcine material  and as such, </a:t>
            </a:r>
            <a:r>
              <a:rPr lang="en-GB" sz="1200" dirty="0" err="1">
                <a:latin typeface="Arial" panose="020B0604020202020204" pitchFamily="34" charset="0"/>
                <a:cs typeface="Arial" panose="020B0604020202020204" pitchFamily="34" charset="0"/>
              </a:rPr>
              <a:t>Priorix</a:t>
            </a:r>
            <a:r>
              <a:rPr lang="en-GB" sz="1200" dirty="0">
                <a:latin typeface="Arial" panose="020B0604020202020204" pitchFamily="34" charset="0"/>
                <a:cs typeface="Arial" panose="020B0604020202020204" pitchFamily="34" charset="0"/>
              </a:rPr>
              <a:t>® should be offered to individuals who have religious restrictions relating to porcine products. Orders for </a:t>
            </a:r>
            <a:r>
              <a:rPr lang="en-GB" sz="1200" dirty="0" err="1">
                <a:latin typeface="Arial" panose="020B0604020202020204" pitchFamily="34" charset="0"/>
                <a:cs typeface="Arial" panose="020B0604020202020204" pitchFamily="34" charset="0"/>
              </a:rPr>
              <a:t>Priorix</a:t>
            </a:r>
            <a:r>
              <a:rPr lang="en-GB" sz="1200" dirty="0">
                <a:latin typeface="Arial" panose="020B0604020202020204" pitchFamily="34" charset="0"/>
                <a:cs typeface="Arial" panose="020B0604020202020204" pitchFamily="34" charset="0"/>
              </a:rPr>
              <a:t>® is limited per practice and if a large number of this vaccine is required the practice can contact </a:t>
            </a:r>
            <a:r>
              <a:rPr lang="en-GB" sz="1200" dirty="0" err="1">
                <a:latin typeface="Arial" panose="020B0604020202020204" pitchFamily="34" charset="0"/>
                <a:cs typeface="Arial" panose="020B0604020202020204" pitchFamily="34" charset="0"/>
              </a:rPr>
              <a:t>Immform</a:t>
            </a:r>
            <a:r>
              <a:rPr lang="en-GB" sz="1200" dirty="0">
                <a:latin typeface="Arial" panose="020B0604020202020204" pitchFamily="34" charset="0"/>
                <a:cs typeface="Arial" panose="020B0604020202020204" pitchFamily="34" charset="0"/>
              </a:rPr>
              <a:t> directly.</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Storage:</a:t>
            </a:r>
          </a:p>
          <a:p>
            <a:r>
              <a:rPr lang="en-GB" sz="1200" dirty="0">
                <a:latin typeface="Arial" panose="020B0604020202020204" pitchFamily="34" charset="0"/>
                <a:cs typeface="Arial" panose="020B0604020202020204" pitchFamily="34" charset="0"/>
              </a:rPr>
              <a:t>Un reconstituted MMR vaccine and its diluent should be stored in original packaging at temperature between 2 and 8 degrees Celsius.</a:t>
            </a:r>
          </a:p>
          <a:p>
            <a:r>
              <a:rPr lang="en-GB" sz="1200" dirty="0">
                <a:latin typeface="Arial" panose="020B0604020202020204" pitchFamily="34" charset="0"/>
                <a:cs typeface="Arial" panose="020B0604020202020204" pitchFamily="34" charset="0"/>
              </a:rPr>
              <a:t>The MMR vaccine (like all vaccines) is sensitive to heat and cold and as such, vaccine effectiveness cannot be guaranteed unless they are stored at the correct temperature.</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Vaccine ordering:</a:t>
            </a:r>
          </a:p>
          <a:p>
            <a:r>
              <a:rPr lang="en-GB" sz="1200" dirty="0">
                <a:latin typeface="Arial" panose="020B0604020202020204" pitchFamily="34" charset="0"/>
                <a:cs typeface="Arial" panose="020B0604020202020204" pitchFamily="34" charset="0"/>
              </a:rPr>
              <a:t>GP practices should ensure all vaccine ordering is conducted in line with national guidance and adhere to any limits on stock to be held. (</a:t>
            </a:r>
            <a:r>
              <a:rPr lang="en-GB" sz="1200" dirty="0">
                <a:latin typeface="Arial" panose="020B0604020202020204" pitchFamily="34" charset="0"/>
                <a:cs typeface="Arial" panose="020B0604020202020204" pitchFamily="34" charset="0"/>
                <a:hlinkClick r:id="rId3"/>
              </a:rPr>
              <a:t>Greenbook)</a:t>
            </a:r>
          </a:p>
          <a:p>
            <a:endParaRPr lang="en-GB" sz="1200" dirty="0">
              <a:latin typeface="Arial"/>
              <a:cs typeface="Arial"/>
            </a:endParaRPr>
          </a:p>
        </p:txBody>
      </p:sp>
      <p:grpSp>
        <p:nvGrpSpPr>
          <p:cNvPr id="4" name="Group 3">
            <a:extLst>
              <a:ext uri="{FF2B5EF4-FFF2-40B4-BE49-F238E27FC236}">
                <a16:creationId xmlns:a16="http://schemas.microsoft.com/office/drawing/2014/main" id="{88E8D6DB-6341-0553-B548-D9A8164C7FC2}"/>
              </a:ext>
            </a:extLst>
          </p:cNvPr>
          <p:cNvGrpSpPr/>
          <p:nvPr/>
        </p:nvGrpSpPr>
        <p:grpSpPr>
          <a:xfrm>
            <a:off x="-104774" y="6908484"/>
            <a:ext cx="10296524" cy="425772"/>
            <a:chOff x="-597882" y="6048462"/>
            <a:chExt cx="9814514" cy="405840"/>
          </a:xfrm>
        </p:grpSpPr>
        <p:sp>
          <p:nvSpPr>
            <p:cNvPr id="15" name="Rectangle 14">
              <a:extLst>
                <a:ext uri="{FF2B5EF4-FFF2-40B4-BE49-F238E27FC236}">
                  <a16:creationId xmlns:a16="http://schemas.microsoft.com/office/drawing/2014/main" id="{19F2BFE4-56BB-AD82-38A8-892490F9B1F9}"/>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16" name="TextBox 15">
              <a:extLst>
                <a:ext uri="{FF2B5EF4-FFF2-40B4-BE49-F238E27FC236}">
                  <a16:creationId xmlns:a16="http://schemas.microsoft.com/office/drawing/2014/main" id="{3A8BBD33-0C44-63A3-1215-AF1958F56114}"/>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17" name="Rectangle 16">
              <a:extLst>
                <a:ext uri="{FF2B5EF4-FFF2-40B4-BE49-F238E27FC236}">
                  <a16:creationId xmlns:a16="http://schemas.microsoft.com/office/drawing/2014/main" id="{0B29C994-EF4D-722C-E704-9B76FE50CF89}"/>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18" name="TextBox 17">
              <a:extLst>
                <a:ext uri="{FF2B5EF4-FFF2-40B4-BE49-F238E27FC236}">
                  <a16:creationId xmlns:a16="http://schemas.microsoft.com/office/drawing/2014/main" id="{ED655F1B-C7F6-5B23-2ACE-62DB4D1329C4}"/>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19" name="Rectangle 18">
            <a:extLst>
              <a:ext uri="{FF2B5EF4-FFF2-40B4-BE49-F238E27FC236}">
                <a16:creationId xmlns:a16="http://schemas.microsoft.com/office/drawing/2014/main" id="{EF038968-2BE5-2024-12AB-299DC9905554}"/>
              </a:ext>
            </a:extLst>
          </p:cNvPr>
          <p:cNvSpPr/>
          <p:nvPr/>
        </p:nvSpPr>
        <p:spPr>
          <a:xfrm>
            <a:off x="9270684" y="6901607"/>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23</a:t>
            </a:r>
          </a:p>
        </p:txBody>
      </p:sp>
    </p:spTree>
    <p:extLst>
      <p:ext uri="{BB962C8B-B14F-4D97-AF65-F5344CB8AC3E}">
        <p14:creationId xmlns:p14="http://schemas.microsoft.com/office/powerpoint/2010/main" val="203071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E99BC73-59F5-4F76-8D08-9C798EC95AA4}"/>
              </a:ext>
            </a:extLst>
          </p:cNvPr>
          <p:cNvSpPr txBox="1"/>
          <p:nvPr/>
        </p:nvSpPr>
        <p:spPr>
          <a:xfrm>
            <a:off x="9444971" y="6946093"/>
            <a:ext cx="231815" cy="246221"/>
          </a:xfrm>
          <a:prstGeom prst="rect">
            <a:avLst/>
          </a:prstGeom>
          <a:noFill/>
        </p:spPr>
        <p:txBody>
          <a:bodyPr wrap="square" rtlCol="0">
            <a:spAutoFit/>
          </a:bodyPr>
          <a:lstStyle/>
          <a:p>
            <a:r>
              <a:rPr lang="en-GB" sz="1000" dirty="0">
                <a:solidFill>
                  <a:schemeClr val="bg1"/>
                </a:solidFill>
                <a:latin typeface="Source Sans Pro" panose="020B0503030403020204" pitchFamily="34" charset="0"/>
                <a:ea typeface="Source Sans Pro" panose="020B0503030403020204" pitchFamily="34" charset="0"/>
              </a:rPr>
              <a:t>5</a:t>
            </a:r>
            <a:endParaRPr lang="en-GB" sz="1400" dirty="0">
              <a:solidFill>
                <a:schemeClr val="bg1"/>
              </a:solidFill>
              <a:latin typeface="Source Sans Pro" panose="020B0503030403020204" pitchFamily="34" charset="0"/>
              <a:ea typeface="Source Sans Pro" panose="020B0503030403020204" pitchFamily="34" charset="0"/>
            </a:endParaRPr>
          </a:p>
        </p:txBody>
      </p:sp>
      <p:sp>
        <p:nvSpPr>
          <p:cNvPr id="20" name="TextBox 19">
            <a:extLst>
              <a:ext uri="{FF2B5EF4-FFF2-40B4-BE49-F238E27FC236}">
                <a16:creationId xmlns:a16="http://schemas.microsoft.com/office/drawing/2014/main" id="{75A877CB-8D80-43B4-93F3-8F121CA7DC3F}"/>
              </a:ext>
            </a:extLst>
          </p:cNvPr>
          <p:cNvSpPr txBox="1"/>
          <p:nvPr/>
        </p:nvSpPr>
        <p:spPr>
          <a:xfrm>
            <a:off x="337650" y="1109991"/>
            <a:ext cx="5357708" cy="3108543"/>
          </a:xfrm>
          <a:prstGeom prst="rect">
            <a:avLst/>
          </a:prstGeom>
          <a:noFill/>
        </p:spPr>
        <p:txBody>
          <a:bodyPr wrap="square" lIns="91440" tIns="45720" rIns="91440" bIns="45720" rtlCol="0" anchor="t">
            <a:spAutoFit/>
          </a:bodyPr>
          <a:lstStyle/>
          <a:p>
            <a:r>
              <a:rPr lang="en-GB" sz="1400" dirty="0">
                <a:latin typeface="Arial" panose="020B0604020202020204" pitchFamily="34" charset="0"/>
                <a:ea typeface="+mn-lt"/>
                <a:cs typeface="Arial" panose="020B0604020202020204" pitchFamily="34" charset="0"/>
              </a:rPr>
              <a:t>There are very few individuals who cannot receive MMR vaccine. When there is doubt, appropriate advice should be sought from a consultant paediatrician, immunisation co-ordinator or consultant in communicable disease control rather than withholding the vaccine. The vaccine should not be given to:</a:t>
            </a:r>
          </a:p>
          <a:p>
            <a:r>
              <a:rPr lang="en-GB" sz="1400" dirty="0">
                <a:latin typeface="Arial" panose="020B0604020202020204" pitchFamily="34" charset="0"/>
                <a:ea typeface="+mn-lt"/>
                <a:cs typeface="Arial" panose="020B0604020202020204" pitchFamily="34" charset="0"/>
              </a:rPr>
              <a:t> </a:t>
            </a:r>
            <a:endParaRPr lang="en-US" sz="1400" dirty="0">
              <a:latin typeface="Arial" panose="020B0604020202020204" pitchFamily="34" charset="0"/>
              <a:ea typeface="+mn-lt"/>
              <a:cs typeface="Arial" panose="020B0604020202020204" pitchFamily="34" charset="0"/>
            </a:endParaRPr>
          </a:p>
          <a:p>
            <a:r>
              <a:rPr lang="en-GB" sz="1400" dirty="0">
                <a:latin typeface="Arial" panose="020B0604020202020204" pitchFamily="34" charset="0"/>
                <a:ea typeface="+mn-lt"/>
                <a:cs typeface="Arial" panose="020B0604020202020204" pitchFamily="34" charset="0"/>
              </a:rPr>
              <a:t>●  Those who are immunosuppressed (see Chapter 6 for more detail) </a:t>
            </a:r>
            <a:endParaRPr lang="en-US" sz="1400" dirty="0">
              <a:latin typeface="Arial" panose="020B0604020202020204" pitchFamily="34" charset="0"/>
              <a:ea typeface="+mn-lt"/>
              <a:cs typeface="Arial" panose="020B0604020202020204" pitchFamily="34" charset="0"/>
            </a:endParaRPr>
          </a:p>
          <a:p>
            <a:r>
              <a:rPr lang="en-GB" sz="1400" dirty="0">
                <a:latin typeface="Arial" panose="020B0604020202020204" pitchFamily="34" charset="0"/>
                <a:ea typeface="+mn-lt"/>
                <a:cs typeface="Arial" panose="020B0604020202020204" pitchFamily="34" charset="0"/>
              </a:rPr>
              <a:t>●  Those who have had a confirmed anaphylactic reaction to a previous dose of a measles-, mumps- or rubella-containing vaccine </a:t>
            </a:r>
            <a:endParaRPr lang="en-US" sz="1400" dirty="0">
              <a:latin typeface="Arial" panose="020B0604020202020204" pitchFamily="34" charset="0"/>
              <a:ea typeface="+mn-lt"/>
              <a:cs typeface="Arial" panose="020B0604020202020204" pitchFamily="34" charset="0"/>
            </a:endParaRPr>
          </a:p>
          <a:p>
            <a:r>
              <a:rPr lang="en-GB" sz="1400" dirty="0">
                <a:latin typeface="Arial" panose="020B0604020202020204" pitchFamily="34" charset="0"/>
                <a:ea typeface="+mn-lt"/>
                <a:cs typeface="Arial" panose="020B0604020202020204" pitchFamily="34" charset="0"/>
              </a:rPr>
              <a:t>●  Those who have had a confirmed anaphylactic reaction to neomycin or gelatine </a:t>
            </a:r>
            <a:endParaRPr lang="en-US" sz="1400" dirty="0">
              <a:latin typeface="Arial" panose="020B0604020202020204" pitchFamily="34" charset="0"/>
              <a:ea typeface="+mn-lt"/>
              <a:cs typeface="Arial" panose="020B0604020202020204" pitchFamily="34" charset="0"/>
            </a:endParaRPr>
          </a:p>
          <a:p>
            <a:r>
              <a:rPr lang="en-GB" sz="1400" dirty="0">
                <a:latin typeface="Arial" panose="020B0604020202020204" pitchFamily="34" charset="0"/>
                <a:ea typeface="+mn-lt"/>
                <a:cs typeface="Arial" panose="020B0604020202020204" pitchFamily="34" charset="0"/>
              </a:rPr>
              <a:t>●  Pregnant women</a:t>
            </a:r>
            <a:endParaRPr lang="en-US" sz="1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E11D463-1851-463E-8283-51E1EDB791B4}"/>
              </a:ext>
            </a:extLst>
          </p:cNvPr>
          <p:cNvSpPr txBox="1"/>
          <p:nvPr/>
        </p:nvSpPr>
        <p:spPr>
          <a:xfrm>
            <a:off x="491856" y="255859"/>
            <a:ext cx="6613117" cy="707886"/>
          </a:xfrm>
          <a:prstGeom prst="rect">
            <a:avLst/>
          </a:prstGeom>
          <a:noFill/>
        </p:spPr>
        <p:txBody>
          <a:bodyPr wrap="square" rtlCol="0">
            <a:spAutoFit/>
          </a:bodyPr>
          <a:lstStyle/>
          <a:p>
            <a:r>
              <a:rPr lang="en-GB" sz="4000" b="1" dirty="0">
                <a:solidFill>
                  <a:srgbClr val="003893"/>
                </a:solidFill>
                <a:latin typeface="Arial" panose="020B0604020202020204" pitchFamily="34" charset="0"/>
                <a:ea typeface="Source Sans Pro" panose="020B0503030403020204" pitchFamily="34" charset="0"/>
                <a:cs typeface="Arial" panose="020B0604020202020204" pitchFamily="34" charset="0"/>
              </a:rPr>
              <a:t>MMR: Contra-indications</a:t>
            </a:r>
          </a:p>
        </p:txBody>
      </p:sp>
      <p:sp>
        <p:nvSpPr>
          <p:cNvPr id="56" name="TextBox 55">
            <a:extLst>
              <a:ext uri="{FF2B5EF4-FFF2-40B4-BE49-F238E27FC236}">
                <a16:creationId xmlns:a16="http://schemas.microsoft.com/office/drawing/2014/main" id="{8EFC4FC6-6D06-476F-A698-C6EF70B90602}"/>
              </a:ext>
            </a:extLst>
          </p:cNvPr>
          <p:cNvSpPr txBox="1"/>
          <p:nvPr/>
        </p:nvSpPr>
        <p:spPr>
          <a:xfrm>
            <a:off x="254316"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7" name="TextBox 56">
            <a:extLst>
              <a:ext uri="{FF2B5EF4-FFF2-40B4-BE49-F238E27FC236}">
                <a16:creationId xmlns:a16="http://schemas.microsoft.com/office/drawing/2014/main" id="{E0CD7E06-F5E2-4E37-8756-276B43FD0443}"/>
              </a:ext>
            </a:extLst>
          </p:cNvPr>
          <p:cNvSpPr txBox="1"/>
          <p:nvPr/>
        </p:nvSpPr>
        <p:spPr>
          <a:xfrm>
            <a:off x="1829479"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8" name="TextBox 57">
            <a:extLst>
              <a:ext uri="{FF2B5EF4-FFF2-40B4-BE49-F238E27FC236}">
                <a16:creationId xmlns:a16="http://schemas.microsoft.com/office/drawing/2014/main" id="{92E1EC32-D384-4ACD-AE8D-D1DE2E194351}"/>
              </a:ext>
            </a:extLst>
          </p:cNvPr>
          <p:cNvSpPr txBox="1"/>
          <p:nvPr/>
        </p:nvSpPr>
        <p:spPr>
          <a:xfrm>
            <a:off x="3566986" y="28105"/>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9" name="TextBox 58">
            <a:extLst>
              <a:ext uri="{FF2B5EF4-FFF2-40B4-BE49-F238E27FC236}">
                <a16:creationId xmlns:a16="http://schemas.microsoft.com/office/drawing/2014/main" id="{28E216F4-1D22-44A9-8CED-5F68720DC3F9}"/>
              </a:ext>
            </a:extLst>
          </p:cNvPr>
          <p:cNvSpPr txBox="1"/>
          <p:nvPr/>
        </p:nvSpPr>
        <p:spPr>
          <a:xfrm>
            <a:off x="5248379" y="10183"/>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0" name="TextBox 59">
            <a:extLst>
              <a:ext uri="{FF2B5EF4-FFF2-40B4-BE49-F238E27FC236}">
                <a16:creationId xmlns:a16="http://schemas.microsoft.com/office/drawing/2014/main" id="{C8BCA442-1DAC-455B-BCFA-383849B8CB7C}"/>
              </a:ext>
            </a:extLst>
          </p:cNvPr>
          <p:cNvSpPr txBox="1"/>
          <p:nvPr/>
        </p:nvSpPr>
        <p:spPr>
          <a:xfrm>
            <a:off x="6941081" y="17717"/>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1" name="TextBox 60">
            <a:extLst>
              <a:ext uri="{FF2B5EF4-FFF2-40B4-BE49-F238E27FC236}">
                <a16:creationId xmlns:a16="http://schemas.microsoft.com/office/drawing/2014/main" id="{010561B8-1492-4F94-B449-7ED175434516}"/>
              </a:ext>
            </a:extLst>
          </p:cNvPr>
          <p:cNvSpPr txBox="1"/>
          <p:nvPr/>
        </p:nvSpPr>
        <p:spPr>
          <a:xfrm>
            <a:off x="8680134" y="10182"/>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pic>
        <p:nvPicPr>
          <p:cNvPr id="3" name="Picture 2">
            <a:extLst>
              <a:ext uri="{FF2B5EF4-FFF2-40B4-BE49-F238E27FC236}">
                <a16:creationId xmlns:a16="http://schemas.microsoft.com/office/drawing/2014/main" id="{7BE93FE2-4E1E-4A1E-A2AB-ECDB1A7F0FE3}"/>
              </a:ext>
            </a:extLst>
          </p:cNvPr>
          <p:cNvPicPr>
            <a:picLocks noChangeAspect="1"/>
          </p:cNvPicPr>
          <p:nvPr/>
        </p:nvPicPr>
        <p:blipFill>
          <a:blip r:embed="rId2"/>
          <a:stretch>
            <a:fillRect/>
          </a:stretch>
        </p:blipFill>
        <p:spPr>
          <a:xfrm>
            <a:off x="5925963" y="2288051"/>
            <a:ext cx="3356535" cy="2243352"/>
          </a:xfrm>
          <a:prstGeom prst="rect">
            <a:avLst/>
          </a:prstGeom>
        </p:spPr>
      </p:pic>
      <p:grpSp>
        <p:nvGrpSpPr>
          <p:cNvPr id="2" name="Group 1">
            <a:extLst>
              <a:ext uri="{FF2B5EF4-FFF2-40B4-BE49-F238E27FC236}">
                <a16:creationId xmlns:a16="http://schemas.microsoft.com/office/drawing/2014/main" id="{CC71B802-2F8C-B0F3-CD9A-C26502A28639}"/>
              </a:ext>
            </a:extLst>
          </p:cNvPr>
          <p:cNvGrpSpPr/>
          <p:nvPr/>
        </p:nvGrpSpPr>
        <p:grpSpPr>
          <a:xfrm>
            <a:off x="-104774" y="6908484"/>
            <a:ext cx="10296524" cy="425772"/>
            <a:chOff x="-597882" y="6048462"/>
            <a:chExt cx="9814514" cy="405840"/>
          </a:xfrm>
        </p:grpSpPr>
        <p:sp>
          <p:nvSpPr>
            <p:cNvPr id="4" name="Rectangle 3">
              <a:extLst>
                <a:ext uri="{FF2B5EF4-FFF2-40B4-BE49-F238E27FC236}">
                  <a16:creationId xmlns:a16="http://schemas.microsoft.com/office/drawing/2014/main" id="{9F8FFD6B-675D-97DF-7BB1-12D2153592A5}"/>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9" name="TextBox 8">
              <a:extLst>
                <a:ext uri="{FF2B5EF4-FFF2-40B4-BE49-F238E27FC236}">
                  <a16:creationId xmlns:a16="http://schemas.microsoft.com/office/drawing/2014/main" id="{49E1D488-B31B-060B-BC25-9AC70EF40B73}"/>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14" name="Rectangle 13">
              <a:extLst>
                <a:ext uri="{FF2B5EF4-FFF2-40B4-BE49-F238E27FC236}">
                  <a16:creationId xmlns:a16="http://schemas.microsoft.com/office/drawing/2014/main" id="{88A19744-CB41-1208-470A-FC39A4766A49}"/>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15" name="TextBox 14">
              <a:extLst>
                <a:ext uri="{FF2B5EF4-FFF2-40B4-BE49-F238E27FC236}">
                  <a16:creationId xmlns:a16="http://schemas.microsoft.com/office/drawing/2014/main" id="{4ADFE0FD-03EE-E48C-6BAE-2E208C1AE75E}"/>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16" name="Rectangle 15">
            <a:extLst>
              <a:ext uri="{FF2B5EF4-FFF2-40B4-BE49-F238E27FC236}">
                <a16:creationId xmlns:a16="http://schemas.microsoft.com/office/drawing/2014/main" id="{F5E3F4C6-A218-B43B-4744-1D336E1E597E}"/>
              </a:ext>
            </a:extLst>
          </p:cNvPr>
          <p:cNvSpPr/>
          <p:nvPr/>
        </p:nvSpPr>
        <p:spPr>
          <a:xfrm>
            <a:off x="9270684" y="6901607"/>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24</a:t>
            </a:r>
          </a:p>
        </p:txBody>
      </p:sp>
    </p:spTree>
    <p:extLst>
      <p:ext uri="{BB962C8B-B14F-4D97-AF65-F5344CB8AC3E}">
        <p14:creationId xmlns:p14="http://schemas.microsoft.com/office/powerpoint/2010/main" val="2487855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E99BC73-59F5-4F76-8D08-9C798EC95AA4}"/>
              </a:ext>
            </a:extLst>
          </p:cNvPr>
          <p:cNvSpPr txBox="1"/>
          <p:nvPr/>
        </p:nvSpPr>
        <p:spPr>
          <a:xfrm>
            <a:off x="9444971" y="6946093"/>
            <a:ext cx="231815" cy="246221"/>
          </a:xfrm>
          <a:prstGeom prst="rect">
            <a:avLst/>
          </a:prstGeom>
          <a:noFill/>
        </p:spPr>
        <p:txBody>
          <a:bodyPr wrap="square" rtlCol="0">
            <a:spAutoFit/>
          </a:bodyPr>
          <a:lstStyle/>
          <a:p>
            <a:r>
              <a:rPr lang="en-GB" sz="1000" dirty="0">
                <a:solidFill>
                  <a:schemeClr val="bg1"/>
                </a:solidFill>
                <a:latin typeface="Source Sans Pro" panose="020B0503030403020204" pitchFamily="34" charset="0"/>
                <a:ea typeface="Source Sans Pro" panose="020B0503030403020204" pitchFamily="34" charset="0"/>
              </a:rPr>
              <a:t>6</a:t>
            </a:r>
            <a:endParaRPr lang="en-GB" sz="1400" dirty="0">
              <a:solidFill>
                <a:schemeClr val="bg1"/>
              </a:solidFill>
              <a:latin typeface="Source Sans Pro" panose="020B0503030403020204" pitchFamily="34" charset="0"/>
              <a:ea typeface="Source Sans Pro" panose="020B0503030403020204" pitchFamily="34" charset="0"/>
            </a:endParaRPr>
          </a:p>
        </p:txBody>
      </p:sp>
      <p:sp>
        <p:nvSpPr>
          <p:cNvPr id="13" name="TextBox 12">
            <a:extLst>
              <a:ext uri="{FF2B5EF4-FFF2-40B4-BE49-F238E27FC236}">
                <a16:creationId xmlns:a16="http://schemas.microsoft.com/office/drawing/2014/main" id="{3E11D463-1851-463E-8283-51E1EDB791B4}"/>
              </a:ext>
            </a:extLst>
          </p:cNvPr>
          <p:cNvSpPr txBox="1"/>
          <p:nvPr/>
        </p:nvSpPr>
        <p:spPr>
          <a:xfrm>
            <a:off x="475451" y="405373"/>
            <a:ext cx="7877241" cy="705258"/>
          </a:xfrm>
          <a:prstGeom prst="rect">
            <a:avLst/>
          </a:prstGeom>
          <a:noFill/>
        </p:spPr>
        <p:txBody>
          <a:bodyPr wrap="square" rtlCol="0">
            <a:spAutoFit/>
          </a:bodyPr>
          <a:lstStyle/>
          <a:p>
            <a:r>
              <a:rPr lang="en-GB" sz="4000" b="1" dirty="0">
                <a:solidFill>
                  <a:srgbClr val="003893"/>
                </a:solidFill>
                <a:latin typeface="Arial" panose="020B0604020202020204" pitchFamily="34" charset="0"/>
                <a:ea typeface="Source Sans Pro" panose="020B0503030403020204" pitchFamily="34" charset="0"/>
                <a:cs typeface="Arial" panose="020B0604020202020204" pitchFamily="34" charset="0"/>
              </a:rPr>
              <a:t>Inviting And Informing Patients</a:t>
            </a:r>
          </a:p>
        </p:txBody>
      </p:sp>
      <p:sp>
        <p:nvSpPr>
          <p:cNvPr id="56" name="TextBox 55">
            <a:extLst>
              <a:ext uri="{FF2B5EF4-FFF2-40B4-BE49-F238E27FC236}">
                <a16:creationId xmlns:a16="http://schemas.microsoft.com/office/drawing/2014/main" id="{8EFC4FC6-6D06-476F-A698-C6EF70B90602}"/>
              </a:ext>
            </a:extLst>
          </p:cNvPr>
          <p:cNvSpPr txBox="1"/>
          <p:nvPr/>
        </p:nvSpPr>
        <p:spPr>
          <a:xfrm>
            <a:off x="254316"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7" name="TextBox 56">
            <a:extLst>
              <a:ext uri="{FF2B5EF4-FFF2-40B4-BE49-F238E27FC236}">
                <a16:creationId xmlns:a16="http://schemas.microsoft.com/office/drawing/2014/main" id="{E0CD7E06-F5E2-4E37-8756-276B43FD0443}"/>
              </a:ext>
            </a:extLst>
          </p:cNvPr>
          <p:cNvSpPr txBox="1"/>
          <p:nvPr/>
        </p:nvSpPr>
        <p:spPr>
          <a:xfrm>
            <a:off x="1829479"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8" name="TextBox 57">
            <a:extLst>
              <a:ext uri="{FF2B5EF4-FFF2-40B4-BE49-F238E27FC236}">
                <a16:creationId xmlns:a16="http://schemas.microsoft.com/office/drawing/2014/main" id="{92E1EC32-D384-4ACD-AE8D-D1DE2E194351}"/>
              </a:ext>
            </a:extLst>
          </p:cNvPr>
          <p:cNvSpPr txBox="1"/>
          <p:nvPr/>
        </p:nvSpPr>
        <p:spPr>
          <a:xfrm>
            <a:off x="3566986" y="28105"/>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9" name="TextBox 58">
            <a:extLst>
              <a:ext uri="{FF2B5EF4-FFF2-40B4-BE49-F238E27FC236}">
                <a16:creationId xmlns:a16="http://schemas.microsoft.com/office/drawing/2014/main" id="{28E216F4-1D22-44A9-8CED-5F68720DC3F9}"/>
              </a:ext>
            </a:extLst>
          </p:cNvPr>
          <p:cNvSpPr txBox="1"/>
          <p:nvPr/>
        </p:nvSpPr>
        <p:spPr>
          <a:xfrm>
            <a:off x="5248379" y="10183"/>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0" name="TextBox 59">
            <a:extLst>
              <a:ext uri="{FF2B5EF4-FFF2-40B4-BE49-F238E27FC236}">
                <a16:creationId xmlns:a16="http://schemas.microsoft.com/office/drawing/2014/main" id="{C8BCA442-1DAC-455B-BCFA-383849B8CB7C}"/>
              </a:ext>
            </a:extLst>
          </p:cNvPr>
          <p:cNvSpPr txBox="1"/>
          <p:nvPr/>
        </p:nvSpPr>
        <p:spPr>
          <a:xfrm>
            <a:off x="6941081" y="17717"/>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1" name="TextBox 60">
            <a:extLst>
              <a:ext uri="{FF2B5EF4-FFF2-40B4-BE49-F238E27FC236}">
                <a16:creationId xmlns:a16="http://schemas.microsoft.com/office/drawing/2014/main" id="{010561B8-1492-4F94-B449-7ED175434516}"/>
              </a:ext>
            </a:extLst>
          </p:cNvPr>
          <p:cNvSpPr txBox="1"/>
          <p:nvPr/>
        </p:nvSpPr>
        <p:spPr>
          <a:xfrm>
            <a:off x="8680134" y="10182"/>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grpSp>
        <p:nvGrpSpPr>
          <p:cNvPr id="9" name="Group 8">
            <a:extLst>
              <a:ext uri="{FF2B5EF4-FFF2-40B4-BE49-F238E27FC236}">
                <a16:creationId xmlns:a16="http://schemas.microsoft.com/office/drawing/2014/main" id="{1221E2D4-2CE2-4B63-A543-A3B6D338A4BF}"/>
              </a:ext>
            </a:extLst>
          </p:cNvPr>
          <p:cNvGrpSpPr/>
          <p:nvPr/>
        </p:nvGrpSpPr>
        <p:grpSpPr>
          <a:xfrm>
            <a:off x="568920" y="1513532"/>
            <a:ext cx="2704941" cy="3472080"/>
            <a:chOff x="541774" y="1530319"/>
            <a:chExt cx="2704941" cy="3472080"/>
          </a:xfrm>
        </p:grpSpPr>
        <p:sp>
          <p:nvSpPr>
            <p:cNvPr id="19" name="Rectangle 18">
              <a:extLst>
                <a:ext uri="{FF2B5EF4-FFF2-40B4-BE49-F238E27FC236}">
                  <a16:creationId xmlns:a16="http://schemas.microsoft.com/office/drawing/2014/main" id="{E41942A7-B07A-4302-BD10-6A76C1A5DF2D}"/>
                </a:ext>
              </a:extLst>
            </p:cNvPr>
            <p:cNvSpPr/>
            <p:nvPr/>
          </p:nvSpPr>
          <p:spPr>
            <a:xfrm>
              <a:off x="592900" y="1530319"/>
              <a:ext cx="2553482" cy="358421"/>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0" b="1" dirty="0">
                  <a:latin typeface="Arial" panose="020B0604020202020204" pitchFamily="34" charset="0"/>
                  <a:ea typeface="Source Sans Pro" panose="020B0503030403020204" pitchFamily="34" charset="0"/>
                  <a:cs typeface="Arial" panose="020B0604020202020204" pitchFamily="34" charset="0"/>
                </a:rPr>
                <a:t>Offer  a call/</a:t>
              </a:r>
              <a:r>
                <a:rPr lang="en-GB" sz="1200" b="1" dirty="0">
                  <a:latin typeface="Arial" panose="020B0604020202020204" pitchFamily="34" charset="0"/>
                  <a:ea typeface="Source Sans Pro" panose="020B0503030403020204" pitchFamily="34" charset="0"/>
                  <a:cs typeface="Arial" panose="020B0604020202020204" pitchFamily="34" charset="0"/>
                </a:rPr>
                <a:t>recall</a:t>
              </a:r>
              <a:r>
                <a:rPr lang="en-GB" sz="1100" b="1" dirty="0">
                  <a:latin typeface="Arial" panose="020B0604020202020204" pitchFamily="34" charset="0"/>
                  <a:ea typeface="Source Sans Pro" panose="020B0503030403020204" pitchFamily="34" charset="0"/>
                  <a:cs typeface="Arial" panose="020B0604020202020204" pitchFamily="34" charset="0"/>
                </a:rPr>
                <a:t> service</a:t>
              </a:r>
            </a:p>
          </p:txBody>
        </p:sp>
        <p:sp>
          <p:nvSpPr>
            <p:cNvPr id="2" name="TextBox 1">
              <a:extLst>
                <a:ext uri="{FF2B5EF4-FFF2-40B4-BE49-F238E27FC236}">
                  <a16:creationId xmlns:a16="http://schemas.microsoft.com/office/drawing/2014/main" id="{BBCEDC34-E3E1-481B-96FA-7BA470EEE389}"/>
                </a:ext>
              </a:extLst>
            </p:cNvPr>
            <p:cNvSpPr txBox="1"/>
            <p:nvPr/>
          </p:nvSpPr>
          <p:spPr>
            <a:xfrm>
              <a:off x="541774" y="1986189"/>
              <a:ext cx="2704941" cy="3016210"/>
            </a:xfrm>
            <a:prstGeom prst="rect">
              <a:avLst/>
            </a:prstGeom>
            <a:noFill/>
          </p:spPr>
          <p:txBody>
            <a:bodyPr wrap="square" lIns="91440" tIns="45720" rIns="91440" bIns="45720" rtlCol="0" anchor="t">
              <a:spAutoFit/>
            </a:bodyPr>
            <a:lstStyle/>
            <a:p>
              <a:r>
                <a:rPr lang="en-GB" sz="1200" dirty="0">
                  <a:latin typeface="Arial" panose="020B0604020202020204" pitchFamily="34" charset="0"/>
                  <a:cs typeface="Arial" panose="020B0604020202020204" pitchFamily="34" charset="0"/>
                </a:rPr>
                <a:t>It is considered good practice to offer the MMR  vaccination on a call-recall basis. Ensure that all eligible patients are recalled to invite them to have the vaccination. Follow up any non-responders with letters and/or telephone calls.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To maximise safety and efficiency, it is worth pre-screening patients in the correct age band prior to recalling in order to ensure patients are not inadvertently recalled that have contraindications to receiving the vaccination. </a:t>
              </a:r>
            </a:p>
            <a:p>
              <a:endParaRPr lang="en-GB" sz="1000" dirty="0">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F707280E-D5F9-43C3-AE32-E18EEA34519E}"/>
              </a:ext>
            </a:extLst>
          </p:cNvPr>
          <p:cNvGrpSpPr/>
          <p:nvPr/>
        </p:nvGrpSpPr>
        <p:grpSpPr>
          <a:xfrm>
            <a:off x="3468036" y="1513532"/>
            <a:ext cx="2707586" cy="3676823"/>
            <a:chOff x="3176356" y="1523556"/>
            <a:chExt cx="2178837" cy="3676823"/>
          </a:xfrm>
        </p:grpSpPr>
        <p:sp>
          <p:nvSpPr>
            <p:cNvPr id="49" name="Rectangle 48">
              <a:extLst>
                <a:ext uri="{FF2B5EF4-FFF2-40B4-BE49-F238E27FC236}">
                  <a16:creationId xmlns:a16="http://schemas.microsoft.com/office/drawing/2014/main" id="{4830711F-0856-4AB2-AA2B-5AA6DF485E44}"/>
                </a:ext>
              </a:extLst>
            </p:cNvPr>
            <p:cNvSpPr/>
            <p:nvPr/>
          </p:nvSpPr>
          <p:spPr>
            <a:xfrm>
              <a:off x="3237357" y="1523556"/>
              <a:ext cx="2056836" cy="365184"/>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200" b="1" dirty="0">
                  <a:latin typeface="Arial" panose="020B0604020202020204" pitchFamily="34" charset="0"/>
                  <a:ea typeface="Source Sans Pro" panose="020B0503030403020204" pitchFamily="34" charset="0"/>
                  <a:cs typeface="Arial" panose="020B0604020202020204" pitchFamily="34" charset="0"/>
                </a:rPr>
                <a:t>Phone your patients </a:t>
              </a:r>
            </a:p>
          </p:txBody>
        </p:sp>
        <p:sp>
          <p:nvSpPr>
            <p:cNvPr id="38" name="TextBox 37">
              <a:extLst>
                <a:ext uri="{FF2B5EF4-FFF2-40B4-BE49-F238E27FC236}">
                  <a16:creationId xmlns:a16="http://schemas.microsoft.com/office/drawing/2014/main" id="{FB23925A-4110-444D-94A0-5FED0E718DCC}"/>
                </a:ext>
              </a:extLst>
            </p:cNvPr>
            <p:cNvSpPr txBox="1"/>
            <p:nvPr/>
          </p:nvSpPr>
          <p:spPr>
            <a:xfrm>
              <a:off x="3176356" y="1968725"/>
              <a:ext cx="2178837" cy="3231654"/>
            </a:xfrm>
            <a:prstGeom prst="rect">
              <a:avLst/>
            </a:prstGeom>
            <a:noFill/>
          </p:spPr>
          <p:txBody>
            <a:bodyPr wrap="square" lIns="91440" tIns="45720" rIns="91440" bIns="45720" rtlCol="0" anchor="t">
              <a:spAutoFit/>
            </a:bodyPr>
            <a:lstStyle/>
            <a:p>
              <a:r>
                <a:rPr lang="en-GB" sz="1200" dirty="0">
                  <a:latin typeface="Arial" panose="020B0604020202020204" pitchFamily="34" charset="0"/>
                  <a:cs typeface="Arial" panose="020B0604020202020204" pitchFamily="34" charset="0"/>
                </a:rPr>
                <a:t>General awareness of the vaccination and the seriousness of infection are poor. A personal telephone call is often all it takes to encourage a patient to book an immunisation appointment. The call should therefore be undertaken by  a healthcare professional who is well briefed on what the MMR vaccination can offer patients.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 2005 Cochrane review found that patient recall systems can improve vaccination rates by up to 20%: telephone calls were the most effective method, but practices should be aware of cost implications</a:t>
              </a:r>
            </a:p>
          </p:txBody>
        </p:sp>
      </p:grpSp>
      <p:grpSp>
        <p:nvGrpSpPr>
          <p:cNvPr id="3" name="Group 2">
            <a:extLst>
              <a:ext uri="{FF2B5EF4-FFF2-40B4-BE49-F238E27FC236}">
                <a16:creationId xmlns:a16="http://schemas.microsoft.com/office/drawing/2014/main" id="{6166EC84-DDCF-4F8E-88EA-BC3C3F5ED12F}"/>
              </a:ext>
            </a:extLst>
          </p:cNvPr>
          <p:cNvGrpSpPr/>
          <p:nvPr/>
        </p:nvGrpSpPr>
        <p:grpSpPr>
          <a:xfrm>
            <a:off x="6413705" y="1513532"/>
            <a:ext cx="2882259" cy="3634421"/>
            <a:chOff x="5853766" y="1523556"/>
            <a:chExt cx="2178837" cy="3634421"/>
          </a:xfrm>
        </p:grpSpPr>
        <p:sp>
          <p:nvSpPr>
            <p:cNvPr id="41" name="Rectangle 40">
              <a:extLst>
                <a:ext uri="{FF2B5EF4-FFF2-40B4-BE49-F238E27FC236}">
                  <a16:creationId xmlns:a16="http://schemas.microsoft.com/office/drawing/2014/main" id="{1BE60FD7-7CC6-41A6-9289-853E420CFD57}"/>
                </a:ext>
              </a:extLst>
            </p:cNvPr>
            <p:cNvSpPr/>
            <p:nvPr/>
          </p:nvSpPr>
          <p:spPr>
            <a:xfrm>
              <a:off x="5881813" y="1523556"/>
              <a:ext cx="2056836" cy="365184"/>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200" b="1" dirty="0">
                  <a:latin typeface="Arial" panose="020B0604020202020204" pitchFamily="34" charset="0"/>
                  <a:ea typeface="Source Sans Pro" panose="020B0503030403020204" pitchFamily="34" charset="0"/>
                  <a:cs typeface="Arial" panose="020B0604020202020204" pitchFamily="34" charset="0"/>
                </a:rPr>
                <a:t>Text or write to patients </a:t>
              </a:r>
            </a:p>
          </p:txBody>
        </p:sp>
        <p:sp>
          <p:nvSpPr>
            <p:cNvPr id="42" name="TextBox 41">
              <a:extLst>
                <a:ext uri="{FF2B5EF4-FFF2-40B4-BE49-F238E27FC236}">
                  <a16:creationId xmlns:a16="http://schemas.microsoft.com/office/drawing/2014/main" id="{18344A4C-DB3A-4B66-A9DA-5F47D9BF6D7A}"/>
                </a:ext>
              </a:extLst>
            </p:cNvPr>
            <p:cNvSpPr txBox="1"/>
            <p:nvPr/>
          </p:nvSpPr>
          <p:spPr>
            <a:xfrm>
              <a:off x="5853766" y="1957101"/>
              <a:ext cx="2178837" cy="3200876"/>
            </a:xfrm>
            <a:prstGeom prst="rect">
              <a:avLst/>
            </a:prstGeom>
            <a:noFill/>
          </p:spPr>
          <p:txBody>
            <a:bodyPr wrap="square" lIns="91440" tIns="45720" rIns="91440" bIns="45720" rtlCol="0" anchor="t">
              <a:spAutoFit/>
            </a:bodyPr>
            <a:lstStyle/>
            <a:p>
              <a:r>
                <a:rPr lang="en-GB" sz="1200" dirty="0">
                  <a:latin typeface="Arial" panose="020B0604020202020204" pitchFamily="34" charset="0"/>
                  <a:cs typeface="Arial" panose="020B0604020202020204" pitchFamily="34" charset="0"/>
                </a:rPr>
                <a:t>Sending a  Birthday card or letter may help encourage patients to attend. Letters should be personal and from the named GP.</a:t>
              </a:r>
            </a:p>
            <a:p>
              <a:r>
                <a:rPr lang="en-GB" sz="1200" dirty="0">
                  <a:latin typeface="Arial" panose="020B0604020202020204" pitchFamily="34" charset="0"/>
                  <a:cs typeface="Arial" panose="020B0604020202020204" pitchFamily="34" charset="0"/>
                </a:rPr>
                <a:t>Send an NHS information leaflet alongside the invitation letter to ensure that patients are given sufficient information to reach an informed decision.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Sending text or email reminders is a cheap and easy method of improving appointment attendance. For patients who do not have mobile phones or email, letters and telephone calls should be used.</a:t>
              </a:r>
            </a:p>
            <a:p>
              <a:endParaRPr lang="en-GB" sz="1000" dirty="0"/>
            </a:p>
          </p:txBody>
        </p:sp>
      </p:grpSp>
      <p:grpSp>
        <p:nvGrpSpPr>
          <p:cNvPr id="14" name="Group 13">
            <a:extLst>
              <a:ext uri="{FF2B5EF4-FFF2-40B4-BE49-F238E27FC236}">
                <a16:creationId xmlns:a16="http://schemas.microsoft.com/office/drawing/2014/main" id="{AC14A1E4-CC60-4294-B525-808A58C4A27C}"/>
              </a:ext>
            </a:extLst>
          </p:cNvPr>
          <p:cNvGrpSpPr/>
          <p:nvPr/>
        </p:nvGrpSpPr>
        <p:grpSpPr>
          <a:xfrm>
            <a:off x="514229" y="5350533"/>
            <a:ext cx="9477495" cy="2109391"/>
            <a:chOff x="4318818" y="4715635"/>
            <a:chExt cx="2886574" cy="2109391"/>
          </a:xfrm>
        </p:grpSpPr>
        <p:sp>
          <p:nvSpPr>
            <p:cNvPr id="45" name="Rectangle 44">
              <a:extLst>
                <a:ext uri="{FF2B5EF4-FFF2-40B4-BE49-F238E27FC236}">
                  <a16:creationId xmlns:a16="http://schemas.microsoft.com/office/drawing/2014/main" id="{62F4F7CB-82C6-45AF-8A38-0A02114E5105}"/>
                </a:ext>
              </a:extLst>
            </p:cNvPr>
            <p:cNvSpPr/>
            <p:nvPr/>
          </p:nvSpPr>
          <p:spPr>
            <a:xfrm>
              <a:off x="4337865" y="4715635"/>
              <a:ext cx="2720871" cy="410804"/>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200" b="1" dirty="0">
                  <a:latin typeface="Arial" panose="020B0604020202020204" pitchFamily="34" charset="0"/>
                  <a:ea typeface="Source Sans Pro" panose="020B0503030403020204" pitchFamily="34" charset="0"/>
                  <a:cs typeface="Arial" panose="020B0604020202020204" pitchFamily="34" charset="0"/>
                </a:rPr>
                <a:t>Make Every Contact Count</a:t>
              </a:r>
            </a:p>
          </p:txBody>
        </p:sp>
        <p:sp>
          <p:nvSpPr>
            <p:cNvPr id="47" name="TextBox 46">
              <a:extLst>
                <a:ext uri="{FF2B5EF4-FFF2-40B4-BE49-F238E27FC236}">
                  <a16:creationId xmlns:a16="http://schemas.microsoft.com/office/drawing/2014/main" id="{85D51C23-926D-42AF-A71B-A1B9CC3FF067}"/>
                </a:ext>
              </a:extLst>
            </p:cNvPr>
            <p:cNvSpPr txBox="1"/>
            <p:nvPr/>
          </p:nvSpPr>
          <p:spPr>
            <a:xfrm>
              <a:off x="4318818" y="5163033"/>
              <a:ext cx="2886574" cy="1661993"/>
            </a:xfrm>
            <a:prstGeom prst="rect">
              <a:avLst/>
            </a:prstGeom>
            <a:noFill/>
          </p:spPr>
          <p:txBody>
            <a:bodyPr wrap="square" lIns="91440" tIns="45720" rIns="91440" bIns="45720" rtlCol="0" anchor="t">
              <a:spAutoFit/>
            </a:bodyPr>
            <a:lstStyle/>
            <a:p>
              <a:r>
                <a:rPr lang="en-GB" sz="1200" dirty="0">
                  <a:latin typeface="Arial" panose="020B0604020202020204" pitchFamily="34" charset="0"/>
                  <a:ea typeface="Calibri" panose="020F0502020204030204" pitchFamily="34" charset="0"/>
                  <a:cs typeface="Arial" panose="020B0604020202020204" pitchFamily="34" charset="0"/>
                </a:rPr>
                <a:t>Talk to your patients about shingles vaccination (and consider administering it) </a:t>
              </a:r>
              <a:r>
                <a:rPr lang="en-GB" sz="1200" b="1" dirty="0">
                  <a:latin typeface="Arial" panose="020B0604020202020204" pitchFamily="34" charset="0"/>
                  <a:ea typeface="Calibri" panose="020F0502020204030204" pitchFamily="34" charset="0"/>
                  <a:cs typeface="Arial" panose="020B0604020202020204" pitchFamily="34" charset="0"/>
                </a:rPr>
                <a:t>during other appointments</a:t>
              </a:r>
              <a:r>
                <a:rPr lang="en-GB" sz="1200" dirty="0">
                  <a:latin typeface="Arial" panose="020B0604020202020204" pitchFamily="34" charset="0"/>
                  <a:ea typeface="Calibri" panose="020F0502020204030204" pitchFamily="34" charset="0"/>
                  <a:cs typeface="Arial" panose="020B0604020202020204" pitchFamily="34" charset="0"/>
                </a:rPr>
                <a:t>, to save multiple attendances at the surgery. </a:t>
              </a:r>
            </a:p>
            <a:p>
              <a:endParaRPr lang="en-GB" sz="1200" dirty="0">
                <a:latin typeface="Arial" panose="020B0604020202020204" pitchFamily="34" charset="0"/>
                <a:ea typeface="Calibri" panose="020F0502020204030204" pitchFamily="34" charset="0"/>
                <a:cs typeface="Arial" panose="020B0604020202020204" pitchFamily="34" charset="0"/>
              </a:endParaRPr>
            </a:p>
            <a:p>
              <a:r>
                <a:rPr lang="en-GB" sz="1200" dirty="0">
                  <a:latin typeface="Arial" panose="020B0604020202020204" pitchFamily="34" charset="0"/>
                  <a:ea typeface="Calibri" panose="020F0502020204030204" pitchFamily="34" charset="0"/>
                  <a:cs typeface="Arial" panose="020B0604020202020204" pitchFamily="34" charset="0"/>
                </a:rPr>
                <a:t>The vaccination can be given at the same time as the pneumococcal and influenza vaccination, although should be administered in different sites, and ideally different limbs (Green book </a:t>
              </a:r>
              <a:r>
                <a:rPr lang="en-GB" sz="1200" dirty="0" err="1">
                  <a:latin typeface="Arial" panose="020B0604020202020204" pitchFamily="34" charset="0"/>
                  <a:ea typeface="Calibri" panose="020F0502020204030204" pitchFamily="34" charset="0"/>
                  <a:cs typeface="Arial" panose="020B0604020202020204" pitchFamily="34" charset="0"/>
                </a:rPr>
                <a:t>pg</a:t>
              </a:r>
              <a:r>
                <a:rPr lang="en-GB" sz="1200" dirty="0">
                  <a:latin typeface="Arial" panose="020B0604020202020204" pitchFamily="34" charset="0"/>
                  <a:ea typeface="Calibri" panose="020F0502020204030204" pitchFamily="34" charset="0"/>
                  <a:cs typeface="Arial" panose="020B0604020202020204" pitchFamily="34" charset="0"/>
                </a:rPr>
                <a:t> 6). The injection site should be recorded</a:t>
              </a:r>
              <a:r>
                <a:rPr lang="en-GB" sz="1000" dirty="0">
                  <a:solidFill>
                    <a:srgbClr val="FF0000"/>
                  </a:solidFill>
                  <a:latin typeface="Calibri"/>
                  <a:ea typeface="Calibri" panose="020F0502020204030204" pitchFamily="34" charset="0"/>
                  <a:cs typeface="Calibri"/>
                </a:rPr>
                <a:t>.</a:t>
              </a:r>
            </a:p>
            <a:p>
              <a:endParaRPr lang="en-GB" sz="1000" dirty="0"/>
            </a:p>
            <a:p>
              <a:endParaRPr lang="en-GB" sz="1000" dirty="0"/>
            </a:p>
            <a:p>
              <a:endParaRPr lang="en-GB" sz="1000" dirty="0"/>
            </a:p>
          </p:txBody>
        </p:sp>
      </p:grpSp>
      <p:grpSp>
        <p:nvGrpSpPr>
          <p:cNvPr id="15" name="Group 14">
            <a:extLst>
              <a:ext uri="{FF2B5EF4-FFF2-40B4-BE49-F238E27FC236}">
                <a16:creationId xmlns:a16="http://schemas.microsoft.com/office/drawing/2014/main" id="{32CDEA92-2879-4A6E-2681-289CFF1293D7}"/>
              </a:ext>
            </a:extLst>
          </p:cNvPr>
          <p:cNvGrpSpPr/>
          <p:nvPr/>
        </p:nvGrpSpPr>
        <p:grpSpPr>
          <a:xfrm>
            <a:off x="0" y="6908484"/>
            <a:ext cx="10191750" cy="425772"/>
            <a:chOff x="-498013" y="6048462"/>
            <a:chExt cx="9714645" cy="405840"/>
          </a:xfrm>
        </p:grpSpPr>
        <p:sp>
          <p:nvSpPr>
            <p:cNvPr id="16" name="Rectangle 15">
              <a:extLst>
                <a:ext uri="{FF2B5EF4-FFF2-40B4-BE49-F238E27FC236}">
                  <a16:creationId xmlns:a16="http://schemas.microsoft.com/office/drawing/2014/main" id="{F5734942-85E1-8F62-5FC8-EA4D5B0C58A5}"/>
                </a:ext>
              </a:extLst>
            </p:cNvPr>
            <p:cNvSpPr/>
            <p:nvPr/>
          </p:nvSpPr>
          <p:spPr>
            <a:xfrm>
              <a:off x="-498013" y="6048462"/>
              <a:ext cx="9714645"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dirty="0"/>
            </a:p>
          </p:txBody>
        </p:sp>
        <p:sp>
          <p:nvSpPr>
            <p:cNvPr id="17" name="TextBox 16">
              <a:extLst>
                <a:ext uri="{FF2B5EF4-FFF2-40B4-BE49-F238E27FC236}">
                  <a16:creationId xmlns:a16="http://schemas.microsoft.com/office/drawing/2014/main" id="{20389DAE-EA09-209F-8481-D1B73CDCF819}"/>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18" name="Rectangle 17">
              <a:extLst>
                <a:ext uri="{FF2B5EF4-FFF2-40B4-BE49-F238E27FC236}">
                  <a16:creationId xmlns:a16="http://schemas.microsoft.com/office/drawing/2014/main" id="{2818253D-9B87-C2E0-594E-F2E406648DDD}"/>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20" name="TextBox 19">
              <a:extLst>
                <a:ext uri="{FF2B5EF4-FFF2-40B4-BE49-F238E27FC236}">
                  <a16:creationId xmlns:a16="http://schemas.microsoft.com/office/drawing/2014/main" id="{0D5E035A-B64C-B7AD-6FBD-F9AA561572DA}"/>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21" name="Rectangle 20">
            <a:extLst>
              <a:ext uri="{FF2B5EF4-FFF2-40B4-BE49-F238E27FC236}">
                <a16:creationId xmlns:a16="http://schemas.microsoft.com/office/drawing/2014/main" id="{F61E4609-6B11-5965-6E8D-4ABD0CA321E7}"/>
              </a:ext>
            </a:extLst>
          </p:cNvPr>
          <p:cNvSpPr/>
          <p:nvPr/>
        </p:nvSpPr>
        <p:spPr>
          <a:xfrm>
            <a:off x="9270684" y="6908484"/>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25</a:t>
            </a:r>
          </a:p>
        </p:txBody>
      </p:sp>
    </p:spTree>
    <p:extLst>
      <p:ext uri="{BB962C8B-B14F-4D97-AF65-F5344CB8AC3E}">
        <p14:creationId xmlns:p14="http://schemas.microsoft.com/office/powerpoint/2010/main" val="1110749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29A6-C149-BACE-9FF4-1273F03FA2DC}"/>
              </a:ext>
            </a:extLst>
          </p:cNvPr>
          <p:cNvSpPr>
            <a:spLocks noGrp="1"/>
          </p:cNvSpPr>
          <p:nvPr>
            <p:ph type="title"/>
          </p:nvPr>
        </p:nvSpPr>
        <p:spPr>
          <a:xfrm>
            <a:off x="695444" y="19261"/>
            <a:ext cx="8724662" cy="1398592"/>
          </a:xfrm>
        </p:spPr>
        <p:txBody>
          <a:bodyPr/>
          <a:lstStyle/>
          <a:p>
            <a:r>
              <a:rPr lang="en-GB" b="1" dirty="0">
                <a:solidFill>
                  <a:schemeClr val="accent1"/>
                </a:solidFill>
                <a:latin typeface="Arial" panose="020B0604020202020204" pitchFamily="34" charset="0"/>
                <a:cs typeface="Arial" panose="020B0604020202020204" pitchFamily="34" charset="0"/>
              </a:rPr>
              <a:t>Resources:</a:t>
            </a:r>
          </a:p>
        </p:txBody>
      </p:sp>
      <p:sp>
        <p:nvSpPr>
          <p:cNvPr id="3" name="Content Placeholder 2">
            <a:extLst>
              <a:ext uri="{FF2B5EF4-FFF2-40B4-BE49-F238E27FC236}">
                <a16:creationId xmlns:a16="http://schemas.microsoft.com/office/drawing/2014/main" id="{6B4D1096-2626-27BD-E38F-8964AFFE40DA}"/>
              </a:ext>
            </a:extLst>
          </p:cNvPr>
          <p:cNvSpPr>
            <a:spLocks noGrp="1"/>
          </p:cNvSpPr>
          <p:nvPr>
            <p:ph idx="1"/>
          </p:nvPr>
        </p:nvSpPr>
        <p:spPr>
          <a:xfrm>
            <a:off x="620030" y="1150070"/>
            <a:ext cx="8724662" cy="5684363"/>
          </a:xfrm>
        </p:spPr>
        <p:txBody>
          <a:bodyPr>
            <a:normAutofit fontScale="850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Training and Information Resources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E-learning for healthcare (Immunisation</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Vaccine Preventable Diseases  Vaccine Preventable Diseases – Measles Mumps and Rubella)</a:t>
            </a:r>
            <a:b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b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HEE </a:t>
            </a:r>
            <a:r>
              <a:rPr kumimoji="0" lang="en-GB"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hlinkClick r:id="rId2"/>
              </a:rPr>
              <a:t>elfh</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 Hub (e-lfh.org.uk)</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Greenbook on MMR - </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Green Book of Immunisation - Chapter 21 Measles (publishing.service.gov.uk)</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Quick Factsheet and Q+A on Measles: </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MEASLES - Don’t let your child catch it (publishing.service.gov.uk)</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Mumps: Risk in Pregnancy, Infection in Healthcare setting and MMR vaccine - </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Mumps: risk in pregnancy, infection in healthcare settings and MMR vaccine - GOV.UK (www.gov.uk)</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Resources for Your GP practice – Website or Waiting Room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5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https://www.healthpublications.gov.uk/ViewArticle.html?sp=Squicklinksvaccinationforpregnantwomenposter</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Think Measles (in young people) poster: </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Think Measles! (publishing.service.gov.uk)</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Resources for MMR catch up: </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MMR catch up for 10 and 11 year olds (publishing.service.gov.uk)</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Resources for Patients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MMR Leaflet : </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MMR vaccination (publishing.service.gov.uk)</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NHS Website on MMR: </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0"/>
              </a:rPr>
              <a:t>MMR (measles, mumps and rubella) vaccine - NHS (www.nhs.uk)</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MMR Guide: </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1"/>
              </a:rPr>
              <a:t>MMR for all: general guide - GOV.UK (www.gov.uk)</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Measles Flyer for Parents: </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2"/>
              </a:rPr>
              <a:t>MEASLES - Don’t let your child catch it (publishing.service.gov.uk)</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Think Measles Leaflet for Young People: </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3"/>
              </a:rPr>
              <a:t>Think Measles! (publishing.service.gov.uk)</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 I need to know about the MMR vaccine (UKHSA): </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4"/>
              </a:rPr>
              <a:t>What do I need to know about the MMR vaccine? - UK Health Security Agency (blog.gov.uk)</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MMR Vaccine in Pregnant Women: </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5"/>
              </a:rPr>
              <a:t>MMR (measles, mumps, rubella) vaccine: advice for pregnant women - GOV.UK (www.gov.uk)</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Vaccination in Pregnancy Leaflet: </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6"/>
              </a:rPr>
              <a:t>Pregnant? Immunisation helps to protect you and your baby from infectious diseases (publishing.service.gov.uk)</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p:txBody>
      </p:sp>
    </p:spTree>
    <p:extLst>
      <p:ext uri="{BB962C8B-B14F-4D97-AF65-F5344CB8AC3E}">
        <p14:creationId xmlns:p14="http://schemas.microsoft.com/office/powerpoint/2010/main" val="293623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416093-4712-4F61-823C-C039BB844766}"/>
              </a:ext>
            </a:extLst>
          </p:cNvPr>
          <p:cNvGrpSpPr/>
          <p:nvPr/>
        </p:nvGrpSpPr>
        <p:grpSpPr>
          <a:xfrm>
            <a:off x="0" y="6916435"/>
            <a:ext cx="10296524" cy="425772"/>
            <a:chOff x="-597882" y="6048462"/>
            <a:chExt cx="9814514" cy="405840"/>
          </a:xfrm>
        </p:grpSpPr>
        <p:sp>
          <p:nvSpPr>
            <p:cNvPr id="5" name="Rectangle 4">
              <a:extLst>
                <a:ext uri="{FF2B5EF4-FFF2-40B4-BE49-F238E27FC236}">
                  <a16:creationId xmlns:a16="http://schemas.microsoft.com/office/drawing/2014/main" id="{E937E9D1-8577-41C2-938C-212D9B87E570}"/>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6" name="TextBox 5">
              <a:extLst>
                <a:ext uri="{FF2B5EF4-FFF2-40B4-BE49-F238E27FC236}">
                  <a16:creationId xmlns:a16="http://schemas.microsoft.com/office/drawing/2014/main" id="{FD4DF6AC-64E6-4DE8-A129-BB74005420F3}"/>
                </a:ext>
              </a:extLst>
            </p:cNvPr>
            <p:cNvSpPr txBox="1"/>
            <p:nvPr/>
          </p:nvSpPr>
          <p:spPr>
            <a:xfrm>
              <a:off x="-176169" y="6098728"/>
              <a:ext cx="2021748" cy="234083"/>
            </a:xfrm>
            <a:prstGeom prst="rect">
              <a:avLst/>
            </a:prstGeom>
            <a:noFill/>
          </p:spPr>
          <p:txBody>
            <a:bodyPr wrap="square" rtlCol="0">
              <a:spAutoFit/>
            </a:bodyPr>
            <a:lstStyle/>
            <a:p>
              <a:r>
                <a:rPr lang="en-GB" sz="996" b="1" dirty="0">
                  <a:solidFill>
                    <a:schemeClr val="bg1"/>
                  </a:solidFill>
                  <a:latin typeface="Source Sans Pro" panose="020B0604020202020204" pitchFamily="34" charset="0"/>
                </a:rPr>
                <a:t>MMR Vaccination Toolkit </a:t>
              </a:r>
            </a:p>
          </p:txBody>
        </p:sp>
        <p:sp>
          <p:nvSpPr>
            <p:cNvPr id="7" name="Rectangle 6">
              <a:extLst>
                <a:ext uri="{FF2B5EF4-FFF2-40B4-BE49-F238E27FC236}">
                  <a16:creationId xmlns:a16="http://schemas.microsoft.com/office/drawing/2014/main" id="{F7F9DA37-AE18-440D-8193-C80F858F458C}"/>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8" name="TextBox 7">
              <a:extLst>
                <a:ext uri="{FF2B5EF4-FFF2-40B4-BE49-F238E27FC236}">
                  <a16:creationId xmlns:a16="http://schemas.microsoft.com/office/drawing/2014/main" id="{1198386E-559E-43EC-96AC-A2DEDB1A8A8F}"/>
                </a:ext>
              </a:extLst>
            </p:cNvPr>
            <p:cNvSpPr txBox="1"/>
            <p:nvPr/>
          </p:nvSpPr>
          <p:spPr>
            <a:xfrm>
              <a:off x="4939076" y="6108558"/>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3" name="TextBox 2">
            <a:extLst>
              <a:ext uri="{FF2B5EF4-FFF2-40B4-BE49-F238E27FC236}">
                <a16:creationId xmlns:a16="http://schemas.microsoft.com/office/drawing/2014/main" id="{5A371FD1-1FAF-4B4D-B4F0-5C8D4B1DCA45}"/>
              </a:ext>
            </a:extLst>
          </p:cNvPr>
          <p:cNvSpPr txBox="1"/>
          <p:nvPr/>
        </p:nvSpPr>
        <p:spPr>
          <a:xfrm>
            <a:off x="395601" y="1274631"/>
            <a:ext cx="9505322" cy="369332"/>
          </a:xfrm>
          <a:prstGeom prst="rect">
            <a:avLst/>
          </a:prstGeom>
          <a:noFill/>
        </p:spPr>
        <p:txBody>
          <a:bodyPr wrap="square" lIns="91440" tIns="45720" rIns="91440" bIns="45720" rtlCol="0" anchor="t">
            <a:spAutoFit/>
          </a:bodyPr>
          <a:lstStyle/>
          <a:p>
            <a:r>
              <a:rPr lang="en-GB" dirty="0">
                <a:latin typeface="Arial" panose="020B0604020202020204" pitchFamily="34" charset="0"/>
                <a:cs typeface="Arial" panose="020B0604020202020204" pitchFamily="34" charset="0"/>
              </a:rPr>
              <a:t> </a:t>
            </a:r>
            <a:endParaRPr lang="en-GB" dirty="0"/>
          </a:p>
        </p:txBody>
      </p:sp>
      <p:sp>
        <p:nvSpPr>
          <p:cNvPr id="2" name="TextBox 1">
            <a:extLst>
              <a:ext uri="{FF2B5EF4-FFF2-40B4-BE49-F238E27FC236}">
                <a16:creationId xmlns:a16="http://schemas.microsoft.com/office/drawing/2014/main" id="{A1B80A4B-A02B-CBC9-B81A-ECB63B002BC2}"/>
              </a:ext>
            </a:extLst>
          </p:cNvPr>
          <p:cNvSpPr txBox="1"/>
          <p:nvPr/>
        </p:nvSpPr>
        <p:spPr>
          <a:xfrm>
            <a:off x="442424" y="398305"/>
            <a:ext cx="7126481" cy="759182"/>
          </a:xfrm>
          <a:prstGeom prst="rect">
            <a:avLst/>
          </a:prstGeom>
          <a:noFill/>
        </p:spPr>
        <p:txBody>
          <a:bodyPr wrap="square" rtlCol="0">
            <a:spAutoFit/>
          </a:bodyPr>
          <a:lstStyle/>
          <a:p>
            <a:pPr>
              <a:lnSpc>
                <a:spcPts val="5211"/>
              </a:lnSpc>
            </a:pPr>
            <a:r>
              <a:rPr lang="en-US" sz="4480" b="1" dirty="0">
                <a:solidFill>
                  <a:srgbClr val="005EB8"/>
                </a:solidFill>
                <a:latin typeface="Arial" panose="020B0604020202020204" pitchFamily="34" charset="0"/>
                <a:cs typeface="Arial" panose="020B0604020202020204" pitchFamily="34" charset="0"/>
              </a:rPr>
              <a:t>What is the background?</a:t>
            </a:r>
          </a:p>
        </p:txBody>
      </p:sp>
      <p:sp>
        <p:nvSpPr>
          <p:cNvPr id="9" name="TextBox 8">
            <a:extLst>
              <a:ext uri="{FF2B5EF4-FFF2-40B4-BE49-F238E27FC236}">
                <a16:creationId xmlns:a16="http://schemas.microsoft.com/office/drawing/2014/main" id="{6FFAFD1A-FE16-FF0B-8B3B-2271EE5531D4}"/>
              </a:ext>
            </a:extLst>
          </p:cNvPr>
          <p:cNvSpPr txBox="1"/>
          <p:nvPr/>
        </p:nvSpPr>
        <p:spPr>
          <a:xfrm>
            <a:off x="395601" y="1157487"/>
            <a:ext cx="9277525" cy="4308872"/>
          </a:xfrm>
          <a:prstGeom prst="rect">
            <a:avLst/>
          </a:prstGeom>
          <a:noFill/>
        </p:spPr>
        <p:txBody>
          <a:bodyPr wrap="square">
            <a:spAutoFit/>
          </a:bodyPr>
          <a:lstStyle/>
          <a:p>
            <a:r>
              <a:rPr lang="en-GB" sz="1600" b="1" dirty="0">
                <a:solidFill>
                  <a:srgbClr val="005EB8"/>
                </a:solidFill>
                <a:latin typeface="Arial" panose="020B0604020202020204" pitchFamily="34" charset="0"/>
                <a:cs typeface="Arial" panose="020B0604020202020204" pitchFamily="34" charset="0"/>
              </a:rPr>
              <a:t>Measles cases are rising in England this year. There were 128 cases from 1</a:t>
            </a:r>
            <a:r>
              <a:rPr lang="en-GB" sz="1600" b="1" baseline="30000" dirty="0">
                <a:solidFill>
                  <a:srgbClr val="005EB8"/>
                </a:solidFill>
                <a:latin typeface="Arial" panose="020B0604020202020204" pitchFamily="34" charset="0"/>
                <a:cs typeface="Arial" panose="020B0604020202020204" pitchFamily="34" charset="0"/>
              </a:rPr>
              <a:t>st</a:t>
            </a:r>
            <a:r>
              <a:rPr lang="en-GB" sz="1600" b="1" dirty="0">
                <a:solidFill>
                  <a:srgbClr val="005EB8"/>
                </a:solidFill>
                <a:latin typeface="Arial" panose="020B0604020202020204" pitchFamily="34" charset="0"/>
                <a:cs typeface="Arial" panose="020B0604020202020204" pitchFamily="34" charset="0"/>
              </a:rPr>
              <a:t> Jan – 30</a:t>
            </a:r>
            <a:r>
              <a:rPr lang="en-GB" sz="1600" b="1" baseline="30000" dirty="0">
                <a:solidFill>
                  <a:srgbClr val="005EB8"/>
                </a:solidFill>
                <a:latin typeface="Arial" panose="020B0604020202020204" pitchFamily="34" charset="0"/>
                <a:cs typeface="Arial" panose="020B0604020202020204" pitchFamily="34" charset="0"/>
              </a:rPr>
              <a:t>th</a:t>
            </a:r>
            <a:r>
              <a:rPr lang="en-GB" sz="1600" b="1" dirty="0">
                <a:solidFill>
                  <a:srgbClr val="005EB8"/>
                </a:solidFill>
                <a:latin typeface="Arial" panose="020B0604020202020204" pitchFamily="34" charset="0"/>
                <a:cs typeface="Arial" panose="020B0604020202020204" pitchFamily="34" charset="0"/>
              </a:rPr>
              <a:t> June, of which the majority were in London, this is not expected to be higher. The vaccination rate is lower than the 95% target set by WHO and as low as 60% in some areas of London. </a:t>
            </a:r>
            <a:endParaRPr lang="en-GB" sz="1600" dirty="0">
              <a:solidFill>
                <a:srgbClr val="005EB8"/>
              </a:solidFill>
              <a:latin typeface="Arial" panose="020B0604020202020204" pitchFamily="34" charset="0"/>
              <a:cs typeface="Arial" panose="020B0604020202020204" pitchFamily="34" charset="0"/>
            </a:endParaRPr>
          </a:p>
          <a:p>
            <a:endParaRPr lang="en-GB" sz="1600" dirty="0">
              <a:solidFill>
                <a:srgbClr val="005EB8"/>
              </a:solidFill>
              <a:latin typeface="Arial" panose="020B0604020202020204" pitchFamily="34" charset="0"/>
              <a:cs typeface="Arial" panose="020B0604020202020204" pitchFamily="34" charset="0"/>
            </a:endParaRPr>
          </a:p>
          <a:p>
            <a:endParaRPr lang="en-US" sz="1600" dirty="0">
              <a:solidFill>
                <a:srgbClr val="005EB8"/>
              </a:solidFill>
              <a:latin typeface="Arial" panose="020B0604020202020204" pitchFamily="34" charset="0"/>
              <a:cs typeface="Arial" panose="020B0604020202020204" pitchFamily="34" charset="0"/>
            </a:endParaRPr>
          </a:p>
          <a:p>
            <a:r>
              <a:rPr lang="en-US" sz="1600" dirty="0">
                <a:solidFill>
                  <a:srgbClr val="005EB8"/>
                </a:solidFill>
                <a:latin typeface="Arial" panose="020B0604020202020204" pitchFamily="34" charset="0"/>
                <a:cs typeface="Arial" panose="020B0604020202020204" pitchFamily="34" charset="0"/>
              </a:rPr>
              <a:t>UKHSA have predicted that the risk in London is high this year and cases could rise to between 40k and 160k due to low uptake of the MMR and the number of cases being imported and spread. </a:t>
            </a:r>
          </a:p>
          <a:p>
            <a:endParaRPr lang="en-US" sz="1600" dirty="0">
              <a:solidFill>
                <a:srgbClr val="005EB8"/>
              </a:solidFill>
              <a:latin typeface="Arial" panose="020B0604020202020204" pitchFamily="34" charset="0"/>
              <a:cs typeface="Arial" panose="020B0604020202020204" pitchFamily="34" charset="0"/>
            </a:endParaRPr>
          </a:p>
          <a:p>
            <a:r>
              <a:rPr lang="en-US" sz="1600" dirty="0">
                <a:solidFill>
                  <a:srgbClr val="005EB8"/>
                </a:solidFill>
                <a:latin typeface="Arial" panose="020B0604020202020204" pitchFamily="34" charset="0"/>
                <a:cs typeface="Arial" panose="020B0604020202020204" pitchFamily="34" charset="0"/>
              </a:rPr>
              <a:t>The overall risk to England is low, but there are cases of measles in every region and numbers are rising. UKHSA suggest that without intervention cases will continue to rise in all regions.</a:t>
            </a:r>
          </a:p>
          <a:p>
            <a:endParaRPr lang="en-US" sz="1600" dirty="0">
              <a:solidFill>
                <a:srgbClr val="005EB8"/>
              </a:solidFill>
              <a:latin typeface="Arial" panose="020B0604020202020204" pitchFamily="34" charset="0"/>
              <a:cs typeface="Arial" panose="020B0604020202020204" pitchFamily="34" charset="0"/>
            </a:endParaRPr>
          </a:p>
          <a:p>
            <a:r>
              <a:rPr lang="en-US" sz="1600" dirty="0">
                <a:solidFill>
                  <a:srgbClr val="005EB8"/>
                </a:solidFill>
                <a:latin typeface="Arial" panose="020B0604020202020204" pitchFamily="34" charset="0"/>
                <a:cs typeface="Arial" panose="020B0604020202020204" pitchFamily="34" charset="0"/>
              </a:rPr>
              <a:t>UKHSA are publishing their ministerial submission and modeling paper outlining the risk of measles in England as low and London as high on 14</a:t>
            </a:r>
            <a:r>
              <a:rPr lang="en-US" sz="1600" baseline="30000" dirty="0">
                <a:solidFill>
                  <a:srgbClr val="005EB8"/>
                </a:solidFill>
                <a:latin typeface="Arial" panose="020B0604020202020204" pitchFamily="34" charset="0"/>
                <a:cs typeface="Arial" panose="020B0604020202020204" pitchFamily="34" charset="0"/>
              </a:rPr>
              <a:t>th</a:t>
            </a:r>
            <a:r>
              <a:rPr lang="en-US" sz="1600" dirty="0">
                <a:solidFill>
                  <a:srgbClr val="005EB8"/>
                </a:solidFill>
                <a:latin typeface="Arial" panose="020B0604020202020204" pitchFamily="34" charset="0"/>
                <a:cs typeface="Arial" panose="020B0604020202020204" pitchFamily="34" charset="0"/>
              </a:rPr>
              <a:t> July 2023. It is expected to gain much press interest.</a:t>
            </a:r>
          </a:p>
          <a:p>
            <a:endParaRPr lang="en-US" sz="1600" dirty="0">
              <a:solidFill>
                <a:srgbClr val="005EB8"/>
              </a:solidFill>
              <a:latin typeface="Arial" panose="020B0604020202020204" pitchFamily="34" charset="0"/>
              <a:cs typeface="Arial" panose="020B0604020202020204" pitchFamily="34" charset="0"/>
            </a:endParaRPr>
          </a:p>
          <a:p>
            <a:r>
              <a:rPr lang="en-US" sz="1600" dirty="0">
                <a:solidFill>
                  <a:srgbClr val="005EB8"/>
                </a:solidFill>
                <a:latin typeface="Arial" panose="020B0604020202020204" pitchFamily="34" charset="0"/>
                <a:cs typeface="Arial" panose="020B0604020202020204" pitchFamily="34" charset="0"/>
              </a:rPr>
              <a:t>NHS England are launching a measles awareness campaign on 14</a:t>
            </a:r>
            <a:r>
              <a:rPr lang="en-US" sz="1600" baseline="30000" dirty="0">
                <a:solidFill>
                  <a:srgbClr val="005EB8"/>
                </a:solidFill>
                <a:latin typeface="Arial" panose="020B0604020202020204" pitchFamily="34" charset="0"/>
                <a:cs typeface="Arial" panose="020B0604020202020204" pitchFamily="34" charset="0"/>
              </a:rPr>
              <a:t>th</a:t>
            </a:r>
            <a:r>
              <a:rPr lang="en-US" sz="1600" dirty="0">
                <a:solidFill>
                  <a:srgbClr val="005EB8"/>
                </a:solidFill>
                <a:latin typeface="Arial" panose="020B0604020202020204" pitchFamily="34" charset="0"/>
                <a:cs typeface="Arial" panose="020B0604020202020204" pitchFamily="34" charset="0"/>
              </a:rPr>
              <a:t> July encouraging the uptake of the MMR vaccine.</a:t>
            </a:r>
          </a:p>
          <a:p>
            <a:endParaRPr lang="en-US" sz="1800" dirty="0">
              <a:solidFill>
                <a:srgbClr val="005E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278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E0EC-2B1B-1318-590B-81FD020DF718}"/>
              </a:ext>
            </a:extLst>
          </p:cNvPr>
          <p:cNvSpPr>
            <a:spLocks noGrp="1"/>
          </p:cNvSpPr>
          <p:nvPr>
            <p:ph type="title"/>
          </p:nvPr>
        </p:nvSpPr>
        <p:spPr/>
        <p:txBody>
          <a:bodyPr/>
          <a:lstStyle/>
          <a:p>
            <a:r>
              <a:rPr lang="en-GB" b="1" dirty="0">
                <a:solidFill>
                  <a:schemeClr val="accent1"/>
                </a:solidFill>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EA60DA8E-B12A-3468-8F93-7DDE62BDEB4E}"/>
              </a:ext>
            </a:extLst>
          </p:cNvPr>
          <p:cNvSpPr>
            <a:spLocks noGrp="1"/>
          </p:cNvSpPr>
          <p:nvPr>
            <p:ph idx="1"/>
          </p:nvPr>
        </p:nvSpPr>
        <p:spPr>
          <a:xfrm>
            <a:off x="452487" y="1549131"/>
            <a:ext cx="8967619" cy="4591064"/>
          </a:xfrm>
        </p:spPr>
        <p:txBody>
          <a:bodyPr/>
          <a:lstStyle/>
          <a:p>
            <a:r>
              <a:rPr lang="en-GB" sz="1600" dirty="0">
                <a:solidFill>
                  <a:srgbClr val="000000"/>
                </a:solidFill>
                <a:latin typeface="Arial" panose="020B0604020202020204" pitchFamily="34" charset="0"/>
                <a:cs typeface="Arial" panose="020B0604020202020204" pitchFamily="34" charset="0"/>
              </a:rPr>
              <a:t>Encouraging vaccine uptake: Lessons from behavioural science (2022), </a:t>
            </a:r>
            <a:r>
              <a:rPr lang="en-GB" sz="1600" dirty="0">
                <a:latin typeface="Arial" panose="020B0604020202020204" pitchFamily="34" charset="0"/>
                <a:cs typeface="Arial" panose="020B0604020202020204" pitchFamily="34" charset="0"/>
              </a:rPr>
              <a:t>Author: Susan Michie (University College London, Centre of Behaviour Change, UCL London, UK)</a:t>
            </a:r>
          </a:p>
          <a:p>
            <a:pPr marL="0" indent="0">
              <a:buNone/>
            </a:pPr>
            <a:endParaRPr lang="en-GB" sz="1600" dirty="0">
              <a:latin typeface="Arial" panose="020B0604020202020204" pitchFamily="34" charset="0"/>
              <a:cs typeface="Arial" panose="020B0604020202020204" pitchFamily="34" charset="0"/>
              <a:hlinkClick r:id="rId2"/>
            </a:endParaRPr>
          </a:p>
          <a:p>
            <a:r>
              <a:rPr lang="en-GB" sz="1600" dirty="0">
                <a:latin typeface="Arial" panose="020B0604020202020204" pitchFamily="34" charset="0"/>
                <a:cs typeface="Arial" panose="020B0604020202020204" pitchFamily="34" charset="0"/>
                <a:hlinkClick r:id="rId2"/>
              </a:rPr>
              <a:t>https://patient.info/doctor/measles-pro</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hlinkClick r:id="rId3"/>
              </a:rPr>
              <a:t>https://www.cdc.gov/vaccines/vpd/mmr/public/index.html</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hlinkClick r:id="rId4"/>
              </a:rPr>
              <a:t>Green Book of Immunisation - Chapter 21 Measles (publishing.service.gov.uk)</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hlinkClick r:id="rId5"/>
              </a:rPr>
              <a:t>Mumps - NHS (www.nhs.uk)</a:t>
            </a:r>
            <a:endParaRPr lang="en-GB" sz="16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marL="0" indent="0">
              <a:buNone/>
            </a:pPr>
            <a:endParaRPr lang="en-GB" dirty="0"/>
          </a:p>
          <a:p>
            <a:endParaRPr lang="en-GB" dirty="0"/>
          </a:p>
        </p:txBody>
      </p:sp>
      <p:pic>
        <p:nvPicPr>
          <p:cNvPr id="1026" name="Picture 2" descr="corresponding author">
            <a:extLst>
              <a:ext uri="{FF2B5EF4-FFF2-40B4-BE49-F238E27FC236}">
                <a16:creationId xmlns:a16="http://schemas.microsoft.com/office/drawing/2014/main" id="{2E5DAC0E-3D64-28B8-E457-4461E73FAE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00" y="-92075"/>
            <a:ext cx="66675" cy="8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80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416093-4712-4F61-823C-C039BB844766}"/>
              </a:ext>
            </a:extLst>
          </p:cNvPr>
          <p:cNvGrpSpPr/>
          <p:nvPr/>
        </p:nvGrpSpPr>
        <p:grpSpPr>
          <a:xfrm>
            <a:off x="-90487" y="6815519"/>
            <a:ext cx="10296524" cy="425772"/>
            <a:chOff x="-597882" y="6048462"/>
            <a:chExt cx="9814514" cy="405840"/>
          </a:xfrm>
        </p:grpSpPr>
        <p:sp>
          <p:nvSpPr>
            <p:cNvPr id="5" name="Rectangle 4">
              <a:extLst>
                <a:ext uri="{FF2B5EF4-FFF2-40B4-BE49-F238E27FC236}">
                  <a16:creationId xmlns:a16="http://schemas.microsoft.com/office/drawing/2014/main" id="{E937E9D1-8577-41C2-938C-212D9B87E570}"/>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6" name="TextBox 5">
              <a:extLst>
                <a:ext uri="{FF2B5EF4-FFF2-40B4-BE49-F238E27FC236}">
                  <a16:creationId xmlns:a16="http://schemas.microsoft.com/office/drawing/2014/main" id="{FD4DF6AC-64E6-4DE8-A129-BB74005420F3}"/>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7" name="Rectangle 6">
              <a:extLst>
                <a:ext uri="{FF2B5EF4-FFF2-40B4-BE49-F238E27FC236}">
                  <a16:creationId xmlns:a16="http://schemas.microsoft.com/office/drawing/2014/main" id="{F7F9DA37-AE18-440D-8193-C80F858F458C}"/>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8" name="TextBox 7">
              <a:extLst>
                <a:ext uri="{FF2B5EF4-FFF2-40B4-BE49-F238E27FC236}">
                  <a16:creationId xmlns:a16="http://schemas.microsoft.com/office/drawing/2014/main" id="{1198386E-559E-43EC-96AC-A2DEDB1A8A8F}"/>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13" name="TextBox 12">
            <a:extLst>
              <a:ext uri="{FF2B5EF4-FFF2-40B4-BE49-F238E27FC236}">
                <a16:creationId xmlns:a16="http://schemas.microsoft.com/office/drawing/2014/main" id="{3E11D463-1851-463E-8283-51E1EDB791B4}"/>
              </a:ext>
            </a:extLst>
          </p:cNvPr>
          <p:cNvSpPr txBox="1"/>
          <p:nvPr/>
        </p:nvSpPr>
        <p:spPr>
          <a:xfrm>
            <a:off x="441439" y="607701"/>
            <a:ext cx="4565919" cy="720177"/>
          </a:xfrm>
          <a:prstGeom prst="rect">
            <a:avLst/>
          </a:prstGeom>
          <a:noFill/>
        </p:spPr>
        <p:txBody>
          <a:bodyPr wrap="square" rtlCol="0">
            <a:spAutoFit/>
          </a:bodyPr>
          <a:lstStyle/>
          <a:p>
            <a:r>
              <a:rPr lang="en-GB" sz="4000" b="1" dirty="0">
                <a:solidFill>
                  <a:srgbClr val="003893"/>
                </a:solidFill>
                <a:latin typeface="Arial" panose="020B0604020202020204" pitchFamily="34" charset="0"/>
                <a:ea typeface="Source Sans Pro" panose="020B0503030403020204" pitchFamily="34" charset="0"/>
                <a:cs typeface="Arial" panose="020B0604020202020204" pitchFamily="34" charset="0"/>
              </a:rPr>
              <a:t>Contents</a:t>
            </a:r>
          </a:p>
        </p:txBody>
      </p:sp>
      <p:sp>
        <p:nvSpPr>
          <p:cNvPr id="3" name="TextBox 2">
            <a:extLst>
              <a:ext uri="{FF2B5EF4-FFF2-40B4-BE49-F238E27FC236}">
                <a16:creationId xmlns:a16="http://schemas.microsoft.com/office/drawing/2014/main" id="{5A371FD1-1FAF-4B4D-B4F0-5C8D4B1DCA45}"/>
              </a:ext>
            </a:extLst>
          </p:cNvPr>
          <p:cNvSpPr txBox="1"/>
          <p:nvPr/>
        </p:nvSpPr>
        <p:spPr>
          <a:xfrm>
            <a:off x="351937" y="1600933"/>
            <a:ext cx="5990599" cy="4847994"/>
          </a:xfrm>
          <a:prstGeom prst="rect">
            <a:avLst/>
          </a:prstGeom>
          <a:noFill/>
        </p:spPr>
        <p:txBody>
          <a:bodyPr wrap="square" rtlCol="0">
            <a:spAutoFit/>
          </a:bodyPr>
          <a:lstStyle/>
          <a:p>
            <a:pPr>
              <a:lnSpc>
                <a:spcPct val="150000"/>
              </a:lnSpc>
            </a:pPr>
            <a:r>
              <a:rPr lang="en-GB" sz="1600" dirty="0">
                <a:solidFill>
                  <a:srgbClr val="003893"/>
                </a:solidFill>
                <a:latin typeface="Arial" panose="020B0604020202020204" pitchFamily="34" charset="0"/>
                <a:cs typeface="Arial" panose="020B0604020202020204" pitchFamily="34" charset="0"/>
              </a:rPr>
              <a:t>Measles, Mumps and Rubella 						1 -2</a:t>
            </a:r>
          </a:p>
          <a:p>
            <a:pPr>
              <a:lnSpc>
                <a:spcPct val="150000"/>
              </a:lnSpc>
            </a:pPr>
            <a:r>
              <a:rPr lang="en-GB" sz="1600" dirty="0">
                <a:solidFill>
                  <a:srgbClr val="003893"/>
                </a:solidFill>
                <a:latin typeface="Arial" panose="020B0604020202020204" pitchFamily="34" charset="0"/>
                <a:cs typeface="Arial" panose="020B0604020202020204" pitchFamily="34" charset="0"/>
              </a:rPr>
              <a:t>MMR Vaccine – What is it?						3</a:t>
            </a:r>
          </a:p>
          <a:p>
            <a:pPr>
              <a:lnSpc>
                <a:spcPct val="150000"/>
              </a:lnSpc>
            </a:pPr>
            <a:r>
              <a:rPr lang="en-GB" sz="1600" dirty="0">
                <a:solidFill>
                  <a:srgbClr val="003893"/>
                </a:solidFill>
                <a:latin typeface="Arial" panose="020B0604020202020204" pitchFamily="34" charset="0"/>
                <a:cs typeface="Arial" panose="020B0604020202020204" pitchFamily="34" charset="0"/>
              </a:rPr>
              <a:t>MMR facts									4-5</a:t>
            </a:r>
          </a:p>
          <a:p>
            <a:pPr>
              <a:lnSpc>
                <a:spcPct val="150000"/>
              </a:lnSpc>
            </a:pPr>
            <a:r>
              <a:rPr lang="en-GB" sz="1600" dirty="0">
                <a:solidFill>
                  <a:srgbClr val="003893"/>
                </a:solidFill>
                <a:latin typeface="Arial" panose="020B0604020202020204" pitchFamily="34" charset="0"/>
                <a:cs typeface="Arial" panose="020B0604020202020204" pitchFamily="34" charset="0"/>
              </a:rPr>
              <a:t>Identifying eligible patients						6</a:t>
            </a:r>
          </a:p>
          <a:p>
            <a:pPr>
              <a:lnSpc>
                <a:spcPct val="150000"/>
              </a:lnSpc>
            </a:pPr>
            <a:r>
              <a:rPr lang="en-GB" sz="1600" dirty="0">
                <a:solidFill>
                  <a:srgbClr val="003893"/>
                </a:solidFill>
                <a:latin typeface="Arial" panose="020B0604020202020204" pitchFamily="34" charset="0"/>
                <a:cs typeface="Arial" panose="020B0604020202020204" pitchFamily="34" charset="0"/>
              </a:rPr>
              <a:t>Challenges to MMR Uptake						7	</a:t>
            </a:r>
          </a:p>
          <a:p>
            <a:pPr>
              <a:lnSpc>
                <a:spcPct val="150000"/>
              </a:lnSpc>
            </a:pPr>
            <a:r>
              <a:rPr lang="en-GB" sz="1600" dirty="0">
                <a:solidFill>
                  <a:srgbClr val="003893"/>
                </a:solidFill>
                <a:latin typeface="Arial" panose="020B0604020202020204" pitchFamily="34" charset="0"/>
                <a:cs typeface="Arial" panose="020B0604020202020204" pitchFamily="34" charset="0"/>
              </a:rPr>
              <a:t>Over coming challenges in Primary Care				8</a:t>
            </a:r>
          </a:p>
          <a:p>
            <a:pPr>
              <a:lnSpc>
                <a:spcPct val="150000"/>
              </a:lnSpc>
            </a:pPr>
            <a:r>
              <a:rPr lang="en-GB" sz="1600" dirty="0">
                <a:solidFill>
                  <a:srgbClr val="003893"/>
                </a:solidFill>
                <a:latin typeface="Arial" panose="020B0604020202020204" pitchFamily="34" charset="0"/>
                <a:cs typeface="Arial" panose="020B0604020202020204" pitchFamily="34" charset="0"/>
              </a:rPr>
              <a:t>Address Inequalities in Update					9 -10</a:t>
            </a:r>
          </a:p>
          <a:p>
            <a:pPr>
              <a:lnSpc>
                <a:spcPct val="150000"/>
              </a:lnSpc>
            </a:pPr>
            <a:r>
              <a:rPr lang="en-GB" sz="1600" dirty="0">
                <a:solidFill>
                  <a:srgbClr val="003893"/>
                </a:solidFill>
                <a:latin typeface="Arial" panose="020B0604020202020204" pitchFamily="34" charset="0"/>
                <a:cs typeface="Arial" panose="020B0604020202020204" pitchFamily="34" charset="0"/>
              </a:rPr>
              <a:t>GP contract Update								11-14</a:t>
            </a:r>
          </a:p>
          <a:p>
            <a:pPr>
              <a:lnSpc>
                <a:spcPct val="150000"/>
              </a:lnSpc>
            </a:pPr>
            <a:r>
              <a:rPr lang="en-GB" sz="1600" dirty="0">
                <a:solidFill>
                  <a:srgbClr val="003893"/>
                </a:solidFill>
                <a:latin typeface="Arial" panose="020B0604020202020204" pitchFamily="34" charset="0"/>
                <a:cs typeface="Arial" panose="020B0604020202020204" pitchFamily="34" charset="0"/>
              </a:rPr>
              <a:t> GP  Payments									15</a:t>
            </a:r>
          </a:p>
          <a:p>
            <a:pPr>
              <a:lnSpc>
                <a:spcPct val="150000"/>
              </a:lnSpc>
            </a:pPr>
            <a:r>
              <a:rPr lang="en-GB" sz="1600" dirty="0">
                <a:solidFill>
                  <a:srgbClr val="003893"/>
                </a:solidFill>
                <a:latin typeface="Arial" panose="020B0604020202020204" pitchFamily="34" charset="0"/>
                <a:cs typeface="Arial" panose="020B0604020202020204" pitchFamily="34" charset="0"/>
              </a:rPr>
              <a:t>MMR </a:t>
            </a:r>
            <a:r>
              <a:rPr lang="en-GB" sz="1600" dirty="0" err="1">
                <a:solidFill>
                  <a:srgbClr val="003893"/>
                </a:solidFill>
                <a:latin typeface="Arial" panose="020B0604020202020204" pitchFamily="34" charset="0"/>
                <a:cs typeface="Arial" panose="020B0604020202020204" pitchFamily="34" charset="0"/>
              </a:rPr>
              <a:t>Snomed</a:t>
            </a:r>
            <a:r>
              <a:rPr lang="en-GB" sz="1600" dirty="0">
                <a:solidFill>
                  <a:srgbClr val="003893"/>
                </a:solidFill>
                <a:latin typeface="Arial" panose="020B0604020202020204" pitchFamily="34" charset="0"/>
                <a:cs typeface="Arial" panose="020B0604020202020204" pitchFamily="34" charset="0"/>
              </a:rPr>
              <a:t> Codes							16 - 22</a:t>
            </a:r>
          </a:p>
          <a:p>
            <a:pPr>
              <a:lnSpc>
                <a:spcPct val="150000"/>
              </a:lnSpc>
            </a:pPr>
            <a:r>
              <a:rPr lang="en-GB" sz="1600" dirty="0">
                <a:solidFill>
                  <a:srgbClr val="003893"/>
                </a:solidFill>
                <a:latin typeface="Arial" panose="020B0604020202020204" pitchFamily="34" charset="0"/>
                <a:cs typeface="Arial" panose="020B0604020202020204" pitchFamily="34" charset="0"/>
              </a:rPr>
              <a:t>Ordering MMR Vaccine							23</a:t>
            </a:r>
          </a:p>
          <a:p>
            <a:pPr>
              <a:lnSpc>
                <a:spcPct val="150000"/>
              </a:lnSpc>
            </a:pPr>
            <a:r>
              <a:rPr lang="en-GB" sz="1600" dirty="0">
                <a:solidFill>
                  <a:srgbClr val="003893"/>
                </a:solidFill>
                <a:latin typeface="Arial" panose="020B0604020202020204" pitchFamily="34" charset="0"/>
                <a:cs typeface="Arial" panose="020B0604020202020204" pitchFamily="34" charset="0"/>
              </a:rPr>
              <a:t>MMR Contra-indications							24</a:t>
            </a:r>
          </a:p>
          <a:p>
            <a:pPr>
              <a:lnSpc>
                <a:spcPct val="150000"/>
              </a:lnSpc>
            </a:pPr>
            <a:r>
              <a:rPr lang="en-GB" sz="1600" dirty="0">
                <a:solidFill>
                  <a:srgbClr val="003893"/>
                </a:solidFill>
                <a:latin typeface="Arial" panose="020B0604020202020204" pitchFamily="34" charset="0"/>
                <a:cs typeface="Arial" panose="020B0604020202020204" pitchFamily="34" charset="0"/>
              </a:rPr>
              <a:t>Inviting and Informing patents						25</a:t>
            </a:r>
          </a:p>
        </p:txBody>
      </p:sp>
      <p:pic>
        <p:nvPicPr>
          <p:cNvPr id="2050" name="Picture 2" descr="Measles, mumps and rubella (MMR) – The Victoria Practice">
            <a:extLst>
              <a:ext uri="{FF2B5EF4-FFF2-40B4-BE49-F238E27FC236}">
                <a16:creationId xmlns:a16="http://schemas.microsoft.com/office/drawing/2014/main" id="{F1D26EEE-AA26-4E08-AD46-E26E42DF5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6721" y="428313"/>
            <a:ext cx="3149774" cy="30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0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4676-70B2-12F5-F6CE-A7EE3774A1E2}"/>
              </a:ext>
            </a:extLst>
          </p:cNvPr>
          <p:cNvSpPr>
            <a:spLocks noGrp="1"/>
          </p:cNvSpPr>
          <p:nvPr>
            <p:ph type="title"/>
          </p:nvPr>
        </p:nvSpPr>
        <p:spPr>
          <a:xfrm>
            <a:off x="235670" y="65621"/>
            <a:ext cx="9709608" cy="907328"/>
          </a:xfrm>
        </p:spPr>
        <p:txBody>
          <a:bodyPr>
            <a:noAutofit/>
          </a:bodyPr>
          <a:lstStyle/>
          <a:p>
            <a:r>
              <a:rPr lang="en-GB" sz="3200" b="1" dirty="0">
                <a:solidFill>
                  <a:schemeClr val="accent1"/>
                </a:solidFill>
                <a:latin typeface="Arial" panose="020B0604020202020204" pitchFamily="34" charset="0"/>
                <a:cs typeface="Arial" panose="020B0604020202020204" pitchFamily="34" charset="0"/>
              </a:rPr>
              <a:t>What is MMR? (Measles, Mumps and Rubella)</a:t>
            </a:r>
          </a:p>
        </p:txBody>
      </p:sp>
      <p:graphicFrame>
        <p:nvGraphicFramePr>
          <p:cNvPr id="4" name="Table 4">
            <a:extLst>
              <a:ext uri="{FF2B5EF4-FFF2-40B4-BE49-F238E27FC236}">
                <a16:creationId xmlns:a16="http://schemas.microsoft.com/office/drawing/2014/main" id="{327D844F-9903-0627-9FE9-6CDEC45489DC}"/>
              </a:ext>
            </a:extLst>
          </p:cNvPr>
          <p:cNvGraphicFramePr>
            <a:graphicFrameLocks noGrp="1"/>
          </p:cNvGraphicFramePr>
          <p:nvPr>
            <p:ph idx="1"/>
            <p:extLst>
              <p:ext uri="{D42A27DB-BD31-4B8C-83A1-F6EECF244321}">
                <p14:modId xmlns:p14="http://schemas.microsoft.com/office/powerpoint/2010/main" val="870165640"/>
              </p:ext>
            </p:extLst>
          </p:nvPr>
        </p:nvGraphicFramePr>
        <p:xfrm>
          <a:off x="235670" y="1007769"/>
          <a:ext cx="9709608" cy="5983275"/>
        </p:xfrm>
        <a:graphic>
          <a:graphicData uri="http://schemas.openxmlformats.org/drawingml/2006/table">
            <a:tbl>
              <a:tblPr firstRow="1" bandRow="1">
                <a:tableStyleId>{5C22544A-7EE6-4342-B048-85BDC9FD1C3A}</a:tableStyleId>
              </a:tblPr>
              <a:tblGrid>
                <a:gridCol w="1240349">
                  <a:extLst>
                    <a:ext uri="{9D8B030D-6E8A-4147-A177-3AD203B41FA5}">
                      <a16:colId xmlns:a16="http://schemas.microsoft.com/office/drawing/2014/main" val="1666218393"/>
                    </a:ext>
                  </a:extLst>
                </a:gridCol>
                <a:gridCol w="4129037">
                  <a:extLst>
                    <a:ext uri="{9D8B030D-6E8A-4147-A177-3AD203B41FA5}">
                      <a16:colId xmlns:a16="http://schemas.microsoft.com/office/drawing/2014/main" val="1654501054"/>
                    </a:ext>
                  </a:extLst>
                </a:gridCol>
                <a:gridCol w="4340222">
                  <a:extLst>
                    <a:ext uri="{9D8B030D-6E8A-4147-A177-3AD203B41FA5}">
                      <a16:colId xmlns:a16="http://schemas.microsoft.com/office/drawing/2014/main" val="881410746"/>
                    </a:ext>
                  </a:extLst>
                </a:gridCol>
              </a:tblGrid>
              <a:tr h="337449">
                <a:tc>
                  <a:txBody>
                    <a:bodyPr/>
                    <a:lstStyle/>
                    <a:p>
                      <a:endParaRPr lang="en-GB" sz="1200" b="1" dirty="0"/>
                    </a:p>
                  </a:txBody>
                  <a:tcPr/>
                </a:tc>
                <a:tc>
                  <a:txBody>
                    <a:bodyPr/>
                    <a:lstStyle/>
                    <a:p>
                      <a:r>
                        <a:rPr lang="en-GB" sz="1200" dirty="0"/>
                        <a:t>Measles</a:t>
                      </a:r>
                    </a:p>
                  </a:txBody>
                  <a:tcPr/>
                </a:tc>
                <a:tc>
                  <a:txBody>
                    <a:bodyPr/>
                    <a:lstStyle/>
                    <a:p>
                      <a:r>
                        <a:rPr lang="en-GB" sz="1200" dirty="0"/>
                        <a:t>Mumps</a:t>
                      </a:r>
                    </a:p>
                  </a:txBody>
                  <a:tcPr/>
                </a:tc>
                <a:extLst>
                  <a:ext uri="{0D108BD9-81ED-4DB2-BD59-A6C34878D82A}">
                    <a16:rowId xmlns:a16="http://schemas.microsoft.com/office/drawing/2014/main" val="168037680"/>
                  </a:ext>
                </a:extLst>
              </a:tr>
              <a:tr h="1242687">
                <a:tc>
                  <a:txBody>
                    <a:bodyPr/>
                    <a:lstStyle/>
                    <a:p>
                      <a:r>
                        <a:rPr lang="en-GB" sz="1200" b="1" dirty="0"/>
                        <a:t>What is it?</a:t>
                      </a:r>
                    </a:p>
                  </a:txBody>
                  <a:tcPr/>
                </a:tc>
                <a:tc>
                  <a:txBody>
                    <a:bodyPr/>
                    <a:lstStyle/>
                    <a:p>
                      <a:r>
                        <a:rPr lang="en-GB" sz="1200" dirty="0"/>
                        <a:t>Measles is an acute viral illness caused by a morbillivirus of the paramyxovirus family. Measles is one of the most infectious diseases with an average of 15-20 people being infected from a single case in a susceptible population.</a:t>
                      </a:r>
                    </a:p>
                    <a:p>
                      <a:endParaRPr lang="en-GB" sz="1200" dirty="0"/>
                    </a:p>
                  </a:txBody>
                  <a:tcPr/>
                </a:tc>
                <a:tc>
                  <a:txBody>
                    <a:bodyPr/>
                    <a:lstStyle/>
                    <a:p>
                      <a:r>
                        <a:rPr lang="en-GB" sz="1200" dirty="0"/>
                        <a:t>Mumps is an acute viral illness caused by a paramyxovirus. It is usually characterised by bilateral parotid swelling, although it may present with unilateral swelling. Parotitis may be preceded by several days of non-specific symptoms such as fever, headache, malaise, myalgias and anorexia. Asymptomatic mumps infection is common, particularly in children (Plotkin and Orenstein, 2004).</a:t>
                      </a:r>
                    </a:p>
                  </a:txBody>
                  <a:tcPr/>
                </a:tc>
                <a:extLst>
                  <a:ext uri="{0D108BD9-81ED-4DB2-BD59-A6C34878D82A}">
                    <a16:rowId xmlns:a16="http://schemas.microsoft.com/office/drawing/2014/main" val="3141263487"/>
                  </a:ext>
                </a:extLst>
              </a:tr>
              <a:tr h="632960">
                <a:tc>
                  <a:txBody>
                    <a:bodyPr/>
                    <a:lstStyle/>
                    <a:p>
                      <a:r>
                        <a:rPr lang="en-GB" sz="1200" b="1" dirty="0"/>
                        <a:t>Transmission</a:t>
                      </a:r>
                    </a:p>
                  </a:txBody>
                  <a:tcPr/>
                </a:tc>
                <a:tc>
                  <a:txBody>
                    <a:bodyPr/>
                    <a:lstStyle/>
                    <a:p>
                      <a:r>
                        <a:rPr lang="en-GB" sz="1200" dirty="0"/>
                        <a:t>Measles is transmitted through respiratory droplets but can also be spread indirectly through surfaces.</a:t>
                      </a:r>
                    </a:p>
                    <a:p>
                      <a:endParaRPr lang="en-GB" sz="1200" dirty="0"/>
                    </a:p>
                  </a:txBody>
                  <a:tcPr/>
                </a:tc>
                <a:tc>
                  <a:txBody>
                    <a:bodyPr/>
                    <a:lstStyle/>
                    <a:p>
                      <a:r>
                        <a:rPr lang="en-GB" sz="1200" dirty="0"/>
                        <a:t>Measles is transmitted through respiratory droplets but can also be spread indirectly through surfaces.</a:t>
                      </a:r>
                    </a:p>
                    <a:p>
                      <a:endParaRPr lang="en-GB" sz="1200" dirty="0"/>
                    </a:p>
                  </a:txBody>
                  <a:tcPr/>
                </a:tc>
                <a:extLst>
                  <a:ext uri="{0D108BD9-81ED-4DB2-BD59-A6C34878D82A}">
                    <a16:rowId xmlns:a16="http://schemas.microsoft.com/office/drawing/2014/main" val="3751128710"/>
                  </a:ext>
                </a:extLst>
              </a:tr>
              <a:tr h="837006">
                <a:tc>
                  <a:txBody>
                    <a:bodyPr/>
                    <a:lstStyle/>
                    <a:p>
                      <a:r>
                        <a:rPr lang="en-GB" sz="1200" b="1" dirty="0"/>
                        <a:t>Incubation Period and Infectiousness</a:t>
                      </a:r>
                    </a:p>
                  </a:txBody>
                  <a:tcPr/>
                </a:tc>
                <a:tc>
                  <a:txBody>
                    <a:bodyPr/>
                    <a:lstStyle/>
                    <a:p>
                      <a:r>
                        <a:rPr lang="en-GB" sz="1200" dirty="0"/>
                        <a:t>From time of exposure, measles incubates for 10 days with a further 2-4 days of prodromal symptoms before rash appears. Infectiousness begins when prodromal symptoms first appear to about 4 days after onset of the rash.</a:t>
                      </a:r>
                    </a:p>
                    <a:p>
                      <a:endParaRPr lang="en-GB" sz="1200" dirty="0"/>
                    </a:p>
                  </a:txBody>
                  <a:tcPr/>
                </a:tc>
                <a:tc>
                  <a:txBody>
                    <a:bodyPr/>
                    <a:lstStyle/>
                    <a:p>
                      <a:r>
                        <a:rPr lang="en-GB" sz="1200" dirty="0"/>
                        <a:t> The average incubation period is around 16-18 days but this can range from 12-25 days. Individuals are most infectious around 1-2 days before onset of symptoms and for up to 9 days after.</a:t>
                      </a:r>
                    </a:p>
                    <a:p>
                      <a:endParaRPr lang="en-GB" sz="1200" dirty="0"/>
                    </a:p>
                  </a:txBody>
                  <a:tcPr/>
                </a:tc>
                <a:extLst>
                  <a:ext uri="{0D108BD9-81ED-4DB2-BD59-A6C34878D82A}">
                    <a16:rowId xmlns:a16="http://schemas.microsoft.com/office/drawing/2014/main" val="2200096378"/>
                  </a:ext>
                </a:extLst>
              </a:tr>
              <a:tr h="1032114">
                <a:tc>
                  <a:txBody>
                    <a:bodyPr/>
                    <a:lstStyle/>
                    <a:p>
                      <a:r>
                        <a:rPr lang="en-GB" sz="1200" b="1" dirty="0"/>
                        <a:t> Symptoms</a:t>
                      </a:r>
                    </a:p>
                  </a:txBody>
                  <a:tcPr/>
                </a:tc>
                <a:tc>
                  <a:txBody>
                    <a:bodyPr/>
                    <a:lstStyle/>
                    <a:p>
                      <a:r>
                        <a:rPr lang="en-GB" sz="1200" dirty="0"/>
                        <a:t> 2-4 days of fever, cough, runny nose, mild conjunctivitis and diarrhoea. </a:t>
                      </a:r>
                      <a:r>
                        <a:rPr lang="en-GB" sz="1200" dirty="0" err="1"/>
                        <a:t>Koplik’s</a:t>
                      </a:r>
                      <a:r>
                        <a:rPr lang="en-GB" sz="1200" dirty="0"/>
                        <a:t> spots are pathognomonic (they appear in 60-70% of patients)</a:t>
                      </a:r>
                      <a:br>
                        <a:rPr lang="en-GB" sz="1200" dirty="0"/>
                      </a:br>
                      <a:r>
                        <a:rPr lang="en-GB" sz="1200" dirty="0"/>
                        <a:t> Rash for at least 3 days, high fever, sometimes there can be swelling around the eyes and photophobia. </a:t>
                      </a:r>
                    </a:p>
                    <a:p>
                      <a:endParaRPr lang="en-GB" sz="1200" dirty="0"/>
                    </a:p>
                  </a:txBody>
                  <a:tcPr/>
                </a:tc>
                <a:tc>
                  <a:txBody>
                    <a:bodyPr/>
                    <a:lstStyle/>
                    <a:p>
                      <a:r>
                        <a:rPr lang="en-GB" sz="1200" dirty="0"/>
                        <a:t> Fever, headache, malaise, myalgia and anorexia (non-specific symptoms) can occur before the parotitis</a:t>
                      </a:r>
                    </a:p>
                    <a:p>
                      <a:r>
                        <a:rPr lang="en-GB" sz="1200" dirty="0"/>
                        <a:t>Painful parotitis (usually bilateral but can be unilateral), severe swelling, fever as high as 39.5OC</a:t>
                      </a:r>
                    </a:p>
                    <a:p>
                      <a:endParaRPr lang="en-GB" sz="1200" dirty="0"/>
                    </a:p>
                  </a:txBody>
                  <a:tcPr/>
                </a:tc>
                <a:extLst>
                  <a:ext uri="{0D108BD9-81ED-4DB2-BD59-A6C34878D82A}">
                    <a16:rowId xmlns:a16="http://schemas.microsoft.com/office/drawing/2014/main" val="243329750"/>
                  </a:ext>
                </a:extLst>
              </a:tr>
              <a:tr h="1568499">
                <a:tc>
                  <a:txBody>
                    <a:bodyPr/>
                    <a:lstStyle/>
                    <a:p>
                      <a:r>
                        <a:rPr lang="en-GB" sz="1200" b="1" dirty="0"/>
                        <a:t>Complications</a:t>
                      </a:r>
                    </a:p>
                  </a:txBody>
                  <a:tcPr/>
                </a:tc>
                <a:tc>
                  <a:txBody>
                    <a:bodyPr/>
                    <a:lstStyle/>
                    <a:p>
                      <a:r>
                        <a:rPr lang="en-GB" sz="1200" dirty="0"/>
                        <a:t>Likely to occur in certain groups including people with weakened immune systems, babies under one year old and pregnant women. Complications can include chest and ear infections, fits, diarrhoea, encephalitis (infection of the brain) and brain damage. Those who develop complications may need to admitted to hospital for treatment.</a:t>
                      </a:r>
                    </a:p>
                    <a:p>
                      <a:endParaRPr lang="en-GB" sz="1200" dirty="0"/>
                    </a:p>
                  </a:txBody>
                  <a:tcPr/>
                </a:tc>
                <a:tc>
                  <a:txBody>
                    <a:bodyPr/>
                    <a:lstStyle/>
                    <a:p>
                      <a:r>
                        <a:rPr lang="en-GB" sz="1200" dirty="0"/>
                        <a:t>Mumps can be very painful and can include inflammation of the ovaries or testicles, and in rarer cases, the pancreas. Mumps can also cause viral meningitis and encephalitis (infection of the brain). Although permanent hearing loss after mumps is rare, around one in 20 people infected may have temporary hearing loss. Mumps is an acute viral infection caused by a paramyxovirus that can affect any organ but usually affects the salivary glands. Most mumps infections are in children and young people </a:t>
                      </a:r>
                    </a:p>
                  </a:txBody>
                  <a:tcPr/>
                </a:tc>
                <a:extLst>
                  <a:ext uri="{0D108BD9-81ED-4DB2-BD59-A6C34878D82A}">
                    <a16:rowId xmlns:a16="http://schemas.microsoft.com/office/drawing/2014/main" val="655656511"/>
                  </a:ext>
                </a:extLst>
              </a:tr>
            </a:tbl>
          </a:graphicData>
        </a:graphic>
      </p:graphicFrame>
      <p:grpSp>
        <p:nvGrpSpPr>
          <p:cNvPr id="5" name="Group 4">
            <a:extLst>
              <a:ext uri="{FF2B5EF4-FFF2-40B4-BE49-F238E27FC236}">
                <a16:creationId xmlns:a16="http://schemas.microsoft.com/office/drawing/2014/main" id="{8217820A-C883-EC6C-DCEA-43F5652B5C67}"/>
              </a:ext>
            </a:extLst>
          </p:cNvPr>
          <p:cNvGrpSpPr/>
          <p:nvPr/>
        </p:nvGrpSpPr>
        <p:grpSpPr>
          <a:xfrm>
            <a:off x="-90487" y="6991043"/>
            <a:ext cx="10296524" cy="250247"/>
            <a:chOff x="-597882" y="6048462"/>
            <a:chExt cx="9814514" cy="405840"/>
          </a:xfrm>
        </p:grpSpPr>
        <p:sp>
          <p:nvSpPr>
            <p:cNvPr id="6" name="Rectangle 5">
              <a:extLst>
                <a:ext uri="{FF2B5EF4-FFF2-40B4-BE49-F238E27FC236}">
                  <a16:creationId xmlns:a16="http://schemas.microsoft.com/office/drawing/2014/main" id="{DC9E574A-2378-47CD-1D0B-AC0A6C1DB9E8}"/>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7" name="TextBox 6">
              <a:extLst>
                <a:ext uri="{FF2B5EF4-FFF2-40B4-BE49-F238E27FC236}">
                  <a16:creationId xmlns:a16="http://schemas.microsoft.com/office/drawing/2014/main" id="{35E7CF55-3CC9-49D4-1BEB-FDFED1CE2B2C}"/>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8" name="Rectangle 7">
              <a:extLst>
                <a:ext uri="{FF2B5EF4-FFF2-40B4-BE49-F238E27FC236}">
                  <a16:creationId xmlns:a16="http://schemas.microsoft.com/office/drawing/2014/main" id="{5CCB9307-36FB-9154-96D8-F3147EB5511A}"/>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9" name="TextBox 8">
              <a:extLst>
                <a:ext uri="{FF2B5EF4-FFF2-40B4-BE49-F238E27FC236}">
                  <a16:creationId xmlns:a16="http://schemas.microsoft.com/office/drawing/2014/main" id="{103AEDEC-BA10-76D4-8D40-52442E4F6F58}"/>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10" name="Rectangle 9">
            <a:extLst>
              <a:ext uri="{FF2B5EF4-FFF2-40B4-BE49-F238E27FC236}">
                <a16:creationId xmlns:a16="http://schemas.microsoft.com/office/drawing/2014/main" id="{1E07F9C7-64CB-DC91-F36A-43849A83006A}"/>
              </a:ext>
            </a:extLst>
          </p:cNvPr>
          <p:cNvSpPr/>
          <p:nvPr/>
        </p:nvSpPr>
        <p:spPr>
          <a:xfrm>
            <a:off x="9455084" y="6991043"/>
            <a:ext cx="717081" cy="2502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1</a:t>
            </a:r>
          </a:p>
        </p:txBody>
      </p:sp>
      <p:sp>
        <p:nvSpPr>
          <p:cNvPr id="11" name="TextBox 10">
            <a:extLst>
              <a:ext uri="{FF2B5EF4-FFF2-40B4-BE49-F238E27FC236}">
                <a16:creationId xmlns:a16="http://schemas.microsoft.com/office/drawing/2014/main" id="{7D49D5A9-6D95-6D75-4EA4-C68FF0CF2316}"/>
              </a:ext>
            </a:extLst>
          </p:cNvPr>
          <p:cNvSpPr txBox="1"/>
          <p:nvPr/>
        </p:nvSpPr>
        <p:spPr>
          <a:xfrm>
            <a:off x="351936" y="643471"/>
            <a:ext cx="9169135" cy="369332"/>
          </a:xfrm>
          <a:prstGeom prst="rect">
            <a:avLst/>
          </a:prstGeom>
          <a:noFill/>
        </p:spPr>
        <p:txBody>
          <a:bodyPr wrap="square" rtlCol="0">
            <a:spAutoFit/>
          </a:bodyPr>
          <a:lstStyle/>
          <a:p>
            <a:r>
              <a:rPr lang="en-GB" dirty="0">
                <a:hlinkClick r:id="rId2">
                  <a:extLst>
                    <a:ext uri="{A12FA001-AC4F-418D-AE19-62706E023703}">
                      <ahyp:hlinkClr xmlns:ahyp="http://schemas.microsoft.com/office/drawing/2018/hyperlinkcolor" val="tx"/>
                    </a:ext>
                  </a:extLst>
                </a:hlinkClick>
              </a:rPr>
              <a:t>(Source: </a:t>
            </a:r>
            <a:r>
              <a:rPr lang="en-GB" dirty="0">
                <a:solidFill>
                  <a:srgbClr val="0563C1"/>
                </a:solidFill>
                <a:hlinkClick r:id="rId2">
                  <a:extLst>
                    <a:ext uri="{A12FA001-AC4F-418D-AE19-62706E023703}">
                      <ahyp:hlinkClr xmlns:ahyp="http://schemas.microsoft.com/office/drawing/2018/hyperlinkcolor" val="tx"/>
                    </a:ext>
                  </a:extLst>
                </a:hlinkClick>
              </a:rPr>
              <a:t>Measles | Doctor | Patient</a:t>
            </a:r>
            <a:r>
              <a:rPr lang="en-GB" dirty="0">
                <a:solidFill>
                  <a:srgbClr val="0563C1"/>
                </a:solidFill>
              </a:rPr>
              <a:t>) </a:t>
            </a:r>
            <a:endParaRPr lang="en-GB" dirty="0"/>
          </a:p>
        </p:txBody>
      </p:sp>
    </p:spTree>
    <p:extLst>
      <p:ext uri="{BB962C8B-B14F-4D97-AF65-F5344CB8AC3E}">
        <p14:creationId xmlns:p14="http://schemas.microsoft.com/office/powerpoint/2010/main" val="2581450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4676-70B2-12F5-F6CE-A7EE3774A1E2}"/>
              </a:ext>
            </a:extLst>
          </p:cNvPr>
          <p:cNvSpPr>
            <a:spLocks noGrp="1"/>
          </p:cNvSpPr>
          <p:nvPr>
            <p:ph type="title"/>
          </p:nvPr>
        </p:nvSpPr>
        <p:spPr>
          <a:xfrm>
            <a:off x="235670" y="385242"/>
            <a:ext cx="9709608" cy="698840"/>
          </a:xfrm>
        </p:spPr>
        <p:txBody>
          <a:bodyPr>
            <a:noAutofit/>
          </a:bodyPr>
          <a:lstStyle/>
          <a:p>
            <a:r>
              <a:rPr lang="en-GB" sz="3200" b="1" dirty="0">
                <a:solidFill>
                  <a:schemeClr val="accent1"/>
                </a:solidFill>
                <a:latin typeface="Arial" panose="020B0604020202020204" pitchFamily="34" charset="0"/>
                <a:cs typeface="Arial" panose="020B0604020202020204" pitchFamily="34" charset="0"/>
              </a:rPr>
              <a:t>What is MMR? (Measles, Mumps and Rubella)</a:t>
            </a:r>
          </a:p>
        </p:txBody>
      </p:sp>
      <p:graphicFrame>
        <p:nvGraphicFramePr>
          <p:cNvPr id="4" name="Table 4">
            <a:extLst>
              <a:ext uri="{FF2B5EF4-FFF2-40B4-BE49-F238E27FC236}">
                <a16:creationId xmlns:a16="http://schemas.microsoft.com/office/drawing/2014/main" id="{327D844F-9903-0627-9FE9-6CDEC45489DC}"/>
              </a:ext>
            </a:extLst>
          </p:cNvPr>
          <p:cNvGraphicFramePr>
            <a:graphicFrameLocks noGrp="1"/>
          </p:cNvGraphicFramePr>
          <p:nvPr>
            <p:ph idx="1"/>
            <p:extLst>
              <p:ext uri="{D42A27DB-BD31-4B8C-83A1-F6EECF244321}">
                <p14:modId xmlns:p14="http://schemas.microsoft.com/office/powerpoint/2010/main" val="2711852244"/>
              </p:ext>
            </p:extLst>
          </p:nvPr>
        </p:nvGraphicFramePr>
        <p:xfrm>
          <a:off x="235670" y="1332745"/>
          <a:ext cx="9521072" cy="5481015"/>
        </p:xfrm>
        <a:graphic>
          <a:graphicData uri="http://schemas.openxmlformats.org/drawingml/2006/table">
            <a:tbl>
              <a:tblPr firstRow="1" bandRow="1">
                <a:tableStyleId>{5C22544A-7EE6-4342-B048-85BDC9FD1C3A}</a:tableStyleId>
              </a:tblPr>
              <a:tblGrid>
                <a:gridCol w="2535810">
                  <a:extLst>
                    <a:ext uri="{9D8B030D-6E8A-4147-A177-3AD203B41FA5}">
                      <a16:colId xmlns:a16="http://schemas.microsoft.com/office/drawing/2014/main" val="1666218393"/>
                    </a:ext>
                  </a:extLst>
                </a:gridCol>
                <a:gridCol w="6985262">
                  <a:extLst>
                    <a:ext uri="{9D8B030D-6E8A-4147-A177-3AD203B41FA5}">
                      <a16:colId xmlns:a16="http://schemas.microsoft.com/office/drawing/2014/main" val="1654501054"/>
                    </a:ext>
                  </a:extLst>
                </a:gridCol>
              </a:tblGrid>
              <a:tr h="338557">
                <a:tc>
                  <a:txBody>
                    <a:bodyPr/>
                    <a:lstStyle/>
                    <a:p>
                      <a:endParaRPr lang="en-GB" sz="1200" b="1" dirty="0"/>
                    </a:p>
                  </a:txBody>
                  <a:tcPr/>
                </a:tc>
                <a:tc>
                  <a:txBody>
                    <a:bodyPr/>
                    <a:lstStyle/>
                    <a:p>
                      <a:r>
                        <a:rPr lang="en-GB" sz="1200" dirty="0"/>
                        <a:t>Rubella (German Measles)</a:t>
                      </a:r>
                    </a:p>
                  </a:txBody>
                  <a:tcPr/>
                </a:tc>
                <a:extLst>
                  <a:ext uri="{0D108BD9-81ED-4DB2-BD59-A6C34878D82A}">
                    <a16:rowId xmlns:a16="http://schemas.microsoft.com/office/drawing/2014/main" val="168037680"/>
                  </a:ext>
                </a:extLst>
              </a:tr>
              <a:tr h="1685894">
                <a:tc>
                  <a:txBody>
                    <a:bodyPr/>
                    <a:lstStyle/>
                    <a:p>
                      <a:r>
                        <a:rPr lang="en-GB" sz="1200" b="1" dirty="0"/>
                        <a:t>What is it?</a:t>
                      </a:r>
                    </a:p>
                  </a:txBody>
                  <a:tcPr/>
                </a:tc>
                <a:tc>
                  <a:txBody>
                    <a:bodyPr/>
                    <a:lstStyle/>
                    <a:p>
                      <a:r>
                        <a:rPr lang="en-GB" sz="1200" dirty="0"/>
                        <a:t>Rubella is a mild disease cased by a togavirus. There may be a mild prodromal illness involving a low-grade fever, malaise, coryza and mild conjunctivitis. Lymphadenopathy involving post-auricular and sub-occipital glands may precede the rash. The rash is usually transitory, erythematous and mostly seen behind the ears and on the face and neck. Clinical diagnosis is unreliable as the rash may be fleeting and is not specific to rubella. </a:t>
                      </a:r>
                    </a:p>
                    <a:p>
                      <a:r>
                        <a:rPr lang="en-GB" sz="1200" dirty="0"/>
                        <a:t>Rubella is spread by droplet transmission. </a:t>
                      </a:r>
                    </a:p>
                    <a:p>
                      <a:endParaRPr lang="en-GB" sz="1200" dirty="0"/>
                    </a:p>
                    <a:p>
                      <a:r>
                        <a:rPr lang="en-GB" sz="1200" dirty="0"/>
                        <a:t>Individuals with rubella are infectious from one week before symptoms appear to four days after the onset of the rash. </a:t>
                      </a:r>
                    </a:p>
                  </a:txBody>
                  <a:tcPr/>
                </a:tc>
                <a:extLst>
                  <a:ext uri="{0D108BD9-81ED-4DB2-BD59-A6C34878D82A}">
                    <a16:rowId xmlns:a16="http://schemas.microsoft.com/office/drawing/2014/main" val="3141263487"/>
                  </a:ext>
                </a:extLst>
              </a:tr>
              <a:tr h="443656">
                <a:tc>
                  <a:txBody>
                    <a:bodyPr/>
                    <a:lstStyle/>
                    <a:p>
                      <a:r>
                        <a:rPr lang="en-GB" sz="1200" b="1" dirty="0"/>
                        <a:t>Transmission</a:t>
                      </a:r>
                    </a:p>
                  </a:txBody>
                  <a:tcPr/>
                </a:tc>
                <a:tc>
                  <a:txBody>
                    <a:bodyPr/>
                    <a:lstStyle/>
                    <a:p>
                      <a:r>
                        <a:rPr lang="en-GB" sz="1200" dirty="0"/>
                        <a:t>Rubella is transmitted by airborne droplets from infected people.</a:t>
                      </a:r>
                    </a:p>
                    <a:p>
                      <a:endParaRPr lang="en-GB" sz="1200" dirty="0"/>
                    </a:p>
                  </a:txBody>
                  <a:tcPr/>
                </a:tc>
                <a:extLst>
                  <a:ext uri="{0D108BD9-81ED-4DB2-BD59-A6C34878D82A}">
                    <a16:rowId xmlns:a16="http://schemas.microsoft.com/office/drawing/2014/main" val="3751128710"/>
                  </a:ext>
                </a:extLst>
              </a:tr>
              <a:tr h="621119">
                <a:tc>
                  <a:txBody>
                    <a:bodyPr/>
                    <a:lstStyle/>
                    <a:p>
                      <a:r>
                        <a:rPr lang="en-GB" sz="1200" b="1" dirty="0"/>
                        <a:t>Incubation Period and Infectiousness</a:t>
                      </a:r>
                    </a:p>
                  </a:txBody>
                  <a:tcPr/>
                </a:tc>
                <a:tc>
                  <a:txBody>
                    <a:bodyPr/>
                    <a:lstStyle/>
                    <a:p>
                      <a:r>
                        <a:rPr lang="en-GB" sz="1200" dirty="0"/>
                        <a:t>The incubation period is 14-21 days and individuals are infectious up to 7 days before and 4 days after symptoms occur.</a:t>
                      </a:r>
                    </a:p>
                    <a:p>
                      <a:endParaRPr lang="en-GB" sz="1200" dirty="0"/>
                    </a:p>
                  </a:txBody>
                  <a:tcPr/>
                </a:tc>
                <a:extLst>
                  <a:ext uri="{0D108BD9-81ED-4DB2-BD59-A6C34878D82A}">
                    <a16:rowId xmlns:a16="http://schemas.microsoft.com/office/drawing/2014/main" val="2200096378"/>
                  </a:ext>
                </a:extLst>
              </a:tr>
              <a:tr h="1153506">
                <a:tc>
                  <a:txBody>
                    <a:bodyPr/>
                    <a:lstStyle/>
                    <a:p>
                      <a:r>
                        <a:rPr lang="en-GB" sz="1200" b="1" dirty="0"/>
                        <a:t> Symptoms</a:t>
                      </a:r>
                    </a:p>
                  </a:txBody>
                  <a:tcPr/>
                </a:tc>
                <a:tc>
                  <a:txBody>
                    <a:bodyPr/>
                    <a:lstStyle/>
                    <a:p>
                      <a:r>
                        <a:rPr lang="en-GB" sz="1200" dirty="0"/>
                        <a:t>Prodrome: General fatigue, low grade fever, headache, mild conjunctivitis, anorexia and rhinorrhoea. This prodrome is more noticeable in adults and may be absent in children.</a:t>
                      </a:r>
                      <a:br>
                        <a:rPr lang="en-GB" sz="1200" dirty="0"/>
                      </a:br>
                      <a:r>
                        <a:rPr lang="en-GB" sz="1200" dirty="0"/>
                        <a:t>Other symptoms: The main symptom Rubella causes is a red or pink  discrete macular rash that coalesce starting behind the ears and spreads to the head neck and body . Other symptoms include lymphadenopathy which may precede the rash and arthralgia in older patients.</a:t>
                      </a:r>
                    </a:p>
                    <a:p>
                      <a:endParaRPr lang="en-GB" sz="1200" dirty="0"/>
                    </a:p>
                  </a:txBody>
                  <a:tcPr/>
                </a:tc>
                <a:extLst>
                  <a:ext uri="{0D108BD9-81ED-4DB2-BD59-A6C34878D82A}">
                    <a16:rowId xmlns:a16="http://schemas.microsoft.com/office/drawing/2014/main" val="243329750"/>
                  </a:ext>
                </a:extLst>
              </a:tr>
              <a:tr h="1119098">
                <a:tc>
                  <a:txBody>
                    <a:bodyPr/>
                    <a:lstStyle/>
                    <a:p>
                      <a:r>
                        <a:rPr lang="en-GB" sz="1200" b="1" dirty="0"/>
                        <a:t>Complications</a:t>
                      </a:r>
                    </a:p>
                  </a:txBody>
                  <a:tcPr/>
                </a:tc>
                <a:tc>
                  <a:txBody>
                    <a:bodyPr/>
                    <a:lstStyle/>
                    <a:p>
                      <a:r>
                        <a:rPr lang="en-GB" sz="1200" dirty="0"/>
                        <a:t>Complications of rubella are rare but if a pregnant woman catches rubella during pregnancy, there can be devastating consequences for her unborn baby which could lead to the baby being born with cataracts (eye problems), deafness, heart problems or brain damage.</a:t>
                      </a:r>
                    </a:p>
                    <a:p>
                      <a:endParaRPr lang="en-GB" sz="1200" dirty="0"/>
                    </a:p>
                  </a:txBody>
                  <a:tcPr/>
                </a:tc>
                <a:extLst>
                  <a:ext uri="{0D108BD9-81ED-4DB2-BD59-A6C34878D82A}">
                    <a16:rowId xmlns:a16="http://schemas.microsoft.com/office/drawing/2014/main" val="655656511"/>
                  </a:ext>
                </a:extLst>
              </a:tr>
            </a:tbl>
          </a:graphicData>
        </a:graphic>
      </p:graphicFrame>
      <p:grpSp>
        <p:nvGrpSpPr>
          <p:cNvPr id="3" name="Group 2">
            <a:extLst>
              <a:ext uri="{FF2B5EF4-FFF2-40B4-BE49-F238E27FC236}">
                <a16:creationId xmlns:a16="http://schemas.microsoft.com/office/drawing/2014/main" id="{5041BEDF-4C86-0F9C-9E2E-775FF0F4F568}"/>
              </a:ext>
            </a:extLst>
          </p:cNvPr>
          <p:cNvGrpSpPr/>
          <p:nvPr/>
        </p:nvGrpSpPr>
        <p:grpSpPr>
          <a:xfrm>
            <a:off x="-90487" y="6850583"/>
            <a:ext cx="10296524" cy="390708"/>
            <a:chOff x="-597882" y="6048462"/>
            <a:chExt cx="9814514" cy="405840"/>
          </a:xfrm>
        </p:grpSpPr>
        <p:sp>
          <p:nvSpPr>
            <p:cNvPr id="5" name="Rectangle 4">
              <a:extLst>
                <a:ext uri="{FF2B5EF4-FFF2-40B4-BE49-F238E27FC236}">
                  <a16:creationId xmlns:a16="http://schemas.microsoft.com/office/drawing/2014/main" id="{62B8D2E8-4FF1-2F9A-0958-C2FF5423EF8E}"/>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6" name="TextBox 5">
              <a:extLst>
                <a:ext uri="{FF2B5EF4-FFF2-40B4-BE49-F238E27FC236}">
                  <a16:creationId xmlns:a16="http://schemas.microsoft.com/office/drawing/2014/main" id="{09CED6F2-84D8-9210-18AE-DF9E6BE699D6}"/>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7" name="Rectangle 6">
              <a:extLst>
                <a:ext uri="{FF2B5EF4-FFF2-40B4-BE49-F238E27FC236}">
                  <a16:creationId xmlns:a16="http://schemas.microsoft.com/office/drawing/2014/main" id="{C67D2B37-4B7D-588B-6178-772C2A21B96B}"/>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8" name="TextBox 7">
              <a:extLst>
                <a:ext uri="{FF2B5EF4-FFF2-40B4-BE49-F238E27FC236}">
                  <a16:creationId xmlns:a16="http://schemas.microsoft.com/office/drawing/2014/main" id="{3A7231A0-D77D-44D9-F0BB-00B554607021}"/>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9" name="Rectangle 8">
            <a:extLst>
              <a:ext uri="{FF2B5EF4-FFF2-40B4-BE49-F238E27FC236}">
                <a16:creationId xmlns:a16="http://schemas.microsoft.com/office/drawing/2014/main" id="{ADD16CC8-1C29-68E4-EA29-47113C07761F}"/>
              </a:ext>
            </a:extLst>
          </p:cNvPr>
          <p:cNvSpPr/>
          <p:nvPr/>
        </p:nvSpPr>
        <p:spPr>
          <a:xfrm>
            <a:off x="9286829" y="6845115"/>
            <a:ext cx="914400" cy="3907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1450634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E99BC73-59F5-4F76-8D08-9C798EC95AA4}"/>
              </a:ext>
            </a:extLst>
          </p:cNvPr>
          <p:cNvSpPr txBox="1"/>
          <p:nvPr/>
        </p:nvSpPr>
        <p:spPr>
          <a:xfrm>
            <a:off x="9444971" y="6946093"/>
            <a:ext cx="231815" cy="246221"/>
          </a:xfrm>
          <a:prstGeom prst="rect">
            <a:avLst/>
          </a:prstGeom>
          <a:noFill/>
        </p:spPr>
        <p:txBody>
          <a:bodyPr wrap="square" rtlCol="0">
            <a:spAutoFit/>
          </a:bodyPr>
          <a:lstStyle/>
          <a:p>
            <a:r>
              <a:rPr lang="en-GB" sz="1000" dirty="0">
                <a:solidFill>
                  <a:schemeClr val="bg1"/>
                </a:solidFill>
                <a:latin typeface="Source Sans Pro" panose="020B0503030403020204" pitchFamily="34" charset="0"/>
                <a:ea typeface="Source Sans Pro" panose="020B0503030403020204" pitchFamily="34" charset="0"/>
              </a:rPr>
              <a:t>1</a:t>
            </a:r>
            <a:endParaRPr lang="en-GB" sz="1400" dirty="0">
              <a:solidFill>
                <a:schemeClr val="bg1"/>
              </a:solidFill>
              <a:latin typeface="Source Sans Pro" panose="020B0503030403020204" pitchFamily="34" charset="0"/>
              <a:ea typeface="Source Sans Pro" panose="020B0503030403020204" pitchFamily="34" charset="0"/>
            </a:endParaRPr>
          </a:p>
        </p:txBody>
      </p:sp>
      <p:sp>
        <p:nvSpPr>
          <p:cNvPr id="13" name="TextBox 12">
            <a:extLst>
              <a:ext uri="{FF2B5EF4-FFF2-40B4-BE49-F238E27FC236}">
                <a16:creationId xmlns:a16="http://schemas.microsoft.com/office/drawing/2014/main" id="{3E11D463-1851-463E-8283-51E1EDB791B4}"/>
              </a:ext>
            </a:extLst>
          </p:cNvPr>
          <p:cNvSpPr txBox="1"/>
          <p:nvPr/>
        </p:nvSpPr>
        <p:spPr>
          <a:xfrm>
            <a:off x="516773" y="233919"/>
            <a:ext cx="9385783" cy="705258"/>
          </a:xfrm>
          <a:prstGeom prst="rect">
            <a:avLst/>
          </a:prstGeom>
          <a:noFill/>
        </p:spPr>
        <p:txBody>
          <a:bodyPr wrap="square" rtlCol="0">
            <a:spAutoFit/>
          </a:bodyPr>
          <a:lstStyle/>
          <a:p>
            <a:r>
              <a:rPr lang="en-GB" sz="4000" b="1" dirty="0">
                <a:solidFill>
                  <a:srgbClr val="003893"/>
                </a:solidFill>
                <a:latin typeface="Arial" panose="020B0604020202020204" pitchFamily="34" charset="0"/>
                <a:ea typeface="Source Sans Pro" panose="020B0503030403020204" pitchFamily="34" charset="0"/>
                <a:cs typeface="Arial" panose="020B0604020202020204" pitchFamily="34" charset="0"/>
              </a:rPr>
              <a:t>MMR Vaccine: what is it?</a:t>
            </a:r>
          </a:p>
        </p:txBody>
      </p:sp>
      <p:sp>
        <p:nvSpPr>
          <p:cNvPr id="56" name="TextBox 55">
            <a:extLst>
              <a:ext uri="{FF2B5EF4-FFF2-40B4-BE49-F238E27FC236}">
                <a16:creationId xmlns:a16="http://schemas.microsoft.com/office/drawing/2014/main" id="{8EFC4FC6-6D06-476F-A698-C6EF70B90602}"/>
              </a:ext>
            </a:extLst>
          </p:cNvPr>
          <p:cNvSpPr txBox="1"/>
          <p:nvPr/>
        </p:nvSpPr>
        <p:spPr>
          <a:xfrm>
            <a:off x="254316"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7" name="TextBox 56">
            <a:extLst>
              <a:ext uri="{FF2B5EF4-FFF2-40B4-BE49-F238E27FC236}">
                <a16:creationId xmlns:a16="http://schemas.microsoft.com/office/drawing/2014/main" id="{E0CD7E06-F5E2-4E37-8756-276B43FD0443}"/>
              </a:ext>
            </a:extLst>
          </p:cNvPr>
          <p:cNvSpPr txBox="1"/>
          <p:nvPr/>
        </p:nvSpPr>
        <p:spPr>
          <a:xfrm>
            <a:off x="1829479"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8" name="TextBox 57">
            <a:extLst>
              <a:ext uri="{FF2B5EF4-FFF2-40B4-BE49-F238E27FC236}">
                <a16:creationId xmlns:a16="http://schemas.microsoft.com/office/drawing/2014/main" id="{92E1EC32-D384-4ACD-AE8D-D1DE2E194351}"/>
              </a:ext>
            </a:extLst>
          </p:cNvPr>
          <p:cNvSpPr txBox="1"/>
          <p:nvPr/>
        </p:nvSpPr>
        <p:spPr>
          <a:xfrm>
            <a:off x="3566986" y="28105"/>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9" name="TextBox 58">
            <a:extLst>
              <a:ext uri="{FF2B5EF4-FFF2-40B4-BE49-F238E27FC236}">
                <a16:creationId xmlns:a16="http://schemas.microsoft.com/office/drawing/2014/main" id="{28E216F4-1D22-44A9-8CED-5F68720DC3F9}"/>
              </a:ext>
            </a:extLst>
          </p:cNvPr>
          <p:cNvSpPr txBox="1"/>
          <p:nvPr/>
        </p:nvSpPr>
        <p:spPr>
          <a:xfrm>
            <a:off x="5248379" y="10183"/>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0" name="TextBox 59">
            <a:extLst>
              <a:ext uri="{FF2B5EF4-FFF2-40B4-BE49-F238E27FC236}">
                <a16:creationId xmlns:a16="http://schemas.microsoft.com/office/drawing/2014/main" id="{C8BCA442-1DAC-455B-BCFA-383849B8CB7C}"/>
              </a:ext>
            </a:extLst>
          </p:cNvPr>
          <p:cNvSpPr txBox="1"/>
          <p:nvPr/>
        </p:nvSpPr>
        <p:spPr>
          <a:xfrm>
            <a:off x="6941081" y="17717"/>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1" name="TextBox 60">
            <a:extLst>
              <a:ext uri="{FF2B5EF4-FFF2-40B4-BE49-F238E27FC236}">
                <a16:creationId xmlns:a16="http://schemas.microsoft.com/office/drawing/2014/main" id="{010561B8-1492-4F94-B449-7ED175434516}"/>
              </a:ext>
            </a:extLst>
          </p:cNvPr>
          <p:cNvSpPr txBox="1"/>
          <p:nvPr/>
        </p:nvSpPr>
        <p:spPr>
          <a:xfrm>
            <a:off x="8680134" y="10182"/>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2" name="Rectangle 1">
            <a:extLst>
              <a:ext uri="{FF2B5EF4-FFF2-40B4-BE49-F238E27FC236}">
                <a16:creationId xmlns:a16="http://schemas.microsoft.com/office/drawing/2014/main" id="{0C30C9C1-D597-425F-B290-16D5E6DF9614}"/>
              </a:ext>
            </a:extLst>
          </p:cNvPr>
          <p:cNvSpPr/>
          <p:nvPr/>
        </p:nvSpPr>
        <p:spPr>
          <a:xfrm>
            <a:off x="4880579" y="4666514"/>
            <a:ext cx="4883624" cy="923330"/>
          </a:xfrm>
          <a:prstGeom prst="rect">
            <a:avLst/>
          </a:prstGeom>
        </p:spPr>
        <p:txBody>
          <a:bodyPr wrap="square">
            <a:spAutoFit/>
          </a:bodyPr>
          <a:lstStyle/>
          <a:p>
            <a:endParaRPr lang="en-GB" dirty="0"/>
          </a:p>
          <a:p>
            <a:endParaRPr lang="en-GB" dirty="0"/>
          </a:p>
          <a:p>
            <a:endParaRPr lang="en-GB" dirty="0"/>
          </a:p>
        </p:txBody>
      </p:sp>
      <p:sp>
        <p:nvSpPr>
          <p:cNvPr id="4" name="Rectangle 3">
            <a:extLst>
              <a:ext uri="{FF2B5EF4-FFF2-40B4-BE49-F238E27FC236}">
                <a16:creationId xmlns:a16="http://schemas.microsoft.com/office/drawing/2014/main" id="{12C7F5D3-78DE-4198-BAE5-890D8F9A130A}"/>
              </a:ext>
            </a:extLst>
          </p:cNvPr>
          <p:cNvSpPr/>
          <p:nvPr/>
        </p:nvSpPr>
        <p:spPr>
          <a:xfrm>
            <a:off x="438764" y="1199971"/>
            <a:ext cx="8942553" cy="938719"/>
          </a:xfrm>
          <a:prstGeom prst="rect">
            <a:avLst/>
          </a:prstGeom>
        </p:spPr>
        <p:txBody>
          <a:bodyPr wrap="square" lIns="91440" tIns="45720" rIns="91440" bIns="45720" anchor="t">
            <a:spAutoFit/>
          </a:bodyPr>
          <a:lstStyle/>
          <a:p>
            <a:br>
              <a:rPr lang="en-GB" sz="1100" dirty="0">
                <a:latin typeface="Arial"/>
                <a:cs typeface="Arial"/>
              </a:rPr>
            </a:br>
            <a:r>
              <a:rPr lang="en-GB" sz="1100" dirty="0">
                <a:latin typeface="Arial"/>
                <a:cs typeface="Arial"/>
              </a:rPr>
              <a:t> </a:t>
            </a:r>
          </a:p>
          <a:p>
            <a:pPr marL="171450" indent="-171450">
              <a:buFont typeface="Wingdings" panose="05000000000000000000" pitchFamily="2" charset="2"/>
              <a:buChar char="Ø"/>
            </a:pPr>
            <a:endParaRPr lang="en-GB" sz="1100" dirty="0">
              <a:latin typeface="Arial"/>
              <a:cs typeface="Arial"/>
            </a:endParaRPr>
          </a:p>
          <a:p>
            <a:pPr marL="171450" indent="-171450">
              <a:buFont typeface="Wingdings" panose="05000000000000000000" pitchFamily="2" charset="2"/>
              <a:buChar char="Ø"/>
            </a:pPr>
            <a:endParaRPr lang="en-GB" sz="1100" dirty="0">
              <a:solidFill>
                <a:prstClr val="black"/>
              </a:solidFill>
              <a:cs typeface="Calibri" panose="020F0502020204030204"/>
            </a:endParaRPr>
          </a:p>
          <a:p>
            <a:pPr marL="171450" indent="-171450">
              <a:buFont typeface="Wingdings" panose="05000000000000000000" pitchFamily="2" charset="2"/>
              <a:buChar char="Ø"/>
            </a:pPr>
            <a:endParaRPr lang="en-GB" sz="1100" dirty="0">
              <a:solidFill>
                <a:prstClr val="black"/>
              </a:solidFill>
              <a:cs typeface="Calibri" panose="020F0502020204030204"/>
            </a:endParaRPr>
          </a:p>
        </p:txBody>
      </p:sp>
      <p:grpSp>
        <p:nvGrpSpPr>
          <p:cNvPr id="3" name="Group 2">
            <a:extLst>
              <a:ext uri="{FF2B5EF4-FFF2-40B4-BE49-F238E27FC236}">
                <a16:creationId xmlns:a16="http://schemas.microsoft.com/office/drawing/2014/main" id="{5804060F-FFBF-52D3-200C-1A5DA6AE5F95}"/>
              </a:ext>
            </a:extLst>
          </p:cNvPr>
          <p:cNvGrpSpPr/>
          <p:nvPr/>
        </p:nvGrpSpPr>
        <p:grpSpPr>
          <a:xfrm>
            <a:off x="-104774" y="6908484"/>
            <a:ext cx="10296524" cy="425772"/>
            <a:chOff x="-597882" y="6048462"/>
            <a:chExt cx="9814514" cy="405840"/>
          </a:xfrm>
        </p:grpSpPr>
        <p:sp>
          <p:nvSpPr>
            <p:cNvPr id="5" name="Rectangle 4">
              <a:extLst>
                <a:ext uri="{FF2B5EF4-FFF2-40B4-BE49-F238E27FC236}">
                  <a16:creationId xmlns:a16="http://schemas.microsoft.com/office/drawing/2014/main" id="{A293C528-FB96-6422-B41C-4D7917D1E2C9}"/>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6" name="TextBox 5">
              <a:extLst>
                <a:ext uri="{FF2B5EF4-FFF2-40B4-BE49-F238E27FC236}">
                  <a16:creationId xmlns:a16="http://schemas.microsoft.com/office/drawing/2014/main" id="{3CBB6BAE-9CD5-CE03-1113-7C8CE422AA4A}"/>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7" name="Rectangle 6">
              <a:extLst>
                <a:ext uri="{FF2B5EF4-FFF2-40B4-BE49-F238E27FC236}">
                  <a16:creationId xmlns:a16="http://schemas.microsoft.com/office/drawing/2014/main" id="{11E1624A-8BB6-4CD0-5624-889667BB9D1B}"/>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8" name="TextBox 7">
              <a:extLst>
                <a:ext uri="{FF2B5EF4-FFF2-40B4-BE49-F238E27FC236}">
                  <a16:creationId xmlns:a16="http://schemas.microsoft.com/office/drawing/2014/main" id="{E1D7FF0E-6DFB-13E5-63D5-EEECE8BC8981}"/>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10" name="TextBox 9">
            <a:extLst>
              <a:ext uri="{FF2B5EF4-FFF2-40B4-BE49-F238E27FC236}">
                <a16:creationId xmlns:a16="http://schemas.microsoft.com/office/drawing/2014/main" id="{248FE244-C8F2-3A07-429A-792332216E69}"/>
              </a:ext>
            </a:extLst>
          </p:cNvPr>
          <p:cNvSpPr txBox="1"/>
          <p:nvPr/>
        </p:nvSpPr>
        <p:spPr>
          <a:xfrm>
            <a:off x="409302" y="1169877"/>
            <a:ext cx="8942553" cy="523220"/>
          </a:xfrm>
          <a:prstGeom prst="rect">
            <a:avLst/>
          </a:prstGeom>
          <a:noFill/>
        </p:spPr>
        <p:txBody>
          <a:bodyPr wrap="square">
            <a:spAutoFit/>
          </a:bodyPr>
          <a:lstStyle/>
          <a:p>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CECD8AAF-0709-CF38-F5A2-1DDEA7DC535F}"/>
              </a:ext>
            </a:extLst>
          </p:cNvPr>
          <p:cNvSpPr txBox="1"/>
          <p:nvPr/>
        </p:nvSpPr>
        <p:spPr>
          <a:xfrm>
            <a:off x="254316" y="939177"/>
            <a:ext cx="9437730" cy="6186309"/>
          </a:xfrm>
          <a:prstGeom prst="rect">
            <a:avLst/>
          </a:prstGeom>
          <a:noFill/>
        </p:spPr>
        <p:txBody>
          <a:bodyPr wrap="square">
            <a:spAutoFit/>
          </a:bodyPr>
          <a:lstStyle/>
          <a:p>
            <a:r>
              <a:rPr lang="en-GB" sz="1400" dirty="0">
                <a:solidFill>
                  <a:srgbClr val="212B32"/>
                </a:solidFill>
                <a:latin typeface="Arial" panose="020B0604020202020204" pitchFamily="34" charset="0"/>
                <a:cs typeface="Arial" panose="020B0604020202020204" pitchFamily="34" charset="0"/>
              </a:rPr>
              <a:t>The MMR vaccine is a safe and effective combined vaccine. ( </a:t>
            </a:r>
            <a:r>
              <a:rPr lang="en-GB" sz="1600" dirty="0">
                <a:hlinkClick r:id="rId2"/>
              </a:rPr>
              <a:t>Green Book of Immunisation - Chapter 21 Measles (publishing.service.gov.uk)</a:t>
            </a:r>
            <a:r>
              <a:rPr lang="en-GB" sz="1600" dirty="0"/>
              <a:t>)</a:t>
            </a:r>
            <a:endParaRPr lang="en-GB" sz="1600" dirty="0">
              <a:solidFill>
                <a:srgbClr val="212B32"/>
              </a:solidFill>
              <a:latin typeface="Arial" panose="020B0604020202020204" pitchFamily="34" charset="0"/>
              <a:cs typeface="Arial" panose="020B0604020202020204" pitchFamily="34" charset="0"/>
            </a:endParaRPr>
          </a:p>
          <a:p>
            <a:endParaRPr lang="en-GB" sz="1400" b="0" i="0" dirty="0">
              <a:solidFill>
                <a:srgbClr val="212B32"/>
              </a:solidFill>
              <a:effectLst/>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1.  One vaccine</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MMR vaccine is a single injection that is administered into the thigh of young children or the upper arm of older children or adults. It is a live vaccine which means that it contains weakened versions of measles, mumps and rubella viruses. These have been weakened enough to produce immunity without causing disease.</a:t>
            </a:r>
          </a:p>
          <a:p>
            <a:endParaRPr lang="en-GB" sz="1400" b="1" dirty="0">
              <a:solidFill>
                <a:srgbClr val="212B32"/>
              </a:solidFill>
              <a:latin typeface="Arial" panose="020B0604020202020204" pitchFamily="34" charset="0"/>
              <a:cs typeface="Arial" panose="020B0604020202020204" pitchFamily="34" charset="0"/>
            </a:endParaRPr>
          </a:p>
          <a:p>
            <a:r>
              <a:rPr lang="en-GB" sz="1400" b="1" dirty="0">
                <a:solidFill>
                  <a:srgbClr val="212B32"/>
                </a:solidFill>
                <a:latin typeface="Arial" panose="020B0604020202020204" pitchFamily="34" charset="0"/>
                <a:cs typeface="Arial" panose="020B0604020202020204" pitchFamily="34" charset="0"/>
              </a:rPr>
              <a:t>2.</a:t>
            </a:r>
            <a:r>
              <a:rPr lang="en-GB" sz="1400" b="1" dirty="0">
                <a:latin typeface="Arial" panose="020B0604020202020204" pitchFamily="34" charset="0"/>
                <a:cs typeface="Arial" panose="020B0604020202020204" pitchFamily="34" charset="0"/>
              </a:rPr>
              <a:t> Two doses</a:t>
            </a:r>
          </a:p>
          <a:p>
            <a:r>
              <a:rPr lang="en-GB" sz="1400" dirty="0">
                <a:latin typeface="Arial" panose="020B0604020202020204" pitchFamily="34" charset="0"/>
                <a:cs typeface="Arial" panose="020B0604020202020204" pitchFamily="34" charset="0"/>
              </a:rPr>
              <a:t>The MMR vaccine gives long lasting protection with just two doses of the vaccine. The first dose is given at the age of 12 months and the second dose is given at around three years and four months, before starting school. Having both doses gives long lasting protection against measles, mumps and rubella. In adults and older children the two doses can be given with a one month gap between them. ( </a:t>
            </a:r>
            <a:r>
              <a:rPr lang="en-GB" sz="1400" dirty="0">
                <a:hlinkClick r:id="rId2"/>
              </a:rPr>
              <a:t>Green Book of Immunisation - Chapter 21 Measles (publishing.service.gov.uk)</a:t>
            </a:r>
            <a:r>
              <a:rPr lang="en-GB" sz="1400" dirty="0"/>
              <a:t>)</a:t>
            </a:r>
            <a:endParaRPr lang="en-GB" sz="1400" dirty="0">
              <a:latin typeface="Arial" panose="020B0604020202020204" pitchFamily="34" charset="0"/>
              <a:cs typeface="Arial" panose="020B0604020202020204" pitchFamily="34" charset="0"/>
            </a:endParaRPr>
          </a:p>
          <a:p>
            <a:endParaRPr lang="en-GB" sz="1400" dirty="0">
              <a:solidFill>
                <a:srgbClr val="212B32"/>
              </a:solidFill>
              <a:latin typeface="Arial" panose="020B0604020202020204" pitchFamily="34" charset="0"/>
              <a:cs typeface="Arial" panose="020B0604020202020204" pitchFamily="34" charset="0"/>
            </a:endParaRPr>
          </a:p>
          <a:p>
            <a:r>
              <a:rPr lang="en-GB" sz="1400" dirty="0">
                <a:solidFill>
                  <a:srgbClr val="212B32"/>
                </a:solidFill>
                <a:latin typeface="Arial" panose="020B0604020202020204" pitchFamily="34" charset="0"/>
                <a:cs typeface="Arial" panose="020B0604020202020204" pitchFamily="34" charset="0"/>
              </a:rPr>
              <a:t>3.</a:t>
            </a:r>
            <a:r>
              <a:rPr lang="en-GB" sz="1400" b="1" dirty="0">
                <a:latin typeface="Arial" panose="020B0604020202020204" pitchFamily="34" charset="0"/>
                <a:cs typeface="Arial" panose="020B0604020202020204" pitchFamily="34" charset="0"/>
              </a:rPr>
              <a:t> Three infections</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MMR vaccine protects against three infections; measles, mumps and rubella. These are viral infections that can quickly spread to unprotected children and adults – they spread more easily than flu or the common cold. </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Effectiveness of the MMR vaccine (</a:t>
            </a:r>
            <a:r>
              <a:rPr lang="en-GB" sz="1400" dirty="0">
                <a:hlinkClick r:id="rId3"/>
              </a:rPr>
              <a:t>https://www.cdc.gov/vaccines/vpd/mmr/public/index.html</a:t>
            </a:r>
            <a:r>
              <a:rPr lang="en-GB" sz="1400" dirty="0"/>
              <a:t>)</a:t>
            </a:r>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MMR vaccine is very effective.</a:t>
            </a:r>
          </a:p>
          <a:p>
            <a:r>
              <a:rPr lang="en-GB" sz="1400" dirty="0">
                <a:latin typeface="Arial" panose="020B0604020202020204" pitchFamily="34" charset="0"/>
                <a:cs typeface="Arial" panose="020B0604020202020204" pitchFamily="34" charset="0"/>
              </a:rPr>
              <a:t>After 2 doses:</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around 99% of people will be protected against measles and rubella</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around 88% of people will be protected against mumps</a:t>
            </a:r>
          </a:p>
          <a:p>
            <a:r>
              <a:rPr lang="en-GB" sz="1400" dirty="0">
                <a:latin typeface="Arial" panose="020B0604020202020204" pitchFamily="34" charset="0"/>
                <a:cs typeface="Arial" panose="020B0604020202020204" pitchFamily="34" charset="0"/>
              </a:rPr>
              <a:t>People who are vaccinated against mumps, but still catch it, are less likely to have serious complications or be admitted to hospital.</a:t>
            </a:r>
          </a:p>
          <a:p>
            <a:r>
              <a:rPr lang="en-GB" sz="1400" dirty="0">
                <a:latin typeface="Arial" panose="020B0604020202020204" pitchFamily="34" charset="0"/>
                <a:cs typeface="Arial" panose="020B0604020202020204" pitchFamily="34" charset="0"/>
              </a:rPr>
              <a:t>Protection against measles, mumps and rubella starts to develop around 2 weeks after having the MMR vaccine</a:t>
            </a:r>
          </a:p>
        </p:txBody>
      </p:sp>
      <p:sp>
        <p:nvSpPr>
          <p:cNvPr id="14" name="Rectangle 13">
            <a:extLst>
              <a:ext uri="{FF2B5EF4-FFF2-40B4-BE49-F238E27FC236}">
                <a16:creationId xmlns:a16="http://schemas.microsoft.com/office/drawing/2014/main" id="{304D2863-194F-437A-FC97-1FB11535FD42}"/>
              </a:ext>
            </a:extLst>
          </p:cNvPr>
          <p:cNvSpPr/>
          <p:nvPr/>
        </p:nvSpPr>
        <p:spPr>
          <a:xfrm>
            <a:off x="9270684" y="6893837"/>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3</a:t>
            </a:r>
          </a:p>
        </p:txBody>
      </p:sp>
    </p:spTree>
    <p:extLst>
      <p:ext uri="{BB962C8B-B14F-4D97-AF65-F5344CB8AC3E}">
        <p14:creationId xmlns:p14="http://schemas.microsoft.com/office/powerpoint/2010/main" val="59036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E99BC73-59F5-4F76-8D08-9C798EC95AA4}"/>
              </a:ext>
            </a:extLst>
          </p:cNvPr>
          <p:cNvSpPr txBox="1"/>
          <p:nvPr/>
        </p:nvSpPr>
        <p:spPr>
          <a:xfrm>
            <a:off x="9444971" y="6946093"/>
            <a:ext cx="231815" cy="246221"/>
          </a:xfrm>
          <a:prstGeom prst="rect">
            <a:avLst/>
          </a:prstGeom>
          <a:noFill/>
        </p:spPr>
        <p:txBody>
          <a:bodyPr wrap="square" rtlCol="0">
            <a:spAutoFit/>
          </a:bodyPr>
          <a:lstStyle/>
          <a:p>
            <a:r>
              <a:rPr lang="en-GB" sz="1000" dirty="0">
                <a:solidFill>
                  <a:schemeClr val="bg1"/>
                </a:solidFill>
                <a:latin typeface="Source Sans Pro" panose="020B0503030403020204" pitchFamily="34" charset="0"/>
                <a:ea typeface="Source Sans Pro" panose="020B0503030403020204" pitchFamily="34" charset="0"/>
              </a:rPr>
              <a:t>2</a:t>
            </a:r>
            <a:endParaRPr lang="en-GB" sz="1400" dirty="0">
              <a:solidFill>
                <a:schemeClr val="bg1"/>
              </a:solidFill>
              <a:latin typeface="Source Sans Pro" panose="020B0503030403020204" pitchFamily="34" charset="0"/>
              <a:ea typeface="Source Sans Pro" panose="020B0503030403020204" pitchFamily="34" charset="0"/>
            </a:endParaRPr>
          </a:p>
        </p:txBody>
      </p:sp>
      <p:sp>
        <p:nvSpPr>
          <p:cNvPr id="56" name="TextBox 55">
            <a:extLst>
              <a:ext uri="{FF2B5EF4-FFF2-40B4-BE49-F238E27FC236}">
                <a16:creationId xmlns:a16="http://schemas.microsoft.com/office/drawing/2014/main" id="{8EFC4FC6-6D06-476F-A698-C6EF70B90602}"/>
              </a:ext>
            </a:extLst>
          </p:cNvPr>
          <p:cNvSpPr txBox="1"/>
          <p:nvPr/>
        </p:nvSpPr>
        <p:spPr>
          <a:xfrm>
            <a:off x="254316"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7" name="TextBox 56">
            <a:extLst>
              <a:ext uri="{FF2B5EF4-FFF2-40B4-BE49-F238E27FC236}">
                <a16:creationId xmlns:a16="http://schemas.microsoft.com/office/drawing/2014/main" id="{E0CD7E06-F5E2-4E37-8756-276B43FD0443}"/>
              </a:ext>
            </a:extLst>
          </p:cNvPr>
          <p:cNvSpPr txBox="1"/>
          <p:nvPr/>
        </p:nvSpPr>
        <p:spPr>
          <a:xfrm>
            <a:off x="1829479"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8" name="TextBox 57">
            <a:extLst>
              <a:ext uri="{FF2B5EF4-FFF2-40B4-BE49-F238E27FC236}">
                <a16:creationId xmlns:a16="http://schemas.microsoft.com/office/drawing/2014/main" id="{92E1EC32-D384-4ACD-AE8D-D1DE2E194351}"/>
              </a:ext>
            </a:extLst>
          </p:cNvPr>
          <p:cNvSpPr txBox="1"/>
          <p:nvPr/>
        </p:nvSpPr>
        <p:spPr>
          <a:xfrm>
            <a:off x="3566986" y="28105"/>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9" name="TextBox 58">
            <a:extLst>
              <a:ext uri="{FF2B5EF4-FFF2-40B4-BE49-F238E27FC236}">
                <a16:creationId xmlns:a16="http://schemas.microsoft.com/office/drawing/2014/main" id="{28E216F4-1D22-44A9-8CED-5F68720DC3F9}"/>
              </a:ext>
            </a:extLst>
          </p:cNvPr>
          <p:cNvSpPr txBox="1"/>
          <p:nvPr/>
        </p:nvSpPr>
        <p:spPr>
          <a:xfrm>
            <a:off x="5248379" y="10183"/>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0" name="TextBox 59">
            <a:extLst>
              <a:ext uri="{FF2B5EF4-FFF2-40B4-BE49-F238E27FC236}">
                <a16:creationId xmlns:a16="http://schemas.microsoft.com/office/drawing/2014/main" id="{C8BCA442-1DAC-455B-BCFA-383849B8CB7C}"/>
              </a:ext>
            </a:extLst>
          </p:cNvPr>
          <p:cNvSpPr txBox="1"/>
          <p:nvPr/>
        </p:nvSpPr>
        <p:spPr>
          <a:xfrm>
            <a:off x="6941081" y="17717"/>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1" name="TextBox 60">
            <a:extLst>
              <a:ext uri="{FF2B5EF4-FFF2-40B4-BE49-F238E27FC236}">
                <a16:creationId xmlns:a16="http://schemas.microsoft.com/office/drawing/2014/main" id="{010561B8-1492-4F94-B449-7ED175434516}"/>
              </a:ext>
            </a:extLst>
          </p:cNvPr>
          <p:cNvSpPr txBox="1"/>
          <p:nvPr/>
        </p:nvSpPr>
        <p:spPr>
          <a:xfrm>
            <a:off x="8680134" y="10182"/>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grpSp>
        <p:nvGrpSpPr>
          <p:cNvPr id="63" name="Group 62">
            <a:extLst>
              <a:ext uri="{FF2B5EF4-FFF2-40B4-BE49-F238E27FC236}">
                <a16:creationId xmlns:a16="http://schemas.microsoft.com/office/drawing/2014/main" id="{CF174B1E-C32E-4692-90A3-B33FE4B7A8AC}"/>
              </a:ext>
            </a:extLst>
          </p:cNvPr>
          <p:cNvGrpSpPr/>
          <p:nvPr/>
        </p:nvGrpSpPr>
        <p:grpSpPr>
          <a:xfrm>
            <a:off x="406533" y="1330465"/>
            <a:ext cx="9279338" cy="5260758"/>
            <a:chOff x="1556027" y="1498371"/>
            <a:chExt cx="8963366" cy="4862962"/>
          </a:xfrm>
        </p:grpSpPr>
        <p:sp>
          <p:nvSpPr>
            <p:cNvPr id="66" name="TextBox 65">
              <a:extLst>
                <a:ext uri="{FF2B5EF4-FFF2-40B4-BE49-F238E27FC236}">
                  <a16:creationId xmlns:a16="http://schemas.microsoft.com/office/drawing/2014/main" id="{C5198B58-3060-4E49-9130-4F2A6C99C109}"/>
                </a:ext>
              </a:extLst>
            </p:cNvPr>
            <p:cNvSpPr txBox="1"/>
            <p:nvPr/>
          </p:nvSpPr>
          <p:spPr>
            <a:xfrm>
              <a:off x="1556027" y="3308976"/>
              <a:ext cx="2525480" cy="369332"/>
            </a:xfrm>
            <a:prstGeom prst="rect">
              <a:avLst/>
            </a:prstGeom>
            <a:noFill/>
          </p:spPr>
          <p:txBody>
            <a:bodyPr wrap="square" lIns="91440" tIns="45720" rIns="91440" bIns="45720" rtlCol="0" anchor="t">
              <a:spAutoFit/>
            </a:bodyPr>
            <a:lstStyle/>
            <a:p>
              <a:endParaRPr lang="en-GB" dirty="0">
                <a:solidFill>
                  <a:srgbClr val="000000"/>
                </a:solidFill>
                <a:cs typeface="Calibri"/>
              </a:endParaRPr>
            </a:p>
          </p:txBody>
        </p:sp>
        <p:cxnSp>
          <p:nvCxnSpPr>
            <p:cNvPr id="69" name="Straight Connector 68">
              <a:extLst>
                <a:ext uri="{FF2B5EF4-FFF2-40B4-BE49-F238E27FC236}">
                  <a16:creationId xmlns:a16="http://schemas.microsoft.com/office/drawing/2014/main" id="{D6016638-7F2D-44DD-9D95-FB94FF23BC87}"/>
                </a:ext>
              </a:extLst>
            </p:cNvPr>
            <p:cNvCxnSpPr>
              <a:cxnSpLocks/>
            </p:cNvCxnSpPr>
            <p:nvPr/>
          </p:nvCxnSpPr>
          <p:spPr>
            <a:xfrm>
              <a:off x="1619512" y="3160546"/>
              <a:ext cx="3536542" cy="0"/>
            </a:xfrm>
            <a:prstGeom prst="line">
              <a:avLst/>
            </a:prstGeom>
            <a:ln>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9C42C98-BB32-4DD1-B64C-3629A92000A8}"/>
                </a:ext>
              </a:extLst>
            </p:cNvPr>
            <p:cNvCxnSpPr>
              <a:cxnSpLocks/>
            </p:cNvCxnSpPr>
            <p:nvPr/>
          </p:nvCxnSpPr>
          <p:spPr>
            <a:xfrm flipH="1">
              <a:off x="5379148" y="1498371"/>
              <a:ext cx="72739" cy="4814872"/>
            </a:xfrm>
            <a:prstGeom prst="line">
              <a:avLst/>
            </a:prstGeom>
            <a:ln>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ED6C43F-56A2-49B8-ABA3-39CD69508393}"/>
                </a:ext>
              </a:extLst>
            </p:cNvPr>
            <p:cNvSpPr txBox="1"/>
            <p:nvPr/>
          </p:nvSpPr>
          <p:spPr>
            <a:xfrm>
              <a:off x="1824408" y="1688637"/>
              <a:ext cx="3301736" cy="938863"/>
            </a:xfrm>
            <a:prstGeom prst="rect">
              <a:avLst/>
            </a:prstGeom>
            <a:noFill/>
          </p:spPr>
          <p:txBody>
            <a:bodyPr wrap="square" lIns="91440" tIns="45720" rIns="91440" bIns="45720" rtlCol="0" anchor="t">
              <a:spAutoFit/>
            </a:bodyPr>
            <a:lstStyle/>
            <a:p>
              <a:r>
                <a:rPr lang="en-GB" sz="2000" dirty="0">
                  <a:cs typeface="Calibri"/>
                </a:rPr>
                <a:t>One vaccine, Protects against 3 infectious  diseases: </a:t>
              </a:r>
            </a:p>
            <a:p>
              <a:r>
                <a:rPr lang="en-GB" sz="2000" dirty="0">
                  <a:cs typeface="Calibri"/>
                </a:rPr>
                <a:t>Measles, Mumps and Rubella</a:t>
              </a:r>
            </a:p>
          </p:txBody>
        </p:sp>
        <p:sp>
          <p:nvSpPr>
            <p:cNvPr id="84" name="TextBox 83">
              <a:extLst>
                <a:ext uri="{FF2B5EF4-FFF2-40B4-BE49-F238E27FC236}">
                  <a16:creationId xmlns:a16="http://schemas.microsoft.com/office/drawing/2014/main" id="{1F0657C6-A647-4920-A860-9A10CB887424}"/>
                </a:ext>
              </a:extLst>
            </p:cNvPr>
            <p:cNvSpPr txBox="1"/>
            <p:nvPr/>
          </p:nvSpPr>
          <p:spPr>
            <a:xfrm>
              <a:off x="5795454" y="1644349"/>
              <a:ext cx="4266567" cy="853512"/>
            </a:xfrm>
            <a:prstGeom prst="rect">
              <a:avLst/>
            </a:prstGeom>
            <a:noFill/>
          </p:spPr>
          <p:txBody>
            <a:bodyPr wrap="square" lIns="91440" tIns="45720" rIns="91440" bIns="45720" rtlCol="0" anchor="t">
              <a:spAutoFit/>
            </a:bodyPr>
            <a:lstStyle/>
            <a:p>
              <a:endParaRPr lang="en-GB" dirty="0">
                <a:cs typeface="Calibri"/>
              </a:endParaRPr>
            </a:p>
            <a:p>
              <a:endParaRPr lang="en-GB" dirty="0">
                <a:cs typeface="Calibri"/>
              </a:endParaRPr>
            </a:p>
            <a:p>
              <a:endParaRPr lang="en-GB" dirty="0">
                <a:cs typeface="Calibri"/>
              </a:endParaRPr>
            </a:p>
          </p:txBody>
        </p:sp>
        <p:pic>
          <p:nvPicPr>
            <p:cNvPr id="86" name="Graphic 85" descr="Daily calendar">
              <a:extLst>
                <a:ext uri="{FF2B5EF4-FFF2-40B4-BE49-F238E27FC236}">
                  <a16:creationId xmlns:a16="http://schemas.microsoft.com/office/drawing/2014/main" id="{B234B9AE-153E-452C-8AC6-E28A76FEBC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0315" y="5252255"/>
              <a:ext cx="1109078" cy="1109078"/>
            </a:xfrm>
            <a:prstGeom prst="rect">
              <a:avLst/>
            </a:prstGeom>
          </p:spPr>
        </p:pic>
        <p:pic>
          <p:nvPicPr>
            <p:cNvPr id="89" name="Graphic 88" descr="Thermometer">
              <a:extLst>
                <a:ext uri="{FF2B5EF4-FFF2-40B4-BE49-F238E27FC236}">
                  <a16:creationId xmlns:a16="http://schemas.microsoft.com/office/drawing/2014/main" id="{A213C4AE-4249-4E36-ADB5-E497CD3FF1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62878" y="5219260"/>
              <a:ext cx="914400" cy="914400"/>
            </a:xfrm>
            <a:prstGeom prst="rect">
              <a:avLst/>
            </a:prstGeom>
          </p:spPr>
        </p:pic>
        <p:sp>
          <p:nvSpPr>
            <p:cNvPr id="90" name="TextBox 89">
              <a:extLst>
                <a:ext uri="{FF2B5EF4-FFF2-40B4-BE49-F238E27FC236}">
                  <a16:creationId xmlns:a16="http://schemas.microsoft.com/office/drawing/2014/main" id="{67F49E05-4B08-4D87-8502-78D7D63AD52C}"/>
                </a:ext>
              </a:extLst>
            </p:cNvPr>
            <p:cNvSpPr txBox="1"/>
            <p:nvPr/>
          </p:nvSpPr>
          <p:spPr>
            <a:xfrm>
              <a:off x="5765391" y="5033573"/>
              <a:ext cx="3743784" cy="483656"/>
            </a:xfrm>
            <a:prstGeom prst="rect">
              <a:avLst/>
            </a:prstGeom>
            <a:noFill/>
          </p:spPr>
          <p:txBody>
            <a:bodyPr wrap="square" lIns="91440" tIns="45720" rIns="91440" bIns="45720" rtlCol="0" anchor="t">
              <a:spAutoFit/>
            </a:bodyPr>
            <a:lstStyle/>
            <a:p>
              <a:endParaRPr lang="en-GB" sz="2800" b="1" dirty="0">
                <a:solidFill>
                  <a:srgbClr val="A00054"/>
                </a:solidFill>
                <a:cs typeface="Calibri"/>
              </a:endParaRPr>
            </a:p>
          </p:txBody>
        </p:sp>
      </p:grpSp>
      <p:sp>
        <p:nvSpPr>
          <p:cNvPr id="94" name="TextBox 93">
            <a:extLst>
              <a:ext uri="{FF2B5EF4-FFF2-40B4-BE49-F238E27FC236}">
                <a16:creationId xmlns:a16="http://schemas.microsoft.com/office/drawing/2014/main" id="{396A47D8-69B4-4895-8E5C-9A5910ACB974}"/>
              </a:ext>
            </a:extLst>
          </p:cNvPr>
          <p:cNvSpPr txBox="1"/>
          <p:nvPr/>
        </p:nvSpPr>
        <p:spPr>
          <a:xfrm>
            <a:off x="537039" y="344628"/>
            <a:ext cx="4565919" cy="720177"/>
          </a:xfrm>
          <a:prstGeom prst="rect">
            <a:avLst/>
          </a:prstGeom>
          <a:noFill/>
        </p:spPr>
        <p:txBody>
          <a:bodyPr wrap="square" rtlCol="0">
            <a:spAutoFit/>
          </a:bodyPr>
          <a:lstStyle/>
          <a:p>
            <a:r>
              <a:rPr lang="en-GB" sz="4000" b="1" dirty="0">
                <a:solidFill>
                  <a:srgbClr val="003893"/>
                </a:solidFill>
                <a:latin typeface="Arial" panose="020B0604020202020204" pitchFamily="34" charset="0"/>
                <a:ea typeface="Source Sans Pro" panose="020B0503030403020204" pitchFamily="34" charset="0"/>
                <a:cs typeface="Arial" panose="020B0604020202020204" pitchFamily="34" charset="0"/>
              </a:rPr>
              <a:t>MMR  Facts </a:t>
            </a:r>
          </a:p>
        </p:txBody>
      </p:sp>
      <p:sp>
        <p:nvSpPr>
          <p:cNvPr id="4" name="TextBox 3">
            <a:extLst>
              <a:ext uri="{FF2B5EF4-FFF2-40B4-BE49-F238E27FC236}">
                <a16:creationId xmlns:a16="http://schemas.microsoft.com/office/drawing/2014/main" id="{CC600BA5-CD42-E03B-F506-4B3CB085EB4A}"/>
              </a:ext>
            </a:extLst>
          </p:cNvPr>
          <p:cNvSpPr txBox="1"/>
          <p:nvPr/>
        </p:nvSpPr>
        <p:spPr>
          <a:xfrm>
            <a:off x="321754" y="3149062"/>
            <a:ext cx="3245231"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rial" panose="020B0604020202020204" pitchFamily="34" charset="0"/>
                <a:cs typeface="Arial" panose="020B0604020202020204" pitchFamily="34" charset="0"/>
              </a:rPr>
              <a:t>Symptoms include: </a:t>
            </a:r>
          </a:p>
          <a:p>
            <a:endParaRPr lang="en-US" sz="16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Rubella</a:t>
            </a:r>
            <a:r>
              <a:rPr lang="en-GB" sz="12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include a rash, cold-like symptoms, and aching joints.</a:t>
            </a:r>
          </a:p>
          <a:p>
            <a:r>
              <a:rPr lang="en-GB" sz="12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Mumps</a:t>
            </a:r>
            <a:r>
              <a:rPr lang="en-GB" sz="12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usually last around two weeks and can include headache and fever but the most common symptom is swelling of the glands at the side of the face. This can give the appearance of having a ‘hamster face’ and can cause pain and difficulty swallowing</a:t>
            </a:r>
            <a:r>
              <a:rPr lang="en-GB" sz="1200" dirty="0">
                <a:latin typeface="Arial" panose="020B0604020202020204" pitchFamily="34" charset="0"/>
                <a:cs typeface="Arial" panose="020B0604020202020204" pitchFamily="34" charset="0"/>
              </a:rPr>
              <a:t>.</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Measles </a:t>
            </a:r>
            <a:r>
              <a:rPr lang="en-GB" sz="1400" dirty="0">
                <a:latin typeface="Arial" panose="020B0604020202020204" pitchFamily="34" charset="0"/>
                <a:cs typeface="Arial" panose="020B0604020202020204" pitchFamily="34" charset="0"/>
              </a:rPr>
              <a:t>include fever, sore red eyes and rash.  It can be a very serious infection for some people.</a:t>
            </a:r>
          </a:p>
          <a:p>
            <a:endParaRPr lang="en-GB" sz="1000" dirty="0">
              <a:cs typeface="Calibri"/>
            </a:endParaRPr>
          </a:p>
          <a:p>
            <a:endParaRPr lang="en-GB" sz="1000" dirty="0">
              <a:cs typeface="Calibri"/>
            </a:endParaRPr>
          </a:p>
          <a:p>
            <a:endParaRPr lang="en-US" dirty="0">
              <a:cs typeface="Calibri"/>
            </a:endParaRPr>
          </a:p>
        </p:txBody>
      </p:sp>
      <p:sp>
        <p:nvSpPr>
          <p:cNvPr id="17" name="TextBox 16">
            <a:extLst>
              <a:ext uri="{FF2B5EF4-FFF2-40B4-BE49-F238E27FC236}">
                <a16:creationId xmlns:a16="http://schemas.microsoft.com/office/drawing/2014/main" id="{45A547E1-33FF-EAEF-D8FF-5D9F2AAF3367}"/>
              </a:ext>
            </a:extLst>
          </p:cNvPr>
          <p:cNvSpPr txBox="1"/>
          <p:nvPr/>
        </p:nvSpPr>
        <p:spPr>
          <a:xfrm>
            <a:off x="4976428" y="1481618"/>
            <a:ext cx="3805235" cy="369332"/>
          </a:xfrm>
          <a:prstGeom prst="rect">
            <a:avLst/>
          </a:prstGeom>
          <a:noFill/>
        </p:spPr>
        <p:txBody>
          <a:bodyPr wrap="square" lIns="91440" tIns="45720" rIns="91440" bIns="45720" rtlCol="0" anchor="t">
            <a:spAutoFit/>
          </a:bodyPr>
          <a:lstStyle/>
          <a:p>
            <a:r>
              <a:rPr lang="en-GB" dirty="0">
                <a:cs typeface="Calibri"/>
              </a:rPr>
              <a:t>MMR Vaccine Schedule:</a:t>
            </a:r>
          </a:p>
        </p:txBody>
      </p:sp>
      <p:graphicFrame>
        <p:nvGraphicFramePr>
          <p:cNvPr id="19" name="Table 18">
            <a:extLst>
              <a:ext uri="{FF2B5EF4-FFF2-40B4-BE49-F238E27FC236}">
                <a16:creationId xmlns:a16="http://schemas.microsoft.com/office/drawing/2014/main" id="{E9D8D982-34D0-774E-15FC-65D7800AAECB}"/>
              </a:ext>
            </a:extLst>
          </p:cNvPr>
          <p:cNvGraphicFramePr>
            <a:graphicFrameLocks noGrp="1"/>
          </p:cNvGraphicFramePr>
          <p:nvPr>
            <p:extLst>
              <p:ext uri="{D42A27DB-BD31-4B8C-83A1-F6EECF244321}">
                <p14:modId xmlns:p14="http://schemas.microsoft.com/office/powerpoint/2010/main" val="647751848"/>
              </p:ext>
            </p:extLst>
          </p:nvPr>
        </p:nvGraphicFramePr>
        <p:xfrm>
          <a:off x="4976428" y="2208112"/>
          <a:ext cx="4267051" cy="2850755"/>
        </p:xfrm>
        <a:graphic>
          <a:graphicData uri="http://schemas.openxmlformats.org/drawingml/2006/table">
            <a:tbl>
              <a:tblPr firstRow="1" bandRow="1">
                <a:tableStyleId>{5C22544A-7EE6-4342-B048-85BDC9FD1C3A}</a:tableStyleId>
              </a:tblPr>
              <a:tblGrid>
                <a:gridCol w="2129075">
                  <a:extLst>
                    <a:ext uri="{9D8B030D-6E8A-4147-A177-3AD203B41FA5}">
                      <a16:colId xmlns:a16="http://schemas.microsoft.com/office/drawing/2014/main" val="2578353368"/>
                    </a:ext>
                  </a:extLst>
                </a:gridCol>
                <a:gridCol w="2137976">
                  <a:extLst>
                    <a:ext uri="{9D8B030D-6E8A-4147-A177-3AD203B41FA5}">
                      <a16:colId xmlns:a16="http://schemas.microsoft.com/office/drawing/2014/main" val="4272785121"/>
                    </a:ext>
                  </a:extLst>
                </a:gridCol>
              </a:tblGrid>
              <a:tr h="966545">
                <a:tc>
                  <a:txBody>
                    <a:bodyPr/>
                    <a:lstStyle/>
                    <a:p>
                      <a:pPr algn="ctr" fontAlgn="t"/>
                      <a:r>
                        <a:rPr lang="en-US" sz="2000" b="1" dirty="0">
                          <a:effectLst/>
                          <a:latin typeface="Arial" panose="020B0604020202020204" pitchFamily="34" charset="0"/>
                          <a:cs typeface="Arial" panose="020B0604020202020204" pitchFamily="34" charset="0"/>
                        </a:rPr>
                        <a:t>Child's age</a:t>
                      </a:r>
                    </a:p>
                  </a:txBody>
                  <a:tcPr marR="228600" marT="152400" marB="152400"/>
                </a:tc>
                <a:tc>
                  <a:txBody>
                    <a:bodyPr/>
                    <a:lstStyle/>
                    <a:p>
                      <a:pPr algn="ctr" fontAlgn="t"/>
                      <a:r>
                        <a:rPr lang="en-US" sz="2000" b="1" dirty="0">
                          <a:effectLst/>
                          <a:latin typeface="Arial" panose="020B0604020202020204" pitchFamily="34" charset="0"/>
                          <a:cs typeface="Arial" panose="020B0604020202020204" pitchFamily="34" charset="0"/>
                        </a:rPr>
                        <a:t>Vaccine</a:t>
                      </a:r>
                    </a:p>
                  </a:txBody>
                  <a:tcPr marT="152400" marB="152400"/>
                </a:tc>
                <a:extLst>
                  <a:ext uri="{0D108BD9-81ED-4DB2-BD59-A6C34878D82A}">
                    <a16:rowId xmlns:a16="http://schemas.microsoft.com/office/drawing/2014/main" val="4217382903"/>
                  </a:ext>
                </a:extLst>
              </a:tr>
              <a:tr h="948844">
                <a:tc>
                  <a:txBody>
                    <a:bodyPr/>
                    <a:lstStyle/>
                    <a:p>
                      <a:pPr algn="ctr" fontAlgn="t"/>
                      <a:r>
                        <a:rPr lang="en-US" sz="1600" dirty="0">
                          <a:effectLst/>
                          <a:latin typeface="Arial" panose="020B0604020202020204" pitchFamily="34" charset="0"/>
                          <a:cs typeface="Arial" panose="020B0604020202020204" pitchFamily="34" charset="0"/>
                        </a:rPr>
                        <a:t>1 year</a:t>
                      </a:r>
                    </a:p>
                  </a:txBody>
                  <a:tcPr marR="228600" marT="152400" marB="152400"/>
                </a:tc>
                <a:tc>
                  <a:txBody>
                    <a:bodyPr/>
                    <a:lstStyle/>
                    <a:p>
                      <a:pPr algn="ctr" fontAlgn="t"/>
                      <a:r>
                        <a:rPr lang="en-US" sz="1600" dirty="0">
                          <a:effectLst/>
                          <a:latin typeface="Arial" panose="020B0604020202020204" pitchFamily="34" charset="0"/>
                          <a:cs typeface="Arial" panose="020B0604020202020204" pitchFamily="34" charset="0"/>
                        </a:rPr>
                        <a:t>MMR (1st dose)</a:t>
                      </a:r>
                    </a:p>
                  </a:txBody>
                  <a:tcPr marT="152400" marB="152400"/>
                </a:tc>
                <a:extLst>
                  <a:ext uri="{0D108BD9-81ED-4DB2-BD59-A6C34878D82A}">
                    <a16:rowId xmlns:a16="http://schemas.microsoft.com/office/drawing/2014/main" val="3604991914"/>
                  </a:ext>
                </a:extLst>
              </a:tr>
              <a:tr h="935366">
                <a:tc>
                  <a:txBody>
                    <a:bodyPr/>
                    <a:lstStyle/>
                    <a:p>
                      <a:pPr algn="ctr" fontAlgn="t"/>
                      <a:r>
                        <a:rPr lang="en-US" sz="1600" dirty="0">
                          <a:effectLst/>
                          <a:latin typeface="Arial" panose="020B0604020202020204" pitchFamily="34" charset="0"/>
                          <a:cs typeface="Arial" panose="020B0604020202020204" pitchFamily="34" charset="0"/>
                        </a:rPr>
                        <a:t>3 years and 4 months</a:t>
                      </a:r>
                    </a:p>
                  </a:txBody>
                  <a:tcPr marR="228600" marT="152400" marB="152400"/>
                </a:tc>
                <a:tc>
                  <a:txBody>
                    <a:bodyPr/>
                    <a:lstStyle/>
                    <a:p>
                      <a:pPr algn="ctr" fontAlgn="t"/>
                      <a:r>
                        <a:rPr lang="en-US" sz="1600" dirty="0">
                          <a:effectLst/>
                          <a:latin typeface="Arial" panose="020B0604020202020204" pitchFamily="34" charset="0"/>
                          <a:cs typeface="Arial" panose="020B0604020202020204" pitchFamily="34" charset="0"/>
                        </a:rPr>
                        <a:t>MMR (2nd dose)</a:t>
                      </a:r>
                    </a:p>
                  </a:txBody>
                  <a:tcPr marT="152400" marB="152400"/>
                </a:tc>
                <a:extLst>
                  <a:ext uri="{0D108BD9-81ED-4DB2-BD59-A6C34878D82A}">
                    <a16:rowId xmlns:a16="http://schemas.microsoft.com/office/drawing/2014/main" val="2013766539"/>
                  </a:ext>
                </a:extLst>
              </a:tr>
            </a:tbl>
          </a:graphicData>
        </a:graphic>
      </p:graphicFrame>
      <p:grpSp>
        <p:nvGrpSpPr>
          <p:cNvPr id="2" name="Group 1">
            <a:extLst>
              <a:ext uri="{FF2B5EF4-FFF2-40B4-BE49-F238E27FC236}">
                <a16:creationId xmlns:a16="http://schemas.microsoft.com/office/drawing/2014/main" id="{B4825A15-E1C1-4E6C-5664-3DAFCACB51CC}"/>
              </a:ext>
            </a:extLst>
          </p:cNvPr>
          <p:cNvGrpSpPr/>
          <p:nvPr/>
        </p:nvGrpSpPr>
        <p:grpSpPr>
          <a:xfrm>
            <a:off x="-104774" y="6908484"/>
            <a:ext cx="10296524" cy="425772"/>
            <a:chOff x="-597882" y="6048462"/>
            <a:chExt cx="9814514" cy="405840"/>
          </a:xfrm>
        </p:grpSpPr>
        <p:sp>
          <p:nvSpPr>
            <p:cNvPr id="3" name="Rectangle 2">
              <a:extLst>
                <a:ext uri="{FF2B5EF4-FFF2-40B4-BE49-F238E27FC236}">
                  <a16:creationId xmlns:a16="http://schemas.microsoft.com/office/drawing/2014/main" id="{ECC222B1-28CC-245F-B9A3-2415AFF0D47D}"/>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9" name="TextBox 8">
              <a:extLst>
                <a:ext uri="{FF2B5EF4-FFF2-40B4-BE49-F238E27FC236}">
                  <a16:creationId xmlns:a16="http://schemas.microsoft.com/office/drawing/2014/main" id="{CC34A4D4-246B-652F-3475-D1B4FFFBAE9E}"/>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13" name="Rectangle 12">
              <a:extLst>
                <a:ext uri="{FF2B5EF4-FFF2-40B4-BE49-F238E27FC236}">
                  <a16:creationId xmlns:a16="http://schemas.microsoft.com/office/drawing/2014/main" id="{426CD1D1-F698-27F8-04EF-61D41E243EBB}"/>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14" name="TextBox 13">
              <a:extLst>
                <a:ext uri="{FF2B5EF4-FFF2-40B4-BE49-F238E27FC236}">
                  <a16:creationId xmlns:a16="http://schemas.microsoft.com/office/drawing/2014/main" id="{28A20A95-70E7-7581-FB4D-BA32B08CB565}"/>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15" name="Rectangle 14">
            <a:extLst>
              <a:ext uri="{FF2B5EF4-FFF2-40B4-BE49-F238E27FC236}">
                <a16:creationId xmlns:a16="http://schemas.microsoft.com/office/drawing/2014/main" id="{2D7392CD-2FD9-2369-CE95-F6EA524A8D3F}"/>
              </a:ext>
            </a:extLst>
          </p:cNvPr>
          <p:cNvSpPr/>
          <p:nvPr/>
        </p:nvSpPr>
        <p:spPr>
          <a:xfrm>
            <a:off x="9293246" y="6923777"/>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4</a:t>
            </a:r>
          </a:p>
        </p:txBody>
      </p:sp>
      <p:sp>
        <p:nvSpPr>
          <p:cNvPr id="8" name="TextBox 7">
            <a:extLst>
              <a:ext uri="{FF2B5EF4-FFF2-40B4-BE49-F238E27FC236}">
                <a16:creationId xmlns:a16="http://schemas.microsoft.com/office/drawing/2014/main" id="{099100A3-1CDC-3D7D-95FE-FF1438BCB678}"/>
              </a:ext>
            </a:extLst>
          </p:cNvPr>
          <p:cNvSpPr txBox="1"/>
          <p:nvPr/>
        </p:nvSpPr>
        <p:spPr>
          <a:xfrm>
            <a:off x="8384353" y="6477528"/>
            <a:ext cx="1409443" cy="369332"/>
          </a:xfrm>
          <a:prstGeom prst="rect">
            <a:avLst/>
          </a:prstGeom>
          <a:noFill/>
        </p:spPr>
        <p:txBody>
          <a:bodyPr wrap="square" rtlCol="0">
            <a:spAutoFit/>
          </a:bodyPr>
          <a:lstStyle/>
          <a:p>
            <a:r>
              <a:rPr lang="en-GB" dirty="0">
                <a:hlinkClick r:id="rId6"/>
              </a:rPr>
              <a:t>Source: NHS</a:t>
            </a:r>
            <a:endParaRPr lang="en-GB" dirty="0"/>
          </a:p>
        </p:txBody>
      </p:sp>
    </p:spTree>
    <p:extLst>
      <p:ext uri="{BB962C8B-B14F-4D97-AF65-F5344CB8AC3E}">
        <p14:creationId xmlns:p14="http://schemas.microsoft.com/office/powerpoint/2010/main" val="724113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E99BC73-59F5-4F76-8D08-9C798EC95AA4}"/>
              </a:ext>
            </a:extLst>
          </p:cNvPr>
          <p:cNvSpPr txBox="1"/>
          <p:nvPr/>
        </p:nvSpPr>
        <p:spPr>
          <a:xfrm>
            <a:off x="9444971" y="6946093"/>
            <a:ext cx="231815" cy="246221"/>
          </a:xfrm>
          <a:prstGeom prst="rect">
            <a:avLst/>
          </a:prstGeom>
          <a:noFill/>
        </p:spPr>
        <p:txBody>
          <a:bodyPr wrap="square" rtlCol="0">
            <a:spAutoFit/>
          </a:bodyPr>
          <a:lstStyle/>
          <a:p>
            <a:r>
              <a:rPr lang="en-GB" sz="1000" dirty="0">
                <a:solidFill>
                  <a:schemeClr val="bg1"/>
                </a:solidFill>
                <a:latin typeface="Source Sans Pro" panose="020B0503030403020204" pitchFamily="34" charset="0"/>
                <a:ea typeface="Source Sans Pro" panose="020B0503030403020204" pitchFamily="34" charset="0"/>
              </a:rPr>
              <a:t>2</a:t>
            </a:r>
            <a:endParaRPr lang="en-GB" sz="1400" dirty="0">
              <a:solidFill>
                <a:schemeClr val="bg1"/>
              </a:solidFill>
              <a:latin typeface="Source Sans Pro" panose="020B0503030403020204" pitchFamily="34" charset="0"/>
              <a:ea typeface="Source Sans Pro" panose="020B0503030403020204" pitchFamily="34" charset="0"/>
            </a:endParaRPr>
          </a:p>
        </p:txBody>
      </p:sp>
      <p:sp>
        <p:nvSpPr>
          <p:cNvPr id="56" name="TextBox 55">
            <a:extLst>
              <a:ext uri="{FF2B5EF4-FFF2-40B4-BE49-F238E27FC236}">
                <a16:creationId xmlns:a16="http://schemas.microsoft.com/office/drawing/2014/main" id="{8EFC4FC6-6D06-476F-A698-C6EF70B90602}"/>
              </a:ext>
            </a:extLst>
          </p:cNvPr>
          <p:cNvSpPr txBox="1"/>
          <p:nvPr/>
        </p:nvSpPr>
        <p:spPr>
          <a:xfrm>
            <a:off x="254316"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7" name="TextBox 56">
            <a:extLst>
              <a:ext uri="{FF2B5EF4-FFF2-40B4-BE49-F238E27FC236}">
                <a16:creationId xmlns:a16="http://schemas.microsoft.com/office/drawing/2014/main" id="{E0CD7E06-F5E2-4E37-8756-276B43FD0443}"/>
              </a:ext>
            </a:extLst>
          </p:cNvPr>
          <p:cNvSpPr txBox="1"/>
          <p:nvPr/>
        </p:nvSpPr>
        <p:spPr>
          <a:xfrm>
            <a:off x="1829479" y="17059"/>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8" name="TextBox 57">
            <a:extLst>
              <a:ext uri="{FF2B5EF4-FFF2-40B4-BE49-F238E27FC236}">
                <a16:creationId xmlns:a16="http://schemas.microsoft.com/office/drawing/2014/main" id="{92E1EC32-D384-4ACD-AE8D-D1DE2E194351}"/>
              </a:ext>
            </a:extLst>
          </p:cNvPr>
          <p:cNvSpPr txBox="1"/>
          <p:nvPr/>
        </p:nvSpPr>
        <p:spPr>
          <a:xfrm>
            <a:off x="3566986" y="28105"/>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59" name="TextBox 58">
            <a:extLst>
              <a:ext uri="{FF2B5EF4-FFF2-40B4-BE49-F238E27FC236}">
                <a16:creationId xmlns:a16="http://schemas.microsoft.com/office/drawing/2014/main" id="{28E216F4-1D22-44A9-8CED-5F68720DC3F9}"/>
              </a:ext>
            </a:extLst>
          </p:cNvPr>
          <p:cNvSpPr txBox="1"/>
          <p:nvPr/>
        </p:nvSpPr>
        <p:spPr>
          <a:xfrm>
            <a:off x="5248379" y="10183"/>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0" name="TextBox 59">
            <a:extLst>
              <a:ext uri="{FF2B5EF4-FFF2-40B4-BE49-F238E27FC236}">
                <a16:creationId xmlns:a16="http://schemas.microsoft.com/office/drawing/2014/main" id="{C8BCA442-1DAC-455B-BCFA-383849B8CB7C}"/>
              </a:ext>
            </a:extLst>
          </p:cNvPr>
          <p:cNvSpPr txBox="1"/>
          <p:nvPr/>
        </p:nvSpPr>
        <p:spPr>
          <a:xfrm>
            <a:off x="6941081" y="17717"/>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sp>
        <p:nvSpPr>
          <p:cNvPr id="61" name="TextBox 60">
            <a:extLst>
              <a:ext uri="{FF2B5EF4-FFF2-40B4-BE49-F238E27FC236}">
                <a16:creationId xmlns:a16="http://schemas.microsoft.com/office/drawing/2014/main" id="{010561B8-1492-4F94-B449-7ED175434516}"/>
              </a:ext>
            </a:extLst>
          </p:cNvPr>
          <p:cNvSpPr txBox="1"/>
          <p:nvPr/>
        </p:nvSpPr>
        <p:spPr>
          <a:xfrm>
            <a:off x="8680134" y="10182"/>
            <a:ext cx="1181100" cy="276999"/>
          </a:xfrm>
          <a:prstGeom prst="rect">
            <a:avLst/>
          </a:prstGeom>
          <a:noFill/>
        </p:spPr>
        <p:txBody>
          <a:bodyPr wrap="square" rtlCol="0">
            <a:spAutoFit/>
          </a:bodyPr>
          <a:lstStyle/>
          <a:p>
            <a:r>
              <a:rPr lang="en-GB" sz="1200" dirty="0">
                <a:solidFill>
                  <a:schemeClr val="bg1"/>
                </a:solidFill>
                <a:latin typeface="Source Sans Pro" panose="020B0503030403020204" pitchFamily="34" charset="0"/>
              </a:rPr>
              <a:t>Introduction</a:t>
            </a:r>
          </a:p>
        </p:txBody>
      </p:sp>
      <p:grpSp>
        <p:nvGrpSpPr>
          <p:cNvPr id="63" name="Group 62">
            <a:extLst>
              <a:ext uri="{FF2B5EF4-FFF2-40B4-BE49-F238E27FC236}">
                <a16:creationId xmlns:a16="http://schemas.microsoft.com/office/drawing/2014/main" id="{CF174B1E-C32E-4692-90A3-B33FE4B7A8AC}"/>
              </a:ext>
            </a:extLst>
          </p:cNvPr>
          <p:cNvGrpSpPr/>
          <p:nvPr/>
        </p:nvGrpSpPr>
        <p:grpSpPr>
          <a:xfrm>
            <a:off x="258955" y="1330466"/>
            <a:ext cx="7965820" cy="5208734"/>
            <a:chOff x="1543355" y="1498371"/>
            <a:chExt cx="7965820" cy="4814872"/>
          </a:xfrm>
        </p:grpSpPr>
        <p:sp>
          <p:nvSpPr>
            <p:cNvPr id="66" name="TextBox 65">
              <a:extLst>
                <a:ext uri="{FF2B5EF4-FFF2-40B4-BE49-F238E27FC236}">
                  <a16:creationId xmlns:a16="http://schemas.microsoft.com/office/drawing/2014/main" id="{C5198B58-3060-4E49-9130-4F2A6C99C109}"/>
                </a:ext>
              </a:extLst>
            </p:cNvPr>
            <p:cNvSpPr txBox="1"/>
            <p:nvPr/>
          </p:nvSpPr>
          <p:spPr>
            <a:xfrm>
              <a:off x="1556027" y="3308976"/>
              <a:ext cx="2525480" cy="369332"/>
            </a:xfrm>
            <a:prstGeom prst="rect">
              <a:avLst/>
            </a:prstGeom>
            <a:noFill/>
          </p:spPr>
          <p:txBody>
            <a:bodyPr wrap="square" lIns="91440" tIns="45720" rIns="91440" bIns="45720" rtlCol="0" anchor="t">
              <a:spAutoFit/>
            </a:bodyPr>
            <a:lstStyle/>
            <a:p>
              <a:endParaRPr lang="en-GB" dirty="0">
                <a:solidFill>
                  <a:srgbClr val="000000"/>
                </a:solidFill>
                <a:cs typeface="Calibri"/>
              </a:endParaRPr>
            </a:p>
          </p:txBody>
        </p:sp>
        <p:cxnSp>
          <p:nvCxnSpPr>
            <p:cNvPr id="70" name="Straight Connector 69">
              <a:extLst>
                <a:ext uri="{FF2B5EF4-FFF2-40B4-BE49-F238E27FC236}">
                  <a16:creationId xmlns:a16="http://schemas.microsoft.com/office/drawing/2014/main" id="{19C42C98-BB32-4DD1-B64C-3629A92000A8}"/>
                </a:ext>
              </a:extLst>
            </p:cNvPr>
            <p:cNvCxnSpPr>
              <a:cxnSpLocks/>
            </p:cNvCxnSpPr>
            <p:nvPr/>
          </p:nvCxnSpPr>
          <p:spPr>
            <a:xfrm flipH="1">
              <a:off x="4895736" y="1498371"/>
              <a:ext cx="72739" cy="4814872"/>
            </a:xfrm>
            <a:prstGeom prst="line">
              <a:avLst/>
            </a:prstGeom>
            <a:ln>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ED6C43F-56A2-49B8-ABA3-39CD69508393}"/>
                </a:ext>
              </a:extLst>
            </p:cNvPr>
            <p:cNvSpPr txBox="1"/>
            <p:nvPr/>
          </p:nvSpPr>
          <p:spPr>
            <a:xfrm>
              <a:off x="1543355" y="4879343"/>
              <a:ext cx="2851656" cy="369855"/>
            </a:xfrm>
            <a:prstGeom prst="rect">
              <a:avLst/>
            </a:prstGeom>
            <a:noFill/>
          </p:spPr>
          <p:txBody>
            <a:bodyPr wrap="square" lIns="91440" tIns="45720" rIns="91440" bIns="45720" rtlCol="0" anchor="t">
              <a:spAutoFit/>
            </a:bodyPr>
            <a:lstStyle/>
            <a:p>
              <a:endParaRPr lang="en-GB" sz="2000" dirty="0">
                <a:cs typeface="Calibri"/>
              </a:endParaRPr>
            </a:p>
          </p:txBody>
        </p:sp>
        <p:sp>
          <p:nvSpPr>
            <p:cNvPr id="90" name="TextBox 89">
              <a:extLst>
                <a:ext uri="{FF2B5EF4-FFF2-40B4-BE49-F238E27FC236}">
                  <a16:creationId xmlns:a16="http://schemas.microsoft.com/office/drawing/2014/main" id="{67F49E05-4B08-4D87-8502-78D7D63AD52C}"/>
                </a:ext>
              </a:extLst>
            </p:cNvPr>
            <p:cNvSpPr txBox="1"/>
            <p:nvPr/>
          </p:nvSpPr>
          <p:spPr>
            <a:xfrm>
              <a:off x="5765391" y="5033573"/>
              <a:ext cx="3743784" cy="483656"/>
            </a:xfrm>
            <a:prstGeom prst="rect">
              <a:avLst/>
            </a:prstGeom>
            <a:noFill/>
          </p:spPr>
          <p:txBody>
            <a:bodyPr wrap="square" lIns="91440" tIns="45720" rIns="91440" bIns="45720" rtlCol="0" anchor="t">
              <a:spAutoFit/>
            </a:bodyPr>
            <a:lstStyle/>
            <a:p>
              <a:endParaRPr lang="en-GB" sz="2800" b="1" dirty="0">
                <a:solidFill>
                  <a:srgbClr val="A00054"/>
                </a:solidFill>
                <a:cs typeface="Calibri"/>
              </a:endParaRPr>
            </a:p>
          </p:txBody>
        </p:sp>
      </p:grpSp>
      <p:sp>
        <p:nvSpPr>
          <p:cNvPr id="94" name="TextBox 93">
            <a:extLst>
              <a:ext uri="{FF2B5EF4-FFF2-40B4-BE49-F238E27FC236}">
                <a16:creationId xmlns:a16="http://schemas.microsoft.com/office/drawing/2014/main" id="{396A47D8-69B4-4895-8E5C-9A5910ACB974}"/>
              </a:ext>
            </a:extLst>
          </p:cNvPr>
          <p:cNvSpPr txBox="1"/>
          <p:nvPr/>
        </p:nvSpPr>
        <p:spPr>
          <a:xfrm>
            <a:off x="410509" y="497220"/>
            <a:ext cx="4565919" cy="720177"/>
          </a:xfrm>
          <a:prstGeom prst="rect">
            <a:avLst/>
          </a:prstGeom>
          <a:noFill/>
        </p:spPr>
        <p:txBody>
          <a:bodyPr wrap="square" rtlCol="0">
            <a:spAutoFit/>
          </a:bodyPr>
          <a:lstStyle/>
          <a:p>
            <a:r>
              <a:rPr lang="en-GB" sz="4000" b="1" dirty="0">
                <a:solidFill>
                  <a:srgbClr val="003893"/>
                </a:solidFill>
                <a:latin typeface="Arial" panose="020B0604020202020204" pitchFamily="34" charset="0"/>
                <a:ea typeface="Source Sans Pro" panose="020B0503030403020204" pitchFamily="34" charset="0"/>
                <a:cs typeface="Arial" panose="020B0604020202020204" pitchFamily="34" charset="0"/>
              </a:rPr>
              <a:t>MMR Facts</a:t>
            </a:r>
          </a:p>
        </p:txBody>
      </p:sp>
      <p:sp>
        <p:nvSpPr>
          <p:cNvPr id="4" name="TextBox 3">
            <a:extLst>
              <a:ext uri="{FF2B5EF4-FFF2-40B4-BE49-F238E27FC236}">
                <a16:creationId xmlns:a16="http://schemas.microsoft.com/office/drawing/2014/main" id="{CC600BA5-CD42-E03B-F506-4B3CB085EB4A}"/>
              </a:ext>
            </a:extLst>
          </p:cNvPr>
          <p:cNvSpPr txBox="1"/>
          <p:nvPr/>
        </p:nvSpPr>
        <p:spPr>
          <a:xfrm>
            <a:off x="627225" y="1141082"/>
            <a:ext cx="3137020" cy="6278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a:p>
            <a:r>
              <a:rPr lang="en-US" sz="1400" b="1" dirty="0">
                <a:solidFill>
                  <a:srgbClr val="212B32"/>
                </a:solidFill>
                <a:latin typeface="Arial" panose="020B0604020202020204" pitchFamily="34" charset="0"/>
                <a:ea typeface="+mn-lt"/>
                <a:cs typeface="Arial" panose="020B0604020202020204" pitchFamily="34" charset="0"/>
              </a:rPr>
              <a:t>Why are babies given the MMR vaccine at 1 year, plus 3 years and 4 months?</a:t>
            </a:r>
          </a:p>
          <a:p>
            <a:endParaRPr lang="en-US" b="1" dirty="0"/>
          </a:p>
          <a:p>
            <a:r>
              <a:rPr lang="en-US" sz="1400" b="1" dirty="0">
                <a:solidFill>
                  <a:srgbClr val="212B32"/>
                </a:solidFill>
                <a:latin typeface="Arial" panose="020B0604020202020204" pitchFamily="34" charset="0"/>
                <a:cs typeface="Arial" panose="020B0604020202020204" pitchFamily="34" charset="0"/>
              </a:rPr>
              <a:t>MMR at 1 year</a:t>
            </a:r>
            <a:endParaRPr lang="en-US" sz="1400" dirty="0">
              <a:latin typeface="Arial" panose="020B0604020202020204" pitchFamily="34" charset="0"/>
              <a:cs typeface="Arial" panose="020B0604020202020204" pitchFamily="34" charset="0"/>
            </a:endParaRPr>
          </a:p>
          <a:p>
            <a:r>
              <a:rPr lang="en-US" sz="1400" dirty="0">
                <a:solidFill>
                  <a:srgbClr val="212B32"/>
                </a:solidFill>
                <a:latin typeface="Arial" panose="020B0604020202020204" pitchFamily="34" charset="0"/>
                <a:ea typeface="+mn-lt"/>
                <a:cs typeface="Arial" panose="020B0604020202020204" pitchFamily="34" charset="0"/>
              </a:rPr>
              <a:t>Newborn babies have antibodies passed on from their mother at birth. This helps protect them for a short time against measles, mumps and rubella.</a:t>
            </a:r>
            <a:endParaRPr lang="en-US" dirty="0">
              <a:latin typeface="Arial" panose="020B0604020202020204" pitchFamily="34" charset="0"/>
              <a:ea typeface="+mn-lt"/>
              <a:cs typeface="Arial" panose="020B0604020202020204" pitchFamily="34" charset="0"/>
            </a:endParaRPr>
          </a:p>
          <a:p>
            <a:r>
              <a:rPr lang="en-US" sz="1400" dirty="0">
                <a:solidFill>
                  <a:srgbClr val="212B32"/>
                </a:solidFill>
                <a:latin typeface="Arial" panose="020B0604020202020204" pitchFamily="34" charset="0"/>
                <a:ea typeface="+mn-lt"/>
                <a:cs typeface="Arial" panose="020B0604020202020204" pitchFamily="34" charset="0"/>
              </a:rPr>
              <a:t>These antibodies make the MMR vaccine less effective if it's given to a newborn.</a:t>
            </a:r>
            <a:endParaRPr lang="en-US" dirty="0">
              <a:latin typeface="Arial" panose="020B0604020202020204" pitchFamily="34" charset="0"/>
              <a:ea typeface="+mn-lt"/>
              <a:cs typeface="Arial" panose="020B0604020202020204" pitchFamily="34" charset="0"/>
            </a:endParaRPr>
          </a:p>
          <a:p>
            <a:r>
              <a:rPr lang="en-US" sz="1400" dirty="0">
                <a:solidFill>
                  <a:srgbClr val="212B32"/>
                </a:solidFill>
                <a:latin typeface="Arial" panose="020B0604020202020204" pitchFamily="34" charset="0"/>
                <a:ea typeface="+mn-lt"/>
                <a:cs typeface="Arial" panose="020B0604020202020204" pitchFamily="34" charset="0"/>
              </a:rPr>
              <a:t>By the time a child is 1 year old, the antibodies are almost gone, and the MMR vaccine will be effective.</a:t>
            </a:r>
          </a:p>
          <a:p>
            <a:endParaRPr lang="en-US" sz="1600" dirty="0">
              <a:latin typeface="Arial" panose="020B0604020202020204" pitchFamily="34" charset="0"/>
              <a:ea typeface="+mn-lt"/>
              <a:cs typeface="Arial" panose="020B0604020202020204" pitchFamily="34" charset="0"/>
            </a:endParaRPr>
          </a:p>
          <a:p>
            <a:r>
              <a:rPr lang="en-US" sz="1400" b="1" dirty="0">
                <a:solidFill>
                  <a:srgbClr val="212B32"/>
                </a:solidFill>
                <a:latin typeface="Arial" panose="020B0604020202020204" pitchFamily="34" charset="0"/>
                <a:cs typeface="Arial" panose="020B0604020202020204" pitchFamily="34" charset="0"/>
              </a:rPr>
              <a:t>MMR at 3 years and 4 months</a:t>
            </a:r>
            <a:endParaRPr lang="en-US" sz="1400" dirty="0">
              <a:latin typeface="Arial" panose="020B0604020202020204" pitchFamily="34" charset="0"/>
              <a:cs typeface="Arial" panose="020B0604020202020204" pitchFamily="34" charset="0"/>
            </a:endParaRPr>
          </a:p>
          <a:p>
            <a:r>
              <a:rPr lang="en-US" sz="1200" dirty="0">
                <a:solidFill>
                  <a:srgbClr val="212B32"/>
                </a:solidFill>
                <a:latin typeface="Arial" panose="020B0604020202020204" pitchFamily="34" charset="0"/>
                <a:ea typeface="+mn-lt"/>
                <a:cs typeface="Arial" panose="020B0604020202020204" pitchFamily="34" charset="0"/>
              </a:rPr>
              <a:t>The 2nd dose is given at around 3 years and 4 months, before a child starts school.</a:t>
            </a:r>
            <a:endParaRPr lang="en-US" sz="1200" dirty="0">
              <a:latin typeface="Arial" panose="020B0604020202020204" pitchFamily="34" charset="0"/>
              <a:ea typeface="+mn-lt"/>
              <a:cs typeface="Arial" panose="020B0604020202020204" pitchFamily="34" charset="0"/>
            </a:endParaRPr>
          </a:p>
          <a:p>
            <a:r>
              <a:rPr lang="en-US" sz="1200" dirty="0">
                <a:solidFill>
                  <a:srgbClr val="212B32"/>
                </a:solidFill>
                <a:latin typeface="Arial" panose="020B0604020202020204" pitchFamily="34" charset="0"/>
                <a:ea typeface="+mn-lt"/>
                <a:cs typeface="Arial" panose="020B0604020202020204" pitchFamily="34" charset="0"/>
              </a:rPr>
              <a:t>Having both doses gives long-lasting protection against measles, mumps and rubella.</a:t>
            </a:r>
            <a:endParaRPr lang="en-US" sz="1200" dirty="0">
              <a:latin typeface="Arial" panose="020B0604020202020204" pitchFamily="34" charset="0"/>
              <a:ea typeface="+mn-lt"/>
              <a:cs typeface="Arial" panose="020B0604020202020204" pitchFamily="34" charset="0"/>
            </a:endParaRPr>
          </a:p>
          <a:p>
            <a:endParaRPr lang="en-US" sz="1400" dirty="0">
              <a:solidFill>
                <a:srgbClr val="212B32"/>
              </a:solidFill>
              <a:cs typeface="Calibri"/>
            </a:endParaRPr>
          </a:p>
          <a:p>
            <a:endParaRPr lang="en-US" sz="1400" dirty="0">
              <a:solidFill>
                <a:srgbClr val="212B32"/>
              </a:solidFill>
              <a:cs typeface="Calibri"/>
            </a:endParaRPr>
          </a:p>
          <a:p>
            <a:endParaRPr lang="en-GB" sz="1000" dirty="0">
              <a:cs typeface="Calibri"/>
            </a:endParaRPr>
          </a:p>
          <a:p>
            <a:endParaRPr lang="en-GB" sz="1000" dirty="0">
              <a:cs typeface="Calibri"/>
            </a:endParaRPr>
          </a:p>
          <a:p>
            <a:endParaRPr lang="en-US" dirty="0">
              <a:cs typeface="Calibri"/>
            </a:endParaRPr>
          </a:p>
        </p:txBody>
      </p:sp>
      <p:sp>
        <p:nvSpPr>
          <p:cNvPr id="2" name="TextBox 1">
            <a:extLst>
              <a:ext uri="{FF2B5EF4-FFF2-40B4-BE49-F238E27FC236}">
                <a16:creationId xmlns:a16="http://schemas.microsoft.com/office/drawing/2014/main" id="{00253BF1-F071-43F6-FCFB-2C14D9922BA7}"/>
              </a:ext>
            </a:extLst>
          </p:cNvPr>
          <p:cNvSpPr txBox="1"/>
          <p:nvPr/>
        </p:nvSpPr>
        <p:spPr>
          <a:xfrm>
            <a:off x="3826181" y="1395447"/>
            <a:ext cx="323828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panose="020B0604020202020204" pitchFamily="34" charset="0"/>
                <a:cs typeface="Arial" panose="020B0604020202020204" pitchFamily="34" charset="0"/>
              </a:rPr>
              <a:t>Is the MMR vaccine ever given to babies earlier? </a:t>
            </a:r>
          </a:p>
          <a:p>
            <a:endParaRPr lang="en-US" sz="1600" dirty="0">
              <a:cs typeface="Calibri"/>
            </a:endParaRPr>
          </a:p>
          <a:p>
            <a:r>
              <a:rPr lang="en-US" sz="1400" dirty="0">
                <a:latin typeface="Arial" panose="020B0604020202020204" pitchFamily="34" charset="0"/>
                <a:cs typeface="Arial" panose="020B0604020202020204" pitchFamily="34" charset="0"/>
              </a:rPr>
              <a:t>Babies over 6 months old are sometimes given the MMR vaccine earlier than usual if:</a:t>
            </a:r>
          </a:p>
          <a:p>
            <a:pPr>
              <a:buChar char="•"/>
            </a:pPr>
            <a:r>
              <a:rPr lang="en-US" sz="1400" dirty="0">
                <a:latin typeface="Arial" panose="020B0604020202020204" pitchFamily="34" charset="0"/>
                <a:cs typeface="Arial" panose="020B0604020202020204" pitchFamily="34" charset="0"/>
              </a:rPr>
              <a:t> they may have been exposed to the measles virus</a:t>
            </a:r>
          </a:p>
          <a:p>
            <a:pPr>
              <a:buChar char="•"/>
            </a:pPr>
            <a:r>
              <a:rPr lang="en-US" sz="1400" dirty="0">
                <a:latin typeface="Arial" panose="020B0604020202020204" pitchFamily="34" charset="0"/>
                <a:cs typeface="Arial" panose="020B0604020202020204" pitchFamily="34" charset="0"/>
              </a:rPr>
              <a:t> there is an outbreak of measles</a:t>
            </a:r>
          </a:p>
          <a:p>
            <a:pPr>
              <a:buChar char="•"/>
            </a:pPr>
            <a:r>
              <a:rPr lang="en-US" sz="1400" dirty="0">
                <a:latin typeface="Arial" panose="020B0604020202020204" pitchFamily="34" charset="0"/>
                <a:cs typeface="Arial" panose="020B0604020202020204" pitchFamily="34" charset="0"/>
              </a:rPr>
              <a:t> they are travelling abroad to a country where measles is common</a:t>
            </a:r>
          </a:p>
          <a:p>
            <a:r>
              <a:rPr lang="en-US" sz="1400" dirty="0">
                <a:latin typeface="Arial" panose="020B0604020202020204" pitchFamily="34" charset="0"/>
                <a:cs typeface="Arial" panose="020B0604020202020204" pitchFamily="34" charset="0"/>
              </a:rPr>
              <a:t>The 2 usual doses of MMR will still be needed when they're older to ensure full protection.</a:t>
            </a:r>
          </a:p>
          <a:p>
            <a:endParaRPr lang="en-US" dirty="0"/>
          </a:p>
        </p:txBody>
      </p:sp>
      <p:cxnSp>
        <p:nvCxnSpPr>
          <p:cNvPr id="14" name="Straight Connector 13">
            <a:extLst>
              <a:ext uri="{FF2B5EF4-FFF2-40B4-BE49-F238E27FC236}">
                <a16:creationId xmlns:a16="http://schemas.microsoft.com/office/drawing/2014/main" id="{5ABDA133-62D0-889F-AC45-2C9C4E6BB5FB}"/>
              </a:ext>
            </a:extLst>
          </p:cNvPr>
          <p:cNvCxnSpPr>
            <a:cxnSpLocks/>
          </p:cNvCxnSpPr>
          <p:nvPr/>
        </p:nvCxnSpPr>
        <p:spPr>
          <a:xfrm flipH="1">
            <a:off x="7001469" y="1381676"/>
            <a:ext cx="72739" cy="5208734"/>
          </a:xfrm>
          <a:prstGeom prst="line">
            <a:avLst/>
          </a:prstGeom>
          <a:ln>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62D3A17-BC33-8E01-6396-FF1863ED6E1A}"/>
              </a:ext>
            </a:extLst>
          </p:cNvPr>
          <p:cNvSpPr txBox="1"/>
          <p:nvPr/>
        </p:nvSpPr>
        <p:spPr>
          <a:xfrm>
            <a:off x="7074208" y="1339770"/>
            <a:ext cx="2937058"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212B32"/>
                </a:solidFill>
                <a:latin typeface="Arial" panose="020B0604020202020204" pitchFamily="34" charset="0"/>
                <a:cs typeface="Arial" panose="020B0604020202020204" pitchFamily="34" charset="0"/>
              </a:rPr>
              <a:t>When older children and adults should have the MMR vaccine.</a:t>
            </a:r>
          </a:p>
          <a:p>
            <a:endParaRPr lang="en-US" sz="1400" b="1" dirty="0">
              <a:solidFill>
                <a:srgbClr val="212B32"/>
              </a:solidFill>
              <a:latin typeface="Arial" panose="020B0604020202020204" pitchFamily="34" charset="0"/>
              <a:cs typeface="Arial" panose="020B0604020202020204" pitchFamily="34" charset="0"/>
            </a:endParaRPr>
          </a:p>
          <a:p>
            <a:r>
              <a:rPr lang="en-US" sz="1400" dirty="0">
                <a:solidFill>
                  <a:srgbClr val="212B32"/>
                </a:solidFill>
                <a:latin typeface="Arial" panose="020B0604020202020204" pitchFamily="34" charset="0"/>
                <a:cs typeface="Arial" panose="020B0604020202020204" pitchFamily="34" charset="0"/>
              </a:rPr>
              <a:t>Anyone who has not had 2 doses of the MMR vaccine should ask their GP surgery for a vaccination appointment.</a:t>
            </a:r>
          </a:p>
          <a:p>
            <a:r>
              <a:rPr lang="en-US" sz="1400" dirty="0">
                <a:solidFill>
                  <a:srgbClr val="212B32"/>
                </a:solidFill>
                <a:latin typeface="Arial" panose="020B0604020202020204" pitchFamily="34" charset="0"/>
                <a:cs typeface="Arial" panose="020B0604020202020204" pitchFamily="34" charset="0"/>
              </a:rPr>
              <a:t>It's important to check you've had both doses if you:</a:t>
            </a:r>
          </a:p>
          <a:p>
            <a:pPr>
              <a:buChar char="•"/>
            </a:pPr>
            <a:r>
              <a:rPr lang="en-US" sz="1400" dirty="0">
                <a:solidFill>
                  <a:srgbClr val="212B32"/>
                </a:solidFill>
                <a:latin typeface="Arial" panose="020B0604020202020204" pitchFamily="34" charset="0"/>
                <a:cs typeface="Arial" panose="020B0604020202020204" pitchFamily="34" charset="0"/>
              </a:rPr>
              <a:t> are about to start college or university</a:t>
            </a:r>
          </a:p>
          <a:p>
            <a:pPr>
              <a:buChar char="•"/>
            </a:pPr>
            <a:r>
              <a:rPr lang="en-US" sz="1400" dirty="0">
                <a:solidFill>
                  <a:srgbClr val="212B32"/>
                </a:solidFill>
                <a:latin typeface="Arial" panose="020B0604020202020204" pitchFamily="34" charset="0"/>
                <a:cs typeface="Arial" panose="020B0604020202020204" pitchFamily="34" charset="0"/>
              </a:rPr>
              <a:t> are going to travel abroad</a:t>
            </a:r>
          </a:p>
          <a:p>
            <a:pPr>
              <a:buChar char="•"/>
            </a:pPr>
            <a:r>
              <a:rPr lang="en-US" sz="1400" dirty="0">
                <a:solidFill>
                  <a:srgbClr val="212B32"/>
                </a:solidFill>
                <a:latin typeface="Arial" panose="020B0604020202020204" pitchFamily="34" charset="0"/>
                <a:cs typeface="Arial" panose="020B0604020202020204" pitchFamily="34" charset="0"/>
              </a:rPr>
              <a:t> are planning a pregnancy</a:t>
            </a:r>
          </a:p>
          <a:p>
            <a:pPr>
              <a:buChar char="•"/>
            </a:pPr>
            <a:r>
              <a:rPr lang="en-US" sz="1400" dirty="0">
                <a:solidFill>
                  <a:srgbClr val="212B32"/>
                </a:solidFill>
                <a:latin typeface="Arial" panose="020B0604020202020204" pitchFamily="34" charset="0"/>
                <a:cs typeface="Arial" panose="020B0604020202020204" pitchFamily="34" charset="0"/>
              </a:rPr>
              <a:t> are a frontline health or social care worker</a:t>
            </a:r>
          </a:p>
          <a:p>
            <a:pPr>
              <a:buChar char="•"/>
            </a:pPr>
            <a:r>
              <a:rPr lang="en-US" sz="1400" dirty="0">
                <a:solidFill>
                  <a:srgbClr val="212B32"/>
                </a:solidFill>
                <a:latin typeface="Arial" panose="020B0604020202020204" pitchFamily="34" charset="0"/>
                <a:cs typeface="Arial" panose="020B0604020202020204" pitchFamily="34" charset="0"/>
              </a:rPr>
              <a:t> were born between 1970 and 1979, as you may have only been vaccinated against measles</a:t>
            </a:r>
          </a:p>
          <a:p>
            <a:pPr>
              <a:buChar char="•"/>
            </a:pPr>
            <a:r>
              <a:rPr lang="en-US" sz="1400" dirty="0">
                <a:solidFill>
                  <a:srgbClr val="212B32"/>
                </a:solidFill>
                <a:latin typeface="Arial" panose="020B0604020202020204" pitchFamily="34" charset="0"/>
                <a:cs typeface="Arial" panose="020B0604020202020204" pitchFamily="34" charset="0"/>
              </a:rPr>
              <a:t> were born between 1980 and 1990, as you may not be protected against mumps.</a:t>
            </a:r>
          </a:p>
        </p:txBody>
      </p:sp>
      <p:grpSp>
        <p:nvGrpSpPr>
          <p:cNvPr id="3" name="Group 2">
            <a:extLst>
              <a:ext uri="{FF2B5EF4-FFF2-40B4-BE49-F238E27FC236}">
                <a16:creationId xmlns:a16="http://schemas.microsoft.com/office/drawing/2014/main" id="{B7393E0F-B749-1C79-0C4E-CBEB55EC8B09}"/>
              </a:ext>
            </a:extLst>
          </p:cNvPr>
          <p:cNvGrpSpPr/>
          <p:nvPr/>
        </p:nvGrpSpPr>
        <p:grpSpPr>
          <a:xfrm>
            <a:off x="-104774" y="6908484"/>
            <a:ext cx="10296524" cy="425772"/>
            <a:chOff x="-597882" y="6048462"/>
            <a:chExt cx="9814514" cy="405840"/>
          </a:xfrm>
        </p:grpSpPr>
        <p:sp>
          <p:nvSpPr>
            <p:cNvPr id="9" name="Rectangle 8">
              <a:extLst>
                <a:ext uri="{FF2B5EF4-FFF2-40B4-BE49-F238E27FC236}">
                  <a16:creationId xmlns:a16="http://schemas.microsoft.com/office/drawing/2014/main" id="{09DE520F-1FB4-3974-639A-8054CDB73CE5}"/>
                </a:ext>
              </a:extLst>
            </p:cNvPr>
            <p:cNvSpPr/>
            <p:nvPr/>
          </p:nvSpPr>
          <p:spPr>
            <a:xfrm>
              <a:off x="-597882" y="6048462"/>
              <a:ext cx="9814514" cy="4058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endParaRPr lang="en-GB" sz="1991"/>
            </a:p>
          </p:txBody>
        </p:sp>
        <p:sp>
          <p:nvSpPr>
            <p:cNvPr id="13" name="TextBox 12">
              <a:extLst>
                <a:ext uri="{FF2B5EF4-FFF2-40B4-BE49-F238E27FC236}">
                  <a16:creationId xmlns:a16="http://schemas.microsoft.com/office/drawing/2014/main" id="{589D0141-CF2B-EE22-0A62-441DBA6161CC}"/>
                </a:ext>
              </a:extLst>
            </p:cNvPr>
            <p:cNvSpPr txBox="1"/>
            <p:nvPr/>
          </p:nvSpPr>
          <p:spPr>
            <a:xfrm>
              <a:off x="-176169" y="6098728"/>
              <a:ext cx="2021748" cy="234083"/>
            </a:xfrm>
            <a:prstGeom prst="rect">
              <a:avLst/>
            </a:prstGeom>
            <a:noFill/>
          </p:spPr>
          <p:txBody>
            <a:bodyPr wrap="square" lIns="91440" tIns="45720" rIns="91440" bIns="45720" rtlCol="0" anchor="t">
              <a:spAutoFit/>
            </a:bodyPr>
            <a:lstStyle/>
            <a:p>
              <a:r>
                <a:rPr lang="en-GB" sz="950" b="1" dirty="0">
                  <a:solidFill>
                    <a:schemeClr val="bg1"/>
                  </a:solidFill>
                  <a:latin typeface="Source Sans Pro"/>
                  <a:ea typeface="Source Sans Pro"/>
                </a:rPr>
                <a:t>MMR Vaccination Toolkit </a:t>
              </a:r>
              <a:endParaRPr lang="en-GB" sz="996" b="1" dirty="0">
                <a:solidFill>
                  <a:schemeClr val="bg1"/>
                </a:solidFill>
                <a:latin typeface="Source Sans Pro" panose="020B0604020202020204" pitchFamily="34" charset="0"/>
              </a:endParaRPr>
            </a:p>
          </p:txBody>
        </p:sp>
        <p:sp>
          <p:nvSpPr>
            <p:cNvPr id="16" name="Rectangle 15">
              <a:extLst>
                <a:ext uri="{FF2B5EF4-FFF2-40B4-BE49-F238E27FC236}">
                  <a16:creationId xmlns:a16="http://schemas.microsoft.com/office/drawing/2014/main" id="{98074F7B-B2EE-113D-4818-A399A3EDD31C}"/>
                </a:ext>
              </a:extLst>
            </p:cNvPr>
            <p:cNvSpPr/>
            <p:nvPr/>
          </p:nvSpPr>
          <p:spPr>
            <a:xfrm>
              <a:off x="1808728" y="6118224"/>
              <a:ext cx="762659" cy="207193"/>
            </a:xfrm>
            <a:prstGeom prst="rect">
              <a:avLst/>
            </a:prstGeom>
            <a:solidFill>
              <a:srgbClr val="9F0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155" tIns="50578" rIns="101155" bIns="50578" numCol="1" spcCol="0" rtlCol="0" fromWordArt="0" anchor="ctr" anchorCtr="0" forceAA="0" compatLnSpc="1">
              <a:prstTxWarp prst="textNoShape">
                <a:avLst/>
              </a:prstTxWarp>
              <a:noAutofit/>
            </a:bodyPr>
            <a:lstStyle/>
            <a:p>
              <a:pPr algn="ctr"/>
              <a:r>
                <a:rPr lang="en-GB" sz="1106" dirty="0">
                  <a:latin typeface="Source Sans Pro" panose="020B0503030403020204" pitchFamily="34" charset="0"/>
                  <a:ea typeface="Source Sans Pro" panose="020B0503030403020204" pitchFamily="34" charset="0"/>
                </a:rPr>
                <a:t>2023/24</a:t>
              </a:r>
            </a:p>
          </p:txBody>
        </p:sp>
        <p:sp>
          <p:nvSpPr>
            <p:cNvPr id="17" name="TextBox 16">
              <a:extLst>
                <a:ext uri="{FF2B5EF4-FFF2-40B4-BE49-F238E27FC236}">
                  <a16:creationId xmlns:a16="http://schemas.microsoft.com/office/drawing/2014/main" id="{695734C9-DD9A-5FB6-CDD6-BEA9E58EB264}"/>
                </a:ext>
              </a:extLst>
            </p:cNvPr>
            <p:cNvSpPr txBox="1"/>
            <p:nvPr/>
          </p:nvSpPr>
          <p:spPr>
            <a:xfrm>
              <a:off x="4840502" y="6104934"/>
              <a:ext cx="3472250" cy="234084"/>
            </a:xfrm>
            <a:prstGeom prst="rect">
              <a:avLst/>
            </a:prstGeom>
            <a:noFill/>
          </p:spPr>
          <p:txBody>
            <a:bodyPr wrap="square" rtlCol="0">
              <a:spAutoFit/>
            </a:bodyPr>
            <a:lstStyle/>
            <a:p>
              <a:r>
                <a:rPr lang="en-GB" sz="996" dirty="0">
                  <a:solidFill>
                    <a:schemeClr val="bg1"/>
                  </a:solidFill>
                  <a:latin typeface="Source Sans Pro" panose="020B0604020202020204" pitchFamily="34" charset="0"/>
                </a:rPr>
                <a:t>https://www.england.nhs.uk/london/our-work/immunis-team/</a:t>
              </a:r>
            </a:p>
          </p:txBody>
        </p:sp>
      </p:grpSp>
      <p:sp>
        <p:nvSpPr>
          <p:cNvPr id="18" name="Rectangle 17">
            <a:extLst>
              <a:ext uri="{FF2B5EF4-FFF2-40B4-BE49-F238E27FC236}">
                <a16:creationId xmlns:a16="http://schemas.microsoft.com/office/drawing/2014/main" id="{7FE6368C-EF4D-27C9-F351-C4271D4CA6F4}"/>
              </a:ext>
            </a:extLst>
          </p:cNvPr>
          <p:cNvSpPr/>
          <p:nvPr/>
        </p:nvSpPr>
        <p:spPr>
          <a:xfrm>
            <a:off x="9264018" y="6919952"/>
            <a:ext cx="914400" cy="42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5</a:t>
            </a:r>
          </a:p>
        </p:txBody>
      </p:sp>
      <p:sp>
        <p:nvSpPr>
          <p:cNvPr id="6" name="TextBox 5">
            <a:extLst>
              <a:ext uri="{FF2B5EF4-FFF2-40B4-BE49-F238E27FC236}">
                <a16:creationId xmlns:a16="http://schemas.microsoft.com/office/drawing/2014/main" id="{3F744A41-B0EC-A0A1-6AC2-3E678622E60E}"/>
              </a:ext>
            </a:extLst>
          </p:cNvPr>
          <p:cNvSpPr txBox="1"/>
          <p:nvPr/>
        </p:nvSpPr>
        <p:spPr>
          <a:xfrm>
            <a:off x="8680134" y="6523666"/>
            <a:ext cx="1409443" cy="369332"/>
          </a:xfrm>
          <a:prstGeom prst="rect">
            <a:avLst/>
          </a:prstGeom>
          <a:noFill/>
        </p:spPr>
        <p:txBody>
          <a:bodyPr wrap="square" rtlCol="0">
            <a:spAutoFit/>
          </a:bodyPr>
          <a:lstStyle/>
          <a:p>
            <a:r>
              <a:rPr lang="en-GB" dirty="0">
                <a:hlinkClick r:id="rId2"/>
              </a:rPr>
              <a:t>Source: NHS</a:t>
            </a:r>
            <a:endParaRPr lang="en-GB" dirty="0"/>
          </a:p>
        </p:txBody>
      </p:sp>
    </p:spTree>
    <p:extLst>
      <p:ext uri="{BB962C8B-B14F-4D97-AF65-F5344CB8AC3E}">
        <p14:creationId xmlns:p14="http://schemas.microsoft.com/office/powerpoint/2010/main" val="16276152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52A1D25CFA0A4BBA1DC82797103E3E" ma:contentTypeVersion="23" ma:contentTypeDescription="Create a new document." ma:contentTypeScope="" ma:versionID="c7d6f4447e40af68af47d664e0d24c61">
  <xsd:schema xmlns:xsd="http://www.w3.org/2001/XMLSchema" xmlns:xs="http://www.w3.org/2001/XMLSchema" xmlns:p="http://schemas.microsoft.com/office/2006/metadata/properties" xmlns:ns1="http://schemas.microsoft.com/sharepoint/v3" xmlns:ns2="acdea33b-79f6-4a66-9ce3-cd5f14f78fb4" xmlns:ns3="6abac12e-a341-40ee-ad21-c5cb8300edfd" xmlns:ns4="cccaf3ac-2de9-44d4-aa31-54302fceb5f7" targetNamespace="http://schemas.microsoft.com/office/2006/metadata/properties" ma:root="true" ma:fieldsID="5ff9e3c83400ec98c9c5058181aa4070" ns1:_="" ns2:_="" ns3:_="" ns4:_="">
    <xsd:import namespace="http://schemas.microsoft.com/sharepoint/v3"/>
    <xsd:import namespace="acdea33b-79f6-4a66-9ce3-cd5f14f78fb4"/>
    <xsd:import namespace="6abac12e-a341-40ee-ad21-c5cb8300edf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3:SharedWithUsers" minOccurs="0"/>
                <xsd:element ref="ns3:SharedWithDetails" minOccurs="0"/>
                <xsd:element ref="ns2:_Flow_SignoffStatu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dea33b-79f6-4a66-9ce3-cd5f14f78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bac12e-a341-40ee-ad21-c5cb8300edfd"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1062472-9167-4f5f-b071-b32a94defc01}" ma:internalName="TaxCatchAll" ma:showField="CatchAllData" ma:web="d83174ee-98ec-4b9f-8269-db6d0c386c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acdea33b-79f6-4a66-9ce3-cd5f14f78fb4" xsi:nil="true"/>
    <lcf76f155ced4ddcb4097134ff3c332f xmlns="acdea33b-79f6-4a66-9ce3-cd5f14f78fb4">
      <Terms xmlns="http://schemas.microsoft.com/office/infopath/2007/PartnerControls"/>
    </lcf76f155ced4ddcb4097134ff3c332f>
    <TaxCatchAll xmlns="cccaf3ac-2de9-44d4-aa31-54302fceb5f7" xsi:nil="true"/>
  </documentManagement>
</p:properties>
</file>

<file path=customXml/itemProps1.xml><?xml version="1.0" encoding="utf-8"?>
<ds:datastoreItem xmlns:ds="http://schemas.openxmlformats.org/officeDocument/2006/customXml" ds:itemID="{47B3CA12-7ABC-4B7E-95C0-53FC51DE6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dea33b-79f6-4a66-9ce3-cd5f14f78fb4"/>
    <ds:schemaRef ds:uri="6abac12e-a341-40ee-ad21-c5cb8300edfd"/>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C28862-3936-420A-A8DF-E9AE3F019B52}">
  <ds:schemaRefs>
    <ds:schemaRef ds:uri="http://schemas.microsoft.com/sharepoint/v3/contenttype/forms"/>
  </ds:schemaRefs>
</ds:datastoreItem>
</file>

<file path=customXml/itemProps3.xml><?xml version="1.0" encoding="utf-8"?>
<ds:datastoreItem xmlns:ds="http://schemas.openxmlformats.org/officeDocument/2006/customXml" ds:itemID="{63513624-87E5-4AB8-8C6F-1714AC60980D}">
  <ds:schemaRefs>
    <ds:schemaRef ds:uri="http://www.w3.org/XML/1998/namespace"/>
    <ds:schemaRef ds:uri="http://schemas.microsoft.com/office/2006/documentManagement/types"/>
    <ds:schemaRef ds:uri="http://purl.org/dc/dcmitype/"/>
    <ds:schemaRef ds:uri="http://purl.org/dc/elements/1.1/"/>
    <ds:schemaRef ds:uri="cccaf3ac-2de9-44d4-aa31-54302fceb5f7"/>
    <ds:schemaRef ds:uri="acdea33b-79f6-4a66-9ce3-cd5f14f78fb4"/>
    <ds:schemaRef ds:uri="http://schemas.microsoft.com/office/infopath/2007/PartnerControls"/>
    <ds:schemaRef ds:uri="http://purl.org/dc/terms/"/>
    <ds:schemaRef ds:uri="http://schemas.openxmlformats.org/package/2006/metadata/core-properties"/>
    <ds:schemaRef ds:uri="6abac12e-a341-40ee-ad21-c5cb8300edfd"/>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15616</TotalTime>
  <Words>6537</Words>
  <Application>Microsoft Office PowerPoint</Application>
  <PresentationFormat>Custom</PresentationFormat>
  <Paragraphs>672</Paragraphs>
  <Slides>30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Calibri Light</vt:lpstr>
      <vt:lpstr>Frutiger 45 Light</vt:lpstr>
      <vt:lpstr>Source Sans Pro</vt:lpstr>
      <vt:lpstr>Wingdings</vt:lpstr>
      <vt:lpstr>Office Theme</vt:lpstr>
      <vt:lpstr>Custom Design</vt:lpstr>
      <vt:lpstr>PowerPoint Presentation</vt:lpstr>
      <vt:lpstr>PowerPoint Presentation</vt:lpstr>
      <vt:lpstr>PowerPoint Presentation</vt:lpstr>
      <vt:lpstr>PowerPoint Presentation</vt:lpstr>
      <vt:lpstr>What is MMR? (Measles, Mumps and Rubella)</vt:lpstr>
      <vt:lpstr>What is MMR? (Measles, Mumps and Rubella)</vt:lpstr>
      <vt:lpstr>PowerPoint Presentation</vt:lpstr>
      <vt:lpstr>PowerPoint Presentation</vt:lpstr>
      <vt:lpstr>PowerPoint Presentation</vt:lpstr>
      <vt:lpstr>PowerPoint Presentation</vt:lpstr>
      <vt:lpstr>PowerPoint Presentation</vt:lpstr>
      <vt:lpstr>Overcoming Challenges to MMR Uptake: Primary Care </vt:lpstr>
      <vt:lpstr>Overcoming Challenge to MMR Uptake: Addressing Inequalities in Uptake (Learnings from COVID) </vt:lpstr>
      <vt:lpstr>PowerPoint Presentation</vt:lpstr>
      <vt:lpstr>Update on GP Contract 23/24</vt:lpstr>
      <vt:lpstr>Key changes for 2023/24</vt:lpstr>
      <vt:lpstr>Changes to Immunisations and Vaccinations: Childhood Immunisations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Rehana</dc:creator>
  <cp:lastModifiedBy>BHATTI, Osman (NHS NORTH EAST LONDON ICB - A3A8R)</cp:lastModifiedBy>
  <cp:revision>1049</cp:revision>
  <dcterms:created xsi:type="dcterms:W3CDTF">2019-06-27T14:12:20Z</dcterms:created>
  <dcterms:modified xsi:type="dcterms:W3CDTF">2023-08-01T14:32:58Z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0x0101008C52A1D25CFA0A4BBA1DC82797103E3E</vt:lpwstr>
  </property>
  <property fmtid="{D5CDD505-2E9C-101B-9397-08002B2CF9AE}" pid="3" name="MediaServiceImageTags">
    <vt:lpwstr/>
  </property>
</Properties>
</file>