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4" r:id="rId1"/>
  </p:sldMasterIdLst>
  <p:notesMasterIdLst>
    <p:notesMasterId r:id="rId14"/>
  </p:notesMasterIdLst>
  <p:handoutMasterIdLst>
    <p:handoutMasterId r:id="rId15"/>
  </p:handoutMasterIdLst>
  <p:sldIdLst>
    <p:sldId id="256" r:id="rId2"/>
    <p:sldId id="261" r:id="rId3"/>
    <p:sldId id="262" r:id="rId4"/>
    <p:sldId id="269" r:id="rId5"/>
    <p:sldId id="273" r:id="rId6"/>
    <p:sldId id="271" r:id="rId7"/>
    <p:sldId id="263" r:id="rId8"/>
    <p:sldId id="264" r:id="rId9"/>
    <p:sldId id="268" r:id="rId10"/>
    <p:sldId id="265" r:id="rId11"/>
    <p:sldId id="272" r:id="rId12"/>
    <p:sldId id="270" r:id="rId13"/>
  </p:sldIdLst>
  <p:sldSz cx="9906000" cy="6858000" type="A4"/>
  <p:notesSz cx="6669088" cy="987266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165">
          <p15:clr>
            <a:srgbClr val="A4A3A4"/>
          </p15:clr>
        </p15:guide>
        <p15:guide id="2" pos="37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ece, Jessica" initials="NJ" lastIdx="1" clrIdx="0">
    <p:extLst>
      <p:ext uri="{19B8F6BF-5375-455C-9EA6-DF929625EA0E}">
        <p15:presenceInfo xmlns:p15="http://schemas.microsoft.com/office/powerpoint/2012/main" userId="S-1-5-21-3044193875-1230985279-3292283753-274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567"/>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420" autoAdjust="0"/>
    <p:restoredTop sz="86475" autoAdjust="0"/>
  </p:normalViewPr>
  <p:slideViewPr>
    <p:cSldViewPr snapToGrid="0">
      <p:cViewPr varScale="1">
        <p:scale>
          <a:sx n="100" d="100"/>
          <a:sy n="100" d="100"/>
        </p:scale>
        <p:origin x="1206" y="72"/>
      </p:cViewPr>
      <p:guideLst>
        <p:guide orient="horz" pos="4165"/>
        <p:guide pos="3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4" d="100"/>
          <a:sy n="64" d="100"/>
        </p:scale>
        <p:origin x="-2916" y="-126"/>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65" cy="493634"/>
          </a:xfrm>
          <a:prstGeom prst="rect">
            <a:avLst/>
          </a:prstGeom>
        </p:spPr>
        <p:txBody>
          <a:bodyPr vert="horz" lIns="90718" tIns="45359" rIns="90718" bIns="45359" rtlCol="0"/>
          <a:lstStyle>
            <a:lvl1pPr algn="l">
              <a:defRPr sz="1200"/>
            </a:lvl1pPr>
          </a:lstStyle>
          <a:p>
            <a:endParaRPr lang="en-US"/>
          </a:p>
        </p:txBody>
      </p:sp>
      <p:sp>
        <p:nvSpPr>
          <p:cNvPr id="3" name="Date Placeholder 2"/>
          <p:cNvSpPr>
            <a:spLocks noGrp="1"/>
          </p:cNvSpPr>
          <p:nvPr>
            <p:ph type="dt" sz="quarter" idx="1"/>
          </p:nvPr>
        </p:nvSpPr>
        <p:spPr>
          <a:xfrm>
            <a:off x="3776867" y="0"/>
            <a:ext cx="2890665" cy="493634"/>
          </a:xfrm>
          <a:prstGeom prst="rect">
            <a:avLst/>
          </a:prstGeom>
        </p:spPr>
        <p:txBody>
          <a:bodyPr vert="horz" lIns="90718" tIns="45359" rIns="90718" bIns="45359" rtlCol="0"/>
          <a:lstStyle>
            <a:lvl1pPr algn="r">
              <a:defRPr sz="1200"/>
            </a:lvl1pPr>
          </a:lstStyle>
          <a:p>
            <a:fld id="{8893D7A6-057A-2447-B80B-313F5E5EED9C}" type="datetimeFigureOut">
              <a:rPr lang="en-US" smtClean="0"/>
              <a:t>7/11/2019</a:t>
            </a:fld>
            <a:endParaRPr lang="en-US"/>
          </a:p>
        </p:txBody>
      </p:sp>
      <p:sp>
        <p:nvSpPr>
          <p:cNvPr id="4" name="Footer Placeholder 3"/>
          <p:cNvSpPr>
            <a:spLocks noGrp="1"/>
          </p:cNvSpPr>
          <p:nvPr>
            <p:ph type="ftr" sz="quarter" idx="2"/>
          </p:nvPr>
        </p:nvSpPr>
        <p:spPr>
          <a:xfrm>
            <a:off x="1" y="9377443"/>
            <a:ext cx="2890665" cy="493634"/>
          </a:xfrm>
          <a:prstGeom prst="rect">
            <a:avLst/>
          </a:prstGeom>
        </p:spPr>
        <p:txBody>
          <a:bodyPr vert="horz" lIns="90718" tIns="45359" rIns="90718" bIns="45359" rtlCol="0" anchor="b"/>
          <a:lstStyle>
            <a:lvl1pPr algn="l">
              <a:defRPr sz="1200"/>
            </a:lvl1pPr>
          </a:lstStyle>
          <a:p>
            <a:endParaRPr lang="en-US"/>
          </a:p>
        </p:txBody>
      </p:sp>
      <p:sp>
        <p:nvSpPr>
          <p:cNvPr id="5" name="Slide Number Placeholder 4"/>
          <p:cNvSpPr>
            <a:spLocks noGrp="1"/>
          </p:cNvSpPr>
          <p:nvPr>
            <p:ph type="sldNum" sz="quarter" idx="3"/>
          </p:nvPr>
        </p:nvSpPr>
        <p:spPr>
          <a:xfrm>
            <a:off x="3776867" y="9377443"/>
            <a:ext cx="2890665" cy="493634"/>
          </a:xfrm>
          <a:prstGeom prst="rect">
            <a:avLst/>
          </a:prstGeom>
        </p:spPr>
        <p:txBody>
          <a:bodyPr vert="horz" lIns="90718" tIns="45359" rIns="90718" bIns="45359" rtlCol="0" anchor="b"/>
          <a:lstStyle>
            <a:lvl1pPr algn="r">
              <a:defRPr sz="1200"/>
            </a:lvl1pPr>
          </a:lstStyle>
          <a:p>
            <a:fld id="{673BD9E1-1DAC-AE4C-A519-0EE3B8377F04}" type="slidenum">
              <a:rPr lang="en-US" smtClean="0"/>
              <a:t>‹#›</a:t>
            </a:fld>
            <a:endParaRPr lang="en-US"/>
          </a:p>
        </p:txBody>
      </p:sp>
    </p:spTree>
    <p:extLst>
      <p:ext uri="{BB962C8B-B14F-4D97-AF65-F5344CB8AC3E}">
        <p14:creationId xmlns:p14="http://schemas.microsoft.com/office/powerpoint/2010/main" val="2428933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65" cy="493634"/>
          </a:xfrm>
          <a:prstGeom prst="rect">
            <a:avLst/>
          </a:prstGeom>
        </p:spPr>
        <p:txBody>
          <a:bodyPr vert="horz" lIns="90718" tIns="45359" rIns="90718" bIns="45359" rtlCol="0"/>
          <a:lstStyle>
            <a:lvl1pPr algn="l">
              <a:defRPr sz="1200"/>
            </a:lvl1pPr>
          </a:lstStyle>
          <a:p>
            <a:endParaRPr lang="en-US"/>
          </a:p>
        </p:txBody>
      </p:sp>
      <p:sp>
        <p:nvSpPr>
          <p:cNvPr id="3" name="Date Placeholder 2"/>
          <p:cNvSpPr>
            <a:spLocks noGrp="1"/>
          </p:cNvSpPr>
          <p:nvPr>
            <p:ph type="dt" idx="1"/>
          </p:nvPr>
        </p:nvSpPr>
        <p:spPr>
          <a:xfrm>
            <a:off x="3776867" y="0"/>
            <a:ext cx="2890665" cy="493634"/>
          </a:xfrm>
          <a:prstGeom prst="rect">
            <a:avLst/>
          </a:prstGeom>
        </p:spPr>
        <p:txBody>
          <a:bodyPr vert="horz" lIns="90718" tIns="45359" rIns="90718" bIns="45359" rtlCol="0"/>
          <a:lstStyle>
            <a:lvl1pPr algn="r">
              <a:defRPr sz="1200"/>
            </a:lvl1pPr>
          </a:lstStyle>
          <a:p>
            <a:fld id="{75302A90-5813-2A45-ABAF-DC946F06933E}" type="datetimeFigureOut">
              <a:rPr lang="en-US" smtClean="0"/>
              <a:t>7/11/2019</a:t>
            </a:fld>
            <a:endParaRPr lang="en-US"/>
          </a:p>
        </p:txBody>
      </p:sp>
      <p:sp>
        <p:nvSpPr>
          <p:cNvPr id="4" name="Slide Image Placeholder 3"/>
          <p:cNvSpPr>
            <a:spLocks noGrp="1" noRot="1" noChangeAspect="1"/>
          </p:cNvSpPr>
          <p:nvPr>
            <p:ph type="sldImg" idx="2"/>
          </p:nvPr>
        </p:nvSpPr>
        <p:spPr>
          <a:xfrm>
            <a:off x="661988" y="741363"/>
            <a:ext cx="5345112" cy="3702050"/>
          </a:xfrm>
          <a:prstGeom prst="rect">
            <a:avLst/>
          </a:prstGeom>
          <a:noFill/>
          <a:ln w="12700">
            <a:solidFill>
              <a:prstClr val="black"/>
            </a:solidFill>
          </a:ln>
        </p:spPr>
        <p:txBody>
          <a:bodyPr vert="horz" lIns="90718" tIns="45359" rIns="90718" bIns="45359" rtlCol="0" anchor="ctr"/>
          <a:lstStyle/>
          <a:p>
            <a:endParaRPr lang="en-US"/>
          </a:p>
        </p:txBody>
      </p:sp>
      <p:sp>
        <p:nvSpPr>
          <p:cNvPr id="5" name="Notes Placeholder 4"/>
          <p:cNvSpPr>
            <a:spLocks noGrp="1"/>
          </p:cNvSpPr>
          <p:nvPr>
            <p:ph type="body" sz="quarter" idx="3"/>
          </p:nvPr>
        </p:nvSpPr>
        <p:spPr>
          <a:xfrm>
            <a:off x="666599" y="4690309"/>
            <a:ext cx="5335893" cy="4442698"/>
          </a:xfrm>
          <a:prstGeom prst="rect">
            <a:avLst/>
          </a:prstGeom>
        </p:spPr>
        <p:txBody>
          <a:bodyPr vert="horz" lIns="90718" tIns="45359" rIns="90718" bIns="45359"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9377443"/>
            <a:ext cx="2890665" cy="493634"/>
          </a:xfrm>
          <a:prstGeom prst="rect">
            <a:avLst/>
          </a:prstGeom>
        </p:spPr>
        <p:txBody>
          <a:bodyPr vert="horz" lIns="90718" tIns="45359" rIns="90718" bIns="45359" rtlCol="0" anchor="b"/>
          <a:lstStyle>
            <a:lvl1pPr algn="l">
              <a:defRPr sz="1200"/>
            </a:lvl1pPr>
          </a:lstStyle>
          <a:p>
            <a:endParaRPr lang="en-US"/>
          </a:p>
        </p:txBody>
      </p:sp>
      <p:sp>
        <p:nvSpPr>
          <p:cNvPr id="7" name="Slide Number Placeholder 6"/>
          <p:cNvSpPr>
            <a:spLocks noGrp="1"/>
          </p:cNvSpPr>
          <p:nvPr>
            <p:ph type="sldNum" sz="quarter" idx="5"/>
          </p:nvPr>
        </p:nvSpPr>
        <p:spPr>
          <a:xfrm>
            <a:off x="3776867" y="9377443"/>
            <a:ext cx="2890665" cy="493634"/>
          </a:xfrm>
          <a:prstGeom prst="rect">
            <a:avLst/>
          </a:prstGeom>
        </p:spPr>
        <p:txBody>
          <a:bodyPr vert="horz" lIns="90718" tIns="45359" rIns="90718" bIns="45359" rtlCol="0" anchor="b"/>
          <a:lstStyle>
            <a:lvl1pPr algn="r">
              <a:defRPr sz="1200"/>
            </a:lvl1pPr>
          </a:lstStyle>
          <a:p>
            <a:fld id="{39A0D143-8F6E-1E49-A359-EBE3A3DEE788}" type="slidenum">
              <a:rPr lang="en-US" smtClean="0"/>
              <a:t>‹#›</a:t>
            </a:fld>
            <a:endParaRPr lang="en-US"/>
          </a:p>
        </p:txBody>
      </p:sp>
    </p:spTree>
    <p:extLst>
      <p:ext uri="{BB962C8B-B14F-4D97-AF65-F5344CB8AC3E}">
        <p14:creationId xmlns:p14="http://schemas.microsoft.com/office/powerpoint/2010/main" val="20039358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A0D143-8F6E-1E49-A359-EBE3A3DEE788}" type="slidenum">
              <a:rPr lang="en-US" smtClean="0"/>
              <a:t>10</a:t>
            </a:fld>
            <a:endParaRPr lang="en-US"/>
          </a:p>
        </p:txBody>
      </p:sp>
    </p:spTree>
    <p:extLst>
      <p:ext uri="{BB962C8B-B14F-4D97-AF65-F5344CB8AC3E}">
        <p14:creationId xmlns:p14="http://schemas.microsoft.com/office/powerpoint/2010/main" val="485206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orange">
    <p:spTree>
      <p:nvGrpSpPr>
        <p:cNvPr id="1" name=""/>
        <p:cNvGrpSpPr/>
        <p:nvPr/>
      </p:nvGrpSpPr>
      <p:grpSpPr>
        <a:xfrm>
          <a:off x="0" y="0"/>
          <a:ext cx="0" cy="0"/>
          <a:chOff x="0" y="0"/>
          <a:chExt cx="0" cy="0"/>
        </a:xfrm>
      </p:grpSpPr>
      <p:pic>
        <p:nvPicPr>
          <p:cNvPr id="6" name="Picture 5" descr="PP-cover.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104120" cy="6995160"/>
          </a:xfrm>
          <a:prstGeom prst="rect">
            <a:avLst/>
          </a:prstGeom>
        </p:spPr>
      </p:pic>
      <p:sp>
        <p:nvSpPr>
          <p:cNvPr id="2" name="Title 1"/>
          <p:cNvSpPr>
            <a:spLocks noGrp="1"/>
          </p:cNvSpPr>
          <p:nvPr>
            <p:ph type="ctrTitle"/>
          </p:nvPr>
        </p:nvSpPr>
        <p:spPr>
          <a:xfrm>
            <a:off x="1257090" y="2655330"/>
            <a:ext cx="8017158" cy="1783048"/>
          </a:xfrm>
        </p:spPr>
        <p:txBody>
          <a:bodyPr anchor="t" anchorCtr="0"/>
          <a:lstStyle>
            <a:lvl1pPr algn="ctr">
              <a:lnSpc>
                <a:spcPct val="100000"/>
              </a:lnSpc>
              <a:defRPr sz="6000">
                <a:solidFill>
                  <a:schemeClr val="bg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231435" y="4759070"/>
            <a:ext cx="8042813" cy="10978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Tree>
    <p:extLst>
      <p:ext uri="{BB962C8B-B14F-4D97-AF65-F5344CB8AC3E}">
        <p14:creationId xmlns:p14="http://schemas.microsoft.com/office/powerpoint/2010/main" val="10491470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orange">
    <p:spTree>
      <p:nvGrpSpPr>
        <p:cNvPr id="1" name=""/>
        <p:cNvGrpSpPr/>
        <p:nvPr/>
      </p:nvGrpSpPr>
      <p:grpSpPr>
        <a:xfrm>
          <a:off x="0" y="0"/>
          <a:ext cx="0" cy="0"/>
          <a:chOff x="0" y="0"/>
          <a:chExt cx="0" cy="0"/>
        </a:xfrm>
      </p:grpSpPr>
      <p:pic>
        <p:nvPicPr>
          <p:cNvPr id="4" name="Picture 3" descr="PP-cover-alt.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ctrTitle"/>
          </p:nvPr>
        </p:nvSpPr>
        <p:spPr>
          <a:xfrm>
            <a:off x="1257090" y="2655330"/>
            <a:ext cx="8017158" cy="1783048"/>
          </a:xfrm>
        </p:spPr>
        <p:txBody>
          <a:bodyPr anchor="t" anchorCtr="0"/>
          <a:lstStyle>
            <a:lvl1pPr algn="ctr">
              <a:lnSpc>
                <a:spcPct val="100000"/>
              </a:lnSpc>
              <a:defRPr sz="6000">
                <a:solidFill>
                  <a:srgbClr val="005EB8"/>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231435" y="4759070"/>
            <a:ext cx="8042813" cy="1097800"/>
          </a:xfrm>
        </p:spPr>
        <p:txBody>
          <a:bodyPr/>
          <a:lstStyle>
            <a:lvl1pPr marL="0" indent="0" algn="ctr">
              <a:buNone/>
              <a:defRPr>
                <a:solidFill>
                  <a:srgbClr val="3D556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046771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orange">
    <p:spTree>
      <p:nvGrpSpPr>
        <p:cNvPr id="1" name=""/>
        <p:cNvGrpSpPr/>
        <p:nvPr/>
      </p:nvGrpSpPr>
      <p:grpSpPr>
        <a:xfrm>
          <a:off x="0" y="0"/>
          <a:ext cx="0" cy="0"/>
          <a:chOff x="0" y="0"/>
          <a:chExt cx="0" cy="0"/>
        </a:xfrm>
      </p:grpSpPr>
      <p:sp>
        <p:nvSpPr>
          <p:cNvPr id="2" name="Title 1"/>
          <p:cNvSpPr>
            <a:spLocks noGrp="1"/>
          </p:cNvSpPr>
          <p:nvPr>
            <p:ph type="title"/>
          </p:nvPr>
        </p:nvSpPr>
        <p:spPr>
          <a:xfrm>
            <a:off x="931332" y="274638"/>
            <a:ext cx="8479367" cy="1143000"/>
          </a:xfrm>
        </p:spPr>
        <p:txBody>
          <a:bodyPr/>
          <a:lstStyle>
            <a:lvl1pPr>
              <a:lnSpc>
                <a:spcPct val="100000"/>
              </a:lnSpc>
              <a:defRPr/>
            </a:lvl1pPr>
          </a:lstStyle>
          <a:p>
            <a:r>
              <a:rPr lang="en-GB" smtClean="0"/>
              <a:t>Click to edit Master title style</a:t>
            </a:r>
            <a:endParaRPr lang="en-US" dirty="0"/>
          </a:p>
        </p:txBody>
      </p:sp>
      <p:sp>
        <p:nvSpPr>
          <p:cNvPr id="3" name="Content Placeholder 2"/>
          <p:cNvSpPr>
            <a:spLocks noGrp="1"/>
          </p:cNvSpPr>
          <p:nvPr>
            <p:ph idx="1"/>
          </p:nvPr>
        </p:nvSpPr>
        <p:spPr>
          <a:xfrm>
            <a:off x="959556" y="1600200"/>
            <a:ext cx="8451144" cy="4848578"/>
          </a:xfrm>
        </p:spPr>
        <p:txBody>
          <a:bodyPr/>
          <a:lstStyle>
            <a:lvl1pPr>
              <a:defRPr>
                <a:solidFill>
                  <a:schemeClr val="tx2"/>
                </a:solidFill>
              </a:defRPr>
            </a:lvl1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22182482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_orange">
    <p:spTree>
      <p:nvGrpSpPr>
        <p:cNvPr id="1" name=""/>
        <p:cNvGrpSpPr/>
        <p:nvPr/>
      </p:nvGrpSpPr>
      <p:grpSpPr>
        <a:xfrm>
          <a:off x="0" y="0"/>
          <a:ext cx="0" cy="0"/>
          <a:chOff x="0" y="0"/>
          <a:chExt cx="0" cy="0"/>
        </a:xfrm>
      </p:grpSpPr>
      <p:sp>
        <p:nvSpPr>
          <p:cNvPr id="2" name="Title 1"/>
          <p:cNvSpPr>
            <a:spLocks noGrp="1"/>
          </p:cNvSpPr>
          <p:nvPr>
            <p:ph type="title"/>
          </p:nvPr>
        </p:nvSpPr>
        <p:spPr>
          <a:xfrm>
            <a:off x="615742" y="274638"/>
            <a:ext cx="8794958" cy="1143000"/>
          </a:xfrm>
        </p:spPr>
        <p:txBody>
          <a:bodyPr/>
          <a:lstStyle>
            <a:lvl1pPr>
              <a:lnSpc>
                <a:spcPts val="4400"/>
              </a:lnSpc>
              <a:defRPr sz="4400"/>
            </a:lvl1pPr>
          </a:lstStyle>
          <a:p>
            <a:r>
              <a:rPr lang="en-GB" dirty="0" smtClean="0"/>
              <a:t>Click to edit Master title style</a:t>
            </a:r>
            <a:endParaRPr lang="en-US" dirty="0"/>
          </a:p>
        </p:txBody>
      </p:sp>
      <p:sp>
        <p:nvSpPr>
          <p:cNvPr id="3" name="Content Placeholder 2"/>
          <p:cNvSpPr>
            <a:spLocks noGrp="1"/>
          </p:cNvSpPr>
          <p:nvPr>
            <p:ph sz="half" idx="1"/>
          </p:nvPr>
        </p:nvSpPr>
        <p:spPr>
          <a:xfrm>
            <a:off x="687661" y="1569378"/>
            <a:ext cx="4280108"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156844" y="1600201"/>
            <a:ext cx="4253857"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16480659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_orange">
    <p:spTree>
      <p:nvGrpSpPr>
        <p:cNvPr id="1" name=""/>
        <p:cNvGrpSpPr/>
        <p:nvPr/>
      </p:nvGrpSpPr>
      <p:grpSpPr>
        <a:xfrm>
          <a:off x="0" y="0"/>
          <a:ext cx="0" cy="0"/>
          <a:chOff x="0" y="0"/>
          <a:chExt cx="0" cy="0"/>
        </a:xfrm>
      </p:grpSpPr>
      <p:sp>
        <p:nvSpPr>
          <p:cNvPr id="2" name="Title 1"/>
          <p:cNvSpPr>
            <a:spLocks noGrp="1"/>
          </p:cNvSpPr>
          <p:nvPr>
            <p:ph type="title"/>
          </p:nvPr>
        </p:nvSpPr>
        <p:spPr>
          <a:xfrm>
            <a:off x="1960887" y="4800600"/>
            <a:ext cx="5943600" cy="566738"/>
          </a:xfrm>
        </p:spPr>
        <p:txBody>
          <a:bodyPr anchor="b"/>
          <a:lstStyle>
            <a:lvl1pPr algn="l">
              <a:defRPr sz="2000" b="1">
                <a:solidFill>
                  <a:schemeClr val="tx1"/>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970508" y="1524000"/>
            <a:ext cx="5943600" cy="3203573"/>
          </a:xfrm>
        </p:spPr>
        <p:txBody>
          <a:bodyPr rtlCol="0">
            <a:normAutofit/>
          </a:bodyPr>
          <a:lstStyle>
            <a:lvl1pPr marL="0" indent="0">
              <a:buNone/>
              <a:defRPr sz="3200">
                <a:solidFill>
                  <a:schemeClr val="accent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960887" y="5367338"/>
            <a:ext cx="5943600" cy="804862"/>
          </a:xfrm>
        </p:spPr>
        <p:txBody>
          <a:bodyPr/>
          <a:lstStyle>
            <a:lvl1pPr marL="0" indent="0">
              <a:buNone/>
              <a:defRPr sz="1400">
                <a:solidFill>
                  <a:srgbClr val="27272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6717292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descr="PP-slide.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026" name="Title Placeholder 1"/>
          <p:cNvSpPr>
            <a:spLocks noGrp="1"/>
          </p:cNvSpPr>
          <p:nvPr>
            <p:ph type="title"/>
          </p:nvPr>
        </p:nvSpPr>
        <p:spPr bwMode="auto">
          <a:xfrm>
            <a:off x="900881" y="274638"/>
            <a:ext cx="8509818"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ctr" anchorCtr="0" compatLnSpc="1">
            <a:prstTxWarp prst="textNoShape">
              <a:avLst/>
            </a:prstTxWarp>
          </a:bodyPr>
          <a:lstStyle/>
          <a:p>
            <a:pPr lvl="0"/>
            <a:r>
              <a:rPr lang="en-GB" dirty="0" smtClean="0"/>
              <a:t>Click to edit Master title style</a:t>
            </a:r>
            <a:endParaRPr lang="en-US" dirty="0"/>
          </a:p>
        </p:txBody>
      </p:sp>
      <p:sp>
        <p:nvSpPr>
          <p:cNvPr id="1027" name="Text Placeholder 2"/>
          <p:cNvSpPr>
            <a:spLocks noGrp="1"/>
          </p:cNvSpPr>
          <p:nvPr>
            <p:ph type="body" idx="1"/>
          </p:nvPr>
        </p:nvSpPr>
        <p:spPr bwMode="auto">
          <a:xfrm>
            <a:off x="900880" y="1600200"/>
            <a:ext cx="8509819" cy="47944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4147504503"/>
      </p:ext>
    </p:extLst>
  </p:cSld>
  <p:clrMap bg1="lt1" tx1="dk1" bg2="lt2" tx2="dk2" accent1="accent1" accent2="accent2" accent3="accent3" accent4="accent4" accent5="accent5" accent6="accent6" hlink="hlink" folHlink="folHlink"/>
  <p:sldLayoutIdLst>
    <p:sldLayoutId id="2147483955" r:id="rId1"/>
    <p:sldLayoutId id="2147483998" r:id="rId2"/>
    <p:sldLayoutId id="2147483957" r:id="rId3"/>
    <p:sldLayoutId id="2147483958" r:id="rId4"/>
    <p:sldLayoutId id="2147483960" r:id="rId5"/>
  </p:sldLayoutIdLst>
  <p:timing>
    <p:tnLst>
      <p:par>
        <p:cTn id="1" dur="indefinite" restart="never" nodeType="tmRoot"/>
      </p:par>
    </p:tnLst>
  </p:timing>
  <p:txStyles>
    <p:titleStyle>
      <a:lvl1pPr algn="l" defTabSz="457200" rtl="0" eaLnBrk="1" fontAlgn="base" hangingPunct="1">
        <a:lnSpc>
          <a:spcPts val="4400"/>
        </a:lnSpc>
        <a:spcBef>
          <a:spcPct val="0"/>
        </a:spcBef>
        <a:spcAft>
          <a:spcPct val="0"/>
        </a:spcAft>
        <a:defRPr sz="4400" b="1" i="0" kern="1200" baseline="0">
          <a:solidFill>
            <a:srgbClr val="005EB8"/>
          </a:solidFill>
          <a:latin typeface="Arial"/>
          <a:ea typeface="ＭＳ Ｐゴシック" charset="0"/>
          <a:cs typeface="Arial"/>
        </a:defRPr>
      </a:lvl1pPr>
      <a:lvl2pPr algn="l" defTabSz="457200" rtl="0" eaLnBrk="1" fontAlgn="base" hangingPunct="1">
        <a:spcBef>
          <a:spcPct val="0"/>
        </a:spcBef>
        <a:spcAft>
          <a:spcPct val="0"/>
        </a:spcAft>
        <a:defRPr sz="4400">
          <a:solidFill>
            <a:srgbClr val="004B6B"/>
          </a:solidFill>
          <a:latin typeface="Calibri" charset="0"/>
          <a:ea typeface="ＭＳ Ｐゴシック" charset="0"/>
          <a:cs typeface="ＭＳ Ｐゴシック" charset="0"/>
        </a:defRPr>
      </a:lvl2pPr>
      <a:lvl3pPr algn="l" defTabSz="457200" rtl="0" eaLnBrk="1" fontAlgn="base" hangingPunct="1">
        <a:spcBef>
          <a:spcPct val="0"/>
        </a:spcBef>
        <a:spcAft>
          <a:spcPct val="0"/>
        </a:spcAft>
        <a:defRPr sz="4400">
          <a:solidFill>
            <a:srgbClr val="004B6B"/>
          </a:solidFill>
          <a:latin typeface="Calibri" charset="0"/>
          <a:ea typeface="ＭＳ Ｐゴシック" charset="0"/>
          <a:cs typeface="ＭＳ Ｐゴシック" charset="0"/>
        </a:defRPr>
      </a:lvl3pPr>
      <a:lvl4pPr algn="l" defTabSz="457200" rtl="0" eaLnBrk="1" fontAlgn="base" hangingPunct="1">
        <a:spcBef>
          <a:spcPct val="0"/>
        </a:spcBef>
        <a:spcAft>
          <a:spcPct val="0"/>
        </a:spcAft>
        <a:defRPr sz="4400">
          <a:solidFill>
            <a:srgbClr val="004B6B"/>
          </a:solidFill>
          <a:latin typeface="Calibri" charset="0"/>
          <a:ea typeface="ＭＳ Ｐゴシック" charset="0"/>
          <a:cs typeface="ＭＳ Ｐゴシック" charset="0"/>
        </a:defRPr>
      </a:lvl4pPr>
      <a:lvl5pPr algn="l" defTabSz="457200" rtl="0" eaLnBrk="1" fontAlgn="base" hangingPunct="1">
        <a:spcBef>
          <a:spcPct val="0"/>
        </a:spcBef>
        <a:spcAft>
          <a:spcPct val="0"/>
        </a:spcAft>
        <a:defRPr sz="4400">
          <a:solidFill>
            <a:srgbClr val="004B6B"/>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rgbClr val="005EB8"/>
        </a:buClr>
        <a:buFont typeface="Arial"/>
        <a:buChar char="•"/>
        <a:defRPr sz="3200" b="0" i="0" kern="1200">
          <a:solidFill>
            <a:srgbClr val="272727"/>
          </a:solidFill>
          <a:latin typeface="Arial"/>
          <a:ea typeface="ＭＳ Ｐゴシック" charset="0"/>
          <a:cs typeface="Arial"/>
        </a:defRPr>
      </a:lvl1pPr>
      <a:lvl2pPr marL="742950" indent="-285750" algn="l" defTabSz="457200" rtl="0" eaLnBrk="1" fontAlgn="base" hangingPunct="1">
        <a:spcBef>
          <a:spcPct val="20000"/>
        </a:spcBef>
        <a:spcAft>
          <a:spcPct val="0"/>
        </a:spcAft>
        <a:buClr>
          <a:srgbClr val="005EB8"/>
        </a:buClr>
        <a:buFont typeface="Arial"/>
        <a:buChar char="•"/>
        <a:defRPr sz="2800" b="0" i="0" kern="1200">
          <a:solidFill>
            <a:srgbClr val="272727"/>
          </a:solidFill>
          <a:latin typeface="Arial"/>
          <a:ea typeface="ＭＳ Ｐゴシック" charset="0"/>
          <a:cs typeface="Arial"/>
        </a:defRPr>
      </a:lvl2pPr>
      <a:lvl3pPr marL="1143000" indent="-228600" algn="l" defTabSz="457200" rtl="0" eaLnBrk="1" fontAlgn="base" hangingPunct="1">
        <a:spcBef>
          <a:spcPct val="20000"/>
        </a:spcBef>
        <a:spcAft>
          <a:spcPct val="0"/>
        </a:spcAft>
        <a:buClr>
          <a:srgbClr val="005EB8"/>
        </a:buClr>
        <a:buFont typeface="Arial"/>
        <a:buChar char="•"/>
        <a:defRPr sz="2400" b="0" i="0" kern="1200">
          <a:solidFill>
            <a:srgbClr val="272727"/>
          </a:solidFill>
          <a:latin typeface="Arial"/>
          <a:ea typeface="ＭＳ Ｐゴシック" charset="0"/>
          <a:cs typeface="Arial"/>
        </a:defRPr>
      </a:lvl3pPr>
      <a:lvl4pPr marL="1600200" indent="-228600" algn="l" defTabSz="457200" rtl="0" eaLnBrk="1" fontAlgn="base" hangingPunct="1">
        <a:spcBef>
          <a:spcPct val="20000"/>
        </a:spcBef>
        <a:spcAft>
          <a:spcPct val="0"/>
        </a:spcAft>
        <a:buClr>
          <a:srgbClr val="005EB8"/>
        </a:buClr>
        <a:buFont typeface="Arial"/>
        <a:buChar char="•"/>
        <a:defRPr sz="2000" b="0" i="0" kern="1200">
          <a:solidFill>
            <a:srgbClr val="272727"/>
          </a:solidFill>
          <a:latin typeface="Arial"/>
          <a:ea typeface="ＭＳ Ｐゴシック" charset="0"/>
          <a:cs typeface="Arial"/>
        </a:defRPr>
      </a:lvl4pPr>
      <a:lvl5pPr marL="2057400" indent="-228600" algn="l" defTabSz="457200" rtl="0" eaLnBrk="1" fontAlgn="base" hangingPunct="1">
        <a:spcBef>
          <a:spcPct val="20000"/>
        </a:spcBef>
        <a:spcAft>
          <a:spcPct val="0"/>
        </a:spcAft>
        <a:buClr>
          <a:srgbClr val="005EB8"/>
        </a:buClr>
        <a:buFont typeface="Arial"/>
        <a:buChar char="•"/>
        <a:defRPr sz="2000" b="0" i="0" kern="1200">
          <a:solidFill>
            <a:srgbClr val="272727"/>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rispstreet.org/index.php/teleder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www.bad.org.uk/shared/get-file.ashx?itemtype=document&amp;id=5774" TargetMode="External"/><Relationship Id="rId4" Type="http://schemas.openxmlformats.org/officeDocument/2006/relationships/hyperlink" Target="https://www.bad.org.uk/shared/get-file.ashx?itemtype=document&amp;id=79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30zb4J1" TargetMode="External"/><Relationship Id="rId2" Type="http://schemas.openxmlformats.org/officeDocument/2006/relationships/hyperlink" Target="https://bit.ly/2HFSpUf" TargetMode="External"/><Relationship Id="rId1" Type="http://schemas.openxmlformats.org/officeDocument/2006/relationships/slideLayout" Target="../slideLayouts/slideLayout3.xml"/><Relationship Id="rId5" Type="http://schemas.openxmlformats.org/officeDocument/2006/relationships/hyperlink" Target="mailto:thccg.info@nhs.net" TargetMode="External"/><Relationship Id="rId4" Type="http://schemas.openxmlformats.org/officeDocument/2006/relationships/hyperlink" Target="https://bit.ly/2vI4Ho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bit.ly/2vI4Hoz"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92889" y="2073440"/>
            <a:ext cx="8017158" cy="1796596"/>
          </a:xfrm>
        </p:spPr>
        <p:txBody>
          <a:bodyPr/>
          <a:lstStyle/>
          <a:p>
            <a:r>
              <a:rPr lang="en-GB" sz="3600" dirty="0" smtClean="0">
                <a:latin typeface="+mj-lt"/>
              </a:rPr>
              <a:t>Dermatology Advice and Guidance with a Photo</a:t>
            </a:r>
            <a:endParaRPr lang="en-GB" sz="3600" dirty="0">
              <a:latin typeface="+mj-lt"/>
            </a:endParaRPr>
          </a:p>
        </p:txBody>
      </p:sp>
      <p:sp>
        <p:nvSpPr>
          <p:cNvPr id="5" name="Subtitle 4"/>
          <p:cNvSpPr>
            <a:spLocks noGrp="1"/>
          </p:cNvSpPr>
          <p:nvPr>
            <p:ph type="subTitle" idx="1"/>
          </p:nvPr>
        </p:nvSpPr>
        <p:spPr>
          <a:xfrm>
            <a:off x="1231435" y="4454270"/>
            <a:ext cx="8042813" cy="1097800"/>
          </a:xfrm>
        </p:spPr>
        <p:txBody>
          <a:bodyPr/>
          <a:lstStyle/>
          <a:p>
            <a:r>
              <a:rPr lang="en-GB" dirty="0" smtClean="0">
                <a:latin typeface="Calibri" panose="020F0502020204030204" pitchFamily="34" charset="0"/>
              </a:rPr>
              <a:t>A Guide for GP’s in Tower Hamlets</a:t>
            </a:r>
            <a:endParaRPr lang="en-GB" dirty="0">
              <a:latin typeface="Calibri" panose="020F0502020204030204" pitchFamily="34" charset="0"/>
            </a:endParaRPr>
          </a:p>
        </p:txBody>
      </p:sp>
    </p:spTree>
    <p:extLst>
      <p:ext uri="{BB962C8B-B14F-4D97-AF65-F5344CB8AC3E}">
        <p14:creationId xmlns:p14="http://schemas.microsoft.com/office/powerpoint/2010/main" val="4285272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 Tips</a:t>
            </a:r>
            <a:endParaRPr lang="en-GB" dirty="0"/>
          </a:p>
        </p:txBody>
      </p:sp>
      <p:sp>
        <p:nvSpPr>
          <p:cNvPr id="3" name="Content Placeholder 2"/>
          <p:cNvSpPr>
            <a:spLocks noGrp="1"/>
          </p:cNvSpPr>
          <p:nvPr>
            <p:ph idx="1"/>
          </p:nvPr>
        </p:nvSpPr>
        <p:spPr>
          <a:xfrm>
            <a:off x="931332" y="1417639"/>
            <a:ext cx="8591359" cy="5075526"/>
          </a:xfrm>
        </p:spPr>
        <p:txBody>
          <a:bodyPr/>
          <a:lstStyle/>
          <a:p>
            <a:pPr marL="0" indent="0">
              <a:lnSpc>
                <a:spcPct val="107000"/>
              </a:lnSpc>
              <a:spcAft>
                <a:spcPts val="800"/>
              </a:spcAft>
              <a:buNone/>
            </a:pPr>
            <a:r>
              <a:rPr lang="en-GB" sz="1800" b="1" dirty="0">
                <a:latin typeface="Calibri" panose="020F0502020204030204" pitchFamily="34" charset="0"/>
                <a:ea typeface="Calibri" panose="020F0502020204030204" pitchFamily="34" charset="0"/>
                <a:cs typeface="Times New Roman" panose="02020603050405020304" pitchFamily="18" charset="0"/>
              </a:rPr>
              <a:t>Tips for taking good quality photos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mj-lt"/>
              <a:buAutoNum type="arabicPeriod"/>
            </a:pPr>
            <a:r>
              <a:rPr lang="en-GB" sz="1400" dirty="0" err="1">
                <a:latin typeface="Calibri" panose="020F0502020204030204" pitchFamily="34" charset="0"/>
                <a:ea typeface="Calibri" panose="020F0502020204030204" pitchFamily="34" charset="0"/>
                <a:cs typeface="Times New Roman" panose="02020603050405020304" pitchFamily="18" charset="0"/>
              </a:rPr>
              <a:t>Chrisp</a:t>
            </a:r>
            <a:r>
              <a:rPr lang="en-GB" sz="1400" dirty="0">
                <a:latin typeface="Calibri" panose="020F0502020204030204" pitchFamily="34" charset="0"/>
                <a:ea typeface="Calibri" panose="020F0502020204030204" pitchFamily="34" charset="0"/>
                <a:cs typeface="Times New Roman" panose="02020603050405020304" pitchFamily="18" charset="0"/>
              </a:rPr>
              <a:t> Street Health Centre put a short guide on their website for patients explaining the process, what to expect and a quick guide on how to take high quality images: </a:t>
            </a:r>
            <a:r>
              <a:rPr lang="en-GB"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https://www.chrispstreet.org/index.php/telederm</a:t>
            </a:r>
            <a:r>
              <a:rPr lang="en-GB" sz="1400" dirty="0">
                <a:latin typeface="Calibri" panose="020F0502020204030204" pitchFamily="34" charset="0"/>
                <a:ea typeface="Calibri" panose="020F0502020204030204" pitchFamily="34" charset="0"/>
                <a:cs typeface="Times New Roman" panose="02020603050405020304" pitchFamily="18" charset="0"/>
              </a:rPr>
              <a:t> </a:t>
            </a:r>
          </a:p>
          <a:p>
            <a:pPr lvl="1">
              <a:lnSpc>
                <a:spcPct val="107000"/>
              </a:lnSpc>
              <a:spcAft>
                <a:spcPts val="800"/>
              </a:spcAft>
              <a:buFont typeface="+mj-lt"/>
              <a:buAutoNum type="arabicPeriod"/>
            </a:pPr>
            <a:r>
              <a:rPr lang="en-GB" sz="1400" dirty="0">
                <a:latin typeface="Calibri" panose="020F0502020204030204" pitchFamily="34" charset="0"/>
                <a:ea typeface="Calibri" panose="020F0502020204030204" pitchFamily="34" charset="0"/>
                <a:cs typeface="Times New Roman" panose="02020603050405020304" pitchFamily="18" charset="0"/>
              </a:rPr>
              <a:t>The British Association of Dermatology also has a useful guide on taking photos of skin conditions: </a:t>
            </a:r>
            <a:r>
              <a:rPr lang="en-GB"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https://www.bad.org.uk/shared/get-file.ashx?itemtype=document&amp;id=794</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a:t>
            </a:r>
            <a:r>
              <a:rPr lang="en-GB"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://www.bad.org.uk/shared/get-file.ashx?itemtype=document&amp;id=5774</a:t>
            </a:r>
            <a:r>
              <a:rPr lang="en-GB" sz="1400" dirty="0">
                <a:latin typeface="Calibri" panose="020F0502020204030204" pitchFamily="34" charset="0"/>
                <a:ea typeface="Calibri" panose="020F0502020204030204" pitchFamily="34" charset="0"/>
                <a:cs typeface="Times New Roman" panose="02020603050405020304" pitchFamily="18" charset="0"/>
              </a:rPr>
              <a:t> </a:t>
            </a:r>
            <a:endParaRPr lang="en-GB" dirty="0"/>
          </a:p>
          <a:p>
            <a:pPr marL="57150" indent="0">
              <a:lnSpc>
                <a:spcPct val="107000"/>
              </a:lnSpc>
              <a:spcAft>
                <a:spcPts val="800"/>
              </a:spcAft>
              <a:buNone/>
            </a:pPr>
            <a:r>
              <a:rPr lang="en-GB" sz="1800" b="1" dirty="0" smtClean="0">
                <a:latin typeface="Calibri" panose="020F0502020204030204" pitchFamily="34" charset="0"/>
                <a:ea typeface="Calibri" panose="020F0502020204030204" pitchFamily="34" charset="0"/>
                <a:cs typeface="Times New Roman" panose="02020603050405020304" pitchFamily="18" charset="0"/>
              </a:rPr>
              <a:t>Time </a:t>
            </a:r>
            <a:r>
              <a:rPr lang="en-GB" sz="1800" b="1" dirty="0">
                <a:latin typeface="Calibri" panose="020F0502020204030204" pitchFamily="34" charset="0"/>
                <a:ea typeface="Calibri" panose="020F0502020204030204" pitchFamily="34" charset="0"/>
                <a:cs typeface="Times New Roman" panose="02020603050405020304" pitchFamily="18" charset="0"/>
              </a:rPr>
              <a:t>saving tips</a:t>
            </a:r>
          </a:p>
          <a:p>
            <a:pPr marL="800100" lvl="1" indent="-342900">
              <a:lnSpc>
                <a:spcPct val="107000"/>
              </a:lnSpc>
              <a:spcAft>
                <a:spcPts val="800"/>
              </a:spcAft>
              <a:buFont typeface="+mj-lt"/>
              <a:buAutoNum type="arabicPeriod"/>
            </a:pPr>
            <a:r>
              <a:rPr lang="en-GB" sz="1400" dirty="0" smtClean="0">
                <a:latin typeface="Calibri" panose="020F0502020204030204" pitchFamily="34" charset="0"/>
                <a:ea typeface="Calibri" panose="020F0502020204030204" pitchFamily="34" charset="0"/>
                <a:cs typeface="Times New Roman" panose="02020603050405020304" pitchFamily="18" charset="0"/>
              </a:rPr>
              <a:t>Split </a:t>
            </a:r>
            <a:r>
              <a:rPr lang="en-GB" sz="1400" dirty="0">
                <a:latin typeface="Calibri" panose="020F0502020204030204" pitchFamily="34" charset="0"/>
                <a:ea typeface="Calibri" panose="020F0502020204030204" pitchFamily="34" charset="0"/>
                <a:cs typeface="Times New Roman" panose="02020603050405020304" pitchFamily="18" charset="0"/>
              </a:rPr>
              <a:t>up the steps between staff members- involve secretaries and admin staff where possible to help complete the </a:t>
            </a:r>
            <a:r>
              <a:rPr lang="en-GB" sz="1400" dirty="0" smtClean="0">
                <a:latin typeface="Calibri" panose="020F0502020204030204" pitchFamily="34" charset="0"/>
                <a:ea typeface="Calibri" panose="020F0502020204030204" pitchFamily="34" charset="0"/>
                <a:cs typeface="Times New Roman" panose="02020603050405020304" pitchFamily="18" charset="0"/>
              </a:rPr>
              <a:t>process.</a:t>
            </a:r>
          </a:p>
          <a:p>
            <a:pPr marL="800100" lvl="1" indent="-342900">
              <a:lnSpc>
                <a:spcPct val="107000"/>
              </a:lnSpc>
              <a:spcAft>
                <a:spcPts val="800"/>
              </a:spcAft>
              <a:buFont typeface="+mj-lt"/>
              <a:buAutoNum type="arabicPeriod"/>
            </a:pPr>
            <a:r>
              <a:rPr lang="en-GB" sz="1400" dirty="0" smtClean="0">
                <a:latin typeface="Calibri" panose="020F0502020204030204" pitchFamily="34" charset="0"/>
                <a:ea typeface="Calibri" panose="020F0502020204030204" pitchFamily="34" charset="0"/>
                <a:cs typeface="Times New Roman" panose="02020603050405020304" pitchFamily="18" charset="0"/>
              </a:rPr>
              <a:t>Encourage patients to take and send photos of skin conditions into the practice, this will save practice time.</a:t>
            </a:r>
          </a:p>
          <a:p>
            <a:pPr marL="800100" lvl="1" indent="-342900">
              <a:lnSpc>
                <a:spcPct val="107000"/>
              </a:lnSpc>
              <a:spcAft>
                <a:spcPts val="800"/>
              </a:spcAft>
              <a:buFont typeface="+mj-lt"/>
              <a:buAutoNum type="arabicPeriod"/>
            </a:pPr>
            <a:r>
              <a:rPr lang="en-GB" sz="1400" dirty="0">
                <a:latin typeface="Calibri" panose="020F0502020204030204" pitchFamily="34" charset="0"/>
                <a:ea typeface="Calibri" panose="020F0502020204030204" pitchFamily="34" charset="0"/>
                <a:cs typeface="Times New Roman" panose="02020603050405020304" pitchFamily="18" charset="0"/>
              </a:rPr>
              <a:t>Map out the steps involved for your practice and allocate staff </a:t>
            </a:r>
            <a:r>
              <a:rPr lang="en-GB" sz="1400" dirty="0" smtClean="0">
                <a:latin typeface="Calibri" panose="020F0502020204030204" pitchFamily="34" charset="0"/>
                <a:ea typeface="Calibri" panose="020F0502020204030204" pitchFamily="34" charset="0"/>
                <a:cs typeface="Times New Roman" panose="02020603050405020304" pitchFamily="18" charset="0"/>
              </a:rPr>
              <a:t>roles.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mj-lt"/>
              <a:buAutoNum type="arabicPeriod"/>
            </a:pPr>
            <a:r>
              <a:rPr lang="en-GB" sz="1400" dirty="0" smtClean="0">
                <a:latin typeface="Calibri" panose="020F0502020204030204" pitchFamily="34" charset="0"/>
                <a:ea typeface="Calibri" panose="020F0502020204030204" pitchFamily="34" charset="0"/>
                <a:cs typeface="Times New Roman" panose="02020603050405020304" pitchFamily="18" charset="0"/>
              </a:rPr>
              <a:t>If </a:t>
            </a:r>
            <a:r>
              <a:rPr lang="en-GB" sz="1400" dirty="0">
                <a:latin typeface="Calibri" panose="020F0502020204030204" pitchFamily="34" charset="0"/>
                <a:ea typeface="Calibri" panose="020F0502020204030204" pitchFamily="34" charset="0"/>
                <a:cs typeface="Times New Roman" panose="02020603050405020304" pitchFamily="18" charset="0"/>
              </a:rPr>
              <a:t>patients are taking their own photos, ask them to send them in either a small or medium file size in order to make transferring the image easier.</a:t>
            </a:r>
          </a:p>
          <a:p>
            <a:pPr marL="800100" lvl="1" indent="-342900">
              <a:lnSpc>
                <a:spcPct val="107000"/>
              </a:lnSpc>
              <a:spcAft>
                <a:spcPts val="800"/>
              </a:spcAft>
              <a:buFont typeface="+mj-lt"/>
              <a:buAutoNum type="arabicPeriod"/>
            </a:pPr>
            <a:r>
              <a:rPr lang="en-GB" sz="1400" dirty="0" smtClean="0">
                <a:latin typeface="Calibri" panose="020F0502020204030204" pitchFamily="34" charset="0"/>
                <a:ea typeface="Calibri" panose="020F0502020204030204" pitchFamily="34" charset="0"/>
                <a:cs typeface="Times New Roman" panose="02020603050405020304" pitchFamily="18" charset="0"/>
              </a:rPr>
              <a:t>Consider </a:t>
            </a:r>
            <a:r>
              <a:rPr lang="en-GB" sz="1400" dirty="0">
                <a:latin typeface="Calibri" panose="020F0502020204030204" pitchFamily="34" charset="0"/>
                <a:ea typeface="Calibri" panose="020F0502020204030204" pitchFamily="34" charset="0"/>
                <a:cs typeface="Times New Roman" panose="02020603050405020304" pitchFamily="18" charset="0"/>
              </a:rPr>
              <a:t>doing a QI project to look at ways of saving time and improving the </a:t>
            </a:r>
            <a:r>
              <a:rPr lang="en-GB" sz="1400" dirty="0" smtClean="0">
                <a:latin typeface="Calibri" panose="020F0502020204030204" pitchFamily="34" charset="0"/>
                <a:ea typeface="Calibri" panose="020F0502020204030204" pitchFamily="34" charset="0"/>
                <a:cs typeface="Times New Roman" panose="02020603050405020304" pitchFamily="18" charset="0"/>
              </a:rPr>
              <a:t>process, involve your practice QI coach who can support with setting up a successful project.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927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916" y="182274"/>
            <a:ext cx="8479367" cy="963035"/>
          </a:xfrm>
        </p:spPr>
        <p:txBody>
          <a:bodyPr/>
          <a:lstStyle/>
          <a:p>
            <a:r>
              <a:rPr lang="en-GB" sz="3200" dirty="0" smtClean="0"/>
              <a:t>QI Projects at CSHC and BBB</a:t>
            </a:r>
            <a:endParaRPr lang="en-GB" sz="3200" dirty="0"/>
          </a:p>
        </p:txBody>
      </p:sp>
      <p:sp>
        <p:nvSpPr>
          <p:cNvPr id="3" name="Content Placeholder 2"/>
          <p:cNvSpPr>
            <a:spLocks noGrp="1"/>
          </p:cNvSpPr>
          <p:nvPr>
            <p:ph idx="1"/>
          </p:nvPr>
        </p:nvSpPr>
        <p:spPr>
          <a:xfrm>
            <a:off x="812800" y="1071419"/>
            <a:ext cx="8737600" cy="5377360"/>
          </a:xfrm>
        </p:spPr>
        <p:txBody>
          <a:bodyPr/>
          <a:lstStyle/>
          <a:p>
            <a:pPr marL="0" indent="0">
              <a:buNone/>
            </a:pPr>
            <a:r>
              <a:rPr lang="en-GB" sz="1400" dirty="0" err="1" smtClean="0"/>
              <a:t>Chrisp</a:t>
            </a:r>
            <a:r>
              <a:rPr lang="en-GB" sz="1400" dirty="0" smtClean="0"/>
              <a:t> Street Health Centre and Bromley by Bow carried out QI projects in early 2019 to pilot Advice and Guidance with a photo for Dermatology.</a:t>
            </a:r>
          </a:p>
          <a:p>
            <a:pPr marL="0" indent="0">
              <a:buNone/>
            </a:pPr>
            <a:endParaRPr lang="en-GB" sz="1600" dirty="0" smtClean="0"/>
          </a:p>
          <a:p>
            <a:pPr marL="0" indent="0">
              <a:buNone/>
            </a:pPr>
            <a:r>
              <a:rPr lang="en-GB" sz="1400" dirty="0" smtClean="0"/>
              <a:t>Please see below for results and learning from the pilot period.</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All </a:t>
            </a:r>
            <a:r>
              <a:rPr lang="en-GB" sz="1200" dirty="0">
                <a:latin typeface="Calibri" panose="020F0502020204030204" pitchFamily="34" charset="0"/>
                <a:ea typeface="Calibri" panose="020F0502020204030204" pitchFamily="34" charset="0"/>
                <a:cs typeface="Times New Roman" panose="02020603050405020304" pitchFamily="18" charset="0"/>
              </a:rPr>
              <a:t>Advice and Guidance requests from </a:t>
            </a:r>
            <a:r>
              <a:rPr lang="en-GB" sz="1200" dirty="0" err="1">
                <a:latin typeface="Calibri" panose="020F0502020204030204" pitchFamily="34" charset="0"/>
                <a:ea typeface="Calibri" panose="020F0502020204030204" pitchFamily="34" charset="0"/>
                <a:cs typeface="Times New Roman" panose="02020603050405020304" pitchFamily="18" charset="0"/>
              </a:rPr>
              <a:t>Chrisp</a:t>
            </a:r>
            <a:r>
              <a:rPr lang="en-GB" sz="1200" dirty="0">
                <a:latin typeface="Calibri" panose="020F0502020204030204" pitchFamily="34" charset="0"/>
                <a:ea typeface="Calibri" panose="020F0502020204030204" pitchFamily="34" charset="0"/>
                <a:cs typeface="Times New Roman" panose="02020603050405020304" pitchFamily="18" charset="0"/>
              </a:rPr>
              <a:t> St. and Bromley by Bow were responded to in </a:t>
            </a:r>
            <a:r>
              <a:rPr lang="en-GB" sz="1200" b="1" dirty="0">
                <a:latin typeface="Calibri" panose="020F0502020204030204" pitchFamily="34" charset="0"/>
                <a:ea typeface="Calibri" panose="020F0502020204030204" pitchFamily="34" charset="0"/>
                <a:cs typeface="Times New Roman" panose="02020603050405020304" pitchFamily="18" charset="0"/>
              </a:rPr>
              <a:t>5 working days</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The </a:t>
            </a:r>
            <a:r>
              <a:rPr lang="en-GB" sz="1200" dirty="0">
                <a:latin typeface="Calibri" panose="020F0502020204030204" pitchFamily="34" charset="0"/>
                <a:ea typeface="Calibri" panose="020F0502020204030204" pitchFamily="34" charset="0"/>
                <a:cs typeface="Times New Roman" panose="02020603050405020304" pitchFamily="18" charset="0"/>
              </a:rPr>
              <a:t>conversion rate was </a:t>
            </a:r>
            <a:r>
              <a:rPr lang="en-GB" sz="1200" b="1" dirty="0">
                <a:latin typeface="Calibri" panose="020F0502020204030204" pitchFamily="34" charset="0"/>
                <a:ea typeface="Calibri" panose="020F0502020204030204" pitchFamily="34" charset="0"/>
                <a:cs typeface="Times New Roman" panose="02020603050405020304" pitchFamily="18" charset="0"/>
              </a:rPr>
              <a:t>11</a:t>
            </a:r>
            <a:r>
              <a:rPr lang="en-GB" sz="1200" dirty="0">
                <a:latin typeface="Calibri" panose="020F0502020204030204" pitchFamily="34" charset="0"/>
                <a:ea typeface="Calibri" panose="020F0502020204030204" pitchFamily="34" charset="0"/>
                <a:cs typeface="Times New Roman" panose="02020603050405020304" pitchFamily="18" charset="0"/>
              </a:rPr>
              <a:t> managed in primary care and </a:t>
            </a:r>
            <a:r>
              <a:rPr lang="en-GB" sz="1200" b="1" dirty="0">
                <a:latin typeface="Calibri" panose="020F0502020204030204" pitchFamily="34" charset="0"/>
                <a:ea typeface="Calibri" panose="020F0502020204030204" pitchFamily="34" charset="0"/>
                <a:cs typeface="Times New Roman" panose="02020603050405020304" pitchFamily="18" charset="0"/>
              </a:rPr>
              <a:t>2</a:t>
            </a:r>
            <a:r>
              <a:rPr lang="en-GB" sz="1200" dirty="0">
                <a:latin typeface="Calibri" panose="020F0502020204030204" pitchFamily="34" charset="0"/>
                <a:ea typeface="Calibri" panose="020F0502020204030204" pitchFamily="34" charset="0"/>
                <a:cs typeface="Times New Roman" panose="02020603050405020304" pitchFamily="18" charset="0"/>
              </a:rPr>
              <a:t> converted to an emergency appointment </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In </a:t>
            </a:r>
            <a:r>
              <a:rPr lang="en-GB" sz="1200" dirty="0">
                <a:latin typeface="Calibri" panose="020F0502020204030204" pitchFamily="34" charset="0"/>
                <a:ea typeface="Calibri" panose="020F0502020204030204" pitchFamily="34" charset="0"/>
                <a:cs typeface="Times New Roman" panose="02020603050405020304" pitchFamily="18" charset="0"/>
              </a:rPr>
              <a:t>most cases apart from one, the photos and history sent by GP’s were clear enough to provide guidance on how to manage the patients. </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A&amp;G </a:t>
            </a:r>
            <a:r>
              <a:rPr lang="en-GB" sz="1200" dirty="0">
                <a:latin typeface="Calibri" panose="020F0502020204030204" pitchFamily="34" charset="0"/>
                <a:ea typeface="Calibri" panose="020F0502020204030204" pitchFamily="34" charset="0"/>
                <a:cs typeface="Times New Roman" panose="02020603050405020304" pitchFamily="18" charset="0"/>
              </a:rPr>
              <a:t>was particularly useful for inflammatory intermediate care dermatology</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Some </a:t>
            </a:r>
            <a:r>
              <a:rPr lang="en-GB" sz="1200" dirty="0">
                <a:latin typeface="Calibri" panose="020F0502020204030204" pitchFamily="34" charset="0"/>
                <a:ea typeface="Calibri" panose="020F0502020204030204" pitchFamily="34" charset="0"/>
                <a:cs typeface="Times New Roman" panose="02020603050405020304" pitchFamily="18" charset="0"/>
              </a:rPr>
              <a:t>cases required immediate investigation, and those patients were able to be seen in the emergency clinic within one week</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The </a:t>
            </a:r>
            <a:r>
              <a:rPr lang="en-GB" sz="1200" dirty="0">
                <a:latin typeface="Calibri" panose="020F0502020204030204" pitchFamily="34" charset="0"/>
                <a:ea typeface="Calibri" panose="020F0502020204030204" pitchFamily="34" charset="0"/>
                <a:cs typeface="Times New Roman" panose="02020603050405020304" pitchFamily="18" charset="0"/>
              </a:rPr>
              <a:t>consultant was also able to identify patients eligible for clinical trials and to be involved in </a:t>
            </a:r>
            <a:r>
              <a:rPr lang="en-GB" sz="1200" dirty="0" err="1">
                <a:latin typeface="Calibri" panose="020F0502020204030204" pitchFamily="34" charset="0"/>
                <a:ea typeface="Calibri" panose="020F0502020204030204" pitchFamily="34" charset="0"/>
                <a:cs typeface="Times New Roman" panose="02020603050405020304" pitchFamily="18" charset="0"/>
              </a:rPr>
              <a:t>Barts</a:t>
            </a:r>
            <a:r>
              <a:rPr lang="en-GB" sz="1200" dirty="0">
                <a:latin typeface="Calibri" panose="020F0502020204030204" pitchFamily="34" charset="0"/>
                <a:ea typeface="Calibri" panose="020F0502020204030204" pitchFamily="34" charset="0"/>
                <a:cs typeface="Times New Roman" panose="02020603050405020304" pitchFamily="18" charset="0"/>
              </a:rPr>
              <a:t> research much quicker than normal </a:t>
            </a:r>
            <a:r>
              <a:rPr lang="en-GB" sz="1200" dirty="0" smtClean="0">
                <a:latin typeface="Calibri" panose="020F0502020204030204" pitchFamily="34" charset="0"/>
                <a:ea typeface="Calibri" panose="020F0502020204030204" pitchFamily="34" charset="0"/>
                <a:cs typeface="Times New Roman" panose="02020603050405020304" pitchFamily="18" charset="0"/>
              </a:rPr>
              <a:t>routes</a:t>
            </a:r>
            <a:endParaRPr lang="en-GB" sz="1600" dirty="0"/>
          </a:p>
          <a:p>
            <a:pPr marL="57150" indent="0">
              <a:spcAft>
                <a:spcPts val="0"/>
              </a:spcAft>
              <a:buNone/>
            </a:pPr>
            <a:r>
              <a:rPr lang="en-GB" sz="1600" dirty="0" smtClean="0">
                <a:latin typeface="Calibri" panose="020F0502020204030204" pitchFamily="34" charset="0"/>
                <a:ea typeface="Calibri" panose="020F0502020204030204" pitchFamily="34" charset="0"/>
                <a:cs typeface="Times New Roman" panose="02020603050405020304" pitchFamily="18" charset="0"/>
              </a:rPr>
              <a:t>GP feedback</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‘The </a:t>
            </a:r>
            <a:r>
              <a:rPr lang="en-GB" sz="1200" dirty="0">
                <a:latin typeface="Calibri" panose="020F0502020204030204" pitchFamily="34" charset="0"/>
                <a:ea typeface="Calibri" panose="020F0502020204030204" pitchFamily="34" charset="0"/>
                <a:cs typeface="Times New Roman" panose="02020603050405020304" pitchFamily="18" charset="0"/>
              </a:rPr>
              <a:t>quality of the advice is extremely high. I have received sensible, pragmatic guidance each </a:t>
            </a:r>
            <a:r>
              <a:rPr lang="en-GB" sz="1200" dirty="0" smtClean="0">
                <a:latin typeface="Calibri" panose="020F0502020204030204" pitchFamily="34" charset="0"/>
                <a:ea typeface="Calibri" panose="020F0502020204030204" pitchFamily="34" charset="0"/>
                <a:cs typeface="Times New Roman" panose="02020603050405020304" pitchFamily="18" charset="0"/>
              </a:rPr>
              <a:t>time’</a:t>
            </a:r>
          </a:p>
          <a:p>
            <a:pPr lvl="1">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‘Please continue to offer your service it is really very helpful, and superior to that provided by DMC</a:t>
            </a:r>
            <a:r>
              <a:rPr lang="en-GB" sz="1200" dirty="0" smtClean="0">
                <a:latin typeface="Calibri" panose="020F0502020204030204" pitchFamily="34" charset="0"/>
                <a:ea typeface="Calibri" panose="020F0502020204030204" pitchFamily="34" charset="0"/>
                <a:cs typeface="Times New Roman" panose="02020603050405020304" pitchFamily="18" charset="0"/>
              </a:rPr>
              <a:t>’</a:t>
            </a:r>
          </a:p>
          <a:p>
            <a:pPr lvl="1">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 ‘I feel the quality of advice has been better than we have received before from other </a:t>
            </a:r>
            <a:r>
              <a:rPr lang="en-GB" sz="1200" dirty="0" smtClean="0">
                <a:latin typeface="Calibri" panose="020F0502020204030204" pitchFamily="34" charset="0"/>
                <a:ea typeface="Calibri" panose="020F0502020204030204" pitchFamily="34" charset="0"/>
                <a:cs typeface="Times New Roman" panose="02020603050405020304" pitchFamily="18" charset="0"/>
              </a:rPr>
              <a:t>services</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smtClean="0">
                <a:latin typeface="Calibri" panose="020F0502020204030204" pitchFamily="34" charset="0"/>
                <a:ea typeface="Calibri" panose="020F0502020204030204" pitchFamily="34" charset="0"/>
                <a:cs typeface="Times New Roman" panose="02020603050405020304" pitchFamily="18" charset="0"/>
              </a:rPr>
              <a:t>and found the process easy to use.’</a:t>
            </a:r>
          </a:p>
          <a:p>
            <a:pPr marL="0" indent="0">
              <a:spcAft>
                <a:spcPts val="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Patient feedback</a:t>
            </a:r>
          </a:p>
          <a:p>
            <a:pPr lvl="1">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‘It was very quick and efficient, I would like to use this option in the future</a:t>
            </a:r>
            <a:r>
              <a:rPr lang="en-GB" sz="1200" dirty="0" smtClean="0">
                <a:latin typeface="Calibri" panose="020F0502020204030204" pitchFamily="34" charset="0"/>
                <a:ea typeface="Calibri" panose="020F0502020204030204" pitchFamily="34" charset="0"/>
                <a:cs typeface="Times New Roman" panose="02020603050405020304" pitchFamily="18" charset="0"/>
              </a:rPr>
              <a:t>’</a:t>
            </a:r>
          </a:p>
          <a:p>
            <a:pPr lvl="1">
              <a:spcAft>
                <a:spcPts val="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57150" indent="0">
              <a:spcAft>
                <a:spcPts val="0"/>
              </a:spcAft>
              <a:buNone/>
            </a:pPr>
            <a:r>
              <a:rPr lang="en-GB" sz="1600" dirty="0" smtClean="0">
                <a:latin typeface="Calibri" panose="020F0502020204030204" pitchFamily="34" charset="0"/>
                <a:ea typeface="Calibri" panose="020F0502020204030204" pitchFamily="34" charset="0"/>
                <a:cs typeface="Times New Roman" panose="02020603050405020304" pitchFamily="18" charset="0"/>
              </a:rPr>
              <a:t>Key learning from QI projects</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Divide up the steps involved between staff members</a:t>
            </a:r>
          </a:p>
          <a:p>
            <a:pPr lvl="1">
              <a:spcAft>
                <a:spcPts val="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Encourage patients to submit their own photos to the practice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600" dirty="0"/>
          </a:p>
        </p:txBody>
      </p:sp>
    </p:spTree>
    <p:extLst>
      <p:ext uri="{BB962C8B-B14F-4D97-AF65-F5344CB8AC3E}">
        <p14:creationId xmlns:p14="http://schemas.microsoft.com/office/powerpoint/2010/main" val="221037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3" name="Content Placeholder 2"/>
          <p:cNvSpPr>
            <a:spLocks noGrp="1"/>
          </p:cNvSpPr>
          <p:nvPr>
            <p:ph idx="1"/>
          </p:nvPr>
        </p:nvSpPr>
        <p:spPr>
          <a:xfrm>
            <a:off x="591127" y="1533236"/>
            <a:ext cx="9171709" cy="4915542"/>
          </a:xfrm>
        </p:spPr>
        <p:txBody>
          <a:bodyPr/>
          <a:lstStyle/>
          <a:p>
            <a:pPr marL="0" indent="0">
              <a:buNone/>
            </a:pPr>
            <a:r>
              <a:rPr lang="en-GB" sz="1800" dirty="0" smtClean="0">
                <a:latin typeface="Calibri" panose="020F0502020204030204" pitchFamily="34" charset="0"/>
              </a:rPr>
              <a:t>Guides to common dermatological issues can be found on the GP </a:t>
            </a:r>
            <a:r>
              <a:rPr lang="en-GB" sz="1800" dirty="0">
                <a:latin typeface="Calibri" panose="020F0502020204030204" pitchFamily="34" charset="0"/>
              </a:rPr>
              <a:t>website</a:t>
            </a:r>
            <a:r>
              <a:rPr lang="en-GB" sz="1800" dirty="0" smtClean="0">
                <a:latin typeface="Calibri" panose="020F0502020204030204" pitchFamily="34" charset="0"/>
              </a:rPr>
              <a:t>: </a:t>
            </a:r>
            <a:r>
              <a:rPr lang="en-GB" sz="1800" dirty="0" smtClean="0">
                <a:latin typeface="Calibri" panose="020F0502020204030204" pitchFamily="34" charset="0"/>
                <a:hlinkClick r:id="rId2"/>
              </a:rPr>
              <a:t>https</a:t>
            </a:r>
            <a:r>
              <a:rPr lang="en-GB" sz="1800" dirty="0">
                <a:latin typeface="Calibri" panose="020F0502020204030204" pitchFamily="34" charset="0"/>
                <a:hlinkClick r:id="rId2"/>
              </a:rPr>
              <a:t>://</a:t>
            </a:r>
            <a:r>
              <a:rPr lang="en-GB" sz="1800" dirty="0" smtClean="0">
                <a:latin typeface="Calibri" panose="020F0502020204030204" pitchFamily="34" charset="0"/>
                <a:hlinkClick r:id="rId2"/>
              </a:rPr>
              <a:t>bit.ly/2HFSpUf</a:t>
            </a:r>
            <a:r>
              <a:rPr lang="en-GB" sz="1800" dirty="0" smtClean="0">
                <a:latin typeface="Calibri" panose="020F0502020204030204" pitchFamily="34" charset="0"/>
              </a:rPr>
              <a:t>  </a:t>
            </a:r>
          </a:p>
          <a:p>
            <a:pPr marL="0" indent="0">
              <a:buNone/>
            </a:pPr>
            <a:r>
              <a:rPr lang="en-GB" sz="1800" dirty="0" smtClean="0">
                <a:latin typeface="Calibri" panose="020F0502020204030204" pitchFamily="34" charset="0"/>
              </a:rPr>
              <a:t>These guides include options for treatment as well as information that can be given to patients. </a:t>
            </a:r>
          </a:p>
          <a:p>
            <a:pPr marL="0" indent="0">
              <a:buNone/>
            </a:pPr>
            <a:endParaRPr lang="en-GB" sz="1800" dirty="0">
              <a:latin typeface="Calibri" panose="020F0502020204030204" pitchFamily="34" charset="0"/>
            </a:endParaRPr>
          </a:p>
          <a:p>
            <a:pPr marL="0" lvl="0" indent="0">
              <a:buNone/>
            </a:pPr>
            <a:r>
              <a:rPr lang="en-GB" sz="1800" dirty="0" smtClean="0">
                <a:latin typeface="Calibri" panose="020F0502020204030204" pitchFamily="34" charset="0"/>
              </a:rPr>
              <a:t>A guide on taking high quality photos can be </a:t>
            </a:r>
            <a:r>
              <a:rPr lang="en-GB" sz="1800" dirty="0">
                <a:latin typeface="Calibri" panose="020F0502020204030204" pitchFamily="34" charset="0"/>
              </a:rPr>
              <a:t>found here: </a:t>
            </a:r>
            <a:r>
              <a:rPr lang="en-GB" sz="1800" dirty="0">
                <a:latin typeface="Calibri" panose="020F0502020204030204" pitchFamily="34" charset="0"/>
                <a:hlinkClick r:id="rId3"/>
              </a:rPr>
              <a:t>https://</a:t>
            </a:r>
            <a:r>
              <a:rPr lang="en-GB" sz="1800" dirty="0" smtClean="0">
                <a:latin typeface="Calibri" panose="020F0502020204030204" pitchFamily="34" charset="0"/>
                <a:hlinkClick r:id="rId3"/>
              </a:rPr>
              <a:t>bit.ly/30zb4J1</a:t>
            </a:r>
            <a:r>
              <a:rPr lang="en-GB" sz="1800" dirty="0" smtClean="0">
                <a:latin typeface="Calibri" panose="020F0502020204030204" pitchFamily="34" charset="0"/>
              </a:rPr>
              <a:t> </a:t>
            </a:r>
            <a:endParaRPr lang="en-GB" sz="1800" b="1" dirty="0">
              <a:solidFill>
                <a:srgbClr val="FF0000"/>
              </a:solidFill>
              <a:latin typeface="Calibri" panose="020F0502020204030204" pitchFamily="34" charset="0"/>
            </a:endParaRPr>
          </a:p>
          <a:p>
            <a:pPr marL="0" lvl="0" indent="0">
              <a:buNone/>
            </a:pPr>
            <a:r>
              <a:rPr lang="en-GB" sz="1800" dirty="0" smtClean="0">
                <a:latin typeface="Calibri" panose="020F0502020204030204" pitchFamily="34" charset="0"/>
              </a:rPr>
              <a:t>A guide for patients on what to expect and how to take high quality photos can be found here: </a:t>
            </a:r>
            <a:r>
              <a:rPr lang="en-GB" sz="1800" dirty="0">
                <a:latin typeface="Calibri" panose="020F0502020204030204" pitchFamily="34" charset="0"/>
                <a:hlinkClick r:id="rId4"/>
              </a:rPr>
              <a:t>https://</a:t>
            </a:r>
            <a:r>
              <a:rPr lang="en-GB" sz="1800" dirty="0" smtClean="0">
                <a:latin typeface="Calibri" panose="020F0502020204030204" pitchFamily="34" charset="0"/>
                <a:hlinkClick r:id="rId4"/>
              </a:rPr>
              <a:t>bit.ly/2vI4Hoz</a:t>
            </a:r>
            <a:r>
              <a:rPr lang="en-GB" sz="1800" dirty="0" smtClean="0">
                <a:latin typeface="Calibri" panose="020F0502020204030204" pitchFamily="34" charset="0"/>
              </a:rPr>
              <a:t>  </a:t>
            </a:r>
          </a:p>
          <a:p>
            <a:pPr marL="0" indent="0">
              <a:buNone/>
            </a:pPr>
            <a:endParaRPr lang="en-GB" sz="1800" dirty="0">
              <a:latin typeface="Calibri" panose="020F0502020204030204" pitchFamily="34" charset="0"/>
            </a:endParaRPr>
          </a:p>
          <a:p>
            <a:pPr marL="0" indent="0">
              <a:buNone/>
            </a:pPr>
            <a:r>
              <a:rPr lang="en-GB" sz="1800" dirty="0" smtClean="0">
                <a:latin typeface="Calibri" panose="020F0502020204030204" pitchFamily="34" charset="0"/>
              </a:rPr>
              <a:t>A referral form that includes patient consent information can be found in Resource Publisher and the GP website. </a:t>
            </a:r>
          </a:p>
          <a:p>
            <a:pPr marL="0" indent="0">
              <a:buNone/>
            </a:pPr>
            <a:endParaRPr lang="en-GB" sz="1800" dirty="0" smtClean="0">
              <a:latin typeface="Calibri" panose="020F0502020204030204" pitchFamily="34" charset="0"/>
            </a:endParaRPr>
          </a:p>
          <a:p>
            <a:pPr marL="0" indent="0">
              <a:buNone/>
            </a:pPr>
            <a:r>
              <a:rPr lang="en-GB" sz="1800" dirty="0" smtClean="0">
                <a:latin typeface="Calibri" panose="020F0502020204030204" pitchFamily="34" charset="0"/>
              </a:rPr>
              <a:t>For any questions please contact Tower Hamlets CCG:</a:t>
            </a:r>
          </a:p>
          <a:p>
            <a:pPr marL="0" indent="0">
              <a:buNone/>
            </a:pPr>
            <a:r>
              <a:rPr lang="en-GB" sz="1800" b="1" dirty="0">
                <a:latin typeface="Calibri" panose="020F0502020204030204" pitchFamily="34" charset="0"/>
              </a:rPr>
              <a:t>Email: </a:t>
            </a:r>
            <a:r>
              <a:rPr lang="en-GB" sz="1800" dirty="0" smtClean="0">
                <a:latin typeface="Calibri" panose="020F0502020204030204" pitchFamily="34" charset="0"/>
                <a:hlinkClick r:id="rId5"/>
              </a:rPr>
              <a:t>thccg.info@nhs.net</a:t>
            </a:r>
            <a:r>
              <a:rPr lang="en-GB" sz="1800" dirty="0" smtClean="0">
                <a:latin typeface="Calibri" panose="020F0502020204030204" pitchFamily="34" charset="0"/>
              </a:rPr>
              <a:t> </a:t>
            </a:r>
          </a:p>
          <a:p>
            <a:pPr marL="0" indent="0">
              <a:buNone/>
            </a:pPr>
            <a:r>
              <a:rPr lang="en-GB" sz="1800" b="1" dirty="0" smtClean="0">
                <a:latin typeface="Calibri" panose="020F0502020204030204" pitchFamily="34" charset="0"/>
              </a:rPr>
              <a:t>Phone: </a:t>
            </a:r>
            <a:r>
              <a:rPr lang="en-GB" sz="1800" dirty="0" smtClean="0">
                <a:latin typeface="Calibri" panose="020F0502020204030204" pitchFamily="34" charset="0"/>
              </a:rPr>
              <a:t>020 3688 2500</a:t>
            </a:r>
            <a:endParaRPr lang="en-GB" sz="1800" dirty="0">
              <a:latin typeface="Calibri" panose="020F0502020204030204" pitchFamily="34" charset="0"/>
            </a:endParaRPr>
          </a:p>
        </p:txBody>
      </p:sp>
    </p:spTree>
    <p:extLst>
      <p:ext uri="{BB962C8B-B14F-4D97-AF65-F5344CB8AC3E}">
        <p14:creationId xmlns:p14="http://schemas.microsoft.com/office/powerpoint/2010/main" val="41161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Introduction</a:t>
            </a:r>
            <a:endParaRPr lang="en-GB" b="1" dirty="0"/>
          </a:p>
        </p:txBody>
      </p:sp>
      <p:sp>
        <p:nvSpPr>
          <p:cNvPr id="5" name="Content Placeholder 4"/>
          <p:cNvSpPr>
            <a:spLocks noGrp="1"/>
          </p:cNvSpPr>
          <p:nvPr>
            <p:ph idx="1"/>
          </p:nvPr>
        </p:nvSpPr>
        <p:spPr>
          <a:xfrm>
            <a:off x="959556" y="1339273"/>
            <a:ext cx="8451144" cy="5109505"/>
          </a:xfrm>
        </p:spPr>
        <p:txBody>
          <a:bodyPr>
            <a:normAutofit/>
          </a:bodyPr>
          <a:lstStyle/>
          <a:p>
            <a:r>
              <a:rPr lang="en-GB" sz="1800" dirty="0">
                <a:latin typeface="Calibri" panose="020F0502020204030204" pitchFamily="34" charset="0"/>
              </a:rPr>
              <a:t>T</a:t>
            </a:r>
            <a:r>
              <a:rPr lang="en-GB" sz="1800" dirty="0" smtClean="0">
                <a:latin typeface="Calibri" panose="020F0502020204030204" pitchFamily="34" charset="0"/>
              </a:rPr>
              <a:t>he </a:t>
            </a:r>
            <a:r>
              <a:rPr lang="en-GB" sz="1800" dirty="0" err="1" smtClean="0">
                <a:latin typeface="Calibri" panose="020F0502020204030204" pitchFamily="34" charset="0"/>
              </a:rPr>
              <a:t>Barts</a:t>
            </a:r>
            <a:r>
              <a:rPr lang="en-GB" sz="1800" dirty="0" smtClean="0">
                <a:latin typeface="Calibri" panose="020F0502020204030204" pitchFamily="34" charset="0"/>
              </a:rPr>
              <a:t> Health dermatology </a:t>
            </a:r>
            <a:r>
              <a:rPr lang="en-GB" sz="1800" dirty="0">
                <a:latin typeface="Calibri" panose="020F0502020204030204" pitchFamily="34" charset="0"/>
              </a:rPr>
              <a:t>service at the Royal London will be opening up Advice and Guidance with a photo to GP practices in Tower </a:t>
            </a:r>
            <a:r>
              <a:rPr lang="en-GB" sz="1800" dirty="0" smtClean="0">
                <a:latin typeface="Calibri" panose="020F0502020204030204" pitchFamily="34" charset="0"/>
              </a:rPr>
              <a:t>Hamlets. Practices in Tower Hamlets are incentivised to use this pathway via the NIS.</a:t>
            </a:r>
          </a:p>
          <a:p>
            <a:pPr marL="0" indent="0">
              <a:buNone/>
            </a:pPr>
            <a:endParaRPr lang="en-GB" sz="1800" dirty="0" smtClean="0">
              <a:latin typeface="Calibri" panose="020F0502020204030204" pitchFamily="34" charset="0"/>
            </a:endParaRPr>
          </a:p>
          <a:p>
            <a:r>
              <a:rPr lang="en-GB" sz="1800" dirty="0" smtClean="0">
                <a:latin typeface="Calibri" panose="020F0502020204030204" pitchFamily="34" charset="0"/>
              </a:rPr>
              <a:t>Advice and Guidance (A&amp;G) is a function in ERS which enables GP’s to contact consultants for advice. The consultants respond back to the GP with either advice on how to manage the patient or a recommendation for the GP to refer the patient for an outpatient appointment.</a:t>
            </a:r>
          </a:p>
          <a:p>
            <a:endParaRPr lang="en-GB" sz="1800" dirty="0" smtClean="0">
              <a:latin typeface="Calibri" panose="020F0502020204030204" pitchFamily="34" charset="0"/>
            </a:endParaRPr>
          </a:p>
          <a:p>
            <a:r>
              <a:rPr lang="en-GB" sz="1800" dirty="0" smtClean="0">
                <a:latin typeface="Calibri" panose="020F0502020204030204" pitchFamily="34" charset="0"/>
              </a:rPr>
              <a:t>The benefits of this pathway include reduced waiting times for patients with less complex skin conditions to receive a treatment plan, improved communication and learning between primary and secondary care, high quality advice from consultant dermatologists in a timely manner that supports GP learning and patient self-care. </a:t>
            </a:r>
          </a:p>
          <a:p>
            <a:pPr marL="0" indent="0">
              <a:buNone/>
            </a:pPr>
            <a:endParaRPr lang="en-GB" sz="1800" dirty="0">
              <a:latin typeface="Calibri" panose="020F0502020204030204" pitchFamily="34" charset="0"/>
            </a:endParaRPr>
          </a:p>
          <a:p>
            <a:r>
              <a:rPr lang="en-GB" sz="1800" dirty="0">
                <a:latin typeface="Calibri" panose="020F0502020204030204" pitchFamily="34" charset="0"/>
              </a:rPr>
              <a:t>This guide provides information on the process, inclusion and exclusion criteria as well as tips on how to take and send photos via Advice and Guidance efficiently. </a:t>
            </a:r>
          </a:p>
          <a:p>
            <a:pPr marL="417909" indent="-417909">
              <a:buFont typeface="+mj-lt"/>
              <a:buAutoNum type="arabicPeriod"/>
            </a:pPr>
            <a:endParaRPr lang="en-GB" dirty="0" smtClean="0"/>
          </a:p>
          <a:p>
            <a:pPr marL="0" indent="0">
              <a:buNone/>
            </a:pPr>
            <a:endParaRPr lang="en-GB" dirty="0"/>
          </a:p>
        </p:txBody>
      </p:sp>
    </p:spTree>
    <p:extLst>
      <p:ext uri="{BB962C8B-B14F-4D97-AF65-F5344CB8AC3E}">
        <p14:creationId xmlns:p14="http://schemas.microsoft.com/office/powerpoint/2010/main" val="117324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67" y="143359"/>
            <a:ext cx="8479367" cy="1143000"/>
          </a:xfrm>
        </p:spPr>
        <p:txBody>
          <a:bodyPr/>
          <a:lstStyle/>
          <a:p>
            <a:r>
              <a:rPr lang="en-GB" sz="4000" b="1" dirty="0" smtClean="0"/>
              <a:t>Inclusion and Exclusion Criteria</a:t>
            </a:r>
            <a:endParaRPr lang="en-GB" sz="4000" b="1" dirty="0"/>
          </a:p>
        </p:txBody>
      </p:sp>
      <p:sp>
        <p:nvSpPr>
          <p:cNvPr id="3" name="Content Placeholder 2"/>
          <p:cNvSpPr>
            <a:spLocks noGrp="1"/>
          </p:cNvSpPr>
          <p:nvPr>
            <p:ph idx="1"/>
          </p:nvPr>
        </p:nvSpPr>
        <p:spPr>
          <a:xfrm>
            <a:off x="655783" y="1200727"/>
            <a:ext cx="8829962" cy="5248052"/>
          </a:xfrm>
        </p:spPr>
        <p:txBody>
          <a:bodyPr>
            <a:normAutofit/>
          </a:bodyPr>
          <a:lstStyle/>
          <a:p>
            <a:pPr>
              <a:spcAft>
                <a:spcPts val="600"/>
              </a:spcAft>
            </a:pPr>
            <a:r>
              <a:rPr lang="en-GB" sz="1600" dirty="0" smtClean="0">
                <a:latin typeface="Calibri" panose="020F0502020204030204" pitchFamily="34" charset="0"/>
              </a:rPr>
              <a:t>All A&amp;G requests </a:t>
            </a:r>
            <a:r>
              <a:rPr lang="en-GB" sz="1600" b="1" u="sng" dirty="0" smtClean="0">
                <a:solidFill>
                  <a:srgbClr val="FF0000"/>
                </a:solidFill>
                <a:latin typeface="Calibri" panose="020F0502020204030204" pitchFamily="34" charset="0"/>
              </a:rPr>
              <a:t>must</a:t>
            </a:r>
            <a:r>
              <a:rPr lang="en-GB" sz="1600" u="sng" dirty="0" smtClean="0">
                <a:solidFill>
                  <a:srgbClr val="FF0000"/>
                </a:solidFill>
                <a:latin typeface="Calibri" panose="020F0502020204030204" pitchFamily="34" charset="0"/>
              </a:rPr>
              <a:t> </a:t>
            </a:r>
            <a:r>
              <a:rPr lang="en-GB" sz="1600" b="1" u="sng" dirty="0" smtClean="0">
                <a:solidFill>
                  <a:srgbClr val="FF0000"/>
                </a:solidFill>
                <a:latin typeface="Calibri" panose="020F0502020204030204" pitchFamily="34" charset="0"/>
              </a:rPr>
              <a:t>include a photo or they will be rejected </a:t>
            </a:r>
            <a:r>
              <a:rPr lang="en-GB" sz="1600" dirty="0" smtClean="0">
                <a:latin typeface="Calibri" panose="020F0502020204030204" pitchFamily="34" charset="0"/>
              </a:rPr>
              <a:t>to enable the consultants to make a diagnosis and suggest a treatment plan. Patients should be encouraged to take and submit their own photos to the practice.</a:t>
            </a:r>
          </a:p>
          <a:p>
            <a:pPr>
              <a:spcAft>
                <a:spcPts val="600"/>
              </a:spcAft>
            </a:pPr>
            <a:r>
              <a:rPr lang="en-GB" sz="1600" dirty="0" smtClean="0">
                <a:latin typeface="Calibri" panose="020F0502020204030204" pitchFamily="34" charset="0"/>
              </a:rPr>
              <a:t>A&amp;G should be used as the first option for patients who meet the inclusion criteria below rather than making an automatic referral. </a:t>
            </a:r>
          </a:p>
          <a:p>
            <a:pPr>
              <a:spcAft>
                <a:spcPts val="600"/>
              </a:spcAft>
            </a:pPr>
            <a:r>
              <a:rPr lang="en-GB" sz="1600" dirty="0" smtClean="0">
                <a:latin typeface="Calibri" panose="020F0502020204030204" pitchFamily="34" charset="0"/>
              </a:rPr>
              <a:t>The </a:t>
            </a:r>
            <a:r>
              <a:rPr lang="en-GB" sz="1600" dirty="0">
                <a:latin typeface="Calibri" panose="020F0502020204030204" pitchFamily="34" charset="0"/>
              </a:rPr>
              <a:t>dermatology service will aim to respond to all A&amp;G requests within 5 </a:t>
            </a:r>
            <a:r>
              <a:rPr lang="en-GB" sz="1600" dirty="0" smtClean="0">
                <a:latin typeface="Calibri" panose="020F0502020204030204" pitchFamily="34" charset="0"/>
              </a:rPr>
              <a:t>working </a:t>
            </a:r>
            <a:r>
              <a:rPr lang="en-GB" sz="1600" dirty="0">
                <a:latin typeface="Calibri" panose="020F0502020204030204" pitchFamily="34" charset="0"/>
              </a:rPr>
              <a:t>days</a:t>
            </a:r>
            <a:r>
              <a:rPr lang="en-GB" sz="1600" dirty="0" smtClean="0">
                <a:latin typeface="Calibri" panose="020F0502020204030204" pitchFamily="34" charset="0"/>
              </a:rPr>
              <a:t>.</a:t>
            </a:r>
          </a:p>
          <a:p>
            <a:endParaRPr lang="en-GB" sz="2000" dirty="0"/>
          </a:p>
          <a:p>
            <a:pPr marL="0" indent="0">
              <a:buNone/>
            </a:pPr>
            <a:endParaRPr lang="en-GB"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1791227861"/>
              </p:ext>
            </p:extLst>
          </p:nvPr>
        </p:nvGraphicFramePr>
        <p:xfrm>
          <a:off x="828748" y="3031526"/>
          <a:ext cx="8510586" cy="3604578"/>
        </p:xfrm>
        <a:graphic>
          <a:graphicData uri="http://schemas.openxmlformats.org/drawingml/2006/table">
            <a:tbl>
              <a:tblPr firstRow="1" firstCol="1" lastRow="1" lastCol="1" bandRow="1" bandCol="1"/>
              <a:tblGrid>
                <a:gridCol w="4255293">
                  <a:extLst>
                    <a:ext uri="{9D8B030D-6E8A-4147-A177-3AD203B41FA5}">
                      <a16:colId xmlns:a16="http://schemas.microsoft.com/office/drawing/2014/main" val="3982834149"/>
                    </a:ext>
                  </a:extLst>
                </a:gridCol>
                <a:gridCol w="4255293">
                  <a:extLst>
                    <a:ext uri="{9D8B030D-6E8A-4147-A177-3AD203B41FA5}">
                      <a16:colId xmlns:a16="http://schemas.microsoft.com/office/drawing/2014/main" val="2004151831"/>
                    </a:ext>
                  </a:extLst>
                </a:gridCol>
              </a:tblGrid>
              <a:tr h="304165">
                <a:tc>
                  <a:txBody>
                    <a:bodyPr/>
                    <a:lstStyle/>
                    <a:p>
                      <a:pPr algn="l">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INCLUSIONS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EXCLUSIONS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572867"/>
                  </a:ext>
                </a:extLst>
              </a:tr>
              <a:tr h="2941638">
                <a:tc>
                  <a:txBody>
                    <a:bodyPr/>
                    <a:lstStyle/>
                    <a:p>
                      <a:pPr marL="342900" lvl="0" indent="-342900" algn="just">
                        <a:lnSpc>
                          <a:spcPct val="107000"/>
                        </a:lnSpc>
                        <a:spcAft>
                          <a:spcPts val="0"/>
                        </a:spcAft>
                        <a:buFont typeface="Symbol" panose="05050102010706020507" pitchFamily="18" charset="2"/>
                        <a:buChar char=""/>
                      </a:pPr>
                      <a:r>
                        <a:rPr lang="en-GB"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Patients aged 16 and over</a:t>
                      </a:r>
                    </a:p>
                    <a:p>
                      <a:pPr marL="0" lvl="0" indent="0" algn="just">
                        <a:lnSpc>
                          <a:spcPct val="107000"/>
                        </a:lnSpc>
                        <a:spcAft>
                          <a:spcPts val="0"/>
                        </a:spcAft>
                        <a:buFont typeface="Symbol" panose="05050102010706020507" pitchFamily="18" charset="2"/>
                        <a:buNone/>
                      </a:pPr>
                      <a:endParaRPr lang="en-GB"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Inflammatory </a:t>
                      </a: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skin disease (acne, eczema, psoriasis) unresponsive to GP treatment</a:t>
                      </a:r>
                    </a:p>
                    <a:p>
                      <a:pPr marL="228600" algn="just">
                        <a:lnSpc>
                          <a:spcPct val="107000"/>
                        </a:lnSpc>
                        <a:spcAft>
                          <a:spcPts val="0"/>
                        </a:spcAft>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l">
                        <a:lnSpc>
                          <a:spcPct val="107000"/>
                        </a:lnSpc>
                        <a:spcAft>
                          <a:spcPts val="800"/>
                        </a:spcAft>
                        <a:buFont typeface="Symbol" panose="05050102010706020507" pitchFamily="18" charset="2"/>
                        <a:buChar char=""/>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Premalignant skin lesions such as solar keratosis or Bowen’s disease</a:t>
                      </a:r>
                    </a:p>
                    <a:p>
                      <a:pPr marL="342900" lvl="0" indent="-342900" algn="l">
                        <a:lnSpc>
                          <a:spcPct val="107000"/>
                        </a:lnSpc>
                        <a:spcAft>
                          <a:spcPts val="800"/>
                        </a:spcAft>
                        <a:buFont typeface="Symbol" panose="05050102010706020507" pitchFamily="18" charset="2"/>
                        <a:buChar char=""/>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Low risk BCCs on trunks and limbs in line with NICE guidance </a:t>
                      </a:r>
                    </a:p>
                    <a:p>
                      <a:pPr marL="342900" lvl="0" indent="-342900" algn="l">
                        <a:lnSpc>
                          <a:spcPct val="107000"/>
                        </a:lnSpc>
                        <a:spcAft>
                          <a:spcPts val="800"/>
                        </a:spcAft>
                        <a:buFont typeface="Symbol" panose="05050102010706020507" pitchFamily="18" charset="2"/>
                        <a:buChar char=""/>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Diagnosis, investigation and management of other chronic rashes in adults</a:t>
                      </a:r>
                    </a:p>
                    <a:p>
                      <a:pPr marL="342900" lvl="0" indent="-342900" algn="l">
                        <a:lnSpc>
                          <a:spcPct val="107000"/>
                        </a:lnSpc>
                        <a:spcAft>
                          <a:spcPts val="800"/>
                        </a:spcAft>
                        <a:buFont typeface="Symbol" panose="05050102010706020507" pitchFamily="18" charset="2"/>
                        <a:buChar char=""/>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Diagnosis, investigation and management of mild-moderate dermatoses and skin lesions </a:t>
                      </a:r>
                    </a:p>
                    <a:p>
                      <a:pPr marL="342900" lvl="0" indent="-342900" algn="l">
                        <a:lnSpc>
                          <a:spcPct val="107000"/>
                        </a:lnSpc>
                        <a:spcAft>
                          <a:spcPts val="800"/>
                        </a:spcAft>
                        <a:buFont typeface="Symbol" panose="05050102010706020507" pitchFamily="18" charset="2"/>
                        <a:buChar char=""/>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Conditions of hair, scalp, and nails</a:t>
                      </a:r>
                    </a:p>
                    <a:p>
                      <a:pPr algn="l">
                        <a:lnSpc>
                          <a:spcPct val="107000"/>
                        </a:lnSpc>
                        <a:spcAft>
                          <a:spcPts val="800"/>
                        </a:spcAft>
                      </a:pPr>
                      <a:r>
                        <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7000"/>
                        </a:lnSpc>
                        <a:spcAft>
                          <a:spcPts val="0"/>
                        </a:spcAft>
                        <a:buFont typeface="Symbol" panose="05050102010706020507" pitchFamily="18" charset="2"/>
                        <a:buChar char=""/>
                      </a:pPr>
                      <a:r>
                        <a:rPr lang="en-GB"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Patients who are under 16 years of age</a:t>
                      </a:r>
                    </a:p>
                    <a:p>
                      <a:pPr marL="0" lvl="0" indent="0" algn="just">
                        <a:lnSpc>
                          <a:spcPct val="107000"/>
                        </a:lnSpc>
                        <a:spcAft>
                          <a:spcPts val="0"/>
                        </a:spcAft>
                        <a:buFont typeface="Symbol" panose="05050102010706020507" pitchFamily="18" charset="2"/>
                        <a:buNone/>
                      </a:pPr>
                      <a:endParaRPr lang="en-US"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Any lesions where there is any suspicion of skin cancer</a:t>
                      </a:r>
                    </a:p>
                    <a:p>
                      <a:pPr marL="0" lvl="0" indent="0" algn="just">
                        <a:lnSpc>
                          <a:spcPct val="107000"/>
                        </a:lnSpc>
                        <a:spcAft>
                          <a:spcPts val="0"/>
                        </a:spcAft>
                        <a:buFont typeface="Symbol" panose="05050102010706020507" pitchFamily="18" charset="2"/>
                        <a:buNone/>
                      </a:pP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Lesions suspicious of melanoma</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Lesions suspicious of Squamous cell carcinoma (SCC)</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Suspicious skin lesions falling under the 2WW pathway</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Dermatological emergencies e.g. </a:t>
                      </a:r>
                      <a:r>
                        <a:rPr lang="en-US" sz="1100" b="1" dirty="0" err="1">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Exfoliative</a:t>
                      </a: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Dermatitis or blistering skin disorders</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Patients already under the ongoing care of a secondary care dermatologist e.g. taking immunosuppressive drugs</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suspicious change in a mole or melanocytic lesion</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Lesions that are on parts of the body where it would be deemed inappropriate to take </a:t>
                      </a:r>
                      <a:r>
                        <a:rPr lang="en-US"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images (unless the patient</a:t>
                      </a:r>
                      <a:r>
                        <a:rPr lang="en-US" sz="1100" b="1" baseline="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provides consent)</a:t>
                      </a:r>
                      <a:r>
                        <a:rPr lang="en-US" sz="1100" b="1"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313984"/>
                  </a:ext>
                </a:extLst>
              </a:tr>
            </a:tbl>
          </a:graphicData>
        </a:graphic>
      </p:graphicFrame>
    </p:spTree>
    <p:extLst>
      <p:ext uri="{BB962C8B-B14F-4D97-AF65-F5344CB8AC3E}">
        <p14:creationId xmlns:p14="http://schemas.microsoft.com/office/powerpoint/2010/main" val="424821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Information to Include in the A&amp;G Request</a:t>
            </a:r>
            <a:endParaRPr lang="en-GB" sz="3200" dirty="0"/>
          </a:p>
        </p:txBody>
      </p:sp>
      <p:sp>
        <p:nvSpPr>
          <p:cNvPr id="3" name="Content Placeholder 2"/>
          <p:cNvSpPr>
            <a:spLocks noGrp="1"/>
          </p:cNvSpPr>
          <p:nvPr>
            <p:ph idx="1"/>
          </p:nvPr>
        </p:nvSpPr>
        <p:spPr>
          <a:xfrm>
            <a:off x="931332" y="1417638"/>
            <a:ext cx="8637026" cy="5038580"/>
          </a:xfrm>
        </p:spPr>
        <p:txBody>
          <a:bodyPr/>
          <a:lstStyle/>
          <a:p>
            <a:pPr marL="0" indent="0">
              <a:lnSpc>
                <a:spcPct val="107000"/>
              </a:lnSpc>
              <a:spcAft>
                <a:spcPts val="800"/>
              </a:spcAft>
              <a:buNone/>
            </a:pPr>
            <a:r>
              <a:rPr lang="en-GB" sz="1800" b="1" dirty="0">
                <a:latin typeface="Calibri" panose="020F0502020204030204" pitchFamily="34" charset="0"/>
                <a:ea typeface="Calibri" panose="020F0502020204030204" pitchFamily="34" charset="0"/>
                <a:cs typeface="Times New Roman" panose="02020603050405020304" pitchFamily="18" charset="0"/>
              </a:rPr>
              <a:t>The following patient demographic data should </a:t>
            </a:r>
            <a:r>
              <a:rPr lang="en-GB" sz="1800" b="1" dirty="0" smtClean="0">
                <a:latin typeface="Calibri" panose="020F0502020204030204" pitchFamily="34" charset="0"/>
                <a:ea typeface="Calibri" panose="020F0502020204030204" pitchFamily="34" charset="0"/>
                <a:cs typeface="Times New Roman" panose="02020603050405020304" pitchFamily="18" charset="0"/>
              </a:rPr>
              <a:t>be included in the A&amp;G request (this should be auto-populated by the template):</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GB" sz="1800" dirty="0" smtClean="0">
                <a:latin typeface="Calibri" panose="020F0502020204030204" pitchFamily="34" charset="0"/>
                <a:ea typeface="Calibri" panose="020F0502020204030204" pitchFamily="34" charset="0"/>
                <a:cs typeface="Times New Roman" panose="02020603050405020304" pitchFamily="18" charset="0"/>
              </a:rPr>
              <a:t>Date </a:t>
            </a:r>
            <a:r>
              <a:rPr lang="en-GB" sz="1800" dirty="0">
                <a:latin typeface="Calibri" panose="020F0502020204030204" pitchFamily="34" charset="0"/>
                <a:ea typeface="Calibri" panose="020F0502020204030204" pitchFamily="34" charset="0"/>
                <a:cs typeface="Times New Roman" panose="02020603050405020304" pitchFamily="18" charset="0"/>
              </a:rPr>
              <a:t>of birth</a:t>
            </a:r>
          </a:p>
          <a:p>
            <a:pPr lvl="1">
              <a:spcBef>
                <a:spcPts val="0"/>
              </a:spcBef>
              <a:spcAft>
                <a:spcPts val="0"/>
              </a:spcAft>
            </a:pPr>
            <a:r>
              <a:rPr lang="en-GB" sz="1800" dirty="0" smtClean="0">
                <a:latin typeface="Calibri" panose="020F0502020204030204" pitchFamily="34" charset="0"/>
                <a:ea typeface="Calibri" panose="020F0502020204030204" pitchFamily="34" charset="0"/>
                <a:cs typeface="Times New Roman" panose="02020603050405020304" pitchFamily="18" charset="0"/>
              </a:rPr>
              <a:t>Gender</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GB" sz="1800" dirty="0" smtClean="0">
                <a:latin typeface="Calibri" panose="020F0502020204030204" pitchFamily="34" charset="0"/>
                <a:ea typeface="Calibri" panose="020F0502020204030204" pitchFamily="34" charset="0"/>
                <a:cs typeface="Times New Roman" panose="02020603050405020304" pitchFamily="18" charset="0"/>
              </a:rPr>
              <a:t>Ethnic </a:t>
            </a:r>
            <a:r>
              <a:rPr lang="en-GB" sz="1800" dirty="0">
                <a:latin typeface="Calibri" panose="020F0502020204030204" pitchFamily="34" charset="0"/>
                <a:ea typeface="Calibri" panose="020F0502020204030204" pitchFamily="34" charset="0"/>
                <a:cs typeface="Times New Roman" panose="02020603050405020304" pitchFamily="18" charset="0"/>
              </a:rPr>
              <a:t>group</a:t>
            </a:r>
          </a:p>
          <a:p>
            <a:pPr lvl="1">
              <a:spcBef>
                <a:spcPts val="0"/>
              </a:spcBef>
              <a:spcAft>
                <a:spcPts val="0"/>
              </a:spcAft>
            </a:pPr>
            <a:r>
              <a:rPr lang="en-GB" sz="1800" dirty="0" smtClean="0">
                <a:latin typeface="Calibri" panose="020F0502020204030204" pitchFamily="34" charset="0"/>
                <a:ea typeface="Calibri" panose="020F0502020204030204" pitchFamily="34" charset="0"/>
                <a:cs typeface="Times New Roman" panose="02020603050405020304" pitchFamily="18" charset="0"/>
              </a:rPr>
              <a:t>Address </a:t>
            </a:r>
            <a:r>
              <a:rPr lang="en-GB" sz="1800" dirty="0">
                <a:latin typeface="Calibri" panose="020F0502020204030204" pitchFamily="34" charset="0"/>
                <a:ea typeface="Calibri" panose="020F0502020204030204" pitchFamily="34" charset="0"/>
                <a:cs typeface="Times New Roman" panose="02020603050405020304" pitchFamily="18" charset="0"/>
              </a:rPr>
              <a:t>and contact telephone </a:t>
            </a:r>
            <a:r>
              <a:rPr lang="en-GB" sz="1800" dirty="0" smtClean="0">
                <a:latin typeface="Calibri" panose="020F0502020204030204" pitchFamily="34" charset="0"/>
                <a:ea typeface="Calibri" panose="020F0502020204030204" pitchFamily="34" charset="0"/>
                <a:cs typeface="Times New Roman" panose="02020603050405020304" pitchFamily="18" charset="0"/>
              </a:rPr>
              <a:t>number</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b="1" dirty="0" smtClean="0">
                <a:latin typeface="Calibri" panose="020F0502020204030204" pitchFamily="34" charset="0"/>
                <a:ea typeface="Calibri" panose="020F0502020204030204" pitchFamily="34" charset="0"/>
                <a:cs typeface="Times New Roman" panose="02020603050405020304" pitchFamily="18" charset="0"/>
              </a:rPr>
              <a:t>Additional information to include in the A&amp;G referral</a:t>
            </a:r>
            <a:endParaRPr lang="en-GB" sz="1800" b="1"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Date </a:t>
            </a:r>
            <a:r>
              <a:rPr lang="en-GB" sz="1600" dirty="0">
                <a:latin typeface="Calibri" panose="020F0502020204030204" pitchFamily="34" charset="0"/>
                <a:ea typeface="Calibri" panose="020F0502020204030204" pitchFamily="34" charset="0"/>
                <a:cs typeface="Times New Roman" panose="02020603050405020304" pitchFamily="18" charset="0"/>
              </a:rPr>
              <a:t>of onset/duration</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Whether </a:t>
            </a:r>
            <a:r>
              <a:rPr lang="en-GB" sz="1600" dirty="0">
                <a:latin typeface="Calibri" panose="020F0502020204030204" pitchFamily="34" charset="0"/>
                <a:ea typeface="Calibri" panose="020F0502020204030204" pitchFamily="34" charset="0"/>
                <a:cs typeface="Times New Roman" panose="02020603050405020304" pitchFamily="18" charset="0"/>
              </a:rPr>
              <a:t>single or multiple</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Location/s </a:t>
            </a:r>
            <a:r>
              <a:rPr lang="en-GB" sz="1600" dirty="0">
                <a:latin typeface="Calibri" panose="020F0502020204030204" pitchFamily="34" charset="0"/>
                <a:ea typeface="Calibri" panose="020F0502020204030204" pitchFamily="34" charset="0"/>
                <a:cs typeface="Times New Roman" panose="02020603050405020304" pitchFamily="18" charset="0"/>
              </a:rPr>
              <a:t>on body</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Changes </a:t>
            </a:r>
            <a:r>
              <a:rPr lang="en-GB" sz="1600" dirty="0">
                <a:latin typeface="Calibri" panose="020F0502020204030204" pitchFamily="34" charset="0"/>
                <a:ea typeface="Calibri" panose="020F0502020204030204" pitchFamily="34" charset="0"/>
                <a:cs typeface="Times New Roman" panose="02020603050405020304" pitchFamily="18" charset="0"/>
              </a:rPr>
              <a:t>in size, shape, colour</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Any </a:t>
            </a:r>
            <a:r>
              <a:rPr lang="en-GB" sz="1600" dirty="0">
                <a:latin typeface="Calibri" panose="020F0502020204030204" pitchFamily="34" charset="0"/>
                <a:ea typeface="Calibri" panose="020F0502020204030204" pitchFamily="34" charset="0"/>
                <a:cs typeface="Times New Roman" panose="02020603050405020304" pitchFamily="18" charset="0"/>
              </a:rPr>
              <a:t>bleeding and/or ulceration</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Symptoms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GB" sz="1600" dirty="0">
                <a:latin typeface="Calibri" panose="020F0502020204030204" pitchFamily="34" charset="0"/>
                <a:ea typeface="Calibri" panose="020F0502020204030204" pitchFamily="34" charset="0"/>
                <a:cs typeface="Times New Roman" panose="02020603050405020304" pitchFamily="18" charset="0"/>
              </a:rPr>
              <a:t>A</a:t>
            </a:r>
            <a:r>
              <a:rPr lang="en-GB" sz="1600" dirty="0" smtClean="0">
                <a:latin typeface="Calibri" panose="020F0502020204030204" pitchFamily="34" charset="0"/>
                <a:ea typeface="Calibri" panose="020F0502020204030204" pitchFamily="34" charset="0"/>
                <a:cs typeface="Times New Roman" panose="02020603050405020304" pitchFamily="18" charset="0"/>
              </a:rPr>
              <a:t>ny </a:t>
            </a:r>
            <a:r>
              <a:rPr lang="en-GB" sz="1600" dirty="0">
                <a:latin typeface="Calibri" panose="020F0502020204030204" pitchFamily="34" charset="0"/>
                <a:ea typeface="Calibri" panose="020F0502020204030204" pitchFamily="34" charset="0"/>
                <a:cs typeface="Times New Roman" panose="02020603050405020304" pitchFamily="18" charset="0"/>
              </a:rPr>
              <a:t>personal and/or family history of skin cancers</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Other </a:t>
            </a:r>
            <a:r>
              <a:rPr lang="en-GB" sz="1600" dirty="0">
                <a:latin typeface="Calibri" panose="020F0502020204030204" pitchFamily="34" charset="0"/>
                <a:ea typeface="Calibri" panose="020F0502020204030204" pitchFamily="34" charset="0"/>
                <a:cs typeface="Times New Roman" panose="02020603050405020304" pitchFamily="18" charset="0"/>
              </a:rPr>
              <a:t>risk factors, </a:t>
            </a:r>
            <a:r>
              <a:rPr lang="en-GB" sz="1600" dirty="0" smtClean="0">
                <a:latin typeface="Calibri" panose="020F0502020204030204" pitchFamily="34" charset="0"/>
                <a:ea typeface="Calibri" panose="020F0502020204030204" pitchFamily="34" charset="0"/>
                <a:cs typeface="Times New Roman" panose="02020603050405020304" pitchFamily="18" charset="0"/>
              </a:rPr>
              <a:t>i.e.- </a:t>
            </a:r>
            <a:r>
              <a:rPr lang="en-GB" sz="1600" dirty="0">
                <a:latin typeface="Calibri" panose="020F0502020204030204" pitchFamily="34" charset="0"/>
                <a:ea typeface="Calibri" panose="020F0502020204030204" pitchFamily="34" charset="0"/>
                <a:cs typeface="Times New Roman" panose="02020603050405020304" pitchFamily="18" charset="0"/>
              </a:rPr>
              <a:t>excessive sun exposure, fair skin, large number of </a:t>
            </a:r>
            <a:r>
              <a:rPr lang="en-GB" sz="1600" dirty="0" err="1" smtClean="0">
                <a:latin typeface="Calibri" panose="020F0502020204030204" pitchFamily="34" charset="0"/>
                <a:ea typeface="Calibri" panose="020F0502020204030204" pitchFamily="34" charset="0"/>
                <a:cs typeface="Times New Roman" panose="02020603050405020304" pitchFamily="18" charset="0"/>
              </a:rPr>
              <a:t>naevi</a:t>
            </a:r>
            <a:r>
              <a:rPr lang="en-GB" sz="1600" dirty="0" smtClean="0">
                <a:latin typeface="Calibri" panose="020F0502020204030204" pitchFamily="34" charset="0"/>
                <a:ea typeface="Calibri" panose="020F0502020204030204" pitchFamily="34" charset="0"/>
                <a:cs typeface="Times New Roman" panose="02020603050405020304" pitchFamily="18" charset="0"/>
              </a:rPr>
              <a:t>, immunosuppression</a:t>
            </a:r>
            <a:r>
              <a:rPr lang="en-GB" sz="1600" dirty="0">
                <a:latin typeface="Calibri" panose="020F0502020204030204" pitchFamily="34" charset="0"/>
                <a:ea typeface="Calibri" panose="020F0502020204030204" pitchFamily="34" charset="0"/>
                <a:cs typeface="Times New Roman" panose="02020603050405020304" pitchFamily="18" charset="0"/>
              </a:rPr>
              <a:t>, outdoor occupation etc.</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Repeat </a:t>
            </a:r>
            <a:r>
              <a:rPr lang="en-GB" sz="1600" dirty="0">
                <a:latin typeface="Calibri" panose="020F0502020204030204" pitchFamily="34" charset="0"/>
                <a:ea typeface="Calibri" panose="020F0502020204030204" pitchFamily="34" charset="0"/>
                <a:cs typeface="Times New Roman" panose="02020603050405020304" pitchFamily="18" charset="0"/>
              </a:rPr>
              <a:t>and recent medications</a:t>
            </a:r>
          </a:p>
          <a:p>
            <a:pPr lvl="1">
              <a:spcBef>
                <a:spcPts val="0"/>
              </a:spcBef>
              <a:spcAft>
                <a:spcPts val="0"/>
              </a:spcAft>
            </a:pPr>
            <a:r>
              <a:rPr lang="en-GB" sz="1600" dirty="0" smtClean="0">
                <a:latin typeface="Calibri" panose="020F0502020204030204" pitchFamily="34" charset="0"/>
                <a:ea typeface="Calibri" panose="020F0502020204030204" pitchFamily="34" charset="0"/>
                <a:cs typeface="Times New Roman" panose="02020603050405020304" pitchFamily="18" charset="0"/>
              </a:rPr>
              <a:t>Other </a:t>
            </a:r>
            <a:r>
              <a:rPr lang="en-GB" sz="1600" dirty="0">
                <a:latin typeface="Calibri" panose="020F0502020204030204" pitchFamily="34" charset="0"/>
                <a:ea typeface="Calibri" panose="020F0502020204030204" pitchFamily="34" charset="0"/>
                <a:cs typeface="Times New Roman" panose="02020603050405020304" pitchFamily="18" charset="0"/>
              </a:rPr>
              <a:t>medical </a:t>
            </a:r>
            <a:r>
              <a:rPr lang="en-GB" sz="1600" dirty="0" smtClean="0">
                <a:latin typeface="Calibri" panose="020F0502020204030204" pitchFamily="34" charset="0"/>
                <a:ea typeface="Calibri" panose="020F0502020204030204" pitchFamily="34" charset="0"/>
                <a:cs typeface="Times New Roman" panose="02020603050405020304" pitchFamily="18" charset="0"/>
              </a:rPr>
              <a:t>conditions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05167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a:t>
            </a:r>
            <a:endParaRPr lang="en-GB" dirty="0"/>
          </a:p>
        </p:txBody>
      </p:sp>
      <p:sp>
        <p:nvSpPr>
          <p:cNvPr id="3" name="Content Placeholder 2"/>
          <p:cNvSpPr>
            <a:spLocks noGrp="1"/>
          </p:cNvSpPr>
          <p:nvPr>
            <p:ph idx="1"/>
          </p:nvPr>
        </p:nvSpPr>
        <p:spPr/>
        <p:txBody>
          <a:bodyPr/>
          <a:lstStyle/>
          <a:p>
            <a:r>
              <a:rPr lang="en-GB" sz="2400" dirty="0" smtClean="0"/>
              <a:t>Patients should be given the </a:t>
            </a:r>
            <a:r>
              <a:rPr lang="en-GB" sz="2400" dirty="0" err="1" smtClean="0"/>
              <a:t>Teledermatology</a:t>
            </a:r>
            <a:r>
              <a:rPr lang="en-GB" sz="2400" dirty="0" smtClean="0"/>
              <a:t> Patient Information Form before the referral is </a:t>
            </a:r>
            <a:r>
              <a:rPr lang="en-GB" sz="2400" dirty="0" smtClean="0"/>
              <a:t>made.</a:t>
            </a:r>
            <a:endParaRPr lang="en-GB" sz="2400" dirty="0" smtClean="0"/>
          </a:p>
          <a:p>
            <a:r>
              <a:rPr lang="en-GB" sz="2400" dirty="0" smtClean="0"/>
              <a:t>Patients will need to give consent for their images to be used. This can be given verbally, and should be indicated on the referral form.</a:t>
            </a:r>
          </a:p>
          <a:p>
            <a:r>
              <a:rPr lang="en-GB" sz="2400" dirty="0" smtClean="0"/>
              <a:t>To continue to develop resources for </a:t>
            </a:r>
            <a:r>
              <a:rPr lang="en-GB" sz="2400" dirty="0" smtClean="0"/>
              <a:t>audit, education </a:t>
            </a:r>
            <a:r>
              <a:rPr lang="en-GB" sz="2400" dirty="0" smtClean="0"/>
              <a:t>and training, </a:t>
            </a:r>
            <a:r>
              <a:rPr lang="en-GB" sz="2400" dirty="0" smtClean="0"/>
              <a:t>GPs should </a:t>
            </a:r>
            <a:r>
              <a:rPr lang="en-GB" sz="2400" dirty="0" smtClean="0"/>
              <a:t>advise patients that their photos may be used for these purposes. If patients do not wish for their photos to be used in this way, they should inform their GP, and this should be indicated on the referral form.</a:t>
            </a:r>
          </a:p>
          <a:p>
            <a:pPr marL="0" indent="0">
              <a:buNone/>
            </a:pPr>
            <a:endParaRPr lang="en-GB" sz="2000" dirty="0" smtClean="0"/>
          </a:p>
        </p:txBody>
      </p:sp>
    </p:spTree>
    <p:extLst>
      <p:ext uri="{BB962C8B-B14F-4D97-AF65-F5344CB8AC3E}">
        <p14:creationId xmlns:p14="http://schemas.microsoft.com/office/powerpoint/2010/main" val="103577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Advice and Guidance Screenshots</a:t>
            </a:r>
            <a:endParaRPr lang="en-GB" sz="4000" dirty="0"/>
          </a:p>
        </p:txBody>
      </p:sp>
      <p:sp>
        <p:nvSpPr>
          <p:cNvPr id="3" name="Content Placeholder 2"/>
          <p:cNvSpPr>
            <a:spLocks noGrp="1"/>
          </p:cNvSpPr>
          <p:nvPr>
            <p:ph idx="1"/>
          </p:nvPr>
        </p:nvSpPr>
        <p:spPr>
          <a:xfrm>
            <a:off x="959555" y="1246910"/>
            <a:ext cx="8451144" cy="5164923"/>
          </a:xfrm>
        </p:spPr>
        <p:txBody>
          <a:bodyPr/>
          <a:lstStyle/>
          <a:p>
            <a:r>
              <a:rPr lang="en-GB" sz="1800" dirty="0">
                <a:latin typeface="Calibri" panose="020F0502020204030204" pitchFamily="34" charset="0"/>
              </a:rPr>
              <a:t>For the Referral to be made in </a:t>
            </a:r>
            <a:r>
              <a:rPr lang="en-GB" sz="1800" dirty="0" err="1">
                <a:latin typeface="Calibri" panose="020F0502020204030204" pitchFamily="34" charset="0"/>
              </a:rPr>
              <a:t>eRS</a:t>
            </a:r>
            <a:r>
              <a:rPr lang="en-GB" sz="1800" dirty="0">
                <a:latin typeface="Calibri" panose="020F0502020204030204" pitchFamily="34" charset="0"/>
              </a:rPr>
              <a:t> – the Request Type must be “</a:t>
            </a:r>
            <a:r>
              <a:rPr lang="en-GB" sz="1800" b="1" dirty="0" smtClean="0">
                <a:latin typeface="Calibri" panose="020F0502020204030204" pitchFamily="34" charset="0"/>
              </a:rPr>
              <a:t>Advice</a:t>
            </a:r>
            <a:r>
              <a:rPr lang="en-GB" sz="1800" dirty="0" smtClean="0">
                <a:latin typeface="Calibri" panose="020F0502020204030204" pitchFamily="34" charset="0"/>
              </a:rPr>
              <a:t>” </a:t>
            </a:r>
            <a:r>
              <a:rPr lang="en-GB" sz="1800" dirty="0">
                <a:latin typeface="Calibri" panose="020F0502020204030204" pitchFamily="34" charset="0"/>
              </a:rPr>
              <a:t>and the speciality to select should be </a:t>
            </a:r>
            <a:r>
              <a:rPr lang="en-GB" sz="1800" dirty="0" smtClean="0">
                <a:latin typeface="Calibri" panose="020F0502020204030204" pitchFamily="34" charset="0"/>
              </a:rPr>
              <a:t>“</a:t>
            </a:r>
            <a:r>
              <a:rPr lang="en-GB" sz="1800" b="1" dirty="0" smtClean="0">
                <a:latin typeface="Calibri" panose="020F0502020204030204" pitchFamily="34" charset="0"/>
              </a:rPr>
              <a:t>Dermatology”</a:t>
            </a:r>
            <a:r>
              <a:rPr lang="en-GB" sz="1800" dirty="0" smtClean="0">
                <a:latin typeface="Calibri" panose="020F0502020204030204" pitchFamily="34" charset="0"/>
              </a:rPr>
              <a:t> </a:t>
            </a:r>
            <a:r>
              <a:rPr lang="en-GB" sz="1800" dirty="0">
                <a:latin typeface="Calibri" panose="020F0502020204030204" pitchFamily="34" charset="0"/>
              </a:rPr>
              <a:t>– the clinic type can be selected as “</a:t>
            </a:r>
            <a:r>
              <a:rPr lang="en-GB" sz="1800" b="1" dirty="0">
                <a:latin typeface="Calibri" panose="020F0502020204030204" pitchFamily="34" charset="0"/>
              </a:rPr>
              <a:t>Not Otherwise </a:t>
            </a:r>
            <a:r>
              <a:rPr lang="en-GB" sz="1800" b="1" dirty="0" smtClean="0">
                <a:latin typeface="Calibri" panose="020F0502020204030204" pitchFamily="34" charset="0"/>
              </a:rPr>
              <a:t>Specified</a:t>
            </a:r>
            <a:r>
              <a:rPr lang="en-GB" sz="1800" dirty="0" smtClean="0">
                <a:latin typeface="Calibri" panose="020F0502020204030204" pitchFamily="34" charset="0"/>
              </a:rPr>
              <a:t>”</a:t>
            </a:r>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r>
              <a:rPr lang="en-GB" sz="1800" dirty="0" smtClean="0">
                <a:latin typeface="Calibri" panose="020F0502020204030204" pitchFamily="34" charset="0"/>
              </a:rPr>
              <a:t>The </a:t>
            </a:r>
            <a:r>
              <a:rPr lang="en-GB" sz="1800" dirty="0">
                <a:latin typeface="Calibri" panose="020F0502020204030204" pitchFamily="34" charset="0"/>
              </a:rPr>
              <a:t>clinic to select is the General Dermatology Clinic at </a:t>
            </a:r>
            <a:r>
              <a:rPr lang="en-GB" sz="1800" dirty="0" err="1">
                <a:latin typeface="Calibri" panose="020F0502020204030204" pitchFamily="34" charset="0"/>
              </a:rPr>
              <a:t>Barts</a:t>
            </a:r>
            <a:r>
              <a:rPr lang="en-GB" sz="1800" dirty="0">
                <a:latin typeface="Calibri" panose="020F0502020204030204" pitchFamily="34" charset="0"/>
              </a:rPr>
              <a:t> Health NHS Trust</a:t>
            </a:r>
            <a:r>
              <a:rPr lang="en-GB" sz="1800" dirty="0" smtClean="0">
                <a:latin typeface="Calibri" panose="020F0502020204030204" pitchFamily="34" charset="0"/>
              </a:rPr>
              <a:t>:</a:t>
            </a:r>
          </a:p>
          <a:p>
            <a:pPr marL="0" indent="0">
              <a:buNone/>
            </a:pPr>
            <a:endParaRPr lang="en-GB"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21057" y="2267528"/>
            <a:ext cx="5353050" cy="1920875"/>
          </a:xfrm>
          <a:prstGeom prst="rect">
            <a:avLst/>
          </a:prstGeom>
          <a:noFill/>
          <a:ln>
            <a:solidFill>
              <a:sysClr val="window" lastClr="FFFFFF">
                <a:lumMod val="65000"/>
              </a:sysClr>
            </a:solidFill>
          </a:ln>
        </p:spPr>
      </p:pic>
      <p:sp>
        <p:nvSpPr>
          <p:cNvPr id="6" name="Oval 5"/>
          <p:cNvSpPr/>
          <p:nvPr/>
        </p:nvSpPr>
        <p:spPr>
          <a:xfrm>
            <a:off x="4895274" y="3334327"/>
            <a:ext cx="1320800" cy="591128"/>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no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492172" y="4934411"/>
            <a:ext cx="4589145" cy="1145540"/>
          </a:xfrm>
          <a:prstGeom prst="rect">
            <a:avLst/>
          </a:prstGeom>
          <a:noFill/>
          <a:ln>
            <a:solidFill>
              <a:sysClr val="window" lastClr="FFFFFF">
                <a:lumMod val="65000"/>
              </a:sysClr>
            </a:solidFill>
          </a:ln>
        </p:spPr>
      </p:pic>
    </p:spTree>
    <p:extLst>
      <p:ext uri="{BB962C8B-B14F-4D97-AF65-F5344CB8AC3E}">
        <p14:creationId xmlns:p14="http://schemas.microsoft.com/office/powerpoint/2010/main" val="312413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Options for Taking and Sending Photos via Advice and Guidance </a:t>
            </a:r>
            <a:endParaRPr lang="en-GB" sz="3200" b="1" dirty="0"/>
          </a:p>
        </p:txBody>
      </p:sp>
      <p:sp>
        <p:nvSpPr>
          <p:cNvPr id="3" name="Content Placeholder 2"/>
          <p:cNvSpPr>
            <a:spLocks noGrp="1"/>
          </p:cNvSpPr>
          <p:nvPr>
            <p:ph idx="1"/>
          </p:nvPr>
        </p:nvSpPr>
        <p:spPr>
          <a:xfrm>
            <a:off x="959556" y="1417638"/>
            <a:ext cx="8451144" cy="5084762"/>
          </a:xfrm>
        </p:spPr>
        <p:txBody>
          <a:bodyPr/>
          <a:lstStyle/>
          <a:p>
            <a:pPr marL="0" indent="0">
              <a:lnSpc>
                <a:spcPct val="107000"/>
              </a:lnSpc>
              <a:spcAft>
                <a:spcPts val="800"/>
              </a:spcAft>
              <a:buNone/>
            </a:pPr>
            <a:r>
              <a:rPr lang="en-GB" sz="1800" dirty="0">
                <a:latin typeface="Calibri" panose="020F0502020204030204" pitchFamily="34" charset="0"/>
                <a:ea typeface="Calibri" panose="020F0502020204030204" pitchFamily="34" charset="0"/>
                <a:cs typeface="Times New Roman" panose="02020603050405020304" pitchFamily="18" charset="0"/>
              </a:rPr>
              <a:t>The process to use this service is as follows:</a:t>
            </a:r>
          </a:p>
          <a:p>
            <a:pPr lvl="1" algn="just">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Patient attends with a skin condition that falls within the inclusion criteria</a:t>
            </a:r>
          </a:p>
          <a:p>
            <a:pPr lvl="1" algn="just">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GP decides to refer</a:t>
            </a:r>
          </a:p>
          <a:p>
            <a:pPr lvl="1" algn="just">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A photo needs to be added to the EMIS </a:t>
            </a:r>
            <a:r>
              <a:rPr lang="en-GB" sz="1600" dirty="0" smtClean="0">
                <a:latin typeface="Calibri" panose="020F0502020204030204" pitchFamily="34" charset="0"/>
                <a:ea typeface="Calibri" panose="020F0502020204030204" pitchFamily="34" charset="0"/>
                <a:cs typeface="Times New Roman" panose="02020603050405020304" pitchFamily="18" charset="0"/>
              </a:rPr>
              <a:t>record.</a:t>
            </a:r>
          </a:p>
          <a:p>
            <a:pPr marL="0" lvl="0" indent="0" algn="just">
              <a:spcAft>
                <a:spcPts val="0"/>
              </a:spcAft>
              <a:buNone/>
            </a:pPr>
            <a:r>
              <a:rPr lang="en-GB" sz="1800" dirty="0" smtClean="0">
                <a:latin typeface="Calibri" panose="020F0502020204030204" pitchFamily="34" charset="0"/>
                <a:ea typeface="Calibri" panose="020F0502020204030204" pitchFamily="34" charset="0"/>
                <a:cs typeface="Times New Roman" panose="02020603050405020304" pitchFamily="18" charset="0"/>
              </a:rPr>
              <a:t>There </a:t>
            </a:r>
            <a:r>
              <a:rPr lang="en-GB" sz="1800" dirty="0">
                <a:latin typeface="Calibri" panose="020F0502020204030204" pitchFamily="34" charset="0"/>
                <a:ea typeface="Calibri" panose="020F0502020204030204" pitchFamily="34" charset="0"/>
                <a:cs typeface="Times New Roman" panose="02020603050405020304" pitchFamily="18" charset="0"/>
              </a:rPr>
              <a:t>are several ways </a:t>
            </a:r>
            <a:r>
              <a:rPr lang="en-GB" sz="1800" dirty="0" smtClean="0">
                <a:latin typeface="Calibri" panose="020F0502020204030204" pitchFamily="34" charset="0"/>
                <a:ea typeface="Calibri" panose="020F0502020204030204" pitchFamily="34" charset="0"/>
                <a:cs typeface="Times New Roman" panose="02020603050405020304" pitchFamily="18" charset="0"/>
              </a:rPr>
              <a:t>of taking and sending photos via A&amp;G, each option is listed below.</a:t>
            </a:r>
          </a:p>
          <a:p>
            <a:pPr marL="0" lvl="0" indent="0" algn="just">
              <a:spcAft>
                <a:spcPts val="0"/>
              </a:spcAft>
              <a:buNone/>
            </a:pPr>
            <a:endParaRPr lang="en-GB" sz="1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b="1" dirty="0" smtClean="0">
                <a:latin typeface="Calibri" panose="020F0502020204030204" pitchFamily="34" charset="0"/>
              </a:rPr>
              <a:t>Option A)  </a:t>
            </a:r>
            <a:r>
              <a:rPr lang="en-GB" sz="1800" b="1" dirty="0" err="1" smtClean="0">
                <a:latin typeface="Calibri" panose="020F0502020204030204" pitchFamily="34" charset="0"/>
              </a:rPr>
              <a:t>AccuRx</a:t>
            </a:r>
            <a:endParaRPr lang="en-GB" sz="1800" b="1" dirty="0" smtClean="0">
              <a:latin typeface="Calibri" panose="020F0502020204030204" pitchFamily="34" charset="0"/>
            </a:endParaRPr>
          </a:p>
          <a:p>
            <a:pPr marL="0" indent="0">
              <a:buNone/>
            </a:pPr>
            <a:r>
              <a:rPr lang="en-GB" sz="1600" dirty="0" smtClean="0">
                <a:latin typeface="Calibri" panose="020F0502020204030204" pitchFamily="34" charset="0"/>
                <a:ea typeface="Calibri" panose="020F0502020204030204" pitchFamily="34" charset="0"/>
                <a:cs typeface="Times New Roman" panose="02020603050405020304" pitchFamily="18" charset="0"/>
              </a:rPr>
              <a:t>Send </a:t>
            </a:r>
            <a:r>
              <a:rPr lang="en-GB" sz="1600" dirty="0">
                <a:latin typeface="Calibri" panose="020F0502020204030204" pitchFamily="34" charset="0"/>
                <a:ea typeface="Calibri" panose="020F0502020204030204" pitchFamily="34" charset="0"/>
                <a:cs typeface="Times New Roman" panose="02020603050405020304" pitchFamily="18" charset="0"/>
              </a:rPr>
              <a:t>an </a:t>
            </a:r>
            <a:r>
              <a:rPr lang="en-GB" sz="1600" dirty="0" err="1">
                <a:latin typeface="Calibri" panose="020F0502020204030204" pitchFamily="34" charset="0"/>
                <a:ea typeface="Calibri" panose="020F0502020204030204" pitchFamily="34" charset="0"/>
                <a:cs typeface="Times New Roman" panose="02020603050405020304" pitchFamily="18" charset="0"/>
              </a:rPr>
              <a:t>AccuRx</a:t>
            </a:r>
            <a:r>
              <a:rPr lang="en-GB" sz="1600" dirty="0">
                <a:latin typeface="Calibri" panose="020F0502020204030204" pitchFamily="34" charset="0"/>
                <a:ea typeface="Calibri" panose="020F0502020204030204" pitchFamily="34" charset="0"/>
                <a:cs typeface="Times New Roman" panose="02020603050405020304" pitchFamily="18" charset="0"/>
              </a:rPr>
              <a:t> SMS to the </a:t>
            </a:r>
            <a:r>
              <a:rPr lang="en-GB" sz="1600" dirty="0" smtClean="0">
                <a:latin typeface="Calibri" panose="020F0502020204030204" pitchFamily="34" charset="0"/>
                <a:ea typeface="Calibri" panose="020F0502020204030204" pitchFamily="34" charset="0"/>
                <a:cs typeface="Times New Roman" panose="02020603050405020304" pitchFamily="18" charset="0"/>
              </a:rPr>
              <a:t>patient (an example template is on the next slide and can be adapted for your practice). This </a:t>
            </a:r>
            <a:r>
              <a:rPr lang="en-GB" sz="1600" dirty="0">
                <a:latin typeface="Calibri" panose="020F0502020204030204" pitchFamily="34" charset="0"/>
                <a:ea typeface="Calibri" panose="020F0502020204030204" pitchFamily="34" charset="0"/>
                <a:cs typeface="Times New Roman" panose="02020603050405020304" pitchFamily="18" charset="0"/>
              </a:rPr>
              <a:t>will give the patients the link to a website form, </a:t>
            </a:r>
            <a:r>
              <a:rPr lang="en-GB" sz="1600" dirty="0" err="1">
                <a:latin typeface="Calibri" panose="020F0502020204030204" pitchFamily="34" charset="0"/>
                <a:ea typeface="Calibri" panose="020F0502020204030204" pitchFamily="34" charset="0"/>
                <a:cs typeface="Times New Roman" panose="02020603050405020304" pitchFamily="18" charset="0"/>
              </a:rPr>
              <a:t>eConsult</a:t>
            </a:r>
            <a:r>
              <a:rPr lang="en-GB" sz="1600" dirty="0">
                <a:latin typeface="Calibri" panose="020F0502020204030204" pitchFamily="34" charset="0"/>
                <a:ea typeface="Calibri" panose="020F0502020204030204" pitchFamily="34" charset="0"/>
                <a:cs typeface="Times New Roman" panose="02020603050405020304" pitchFamily="18" charset="0"/>
              </a:rPr>
              <a:t> (</a:t>
            </a:r>
            <a:r>
              <a:rPr lang="en-GB" sz="1600" dirty="0" smtClean="0">
                <a:latin typeface="Calibri" panose="020F0502020204030204" pitchFamily="34" charset="0"/>
                <a:ea typeface="Calibri" panose="020F0502020204030204" pitchFamily="34" charset="0"/>
                <a:cs typeface="Times New Roman" panose="02020603050405020304" pitchFamily="18" charset="0"/>
              </a:rPr>
              <a:t>see option B </a:t>
            </a:r>
            <a:r>
              <a:rPr lang="en-GB" sz="1600" dirty="0">
                <a:latin typeface="Calibri" panose="020F0502020204030204" pitchFamily="34" charset="0"/>
                <a:ea typeface="Calibri" panose="020F0502020204030204" pitchFamily="34" charset="0"/>
                <a:cs typeface="Times New Roman" panose="02020603050405020304" pitchFamily="18" charset="0"/>
              </a:rPr>
              <a:t>below) or an email address to send in their photos. </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smtClean="0">
              <a:latin typeface="Calibri" panose="020F0502020204030204" pitchFamily="34" charset="0"/>
              <a:ea typeface="Calibri" panose="020F0502020204030204" pitchFamily="34" charset="0"/>
              <a:cs typeface="Times New Roman" panose="02020603050405020304" pitchFamily="18" charset="0"/>
            </a:endParaRPr>
          </a:p>
          <a:p>
            <a:pPr lvl="1">
              <a:buFont typeface="+mj-lt"/>
              <a:buAutoNum type="arabicPeriod"/>
            </a:pPr>
            <a:r>
              <a:rPr lang="en-GB" sz="1600" dirty="0" smtClean="0">
                <a:latin typeface="Calibri" panose="020F0502020204030204" pitchFamily="34" charset="0"/>
                <a:ea typeface="Calibri" panose="020F0502020204030204" pitchFamily="34" charset="0"/>
                <a:cs typeface="Times New Roman" panose="02020603050405020304" pitchFamily="18" charset="0"/>
              </a:rPr>
              <a:t>GP </a:t>
            </a:r>
            <a:r>
              <a:rPr lang="en-GB" sz="1600" dirty="0">
                <a:latin typeface="Calibri" panose="020F0502020204030204" pitchFamily="34" charset="0"/>
                <a:ea typeface="Calibri" panose="020F0502020204030204" pitchFamily="34" charset="0"/>
                <a:cs typeface="Times New Roman" panose="02020603050405020304" pitchFamily="18" charset="0"/>
              </a:rPr>
              <a:t>will then complete the referral form and task admin to refer via A&amp;G when photos are uploaded. </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lvl="1">
              <a:buFont typeface="+mj-lt"/>
              <a:buAutoNum type="arabicPeriod"/>
            </a:pPr>
            <a:r>
              <a:rPr lang="en-GB" sz="1600" dirty="0" smtClean="0">
                <a:latin typeface="Calibri" panose="020F0502020204030204" pitchFamily="34" charset="0"/>
                <a:ea typeface="Calibri" panose="020F0502020204030204" pitchFamily="34" charset="0"/>
                <a:cs typeface="Times New Roman" panose="02020603050405020304" pitchFamily="18" charset="0"/>
              </a:rPr>
              <a:t>Reception </a:t>
            </a:r>
            <a:r>
              <a:rPr lang="en-GB" sz="1600" dirty="0">
                <a:latin typeface="Calibri" panose="020F0502020204030204" pitchFamily="34" charset="0"/>
                <a:ea typeface="Calibri" panose="020F0502020204030204" pitchFamily="34" charset="0"/>
                <a:cs typeface="Times New Roman" panose="02020603050405020304" pitchFamily="18" charset="0"/>
              </a:rPr>
              <a:t>/ Admin uploads photos when received to the clinical record and when the referral is complete informs the referring GP via a task. </a:t>
            </a:r>
          </a:p>
          <a:p>
            <a:pPr marL="0" indent="0">
              <a:buNone/>
            </a:pPr>
            <a:endParaRPr lang="en-GB" sz="1800" dirty="0"/>
          </a:p>
        </p:txBody>
      </p:sp>
    </p:spTree>
    <p:extLst>
      <p:ext uri="{BB962C8B-B14F-4D97-AF65-F5344CB8AC3E}">
        <p14:creationId xmlns:p14="http://schemas.microsoft.com/office/powerpoint/2010/main" val="394188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Options for Taking and Sending Photos via Advice and Guidance </a:t>
            </a:r>
            <a:endParaRPr lang="en-GB" b="1" dirty="0"/>
          </a:p>
        </p:txBody>
      </p:sp>
      <p:sp>
        <p:nvSpPr>
          <p:cNvPr id="3" name="Content Placeholder 2"/>
          <p:cNvSpPr>
            <a:spLocks noGrp="1"/>
          </p:cNvSpPr>
          <p:nvPr>
            <p:ph idx="1"/>
          </p:nvPr>
        </p:nvSpPr>
        <p:spPr/>
        <p:txBody>
          <a:bodyPr/>
          <a:lstStyle/>
          <a:p>
            <a:pPr marL="0" indent="0">
              <a:spcBef>
                <a:spcPts val="0"/>
              </a:spcBef>
              <a:buNone/>
            </a:pPr>
            <a:r>
              <a:rPr lang="en-GB" sz="2000" b="1" dirty="0" err="1" smtClean="0">
                <a:latin typeface="Calibri" panose="020F0502020204030204" pitchFamily="34" charset="0"/>
              </a:rPr>
              <a:t>AccuRx</a:t>
            </a:r>
            <a:r>
              <a:rPr lang="en-GB" sz="2000" b="1" dirty="0" smtClean="0">
                <a:latin typeface="Calibri" panose="020F0502020204030204" pitchFamily="34" charset="0"/>
              </a:rPr>
              <a:t> Example Template- </a:t>
            </a:r>
            <a:r>
              <a:rPr lang="en-GB" sz="2000" dirty="0" smtClean="0">
                <a:latin typeface="Calibri" panose="020F0502020204030204" pitchFamily="34" charset="0"/>
              </a:rPr>
              <a:t>the text below can be copied into </a:t>
            </a:r>
            <a:r>
              <a:rPr lang="en-GB" sz="2000" dirty="0" err="1" smtClean="0">
                <a:latin typeface="Calibri" panose="020F0502020204030204" pitchFamily="34" charset="0"/>
              </a:rPr>
              <a:t>AccuRx</a:t>
            </a:r>
            <a:r>
              <a:rPr lang="en-GB" sz="2000" dirty="0" smtClean="0">
                <a:latin typeface="Calibri" panose="020F0502020204030204" pitchFamily="34" charset="0"/>
              </a:rPr>
              <a:t> and adapted for your practice.</a:t>
            </a:r>
          </a:p>
          <a:p>
            <a:pPr marL="0" indent="0">
              <a:spcBef>
                <a:spcPts val="0"/>
              </a:spcBef>
              <a:buNone/>
            </a:pPr>
            <a:endParaRPr lang="en-GB" sz="2000" dirty="0" smtClean="0">
              <a:latin typeface="Calibri" panose="020F0502020204030204" pitchFamily="34" charset="0"/>
            </a:endParaRPr>
          </a:p>
          <a:p>
            <a:pPr marL="0" lvl="0" indent="0">
              <a:spcBef>
                <a:spcPts val="0"/>
              </a:spcBef>
              <a:buNone/>
            </a:pPr>
            <a:r>
              <a:rPr lang="en-GB" sz="1200" b="1" dirty="0" smtClean="0">
                <a:solidFill>
                  <a:srgbClr val="272727"/>
                </a:solidFill>
              </a:rPr>
              <a:t>Dear </a:t>
            </a:r>
            <a:r>
              <a:rPr lang="en-GB" sz="1200" b="1" dirty="0">
                <a:solidFill>
                  <a:srgbClr val="272727"/>
                </a:solidFill>
              </a:rPr>
              <a:t>Miss </a:t>
            </a:r>
            <a:r>
              <a:rPr lang="en-GB" sz="1200" b="1" dirty="0" smtClean="0">
                <a:solidFill>
                  <a:srgbClr val="272727"/>
                </a:solidFill>
              </a:rPr>
              <a:t>T.H. Patient,</a:t>
            </a:r>
            <a:endParaRPr lang="en-GB" sz="1200" b="1" dirty="0">
              <a:solidFill>
                <a:srgbClr val="272727"/>
              </a:solidFill>
            </a:endParaRPr>
          </a:p>
          <a:p>
            <a:pPr marL="0" lvl="0" indent="0">
              <a:spcBef>
                <a:spcPts val="0"/>
              </a:spcBef>
              <a:buNone/>
            </a:pPr>
            <a:r>
              <a:rPr lang="en-GB" sz="1200" b="1" dirty="0">
                <a:solidFill>
                  <a:srgbClr val="272727"/>
                </a:solidFill>
              </a:rPr>
              <a:t>Following your GP consultation, we would like to get further advice from a skin specialist. Please send us photos of your skin:</a:t>
            </a:r>
          </a:p>
          <a:p>
            <a:pPr lvl="1">
              <a:spcBef>
                <a:spcPts val="0"/>
              </a:spcBef>
            </a:pPr>
            <a:r>
              <a:rPr lang="en-GB" sz="1200" dirty="0" smtClean="0">
                <a:solidFill>
                  <a:srgbClr val="272727"/>
                </a:solidFill>
              </a:rPr>
              <a:t>by </a:t>
            </a:r>
            <a:r>
              <a:rPr lang="en-GB" sz="1200" dirty="0">
                <a:solidFill>
                  <a:srgbClr val="272727"/>
                </a:solidFill>
              </a:rPr>
              <a:t>email to </a:t>
            </a:r>
            <a:r>
              <a:rPr lang="en-GB" sz="1200" dirty="0" smtClean="0">
                <a:solidFill>
                  <a:srgbClr val="272727"/>
                </a:solidFill>
              </a:rPr>
              <a:t>&lt; </a:t>
            </a:r>
            <a:r>
              <a:rPr lang="en-GB" sz="1200" dirty="0" smtClean="0"/>
              <a:t>insert </a:t>
            </a:r>
            <a:r>
              <a:rPr lang="en-GB" sz="1200" dirty="0" smtClean="0">
                <a:solidFill>
                  <a:srgbClr val="272727"/>
                </a:solidFill>
              </a:rPr>
              <a:t>practice </a:t>
            </a:r>
            <a:r>
              <a:rPr lang="en-GB" sz="1200" dirty="0">
                <a:solidFill>
                  <a:srgbClr val="272727"/>
                </a:solidFill>
              </a:rPr>
              <a:t>email address&gt; OR</a:t>
            </a:r>
          </a:p>
          <a:p>
            <a:pPr lvl="1">
              <a:spcBef>
                <a:spcPts val="0"/>
              </a:spcBef>
            </a:pPr>
            <a:r>
              <a:rPr lang="en-GB" sz="1200" dirty="0" smtClean="0">
                <a:solidFill>
                  <a:srgbClr val="272727"/>
                </a:solidFill>
              </a:rPr>
              <a:t>upload </a:t>
            </a:r>
            <a:r>
              <a:rPr lang="en-GB" sz="1200" dirty="0">
                <a:solidFill>
                  <a:srgbClr val="272727"/>
                </a:solidFill>
              </a:rPr>
              <a:t>via our website </a:t>
            </a:r>
            <a:r>
              <a:rPr lang="en-GB" sz="1200" dirty="0" smtClean="0">
                <a:solidFill>
                  <a:srgbClr val="272727"/>
                </a:solidFill>
              </a:rPr>
              <a:t>&lt;insert practice </a:t>
            </a:r>
            <a:r>
              <a:rPr lang="en-GB" sz="1200" dirty="0">
                <a:solidFill>
                  <a:srgbClr val="272727"/>
                </a:solidFill>
              </a:rPr>
              <a:t>website URL&gt; OR</a:t>
            </a:r>
          </a:p>
          <a:p>
            <a:pPr lvl="1">
              <a:spcBef>
                <a:spcPts val="0"/>
              </a:spcBef>
            </a:pPr>
            <a:r>
              <a:rPr lang="en-GB" sz="1200" dirty="0" smtClean="0">
                <a:solidFill>
                  <a:srgbClr val="272727"/>
                </a:solidFill>
              </a:rPr>
              <a:t>via </a:t>
            </a:r>
            <a:r>
              <a:rPr lang="en-GB" sz="1200" dirty="0">
                <a:solidFill>
                  <a:srgbClr val="272727"/>
                </a:solidFill>
              </a:rPr>
              <a:t>an e-consult </a:t>
            </a:r>
            <a:r>
              <a:rPr lang="en-GB" sz="1200" dirty="0" smtClean="0">
                <a:solidFill>
                  <a:srgbClr val="272727"/>
                </a:solidFill>
              </a:rPr>
              <a:t>&lt;insert practice </a:t>
            </a:r>
            <a:r>
              <a:rPr lang="en-GB" sz="1200" dirty="0">
                <a:solidFill>
                  <a:srgbClr val="272727"/>
                </a:solidFill>
              </a:rPr>
              <a:t>e-consult URL&gt;</a:t>
            </a:r>
          </a:p>
          <a:p>
            <a:pPr marL="0" lvl="0" indent="0">
              <a:spcBef>
                <a:spcPts val="0"/>
              </a:spcBef>
              <a:buNone/>
            </a:pPr>
            <a:r>
              <a:rPr lang="en-GB" sz="1200" b="1" dirty="0">
                <a:solidFill>
                  <a:srgbClr val="272727"/>
                </a:solidFill>
              </a:rPr>
              <a:t>Follow the link to get some tips on taking useful photos: </a:t>
            </a:r>
            <a:r>
              <a:rPr lang="en-GB" sz="1200" b="1" dirty="0">
                <a:solidFill>
                  <a:srgbClr val="272727"/>
                </a:solidFill>
                <a:hlinkClick r:id="rId2"/>
              </a:rPr>
              <a:t>https://</a:t>
            </a:r>
            <a:r>
              <a:rPr lang="en-GB" sz="1200" b="1" dirty="0" smtClean="0">
                <a:solidFill>
                  <a:srgbClr val="272727"/>
                </a:solidFill>
                <a:hlinkClick r:id="rId2"/>
              </a:rPr>
              <a:t>bit.ly/2vI4Hoz</a:t>
            </a:r>
            <a:r>
              <a:rPr lang="en-GB" sz="1200" b="1" dirty="0" smtClean="0">
                <a:solidFill>
                  <a:srgbClr val="272727"/>
                </a:solidFill>
              </a:rPr>
              <a:t> </a:t>
            </a:r>
            <a:endParaRPr lang="en-GB" sz="1200" b="1" dirty="0">
              <a:solidFill>
                <a:srgbClr val="272727"/>
              </a:solidFill>
            </a:endParaRPr>
          </a:p>
          <a:p>
            <a:pPr marL="0" lvl="0" indent="0">
              <a:spcBef>
                <a:spcPts val="0"/>
              </a:spcBef>
              <a:buNone/>
            </a:pPr>
            <a:endParaRPr lang="en-GB" sz="1200" b="1" dirty="0">
              <a:solidFill>
                <a:srgbClr val="272727"/>
              </a:solidFill>
            </a:endParaRPr>
          </a:p>
          <a:p>
            <a:pPr marL="0" lvl="0" indent="0">
              <a:spcBef>
                <a:spcPts val="0"/>
              </a:spcBef>
              <a:buNone/>
            </a:pPr>
            <a:r>
              <a:rPr lang="en-GB" sz="1200" b="1" dirty="0">
                <a:solidFill>
                  <a:srgbClr val="272727"/>
                </a:solidFill>
              </a:rPr>
              <a:t>Thanks, </a:t>
            </a:r>
            <a:r>
              <a:rPr lang="en-GB" sz="1200" b="1" dirty="0" err="1" smtClean="0">
                <a:solidFill>
                  <a:srgbClr val="272727"/>
                </a:solidFill>
              </a:rPr>
              <a:t>Dr.</a:t>
            </a:r>
            <a:r>
              <a:rPr lang="en-GB" sz="1200" b="1" dirty="0" smtClean="0">
                <a:solidFill>
                  <a:srgbClr val="272727"/>
                </a:solidFill>
              </a:rPr>
              <a:t> Blackwell</a:t>
            </a:r>
          </a:p>
          <a:p>
            <a:pPr marL="0" lvl="0" indent="0">
              <a:spcBef>
                <a:spcPts val="0"/>
              </a:spcBef>
              <a:buNone/>
            </a:pPr>
            <a:r>
              <a:rPr lang="en-GB" sz="1200" b="1" dirty="0" smtClean="0">
                <a:solidFill>
                  <a:srgbClr val="272727"/>
                </a:solidFill>
              </a:rPr>
              <a:t>Blackwell </a:t>
            </a:r>
            <a:r>
              <a:rPr lang="en-GB" sz="1200" b="1" dirty="0">
                <a:solidFill>
                  <a:srgbClr val="272727"/>
                </a:solidFill>
              </a:rPr>
              <a:t>Medical </a:t>
            </a:r>
            <a:r>
              <a:rPr lang="en-GB" sz="1200" b="1" dirty="0" smtClean="0">
                <a:solidFill>
                  <a:srgbClr val="272727"/>
                </a:solidFill>
              </a:rPr>
              <a:t>Centre</a:t>
            </a:r>
            <a:endParaRPr lang="en-GB" sz="1200" b="1" dirty="0" smtClean="0">
              <a:latin typeface="Calibri" panose="020F0502020204030204" pitchFamily="34" charset="0"/>
            </a:endParaRPr>
          </a:p>
          <a:p>
            <a:pPr marL="0" indent="0">
              <a:buNone/>
            </a:pPr>
            <a:r>
              <a:rPr lang="en-GB" sz="2000" b="1" dirty="0" smtClean="0">
                <a:latin typeface="Calibri" panose="020F0502020204030204" pitchFamily="34" charset="0"/>
              </a:rPr>
              <a:t>Option B) </a:t>
            </a:r>
            <a:r>
              <a:rPr lang="en-GB" sz="2000" b="1" dirty="0" err="1" smtClean="0">
                <a:latin typeface="Calibri" panose="020F0502020204030204" pitchFamily="34" charset="0"/>
              </a:rPr>
              <a:t>eConsult</a:t>
            </a:r>
            <a:endParaRPr lang="en-GB" sz="2000" b="1" dirty="0" smtClean="0">
              <a:latin typeface="Calibri" panose="020F0502020204030204" pitchFamily="34" charset="0"/>
            </a:endParaRPr>
          </a:p>
          <a:p>
            <a:pPr lvl="1">
              <a:buFont typeface="+mj-lt"/>
              <a:buAutoNum type="arabicPeriod"/>
            </a:pPr>
            <a:r>
              <a:rPr lang="en-GB" sz="1800" dirty="0">
                <a:latin typeface="Calibri" panose="020F0502020204030204" pitchFamily="34" charset="0"/>
              </a:rPr>
              <a:t>A</a:t>
            </a:r>
            <a:r>
              <a:rPr lang="en-GB" sz="1800" dirty="0" smtClean="0">
                <a:latin typeface="Calibri" panose="020F0502020204030204" pitchFamily="34" charset="0"/>
              </a:rPr>
              <a:t>nother </a:t>
            </a:r>
            <a:r>
              <a:rPr lang="en-GB" sz="1800" dirty="0">
                <a:latin typeface="Calibri" panose="020F0502020204030204" pitchFamily="34" charset="0"/>
              </a:rPr>
              <a:t>option for patients to send in </a:t>
            </a:r>
            <a:r>
              <a:rPr lang="en-GB" sz="1800" dirty="0" smtClean="0">
                <a:latin typeface="Calibri" panose="020F0502020204030204" pitchFamily="34" charset="0"/>
              </a:rPr>
              <a:t>photos is </a:t>
            </a:r>
            <a:r>
              <a:rPr lang="en-GB" sz="1800" dirty="0">
                <a:latin typeface="Calibri" panose="020F0502020204030204" pitchFamily="34" charset="0"/>
              </a:rPr>
              <a:t>via </a:t>
            </a:r>
            <a:r>
              <a:rPr lang="en-GB" sz="1800" dirty="0" err="1" smtClean="0">
                <a:latin typeface="Calibri" panose="020F0502020204030204" pitchFamily="34" charset="0"/>
              </a:rPr>
              <a:t>eConsult</a:t>
            </a:r>
            <a:r>
              <a:rPr lang="en-GB" sz="1800" dirty="0" smtClean="0">
                <a:latin typeface="Calibri" panose="020F0502020204030204" pitchFamily="34" charset="0"/>
              </a:rPr>
              <a:t>. Patients </a:t>
            </a:r>
            <a:r>
              <a:rPr lang="en-GB" sz="1800" dirty="0">
                <a:latin typeface="Calibri" panose="020F0502020204030204" pitchFamily="34" charset="0"/>
              </a:rPr>
              <a:t>can add photos and a </a:t>
            </a:r>
            <a:r>
              <a:rPr lang="en-GB" sz="1800" dirty="0" smtClean="0">
                <a:latin typeface="Calibri" panose="020F0502020204030204" pitchFamily="34" charset="0"/>
              </a:rPr>
              <a:t>description of their skin issue into </a:t>
            </a:r>
            <a:r>
              <a:rPr lang="en-GB" sz="1800" dirty="0" err="1" smtClean="0">
                <a:latin typeface="Calibri" panose="020F0502020204030204" pitchFamily="34" charset="0"/>
              </a:rPr>
              <a:t>eConsult</a:t>
            </a:r>
            <a:r>
              <a:rPr lang="en-GB" sz="1800" dirty="0" smtClean="0">
                <a:latin typeface="Calibri" panose="020F0502020204030204" pitchFamily="34" charset="0"/>
              </a:rPr>
              <a:t> </a:t>
            </a:r>
            <a:r>
              <a:rPr lang="en-GB" sz="1800" dirty="0">
                <a:latin typeface="Calibri" panose="020F0502020204030204" pitchFamily="34" charset="0"/>
              </a:rPr>
              <a:t>(especially if a remote consultation</a:t>
            </a:r>
            <a:r>
              <a:rPr lang="en-GB" sz="1800" dirty="0" smtClean="0">
                <a:latin typeface="Calibri" panose="020F0502020204030204" pitchFamily="34" charset="0"/>
              </a:rPr>
              <a:t>).</a:t>
            </a:r>
          </a:p>
          <a:p>
            <a:pPr lvl="1">
              <a:buFont typeface="+mj-lt"/>
              <a:buAutoNum type="arabicPeriod"/>
            </a:pPr>
            <a:r>
              <a:rPr lang="en-GB" sz="1800" dirty="0" smtClean="0">
                <a:latin typeface="Calibri" panose="020F0502020204030204" pitchFamily="34" charset="0"/>
              </a:rPr>
              <a:t>The information and photos that patients add to </a:t>
            </a:r>
            <a:r>
              <a:rPr lang="en-GB" sz="1800" dirty="0" err="1" smtClean="0">
                <a:latin typeface="Calibri" panose="020F0502020204030204" pitchFamily="34" charset="0"/>
              </a:rPr>
              <a:t>eConsult</a:t>
            </a:r>
            <a:r>
              <a:rPr lang="en-GB" sz="1800" dirty="0" smtClean="0">
                <a:latin typeface="Calibri" panose="020F0502020204030204" pitchFamily="34" charset="0"/>
              </a:rPr>
              <a:t> can then be extracted into a PDF and sent through A&amp;G.</a:t>
            </a:r>
          </a:p>
          <a:p>
            <a:pPr marL="457200" lvl="1" indent="0">
              <a:buNone/>
            </a:pPr>
            <a:endParaRPr lang="en-GB" sz="1800" dirty="0" smtClean="0">
              <a:latin typeface="Calibri" panose="020F0502020204030204" pitchFamily="34" charset="0"/>
            </a:endParaRPr>
          </a:p>
          <a:p>
            <a:pPr marL="457200" lvl="1" indent="0">
              <a:buNone/>
            </a:pPr>
            <a:endParaRPr lang="en-GB" sz="1600" dirty="0" smtClean="0">
              <a:latin typeface="Calibri" panose="020F0502020204030204" pitchFamily="34" charset="0"/>
            </a:endParaRPr>
          </a:p>
          <a:p>
            <a:pPr marL="0" indent="0">
              <a:buNone/>
            </a:pPr>
            <a:endParaRPr lang="en-GB" sz="1800" dirty="0" smtClean="0">
              <a:latin typeface="Calibri" panose="020F0502020204030204" pitchFamily="34" charset="0"/>
            </a:endParaRPr>
          </a:p>
          <a:p>
            <a:pPr marL="0" indent="0">
              <a:buNone/>
            </a:pPr>
            <a:endParaRPr lang="en-GB" sz="1800" b="1" dirty="0"/>
          </a:p>
        </p:txBody>
      </p:sp>
    </p:spTree>
    <p:extLst>
      <p:ext uri="{BB962C8B-B14F-4D97-AF65-F5344CB8AC3E}">
        <p14:creationId xmlns:p14="http://schemas.microsoft.com/office/powerpoint/2010/main" val="20540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Options for Taking and Sending Photos via Advice and Guidance </a:t>
            </a:r>
            <a:endParaRPr lang="en-GB" dirty="0"/>
          </a:p>
        </p:txBody>
      </p:sp>
      <p:sp>
        <p:nvSpPr>
          <p:cNvPr id="3" name="Content Placeholder 2"/>
          <p:cNvSpPr>
            <a:spLocks noGrp="1"/>
          </p:cNvSpPr>
          <p:nvPr>
            <p:ph idx="1"/>
          </p:nvPr>
        </p:nvSpPr>
        <p:spPr/>
        <p:txBody>
          <a:bodyPr/>
          <a:lstStyle/>
          <a:p>
            <a:pPr marL="0" lvl="0" indent="0">
              <a:buNone/>
            </a:pPr>
            <a:r>
              <a:rPr lang="en-GB" sz="2000" b="1" dirty="0" smtClean="0">
                <a:solidFill>
                  <a:srgbClr val="272727"/>
                </a:solidFill>
                <a:latin typeface="Calibri" panose="020F0502020204030204" pitchFamily="34" charset="0"/>
              </a:rPr>
              <a:t>Option </a:t>
            </a:r>
            <a:r>
              <a:rPr lang="en-GB" sz="2000" b="1" dirty="0">
                <a:solidFill>
                  <a:srgbClr val="272727"/>
                </a:solidFill>
                <a:latin typeface="Calibri" panose="020F0502020204030204" pitchFamily="34" charset="0"/>
              </a:rPr>
              <a:t>C) Use Practice Camera or iPad</a:t>
            </a:r>
          </a:p>
          <a:p>
            <a:pPr marL="971550" lvl="1" indent="-457200">
              <a:buFont typeface="+mj-lt"/>
              <a:buAutoNum type="arabicPeriod"/>
            </a:pPr>
            <a:r>
              <a:rPr lang="en-GB" sz="1600" dirty="0">
                <a:latin typeface="Calibri" panose="020F0502020204030204" pitchFamily="34" charset="0"/>
              </a:rPr>
              <a:t>Find camera or iPad</a:t>
            </a:r>
          </a:p>
          <a:p>
            <a:pPr marL="971550" lvl="1" indent="-457200">
              <a:buFont typeface="+mj-lt"/>
              <a:buAutoNum type="arabicPeriod"/>
            </a:pPr>
            <a:r>
              <a:rPr lang="en-GB" sz="1600" dirty="0">
                <a:latin typeface="Calibri" panose="020F0502020204030204" pitchFamily="34" charset="0"/>
              </a:rPr>
              <a:t>Gain and record patient consent</a:t>
            </a:r>
          </a:p>
          <a:p>
            <a:pPr marL="971550" lvl="1" indent="-457200">
              <a:buFont typeface="+mj-lt"/>
              <a:buAutoNum type="arabicPeriod"/>
            </a:pPr>
            <a:r>
              <a:rPr lang="en-GB" sz="1600" dirty="0">
                <a:latin typeface="Calibri" panose="020F0502020204030204" pitchFamily="34" charset="0"/>
              </a:rPr>
              <a:t>Take photo</a:t>
            </a:r>
          </a:p>
          <a:p>
            <a:pPr marL="971550" lvl="1" indent="-457200">
              <a:buFont typeface="+mj-lt"/>
              <a:buAutoNum type="arabicPeriod"/>
            </a:pPr>
            <a:r>
              <a:rPr lang="en-GB" sz="1600" dirty="0">
                <a:latin typeface="Calibri" panose="020F0502020204030204" pitchFamily="34" charset="0"/>
              </a:rPr>
              <a:t>Download photo onto desktop or email to self or admin staff </a:t>
            </a:r>
          </a:p>
          <a:p>
            <a:pPr marL="971550" lvl="1" indent="-457200">
              <a:buFont typeface="+mj-lt"/>
              <a:buAutoNum type="arabicPeriod"/>
            </a:pPr>
            <a:r>
              <a:rPr lang="en-GB" sz="1600" dirty="0">
                <a:latin typeface="Calibri" panose="020F0502020204030204" pitchFamily="34" charset="0"/>
              </a:rPr>
              <a:t>Delete from camera or iPad</a:t>
            </a:r>
          </a:p>
          <a:p>
            <a:pPr marL="971550" lvl="1" indent="-457200">
              <a:buFont typeface="+mj-lt"/>
              <a:buAutoNum type="arabicPeriod"/>
            </a:pPr>
            <a:r>
              <a:rPr lang="en-GB" sz="1600" dirty="0">
                <a:latin typeface="Calibri" panose="020F0502020204030204" pitchFamily="34" charset="0"/>
              </a:rPr>
              <a:t>Task admin to complete the referral via </a:t>
            </a:r>
            <a:r>
              <a:rPr lang="en-GB" sz="1600" dirty="0" smtClean="0">
                <a:latin typeface="Calibri" panose="020F0502020204030204" pitchFamily="34" charset="0"/>
              </a:rPr>
              <a:t>A&amp;G</a:t>
            </a:r>
            <a:endParaRPr lang="en-GB" sz="1600" b="1" dirty="0">
              <a:solidFill>
                <a:srgbClr val="272727"/>
              </a:solidFill>
              <a:latin typeface="Calibri" panose="020F0502020204030204" pitchFamily="34" charset="0"/>
            </a:endParaRPr>
          </a:p>
          <a:p>
            <a:pPr marL="0" lvl="0" indent="0">
              <a:buNone/>
            </a:pPr>
            <a:endParaRPr lang="en-GB" sz="1800" b="1" dirty="0" smtClean="0">
              <a:solidFill>
                <a:srgbClr val="272727"/>
              </a:solidFill>
              <a:latin typeface="Calibri" panose="020F0502020204030204" pitchFamily="34" charset="0"/>
            </a:endParaRPr>
          </a:p>
          <a:p>
            <a:pPr marL="0" lvl="0" indent="0">
              <a:buNone/>
            </a:pPr>
            <a:r>
              <a:rPr lang="en-GB" sz="1800" b="1" dirty="0" smtClean="0">
                <a:solidFill>
                  <a:srgbClr val="272727"/>
                </a:solidFill>
                <a:latin typeface="Calibri" panose="020F0502020204030204" pitchFamily="34" charset="0"/>
              </a:rPr>
              <a:t>Option D) </a:t>
            </a:r>
            <a:r>
              <a:rPr lang="en-GB" sz="1800" b="1" dirty="0">
                <a:solidFill>
                  <a:srgbClr val="272727"/>
                </a:solidFill>
                <a:latin typeface="Calibri" panose="020F0502020204030204" pitchFamily="34" charset="0"/>
              </a:rPr>
              <a:t>GP </a:t>
            </a:r>
            <a:r>
              <a:rPr lang="en-GB" sz="1800" b="1" dirty="0" smtClean="0">
                <a:solidFill>
                  <a:srgbClr val="272727"/>
                </a:solidFill>
                <a:latin typeface="Calibri" panose="020F0502020204030204" pitchFamily="34" charset="0"/>
              </a:rPr>
              <a:t>Smartphone</a:t>
            </a:r>
            <a:endParaRPr lang="en-GB" sz="1800" b="1" dirty="0">
              <a:solidFill>
                <a:srgbClr val="272727"/>
              </a:solidFill>
              <a:latin typeface="Calibri" panose="020F0502020204030204" pitchFamily="34" charset="0"/>
            </a:endParaRPr>
          </a:p>
          <a:p>
            <a:pPr lvl="1">
              <a:buFont typeface="+mj-lt"/>
              <a:buAutoNum type="arabicPeriod"/>
            </a:pPr>
            <a:r>
              <a:rPr lang="en-GB" sz="1600" dirty="0">
                <a:latin typeface="Calibri" panose="020F0502020204030204" pitchFamily="34" charset="0"/>
              </a:rPr>
              <a:t>The GP needs to ensure that photos will not be saved to the cloud – consent with patients that it is a personal phone</a:t>
            </a:r>
          </a:p>
          <a:p>
            <a:pPr lvl="1">
              <a:buFont typeface="+mj-lt"/>
              <a:buAutoNum type="arabicPeriod"/>
            </a:pPr>
            <a:r>
              <a:rPr lang="en-GB" sz="1600" dirty="0">
                <a:latin typeface="Calibri" panose="020F0502020204030204" pitchFamily="34" charset="0"/>
              </a:rPr>
              <a:t>Record that patient gave consent on referral form</a:t>
            </a:r>
          </a:p>
          <a:p>
            <a:pPr lvl="1">
              <a:buFont typeface="+mj-lt"/>
              <a:buAutoNum type="arabicPeriod"/>
            </a:pPr>
            <a:r>
              <a:rPr lang="en-GB" sz="1600" dirty="0">
                <a:latin typeface="Calibri" panose="020F0502020204030204" pitchFamily="34" charset="0"/>
              </a:rPr>
              <a:t>Email to self or admin via </a:t>
            </a:r>
            <a:r>
              <a:rPr lang="en-GB" sz="1600" dirty="0" err="1">
                <a:latin typeface="Calibri" panose="020F0502020204030204" pitchFamily="34" charset="0"/>
              </a:rPr>
              <a:t>NHSMail</a:t>
            </a:r>
            <a:r>
              <a:rPr lang="en-GB" sz="1600" dirty="0">
                <a:latin typeface="Calibri" panose="020F0502020204030204" pitchFamily="34" charset="0"/>
              </a:rPr>
              <a:t> </a:t>
            </a:r>
          </a:p>
          <a:p>
            <a:pPr lvl="1">
              <a:buFont typeface="+mj-lt"/>
              <a:buAutoNum type="arabicPeriod"/>
            </a:pPr>
            <a:r>
              <a:rPr lang="en-GB" sz="1600" dirty="0">
                <a:latin typeface="Calibri" panose="020F0502020204030204" pitchFamily="34" charset="0"/>
              </a:rPr>
              <a:t>GP or admin to upload photos to patient record</a:t>
            </a:r>
          </a:p>
          <a:p>
            <a:pPr lvl="1">
              <a:buFont typeface="+mj-lt"/>
              <a:buAutoNum type="arabicPeriod"/>
            </a:pPr>
            <a:r>
              <a:rPr lang="en-GB" sz="1600" dirty="0">
                <a:latin typeface="Calibri" panose="020F0502020204030204" pitchFamily="34" charset="0"/>
              </a:rPr>
              <a:t>Delete photos from phone</a:t>
            </a:r>
          </a:p>
          <a:p>
            <a:pPr lvl="1">
              <a:buFont typeface="+mj-lt"/>
              <a:buAutoNum type="arabicPeriod"/>
            </a:pPr>
            <a:r>
              <a:rPr lang="en-GB" sz="1600" dirty="0">
                <a:latin typeface="Calibri" panose="020F0502020204030204" pitchFamily="34" charset="0"/>
              </a:rPr>
              <a:t>Task admin or secretary to complete the referral via A&amp;G</a:t>
            </a:r>
          </a:p>
          <a:p>
            <a:pPr marL="514350" lvl="1" indent="0">
              <a:buNone/>
            </a:pPr>
            <a:endParaRPr lang="en-GB" sz="1800" dirty="0">
              <a:latin typeface="Calibri" panose="020F0502020204030204" pitchFamily="34" charset="0"/>
            </a:endParaRPr>
          </a:p>
          <a:p>
            <a:pPr marL="0" indent="0">
              <a:buNone/>
            </a:pPr>
            <a:endParaRPr lang="en-GB" sz="2400" b="1" dirty="0"/>
          </a:p>
        </p:txBody>
      </p:sp>
    </p:spTree>
    <p:extLst>
      <p:ext uri="{BB962C8B-B14F-4D97-AF65-F5344CB8AC3E}">
        <p14:creationId xmlns:p14="http://schemas.microsoft.com/office/powerpoint/2010/main" val="1753989165"/>
      </p:ext>
    </p:extLst>
  </p:cSld>
  <p:clrMapOvr>
    <a:masterClrMapping/>
  </p:clrMapOvr>
</p:sld>
</file>

<file path=ppt/theme/theme1.xml><?xml version="1.0" encoding="utf-8"?>
<a:theme xmlns:a="http://schemas.openxmlformats.org/drawingml/2006/main" name="TH PowerPoint template copy">
  <a:themeElements>
    <a:clrScheme name="TH CCG NHS 2">
      <a:dk1>
        <a:srgbClr val="005B9C"/>
      </a:dk1>
      <a:lt1>
        <a:srgbClr val="FFFFFF"/>
      </a:lt1>
      <a:dk2>
        <a:srgbClr val="272727"/>
      </a:dk2>
      <a:lt2>
        <a:srgbClr val="EEECE1"/>
      </a:lt2>
      <a:accent1>
        <a:srgbClr val="007EBA"/>
      </a:accent1>
      <a:accent2>
        <a:srgbClr val="D32C4F"/>
      </a:accent2>
      <a:accent3>
        <a:srgbClr val="0091B3"/>
      </a:accent3>
      <a:accent4>
        <a:srgbClr val="4FA735"/>
      </a:accent4>
      <a:accent5>
        <a:srgbClr val="008341"/>
      </a:accent5>
      <a:accent6>
        <a:srgbClr val="E57E23"/>
      </a:accent6>
      <a:hlink>
        <a:srgbClr val="063773"/>
      </a:hlink>
      <a:folHlink>
        <a:srgbClr val="9C005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 PowerPoint template copy.potx</Template>
  <TotalTime>2658</TotalTime>
  <Words>1680</Words>
  <Application>Microsoft Office PowerPoint</Application>
  <PresentationFormat>A4 Paper (210x297 mm)</PresentationFormat>
  <Paragraphs>156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Symbol</vt:lpstr>
      <vt:lpstr>Times New Roman</vt:lpstr>
      <vt:lpstr>TH PowerPoint template copy</vt:lpstr>
      <vt:lpstr>Dermatology Advice and Guidance with a Photo</vt:lpstr>
      <vt:lpstr>Introduction</vt:lpstr>
      <vt:lpstr>Inclusion and Exclusion Criteria</vt:lpstr>
      <vt:lpstr>Information to Include in the A&amp;G Request</vt:lpstr>
      <vt:lpstr>Consent</vt:lpstr>
      <vt:lpstr>Advice and Guidance Screenshots</vt:lpstr>
      <vt:lpstr>Options for Taking and Sending Photos via Advice and Guidance </vt:lpstr>
      <vt:lpstr>Options for Taking and Sending Photos via Advice and Guidance </vt:lpstr>
      <vt:lpstr>Options for Taking and Sending Photos via Advice and Guidance </vt:lpstr>
      <vt:lpstr>Top Tips</vt:lpstr>
      <vt:lpstr>QI Projects at CSHC and BBB</vt:lpstr>
      <vt:lpstr>Further Information</vt:lpstr>
    </vt:vector>
  </TitlesOfParts>
  <Company>Lekker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Sparrow Design</dc:creator>
  <cp:lastModifiedBy>Landergan, Simon</cp:lastModifiedBy>
  <cp:revision>352</cp:revision>
  <cp:lastPrinted>2019-05-21T12:47:33Z</cp:lastPrinted>
  <dcterms:created xsi:type="dcterms:W3CDTF">2013-03-14T21:23:05Z</dcterms:created>
  <dcterms:modified xsi:type="dcterms:W3CDTF">2019-07-11T09:40:13Z</dcterms:modified>
</cp:coreProperties>
</file>