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087"/>
    <a:srgbClr val="768692"/>
    <a:srgbClr val="00A9CE"/>
    <a:srgbClr val="005E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11" d="100"/>
          <a:sy n="111" d="100"/>
        </p:scale>
        <p:origin x="23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C667B41-5817-4076-B560-7F86732B2162}" type="datetimeFigureOut">
              <a:rPr lang="en-GB" smtClean="0"/>
              <a:t>17/03/2023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266956-4DE2-43DA-9E38-0516483FD54A}" type="slidenum">
              <a:rPr lang="en-GB" smtClean="0"/>
              <a:t>‹#›</a:t>
            </a:fld>
            <a:endParaRPr lang="en-GB"/>
          </a:p>
        </p:txBody>
      </p:sp>
    </p:spTree>
    <p:extLst>
      <p:ext uri="{BB962C8B-B14F-4D97-AF65-F5344CB8AC3E}">
        <p14:creationId xmlns:p14="http://schemas.microsoft.com/office/powerpoint/2010/main" val="2029650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C667B41-5817-4076-B560-7F86732B2162}" type="datetimeFigureOut">
              <a:rPr lang="en-GB" smtClean="0"/>
              <a:t>17/03/2023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266956-4DE2-43DA-9E38-0516483FD54A}" type="slidenum">
              <a:rPr lang="en-GB" smtClean="0"/>
              <a:t>‹#›</a:t>
            </a:fld>
            <a:endParaRPr lang="en-GB"/>
          </a:p>
        </p:txBody>
      </p:sp>
    </p:spTree>
    <p:extLst>
      <p:ext uri="{BB962C8B-B14F-4D97-AF65-F5344CB8AC3E}">
        <p14:creationId xmlns:p14="http://schemas.microsoft.com/office/powerpoint/2010/main" val="2346498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C667B41-5817-4076-B560-7F86732B2162}" type="datetimeFigureOut">
              <a:rPr lang="en-GB" smtClean="0"/>
              <a:t>17/03/2023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266956-4DE2-43DA-9E38-0516483FD54A}" type="slidenum">
              <a:rPr lang="en-GB" smtClean="0"/>
              <a:t>‹#›</a:t>
            </a:fld>
            <a:endParaRPr lang="en-GB"/>
          </a:p>
        </p:txBody>
      </p:sp>
    </p:spTree>
    <p:extLst>
      <p:ext uri="{BB962C8B-B14F-4D97-AF65-F5344CB8AC3E}">
        <p14:creationId xmlns:p14="http://schemas.microsoft.com/office/powerpoint/2010/main" val="42197782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8_Custom Layout">
    <p:spTree>
      <p:nvGrpSpPr>
        <p:cNvPr id="1" name=""/>
        <p:cNvGrpSpPr/>
        <p:nvPr/>
      </p:nvGrpSpPr>
      <p:grpSpPr>
        <a:xfrm>
          <a:off x="0" y="0"/>
          <a:ext cx="0" cy="0"/>
          <a:chOff x="0" y="0"/>
          <a:chExt cx="0" cy="0"/>
        </a:xfrm>
      </p:grpSpPr>
      <p:sp>
        <p:nvSpPr>
          <p:cNvPr id="9" name="Title 1"/>
          <p:cNvSpPr>
            <a:spLocks noGrp="1"/>
          </p:cNvSpPr>
          <p:nvPr>
            <p:ph type="title"/>
          </p:nvPr>
        </p:nvSpPr>
        <p:spPr>
          <a:xfrm>
            <a:off x="638050" y="1378337"/>
            <a:ext cx="7847632" cy="461665"/>
          </a:xfrm>
          <a:prstGeom prst="rect">
            <a:avLst/>
          </a:prstGeom>
        </p:spPr>
        <p:txBody>
          <a:bodyPr wrap="square" lIns="0" tIns="0" rIns="0" bIns="0">
            <a:spAutoFit/>
          </a:bodyPr>
          <a:lstStyle>
            <a:lvl1pPr algn="l">
              <a:defRPr sz="3000" b="1" i="0" cap="none">
                <a:solidFill>
                  <a:schemeClr val="bg2"/>
                </a:solidFill>
                <a:latin typeface="Arial"/>
                <a:cs typeface="Arial"/>
              </a:defRPr>
            </a:lvl1pPr>
          </a:lstStyle>
          <a:p>
            <a:r>
              <a:rPr lang="en-US" dirty="0"/>
              <a:t>Click to edit Master title style</a:t>
            </a:r>
          </a:p>
        </p:txBody>
      </p:sp>
      <p:sp>
        <p:nvSpPr>
          <p:cNvPr id="11" name="Text Placeholder 14"/>
          <p:cNvSpPr>
            <a:spLocks noGrp="1"/>
          </p:cNvSpPr>
          <p:nvPr>
            <p:ph type="body" sz="quarter" idx="14"/>
          </p:nvPr>
        </p:nvSpPr>
        <p:spPr>
          <a:xfrm>
            <a:off x="635001" y="2001076"/>
            <a:ext cx="3780000" cy="307777"/>
          </a:xfrm>
          <a:prstGeom prst="rect">
            <a:avLst/>
          </a:prstGeom>
        </p:spPr>
        <p:txBody>
          <a:bodyPr vert="horz" lIns="0" tIns="0" rIns="0" bIns="0">
            <a:spAutoFit/>
          </a:bodyPr>
          <a:lstStyle>
            <a:lvl1pPr marL="0" indent="0" algn="l">
              <a:spcBef>
                <a:spcPts val="0"/>
              </a:spcBef>
              <a:spcAft>
                <a:spcPts val="0"/>
              </a:spcAft>
              <a:buNone/>
              <a:defRPr sz="2000" baseline="0">
                <a:latin typeface="Arial"/>
              </a:defRPr>
            </a:lvl1pPr>
          </a:lstStyle>
          <a:p>
            <a:pPr lvl="0"/>
            <a:r>
              <a:rPr lang="en-US"/>
              <a:t>Click to edit Master text styles</a:t>
            </a:r>
          </a:p>
        </p:txBody>
      </p:sp>
      <p:sp>
        <p:nvSpPr>
          <p:cNvPr id="13" name="Picture Placeholder 12"/>
          <p:cNvSpPr>
            <a:spLocks noGrp="1"/>
          </p:cNvSpPr>
          <p:nvPr>
            <p:ph type="pic" sz="quarter" idx="15"/>
          </p:nvPr>
        </p:nvSpPr>
        <p:spPr>
          <a:xfrm>
            <a:off x="4705682" y="2001076"/>
            <a:ext cx="3780000" cy="307777"/>
          </a:xfrm>
          <a:prstGeom prst="rect">
            <a:avLst/>
          </a:prstGeom>
        </p:spPr>
        <p:txBody>
          <a:bodyPr vert="horz" lIns="0" tIns="0" rIns="0" bIns="0">
            <a:spAutoFit/>
          </a:bodyPr>
          <a:lstStyle>
            <a:lvl1pPr marL="0" indent="0">
              <a:spcBef>
                <a:spcPts val="0"/>
              </a:spcBef>
              <a:spcAft>
                <a:spcPts val="0"/>
              </a:spcAft>
              <a:buNone/>
              <a:defRPr sz="2000" b="0" i="0" baseline="0">
                <a:latin typeface="Aria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671750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C667B41-5817-4076-B560-7F86732B2162}" type="datetimeFigureOut">
              <a:rPr lang="en-GB" smtClean="0"/>
              <a:t>17/03/2023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266956-4DE2-43DA-9E38-0516483FD54A}" type="slidenum">
              <a:rPr lang="en-GB" smtClean="0"/>
              <a:t>‹#›</a:t>
            </a:fld>
            <a:endParaRPr lang="en-GB"/>
          </a:p>
        </p:txBody>
      </p:sp>
    </p:spTree>
    <p:extLst>
      <p:ext uri="{BB962C8B-B14F-4D97-AF65-F5344CB8AC3E}">
        <p14:creationId xmlns:p14="http://schemas.microsoft.com/office/powerpoint/2010/main" val="2375728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667B41-5817-4076-B560-7F86732B2162}" type="datetimeFigureOut">
              <a:rPr lang="en-GB" smtClean="0"/>
              <a:t>17/03/2023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266956-4DE2-43DA-9E38-0516483FD54A}" type="slidenum">
              <a:rPr lang="en-GB" smtClean="0"/>
              <a:t>‹#›</a:t>
            </a:fld>
            <a:endParaRPr lang="en-GB"/>
          </a:p>
        </p:txBody>
      </p:sp>
    </p:spTree>
    <p:extLst>
      <p:ext uri="{BB962C8B-B14F-4D97-AF65-F5344CB8AC3E}">
        <p14:creationId xmlns:p14="http://schemas.microsoft.com/office/powerpoint/2010/main" val="3052927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C667B41-5817-4076-B560-7F86732B2162}" type="datetimeFigureOut">
              <a:rPr lang="en-GB" smtClean="0"/>
              <a:t>17/03/2023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266956-4DE2-43DA-9E38-0516483FD54A}" type="slidenum">
              <a:rPr lang="en-GB" smtClean="0"/>
              <a:t>‹#›</a:t>
            </a:fld>
            <a:endParaRPr lang="en-GB"/>
          </a:p>
        </p:txBody>
      </p:sp>
    </p:spTree>
    <p:extLst>
      <p:ext uri="{BB962C8B-B14F-4D97-AF65-F5344CB8AC3E}">
        <p14:creationId xmlns:p14="http://schemas.microsoft.com/office/powerpoint/2010/main" val="3401100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C667B41-5817-4076-B560-7F86732B2162}" type="datetimeFigureOut">
              <a:rPr lang="en-GB" smtClean="0"/>
              <a:t>17/03/2023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7266956-4DE2-43DA-9E38-0516483FD54A}" type="slidenum">
              <a:rPr lang="en-GB" smtClean="0"/>
              <a:t>‹#›</a:t>
            </a:fld>
            <a:endParaRPr lang="en-GB"/>
          </a:p>
        </p:txBody>
      </p:sp>
    </p:spTree>
    <p:extLst>
      <p:ext uri="{BB962C8B-B14F-4D97-AF65-F5344CB8AC3E}">
        <p14:creationId xmlns:p14="http://schemas.microsoft.com/office/powerpoint/2010/main" val="31850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C667B41-5817-4076-B560-7F86732B2162}" type="datetimeFigureOut">
              <a:rPr lang="en-GB" smtClean="0"/>
              <a:t>17/03/2023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7266956-4DE2-43DA-9E38-0516483FD54A}" type="slidenum">
              <a:rPr lang="en-GB" smtClean="0"/>
              <a:t>‹#›</a:t>
            </a:fld>
            <a:endParaRPr lang="en-GB"/>
          </a:p>
        </p:txBody>
      </p:sp>
    </p:spTree>
    <p:extLst>
      <p:ext uri="{BB962C8B-B14F-4D97-AF65-F5344CB8AC3E}">
        <p14:creationId xmlns:p14="http://schemas.microsoft.com/office/powerpoint/2010/main" val="4036841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667B41-5817-4076-B560-7F86732B2162}" type="datetimeFigureOut">
              <a:rPr lang="en-GB" smtClean="0"/>
              <a:t>17/03/2023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7266956-4DE2-43DA-9E38-0516483FD54A}" type="slidenum">
              <a:rPr lang="en-GB" smtClean="0"/>
              <a:t>‹#›</a:t>
            </a:fld>
            <a:endParaRPr lang="en-GB"/>
          </a:p>
        </p:txBody>
      </p:sp>
    </p:spTree>
    <p:extLst>
      <p:ext uri="{BB962C8B-B14F-4D97-AF65-F5344CB8AC3E}">
        <p14:creationId xmlns:p14="http://schemas.microsoft.com/office/powerpoint/2010/main" val="921585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667B41-5817-4076-B560-7F86732B2162}" type="datetimeFigureOut">
              <a:rPr lang="en-GB" smtClean="0"/>
              <a:t>17/03/2023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266956-4DE2-43DA-9E38-0516483FD54A}" type="slidenum">
              <a:rPr lang="en-GB" smtClean="0"/>
              <a:t>‹#›</a:t>
            </a:fld>
            <a:endParaRPr lang="en-GB"/>
          </a:p>
        </p:txBody>
      </p:sp>
    </p:spTree>
    <p:extLst>
      <p:ext uri="{BB962C8B-B14F-4D97-AF65-F5344CB8AC3E}">
        <p14:creationId xmlns:p14="http://schemas.microsoft.com/office/powerpoint/2010/main" val="3739229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667B41-5817-4076-B560-7F86732B2162}" type="datetimeFigureOut">
              <a:rPr lang="en-GB" smtClean="0"/>
              <a:t>17/03/2023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266956-4DE2-43DA-9E38-0516483FD54A}" type="slidenum">
              <a:rPr lang="en-GB" smtClean="0"/>
              <a:t>‹#›</a:t>
            </a:fld>
            <a:endParaRPr lang="en-GB"/>
          </a:p>
        </p:txBody>
      </p:sp>
    </p:spTree>
    <p:extLst>
      <p:ext uri="{BB962C8B-B14F-4D97-AF65-F5344CB8AC3E}">
        <p14:creationId xmlns:p14="http://schemas.microsoft.com/office/powerpoint/2010/main" val="1803916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667B41-5817-4076-B560-7F86732B2162}" type="datetimeFigureOut">
              <a:rPr lang="en-GB" smtClean="0"/>
              <a:t>17/03/2023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266956-4DE2-43DA-9E38-0516483FD54A}" type="slidenum">
              <a:rPr lang="en-GB" smtClean="0"/>
              <a:t>‹#›</a:t>
            </a:fld>
            <a:endParaRPr lang="en-GB"/>
          </a:p>
        </p:txBody>
      </p:sp>
    </p:spTree>
    <p:extLst>
      <p:ext uri="{BB962C8B-B14F-4D97-AF65-F5344CB8AC3E}">
        <p14:creationId xmlns:p14="http://schemas.microsoft.com/office/powerpoint/2010/main" val="36528991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hyperlink" Target="mailto:bartshealth.bloodsciencestestadd-on@nhs.net" TargetMode="External"/><Relationship Id="rId5" Type="http://schemas.openxmlformats.org/officeDocument/2006/relationships/hyperlink" Target="https://gbr01.safelinks.protection.outlook.com/?url=https%3A%2F%2Fwww.bartshealth.nhs.uk%2Fhaematology&amp;data=05%7C01%7Ctombutler1%40nhs.net%7C1e1243d0808447149d3108db1033d9d0%7C37c354b285b047f5b22207b48d774ee3%7C0%7C0%7C638121587096756224%7CUnknown%7CTWFpbGZsb3d8eyJWIjoiMC4wLjAwMDAiLCJQIjoiV2luMzIiLCJBTiI6Ik1haWwiLCJXVCI6Mn0%3D%7C3000%7C%7C%7C&amp;sdata=ryo9lVkwFrbL51Wohh0Isr9GDuy1%2BhbNMC3CFnv34Nc%3D&amp;reserved=0" TargetMode="External"/><Relationship Id="rId4" Type="http://schemas.openxmlformats.org/officeDocument/2006/relationships/hyperlink" Target="https://www.rcpath.org/discover-pathology/news/national-minimum-retesting-interval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9CE4F4E-1C61-495C-9AB8-B83C306F9857}"/>
              </a:ext>
            </a:extLst>
          </p:cNvPr>
          <p:cNvSpPr txBox="1">
            <a:spLocks/>
          </p:cNvSpPr>
          <p:nvPr/>
        </p:nvSpPr>
        <p:spPr>
          <a:xfrm>
            <a:off x="1763688" y="291216"/>
            <a:ext cx="5170531" cy="602535"/>
          </a:xfrm>
          <a:prstGeom prst="rect">
            <a:avLst/>
          </a:prstGeom>
          <a:noFill/>
        </p:spPr>
        <p:txBody>
          <a:bodyPr vert="horz" lIns="91440" tIns="45720" rIns="91440" bIns="45720" rtlCol="0" anchor="ctr">
            <a:normAutofit fontScale="4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b="1" dirty="0"/>
              <a:t>Introduction of Minimum Retest Intervals for Ferritin, B12 and folate</a:t>
            </a:r>
            <a:endParaRPr lang="en-GB" dirty="0"/>
          </a:p>
        </p:txBody>
      </p:sp>
      <p:sp>
        <p:nvSpPr>
          <p:cNvPr id="11" name="Subtitle 2">
            <a:extLst>
              <a:ext uri="{FF2B5EF4-FFF2-40B4-BE49-F238E27FC236}">
                <a16:creationId xmlns:a16="http://schemas.microsoft.com/office/drawing/2014/main" id="{2F07D57D-0544-4DEE-A669-B9222BCB78BD}"/>
              </a:ext>
            </a:extLst>
          </p:cNvPr>
          <p:cNvSpPr txBox="1">
            <a:spLocks/>
          </p:cNvSpPr>
          <p:nvPr/>
        </p:nvSpPr>
        <p:spPr>
          <a:xfrm>
            <a:off x="107504" y="84739"/>
            <a:ext cx="1440160" cy="412955"/>
          </a:xfrm>
          <a:prstGeom prst="rect">
            <a:avLst/>
          </a:prstGeom>
          <a:noFill/>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600" b="1" dirty="0">
                <a:solidFill>
                  <a:srgbClr val="001B76"/>
                </a:solidFill>
                <a:latin typeface="Calibri"/>
              </a:rPr>
              <a:t>February</a:t>
            </a:r>
            <a:r>
              <a:rPr kumimoji="0" lang="en-GB" sz="1600" b="1" i="0" u="none" strike="noStrike" kern="1200" cap="none" spc="0" normalizeH="0" baseline="0" noProof="0" dirty="0">
                <a:ln>
                  <a:noFill/>
                </a:ln>
                <a:solidFill>
                  <a:srgbClr val="001B76"/>
                </a:solidFill>
                <a:effectLst/>
                <a:uLnTx/>
                <a:uFillTx/>
                <a:latin typeface="Calibri"/>
                <a:ea typeface="+mn-ea"/>
                <a:cs typeface="+mn-cs"/>
              </a:rPr>
              <a:t> 2023</a:t>
            </a:r>
          </a:p>
        </p:txBody>
      </p:sp>
      <p:pic>
        <p:nvPicPr>
          <p:cNvPr id="10" name="Picture 9" descr="Barts Healt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21851" y="58642"/>
            <a:ext cx="792088" cy="47220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a:extLst>
              <a:ext uri="{FF2B5EF4-FFF2-40B4-BE49-F238E27FC236}">
                <a16:creationId xmlns:a16="http://schemas.microsoft.com/office/drawing/2014/main" id="{6C30F29E-C00F-45A7-900D-634503C2210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88834" y="592483"/>
            <a:ext cx="1225105" cy="472207"/>
          </a:xfrm>
          <a:prstGeom prst="rect">
            <a:avLst/>
          </a:prstGeom>
          <a:noFill/>
          <a:ln>
            <a:noFill/>
          </a:ln>
        </p:spPr>
      </p:pic>
      <p:sp>
        <p:nvSpPr>
          <p:cNvPr id="5" name="Rectangle 4">
            <a:extLst>
              <a:ext uri="{FF2B5EF4-FFF2-40B4-BE49-F238E27FC236}">
                <a16:creationId xmlns:a16="http://schemas.microsoft.com/office/drawing/2014/main" id="{E7241FFF-7972-41A6-95EF-4A9D81D3B7B6}"/>
              </a:ext>
            </a:extLst>
          </p:cNvPr>
          <p:cNvSpPr/>
          <p:nvPr/>
        </p:nvSpPr>
        <p:spPr>
          <a:xfrm>
            <a:off x="0" y="947377"/>
            <a:ext cx="9144000" cy="5693866"/>
          </a:xfrm>
          <a:prstGeom prst="rect">
            <a:avLst/>
          </a:prstGeom>
        </p:spPr>
        <p:txBody>
          <a:bodyPr wrap="square">
            <a:spAutoFit/>
          </a:bodyPr>
          <a:lstStyle/>
          <a:p>
            <a:r>
              <a:rPr lang="en-GB" sz="1400" dirty="0"/>
              <a:t>To prevent patients having unnecessary laboratory tests and to assist appropriate requesting, the laboratory has recently introduced a minimum time interval of 3 months for repeat measurement of ferritin, vitamin B12 and folate in Primary Care. This time interval is based on the properties of the test in addition to clinical usage and the interval of 3 months is evidence based and supported by the </a:t>
            </a:r>
            <a:r>
              <a:rPr lang="en-GB" sz="1400" b="1" i="1" u="sng" dirty="0">
                <a:solidFill>
                  <a:srgbClr val="0070C0"/>
                </a:solidFill>
                <a:hlinkClick r:id="rId4">
                  <a:extLst>
                    <a:ext uri="{A12FA001-AC4F-418D-AE19-62706E023703}">
                      <ahyp:hlinkClr xmlns:ahyp="http://schemas.microsoft.com/office/drawing/2018/hyperlinkcolor" val="tx"/>
                    </a:ext>
                  </a:extLst>
                </a:hlinkClick>
              </a:rPr>
              <a:t>Royal College of Pathologists (</a:t>
            </a:r>
            <a:r>
              <a:rPr lang="en-GB" sz="1400" b="1" i="1" u="sng" dirty="0" err="1">
                <a:solidFill>
                  <a:srgbClr val="0070C0"/>
                </a:solidFill>
                <a:hlinkClick r:id="rId4">
                  <a:extLst>
                    <a:ext uri="{A12FA001-AC4F-418D-AE19-62706E023703}">
                      <ahyp:hlinkClr xmlns:ahyp="http://schemas.microsoft.com/office/drawing/2018/hyperlinkcolor" val="tx"/>
                    </a:ext>
                  </a:extLst>
                </a:hlinkClick>
              </a:rPr>
              <a:t>RCPath</a:t>
            </a:r>
            <a:r>
              <a:rPr lang="en-GB" sz="1400" b="1" i="1" u="sng" dirty="0">
                <a:solidFill>
                  <a:srgbClr val="0070C0"/>
                </a:solidFill>
                <a:hlinkClick r:id="rId4">
                  <a:extLst>
                    <a:ext uri="{A12FA001-AC4F-418D-AE19-62706E023703}">
                      <ahyp:hlinkClr xmlns:ahyp="http://schemas.microsoft.com/office/drawing/2018/hyperlinkcolor" val="tx"/>
                    </a:ext>
                  </a:extLst>
                </a:hlinkClick>
              </a:rPr>
              <a:t>)</a:t>
            </a:r>
            <a:r>
              <a:rPr lang="en-GB" sz="1400" b="1" i="1" dirty="0">
                <a:solidFill>
                  <a:srgbClr val="0070C0"/>
                </a:solidFill>
              </a:rPr>
              <a:t> </a:t>
            </a:r>
            <a:r>
              <a:rPr lang="en-GB" sz="1400" i="1" dirty="0"/>
              <a:t>(LINK)</a:t>
            </a:r>
            <a:r>
              <a:rPr lang="en-GB" sz="1400" dirty="0"/>
              <a:t> guidelines on Minimum Retest Intervals (MRTIs) outline how clinicians and laboratories should be testing. There is good evidence that repeat testing within short intervals can be harmful to patients. </a:t>
            </a:r>
          </a:p>
          <a:p>
            <a:endParaRPr lang="en-GB" sz="1400" dirty="0"/>
          </a:p>
          <a:p>
            <a:r>
              <a:rPr lang="en-GB" sz="1400" dirty="0"/>
              <a:t>The purpose of MRTIs is not to be restrictive but to assist appropriate testing. There are situations when repeat testing is appropriate but, for common tests and appropriate intervals, these should be rare and it should hopefully not be onerous for an individual clinician to discuss on a "named patient" </a:t>
            </a:r>
            <a:r>
              <a:rPr lang="en-GB" sz="1400"/>
              <a:t>basis. These </a:t>
            </a:r>
            <a:r>
              <a:rPr lang="en-GB" sz="1400" dirty="0"/>
              <a:t>MRTIs have been in place in the City &amp; Hackney borough for some years, but have recently been extended to other boroughs served by the lab.</a:t>
            </a:r>
          </a:p>
          <a:p>
            <a:r>
              <a:rPr lang="en-GB" sz="1400" dirty="0"/>
              <a:t> </a:t>
            </a:r>
          </a:p>
          <a:p>
            <a:r>
              <a:rPr lang="en-GB" sz="1400" dirty="0"/>
              <a:t>Note that when following up patients treated for iron deficiency, early repeat measurement of Hb , but not ferritin, is recommended. Advice on diagnosing and treating iron, B12 and folate deficiency was written in conjunction with GPs and is available on the </a:t>
            </a:r>
            <a:r>
              <a:rPr lang="en-GB" sz="1400" i="1" dirty="0" err="1"/>
              <a:t>Barts</a:t>
            </a:r>
            <a:r>
              <a:rPr lang="en-GB" sz="1400" i="1" dirty="0"/>
              <a:t> Health website:  </a:t>
            </a:r>
            <a:r>
              <a:rPr lang="en-GB" sz="1400" b="1" i="1" u="sng" dirty="0">
                <a:solidFill>
                  <a:srgbClr val="0070C0"/>
                </a:solidFill>
                <a:hlinkClick r:id="rId5">
                  <a:extLst>
                    <a:ext uri="{A12FA001-AC4F-418D-AE19-62706E023703}">
                      <ahyp:hlinkClr xmlns:ahyp="http://schemas.microsoft.com/office/drawing/2018/hyperlinkcolor" val="tx"/>
                    </a:ext>
                  </a:extLst>
                </a:hlinkClick>
              </a:rPr>
              <a:t>Haematology - </a:t>
            </a:r>
            <a:r>
              <a:rPr lang="en-GB" sz="1400" b="1" i="1" u="sng" dirty="0" err="1">
                <a:solidFill>
                  <a:srgbClr val="0070C0"/>
                </a:solidFill>
                <a:hlinkClick r:id="rId5">
                  <a:extLst>
                    <a:ext uri="{A12FA001-AC4F-418D-AE19-62706E023703}">
                      <ahyp:hlinkClr xmlns:ahyp="http://schemas.microsoft.com/office/drawing/2018/hyperlinkcolor" val="tx"/>
                    </a:ext>
                  </a:extLst>
                </a:hlinkClick>
              </a:rPr>
              <a:t>Barts</a:t>
            </a:r>
            <a:r>
              <a:rPr lang="en-GB" sz="1400" b="1" i="1" u="sng" dirty="0">
                <a:solidFill>
                  <a:srgbClr val="0070C0"/>
                </a:solidFill>
                <a:hlinkClick r:id="rId5">
                  <a:extLst>
                    <a:ext uri="{A12FA001-AC4F-418D-AE19-62706E023703}">
                      <ahyp:hlinkClr xmlns:ahyp="http://schemas.microsoft.com/office/drawing/2018/hyperlinkcolor" val="tx"/>
                    </a:ext>
                  </a:extLst>
                </a:hlinkClick>
              </a:rPr>
              <a:t> Health NHS Trust</a:t>
            </a:r>
            <a:r>
              <a:rPr lang="en-GB" sz="1400" i="1" dirty="0"/>
              <a:t>(LINK)</a:t>
            </a:r>
            <a:endParaRPr lang="en-GB" sz="1400" dirty="0"/>
          </a:p>
          <a:p>
            <a:r>
              <a:rPr lang="en-GB" sz="1400" dirty="0"/>
              <a:t> </a:t>
            </a:r>
          </a:p>
          <a:p>
            <a:r>
              <a:rPr lang="en-GB" sz="1400" dirty="0"/>
              <a:t>In patients found to have vitamin B12 or folate deficiency, routine repeat measurement is not advised.</a:t>
            </a:r>
          </a:p>
          <a:p>
            <a:r>
              <a:rPr lang="en-GB" sz="1400" dirty="0"/>
              <a:t> </a:t>
            </a:r>
          </a:p>
          <a:p>
            <a:r>
              <a:rPr lang="en-GB" sz="1400" dirty="0"/>
              <a:t>If there is a specific clinical indication for requesting a repeat within the 3 month time window please contact the Duty Biochemist on </a:t>
            </a:r>
            <a:r>
              <a:rPr lang="en-GB" sz="1400" u="sng" dirty="0"/>
              <a:t>Bleep 1611 via RLH switchboard </a:t>
            </a:r>
            <a:r>
              <a:rPr lang="en-GB" sz="1400" dirty="0"/>
              <a:t> (weekdays 9.00-17.30) to discuss, within 2 days of the sample having been taken). There is an email for adding on tests, but this should not be used for bypassing the MRTIs: </a:t>
            </a:r>
            <a:r>
              <a:rPr lang="en-GB" sz="1400" b="1" u="sng" dirty="0">
                <a:solidFill>
                  <a:srgbClr val="0070C0"/>
                </a:solidFill>
                <a:hlinkClick r:id="rId6">
                  <a:extLst>
                    <a:ext uri="{A12FA001-AC4F-418D-AE19-62706E023703}">
                      <ahyp:hlinkClr xmlns:ahyp="http://schemas.microsoft.com/office/drawing/2018/hyperlinkcolor" val="tx"/>
                    </a:ext>
                  </a:extLst>
                </a:hlinkClick>
              </a:rPr>
              <a:t>bartshealth.bloodsciencestestadd-on@nhs.net</a:t>
            </a:r>
            <a:r>
              <a:rPr lang="en-GB" sz="1400" b="1" dirty="0">
                <a:solidFill>
                  <a:srgbClr val="0070C0"/>
                </a:solidFill>
              </a:rPr>
              <a:t> </a:t>
            </a:r>
          </a:p>
          <a:p>
            <a:r>
              <a:rPr lang="en-GB" sz="1400" dirty="0"/>
              <a:t> </a:t>
            </a:r>
          </a:p>
          <a:p>
            <a:r>
              <a:rPr lang="en-GB" sz="1400" dirty="0"/>
              <a:t>For these tests we advise calling rather than email because  they need to be added promptly as the sample is unsuitable after 48h. Most GPs find that repeat testing is not required for their patients after discussion with a member of  the Biochemistry team </a:t>
            </a:r>
          </a:p>
        </p:txBody>
      </p:sp>
    </p:spTree>
    <p:extLst>
      <p:ext uri="{BB962C8B-B14F-4D97-AF65-F5344CB8AC3E}">
        <p14:creationId xmlns:p14="http://schemas.microsoft.com/office/powerpoint/2010/main" val="1836175382"/>
      </p:ext>
    </p:extLst>
  </p:cSld>
  <p:clrMapOvr>
    <a:masterClrMapping/>
  </p:clrMapOvr>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92CDDC"/>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450</TotalTime>
  <Words>408</Words>
  <Application>Microsoft Office PowerPoint</Application>
  <PresentationFormat>On-screen Show (4:3)</PresentationFormat>
  <Paragraphs>13</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Barts Health NHS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Dalby, Melanie</dc:creator>
  <cp:lastModifiedBy>Shruthi Ravi</cp:lastModifiedBy>
  <cp:revision>32</cp:revision>
  <dcterms:created xsi:type="dcterms:W3CDTF">2022-03-22T15:48:58Z</dcterms:created>
  <dcterms:modified xsi:type="dcterms:W3CDTF">2023-03-17T13:54:58Z</dcterms:modified>
</cp:coreProperties>
</file>