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768692"/>
    <a:srgbClr val="00A9CE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C6F98A-14BC-53A1-6107-33FAD529DFA8}" v="12" dt="2023-02-03T09:37:18.951"/>
    <p1510:client id="{74EBC1CD-15CA-BE54-B1C8-44098F173A34}" v="143" dt="2023-01-27T11:58:15.950"/>
    <p1510:client id="{BE1492D4-8B0D-1486-23AB-0B1136055E3A}" v="44" dt="2023-01-27T14:13:42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5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9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7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38050" y="1378337"/>
            <a:ext cx="7847632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000" b="1" i="0" cap="none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35001" y="2001076"/>
            <a:ext cx="3780000" cy="307777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 baseline="0">
                <a:latin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705682" y="2001076"/>
            <a:ext cx="3780000" cy="307777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 i="0" baseline="0">
                <a:latin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175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72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10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84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8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1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67B41-5817-4076-B560-7F86732B2162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6956-4DE2-43DA-9E38-0516483F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9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ronavirus.wel.nhs.sitekit.net/20211123_AG%20GP%20Handbook%20v4.0%20FINAL.pdf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s://www.bartshealth.nhs.uk/referr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B03272C-583A-4F39-988E-984FB9D9ACE3}"/>
              </a:ext>
            </a:extLst>
          </p:cNvPr>
          <p:cNvSpPr txBox="1"/>
          <p:nvPr/>
        </p:nvSpPr>
        <p:spPr>
          <a:xfrm>
            <a:off x="154434" y="964485"/>
            <a:ext cx="8867114" cy="2308324"/>
          </a:xfrm>
          <a:prstGeom prst="rect">
            <a:avLst/>
          </a:prstGeom>
          <a:noFill/>
          <a:ln w="28575">
            <a:solidFill>
              <a:srgbClr val="00308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1600" b="1" dirty="0">
                <a:solidFill>
                  <a:srgbClr val="0030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Urology</a:t>
            </a:r>
          </a:p>
          <a:p>
            <a:pPr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The following urology services will be available through A&amp;R at </a:t>
            </a:r>
            <a:r>
              <a:rPr lang="en-GB" sz="1600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Whipps Cross, the Royal London and Newham hospitals. </a:t>
            </a:r>
            <a:r>
              <a:rPr lang="en-GB" sz="1600" b="1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Whipps Cross</a:t>
            </a:r>
            <a:r>
              <a:rPr lang="en-GB" sz="1600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 and </a:t>
            </a:r>
            <a:r>
              <a:rPr lang="en-GB" sz="1600" b="1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Newham</a:t>
            </a:r>
            <a:r>
              <a:rPr lang="en-GB" sz="1600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 will be working as a </a:t>
            </a:r>
            <a:r>
              <a:rPr lang="en-GB" sz="1600" b="1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network</a:t>
            </a:r>
            <a:r>
              <a:rPr lang="en-GB" sz="1600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 so please ensure you search for '</a:t>
            </a:r>
            <a:r>
              <a:rPr lang="en-GB" sz="1600" b="1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Barts Health</a:t>
            </a:r>
            <a:r>
              <a:rPr lang="en-GB" sz="1600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' on </a:t>
            </a:r>
            <a:r>
              <a:rPr lang="en-GB" sz="1600" dirty="0" err="1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eRS</a:t>
            </a:r>
            <a:r>
              <a:rPr lang="en-GB" sz="1600" dirty="0">
                <a:solidFill>
                  <a:srgbClr val="003087"/>
                </a:solidFill>
                <a:latin typeface="Calibri"/>
                <a:ea typeface="Calibri" panose="020F0502020204030204" pitchFamily="34" charset="0"/>
                <a:cs typeface="Calibri"/>
              </a:rPr>
              <a:t> rather than the local site.</a:t>
            </a:r>
            <a:endParaRPr lang="en-GB" sz="1600" dirty="0">
              <a:solidFill>
                <a:srgbClr val="003087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Urinary tract infection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Lower urinary tract symptoms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Stones</a:t>
            </a:r>
          </a:p>
          <a:p>
            <a:pPr lvl="0"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Please make use of a new referral form, which will support your decision making on the most appropriate pathway for patients and what can be offered in the community ahead of referring to Barts Health.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CE4F4E-1C61-495C-9AB8-B83C306F9857}"/>
              </a:ext>
            </a:extLst>
          </p:cNvPr>
          <p:cNvSpPr txBox="1">
            <a:spLocks/>
          </p:cNvSpPr>
          <p:nvPr/>
        </p:nvSpPr>
        <p:spPr>
          <a:xfrm>
            <a:off x="1345685" y="-2935"/>
            <a:ext cx="6250651" cy="10125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1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Advice &amp; Refer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New services available from </a:t>
            </a:r>
            <a:r>
              <a:rPr lang="en-GB" sz="3100" b="1" dirty="0">
                <a:solidFill>
                  <a:srgbClr val="003087"/>
                </a:solidFill>
                <a:latin typeface="Calibri"/>
              </a:rPr>
              <a:t>20</a:t>
            </a:r>
            <a:r>
              <a:rPr lang="en-GB" sz="3100" b="1" baseline="30000" dirty="0">
                <a:solidFill>
                  <a:srgbClr val="003087"/>
                </a:solidFill>
                <a:latin typeface="Calibri"/>
              </a:rPr>
              <a:t>th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February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F07D57D-0544-4DEE-A669-B9222BCB78BD}"/>
              </a:ext>
            </a:extLst>
          </p:cNvPr>
          <p:cNvSpPr txBox="1">
            <a:spLocks/>
          </p:cNvSpPr>
          <p:nvPr/>
        </p:nvSpPr>
        <p:spPr>
          <a:xfrm>
            <a:off x="107504" y="84739"/>
            <a:ext cx="1584176" cy="41295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600" b="1" dirty="0">
                <a:solidFill>
                  <a:srgbClr val="001B76"/>
                </a:solidFill>
                <a:latin typeface="Calibri"/>
              </a:rPr>
              <a:t>February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1B7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341ADB-7502-453A-84F2-952813BFA262}"/>
              </a:ext>
            </a:extLst>
          </p:cNvPr>
          <p:cNvSpPr txBox="1"/>
          <p:nvPr/>
        </p:nvSpPr>
        <p:spPr>
          <a:xfrm>
            <a:off x="162228" y="4581128"/>
            <a:ext cx="8868225" cy="2000548"/>
          </a:xfrm>
          <a:prstGeom prst="rect">
            <a:avLst/>
          </a:prstGeom>
          <a:solidFill>
            <a:srgbClr val="005EB8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Remember: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To make a referral using A&amp;G click </a:t>
            </a:r>
            <a:r>
              <a:rPr lang="en-GB" sz="1600" kern="0" dirty="0">
                <a:solidFill>
                  <a:srgbClr val="FFFFFF"/>
                </a:solidFill>
                <a:latin typeface="Calibri"/>
                <a:ea typeface="ＭＳ Ｐゴシック" pitchFamily="-65" charset="-128"/>
              </a:rPr>
              <a:t>“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Advice</a:t>
            </a:r>
            <a:r>
              <a:rPr lang="en-GB" sz="1600" kern="0" dirty="0">
                <a:solidFill>
                  <a:srgbClr val="FFFFFF"/>
                </a:solidFill>
                <a:latin typeface="Calibri"/>
                <a:ea typeface="ＭＳ Ｐゴシック" pitchFamily="-65" charset="-128"/>
              </a:rPr>
              <a:t>”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 on </a:t>
            </a:r>
            <a:r>
              <a:rPr kumimoji="0" lang="en-GB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eRS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Before submitting the request please give permission to the provider to convert to a referral.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If you need any help, including guidance on what to do if an A&amp;G request has not been answered, please refer to the </a:t>
            </a:r>
            <a:r>
              <a:rPr kumimoji="0" lang="en-GB" sz="16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A&amp;G handbook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kern="0" dirty="0">
                <a:solidFill>
                  <a:schemeClr val="bg1"/>
                </a:solidFill>
                <a:latin typeface="Calibri"/>
                <a:ea typeface="ＭＳ Ｐゴシック" pitchFamily="-65" charset="-128"/>
              </a:rPr>
              <a:t>Please respond to any queries from secondary care promptly for the patient’s benefit and remember to close the request afterwards.</a:t>
            </a:r>
            <a:endParaRPr kumimoji="0" lang="en-GB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itchFamily="-65" charset="-128"/>
            </a:endParaRPr>
          </a:p>
        </p:txBody>
      </p:sp>
      <p:pic>
        <p:nvPicPr>
          <p:cNvPr id="10" name="Picture 9" descr="Barts Healt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673" y="18646"/>
            <a:ext cx="792088" cy="4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8272" y="6525344"/>
            <a:ext cx="8868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kern="0" dirty="0">
                <a:solidFill>
                  <a:srgbClr val="0070C0"/>
                </a:solidFill>
                <a:ea typeface="ＭＳ Ｐゴシック" pitchFamily="-65" charset="-128"/>
              </a:rPr>
              <a:t>For information on which specialties have switched to A&amp;R please refer to the </a:t>
            </a:r>
            <a:r>
              <a:rPr lang="en-GB" sz="1600" b="1" u="sng" kern="0" dirty="0">
                <a:solidFill>
                  <a:srgbClr val="0070C0"/>
                </a:solidFill>
                <a:ea typeface="ＭＳ Ｐゴシック" pitchFamily="-65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Barts Health website</a:t>
            </a:r>
            <a:r>
              <a:rPr lang="en-GB" sz="1600" b="1" kern="0" dirty="0">
                <a:solidFill>
                  <a:srgbClr val="0070C0"/>
                </a:solidFill>
                <a:ea typeface="ＭＳ Ｐゴシック" pitchFamily="-65" charset="-128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221FF-07A7-41AC-B6A6-7CB5CD1A35C7}"/>
              </a:ext>
            </a:extLst>
          </p:cNvPr>
          <p:cNvSpPr txBox="1"/>
          <p:nvPr/>
        </p:nvSpPr>
        <p:spPr>
          <a:xfrm>
            <a:off x="154434" y="3356992"/>
            <a:ext cx="8867114" cy="1107996"/>
          </a:xfrm>
          <a:prstGeom prst="rect">
            <a:avLst/>
          </a:prstGeom>
          <a:noFill/>
          <a:ln w="28575">
            <a:solidFill>
              <a:srgbClr val="003087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08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Clinical consortium</a:t>
            </a:r>
          </a:p>
          <a:p>
            <a:r>
              <a:rPr lang="en-GB" sz="1600" dirty="0">
                <a:solidFill>
                  <a:srgbClr val="00308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have consortia set up for gastroenterology, rheumatology, endocrinology, paediatrics, respiratory and haematology to evaluate A&amp;R, share feedback, develop common clinical pathways and collaborate together. If you are interested in joining please contact Melanie Dalby </a:t>
            </a:r>
            <a:r>
              <a:rPr lang="en-GB" sz="1200" dirty="0">
                <a:solidFill>
                  <a:srgbClr val="00308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(melanie.dalby1@nhs.net)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F0D394-A1D9-4921-A6B8-6B87F4AFF007}"/>
              </a:ext>
            </a:extLst>
          </p:cNvPr>
          <p:cNvSpPr txBox="1"/>
          <p:nvPr/>
        </p:nvSpPr>
        <p:spPr>
          <a:xfrm>
            <a:off x="3074218" y="1915212"/>
            <a:ext cx="5834324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Paediatrics (Whipps Cross only)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Andrology (Whipps Cross only)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solidFill>
                  <a:srgbClr val="00308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General (not otherwise categorised)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30F29E-C00F-45A7-900D-634503C221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839" y="544728"/>
            <a:ext cx="1225105" cy="472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17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2CDD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923F9B057C946AA8C3C07E0D88299" ma:contentTypeVersion="18" ma:contentTypeDescription="Create a new document." ma:contentTypeScope="" ma:versionID="14ffa360657d15c384db43f5469ceef0">
  <xsd:schema xmlns:xsd="http://www.w3.org/2001/XMLSchema" xmlns:xs="http://www.w3.org/2001/XMLSchema" xmlns:p="http://schemas.microsoft.com/office/2006/metadata/properties" xmlns:ns1="http://schemas.microsoft.com/sharepoint/v3" xmlns:ns2="0ebb5ee9-2d03-48aa-b37d-84f763cbd030" xmlns:ns3="0d871ac9-43fd-4d83-b56c-1d9e17509108" targetNamespace="http://schemas.microsoft.com/office/2006/metadata/properties" ma:root="true" ma:fieldsID="94e2794b3d6e7bdda2a98e4b5741b9af" ns1:_="" ns2:_="" ns3:_="">
    <xsd:import namespace="http://schemas.microsoft.com/sharepoint/v3"/>
    <xsd:import namespace="0ebb5ee9-2d03-48aa-b37d-84f763cbd030"/>
    <xsd:import namespace="0d871ac9-43fd-4d83-b56c-1d9e17509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b5ee9-2d03-48aa-b37d-84f763cbd0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71ac9-43fd-4d83-b56c-1d9e175091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1c1db81-abec-4f04-b380-7f6052164afb}" ma:internalName="TaxCatchAll" ma:showField="CatchAllData" ma:web="0d871ac9-43fd-4d83-b56c-1d9e175091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0ebb5ee9-2d03-48aa-b37d-84f763cbd030">
      <Terms xmlns="http://schemas.microsoft.com/office/infopath/2007/PartnerControls"/>
    </lcf76f155ced4ddcb4097134ff3c332f>
    <_ip_UnifiedCompliancePolicyProperties xmlns="http://schemas.microsoft.com/sharepoint/v3" xsi:nil="true"/>
    <TaxCatchAll xmlns="0d871ac9-43fd-4d83-b56c-1d9e17509108" xsi:nil="true"/>
  </documentManagement>
</p:properties>
</file>

<file path=customXml/itemProps1.xml><?xml version="1.0" encoding="utf-8"?>
<ds:datastoreItem xmlns:ds="http://schemas.openxmlformats.org/officeDocument/2006/customXml" ds:itemID="{46E989CE-97B6-4167-A259-64B0BE25BF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13773F-ABD8-4968-A568-5EA7A70BF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ebb5ee9-2d03-48aa-b37d-84f763cbd030"/>
    <ds:schemaRef ds:uri="0d871ac9-43fd-4d83-b56c-1d9e17509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D26A05-9E89-4529-9F38-DCE5B00D208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ebb5ee9-2d03-48aa-b37d-84f763cbd030"/>
    <ds:schemaRef ds:uri="0d871ac9-43fd-4d83-b56c-1d9e175091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284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Barts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Dalby, Melanie</dc:creator>
  <cp:lastModifiedBy>Shruthi Ravi</cp:lastModifiedBy>
  <cp:revision>87</cp:revision>
  <dcterms:created xsi:type="dcterms:W3CDTF">2022-03-22T15:48:58Z</dcterms:created>
  <dcterms:modified xsi:type="dcterms:W3CDTF">2023-03-17T12:38:18Z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0x010100C4B923F9B057C946AA8C3C07E0D88299</vt:lpwstr>
  </property>
  <property fmtid="{D5CDD505-2E9C-101B-9397-08002B2CF9AE}" pid="3" name="MediaServiceImageTags">
    <vt:lpwstr/>
  </property>
</Properties>
</file>